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66"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33"/>
  </p:normalViewPr>
  <p:slideViewPr>
    <p:cSldViewPr snapToGrid="0" snapToObjects="1">
      <p:cViewPr varScale="1">
        <p:scale>
          <a:sx n="67" d="100"/>
          <a:sy n="67" d="100"/>
        </p:scale>
        <p:origin x="618"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bg>
      <p:bgPr>
        <a:solidFill>
          <a:schemeClr val="accent1"/>
        </a:solidFill>
        <a:effectLst/>
      </p:bgPr>
    </p:bg>
    <p:spTree>
      <p:nvGrpSpPr>
        <p:cNvPr id="1" name=""/>
        <p:cNvGrpSpPr/>
        <p:nvPr/>
      </p:nvGrpSpPr>
      <p:grpSpPr>
        <a:xfrm>
          <a:off x="0" y="0"/>
          <a:ext cx="0" cy="0"/>
          <a:chOff x="0" y="0"/>
          <a:chExt cx="0" cy="0"/>
        </a:xfrm>
      </p:grpSpPr>
      <p:sp>
        <p:nvSpPr>
          <p:cNvPr id="11" name="Freeform 6"/>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pt-BR"/>
              <a:t>Clique para editar o título Mestre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DDA51639-B2D6-4652-B8C3-1B4C224A7BAF}" type="datetimeFigureOut">
              <a:rPr lang="en-US" smtClean="0"/>
              <a:pPr/>
              <a:t>5/1/2020</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4FAB73BC-B049-4115-A692-8D63A059BFB8}" type="slidenum">
              <a:rPr lang="en-US" smtClean="0"/>
              <a:pPr/>
              <a:t>‹nº›</a:t>
            </a:fld>
            <a:endParaRPr lang="en-US" dirty="0"/>
          </a:p>
        </p:txBody>
      </p:sp>
      <p:sp>
        <p:nvSpPr>
          <p:cNvPr id="13" name="Rectangle 12"/>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98150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smtClean="0"/>
              <a:pPr/>
              <a:t>5/1/2020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4113958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smtClean="0"/>
              <a:pPr/>
              <a:t>5/1/2020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2660535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82FF5DD9-2C52-442D-92E2-8072C0C3D7CD}" type="datetimeFigureOut">
              <a:rPr lang="en-US" smtClean="0"/>
              <a:pPr/>
              <a:t>5/1/2020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2763219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pt-BR"/>
              <a:t>Clique para editar o título Mestre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C44961B7-6B89-48AB-966F-622E2788EECC}" type="datetimeFigureOut">
              <a:rPr lang="en-US" smtClean="0"/>
              <a:pPr/>
              <a:t>5/1/2020</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4FAB73BC-B049-4115-A692-8D63A059BFB8}" type="slidenum">
              <a:rPr lang="en-US" smtClean="0"/>
              <a:pPr/>
              <a:t>‹nº›</a:t>
            </a:fld>
            <a:endParaRPr lang="en-US" dirty="0"/>
          </a:p>
        </p:txBody>
      </p:sp>
      <p:grpSp>
        <p:nvGrpSpPr>
          <p:cNvPr id="7" name="Group 6"/>
          <p:cNvGrpSpPr/>
          <p:nvPr/>
        </p:nvGrpSpPr>
        <p:grpSpPr>
          <a:xfrm>
            <a:off x="0" y="0"/>
            <a:ext cx="2814638" cy="6858000"/>
            <a:chOff x="0" y="0"/>
            <a:chExt cx="2814638" cy="6858000"/>
          </a:xfrm>
        </p:grpSpPr>
        <p:sp>
          <p:nvSpPr>
            <p:cNvPr id="11" name="Freeform 6"/>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184634974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smtClean="0"/>
              <a:pPr/>
              <a:t>5/1/2020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2183847648"/>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Content Placeholder 3"/>
          <p:cNvSpPr>
            <a:spLocks noGrp="1"/>
          </p:cNvSpPr>
          <p:nvPr>
            <p:ph sz="half" idx="2"/>
          </p:nvPr>
        </p:nvSpPr>
        <p:spPr>
          <a:xfrm>
            <a:off x="1257300" y="2909102"/>
            <a:ext cx="4800600" cy="299639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Content Placeholder 5"/>
          <p:cNvSpPr>
            <a:spLocks noGrp="1"/>
          </p:cNvSpPr>
          <p:nvPr>
            <p:ph sz="quarter" idx="4"/>
          </p:nvPr>
        </p:nvSpPr>
        <p:spPr>
          <a:xfrm>
            <a:off x="6633864" y="2909102"/>
            <a:ext cx="4800600" cy="299639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smtClean="0"/>
              <a:pPr/>
              <a:t>5/1/2020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583629116"/>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smtClean="0"/>
              <a:pPr/>
              <a:t>5/1/2020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1184509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smtClean="0"/>
              <a:pPr/>
              <a:t>5/1/2020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3232339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17" name="Freeform 11"/>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pt-BR"/>
              <a:t>Clique para editar o título Mestre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Date Placeholder 4"/>
          <p:cNvSpPr>
            <a:spLocks noGrp="1"/>
          </p:cNvSpPr>
          <p:nvPr>
            <p:ph type="dt" sz="half" idx="10"/>
          </p:nvPr>
        </p:nvSpPr>
        <p:spPr>
          <a:xfrm>
            <a:off x="765051" y="6375679"/>
            <a:ext cx="1233355" cy="348462"/>
          </a:xfrm>
        </p:spPr>
        <p:txBody>
          <a:bodyPr/>
          <a:lstStyle/>
          <a:p>
            <a:fld id="{1CF131DD-A141-4471-BCF9-C6073EDD7E20}" type="datetimeFigureOut">
              <a:rPr lang="en-US" smtClean="0"/>
              <a:pPr/>
              <a:t>5/1/2020</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4FAB73BC-B049-4115-A692-8D63A059BFB8}" type="slidenum">
              <a:rPr lang="en-US" smtClean="0"/>
              <a:pPr/>
              <a:t>‹nº›</a:t>
            </a:fld>
            <a:endParaRPr lang="en-US" dirty="0"/>
          </a:p>
        </p:txBody>
      </p:sp>
      <p:sp>
        <p:nvSpPr>
          <p:cNvPr id="8" name="Rectangle 7"/>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4731387"/>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11" name="Freeform 11"/>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pt-BR"/>
              <a:t>Clique para editar o título Mestre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Date Placeholder 4"/>
          <p:cNvSpPr>
            <a:spLocks noGrp="1"/>
          </p:cNvSpPr>
          <p:nvPr>
            <p:ph type="dt" sz="half" idx="10"/>
          </p:nvPr>
        </p:nvSpPr>
        <p:spPr>
          <a:xfrm>
            <a:off x="765950" y="6375679"/>
            <a:ext cx="1232456" cy="348462"/>
          </a:xfrm>
        </p:spPr>
        <p:txBody>
          <a:bodyPr/>
          <a:lstStyle/>
          <a:p>
            <a:fld id="{AB334A90-EB03-42F3-8859-2C2B2724C058}" type="datetimeFigureOut">
              <a:rPr lang="en-US" smtClean="0"/>
              <a:pPr/>
              <a:t>5/1/2020</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2972855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pt-BR"/>
              <a:t>Clique para editar o título Mestre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CBC48EC7-AF6A-48D3-8284-14BACBEBDD84}" type="datetimeFigureOut">
              <a:rPr lang="en-US" smtClean="0"/>
              <a:pPr/>
              <a:t>5/1/2020</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4FAB73BC-B049-4115-A692-8D63A059BFB8}" type="slidenum">
              <a:rPr lang="en-US" smtClean="0"/>
              <a:pPr/>
              <a:t>‹nº›</a:t>
            </a:fld>
            <a:endParaRPr lang="en-US" dirty="0"/>
          </a:p>
        </p:txBody>
      </p:sp>
      <p:sp>
        <p:nvSpPr>
          <p:cNvPr id="11" name="Freeform 6"/>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79057221"/>
      </p:ext>
    </p:extLst>
  </p:cSld>
  <p:clrMap bg1="lt1" tx1="dk1" bg2="lt2" tx2="dk2" accent1="accent1" accent2="accent2" accent3="accent3" accent4="accent4" accent5="accent5" accent6="accent6" hlink="hlink" folHlink="folHlink"/>
  <p:sldLayoutIdLst>
    <p:sldLayoutId id="2147483967" r:id="rId1"/>
    <p:sldLayoutId id="2147483968" r:id="rId2"/>
    <p:sldLayoutId id="2147483969" r:id="rId3"/>
    <p:sldLayoutId id="2147483970" r:id="rId4"/>
    <p:sldLayoutId id="2147483971" r:id="rId5"/>
    <p:sldLayoutId id="2147483972" r:id="rId6"/>
    <p:sldLayoutId id="2147483973" r:id="rId7"/>
    <p:sldLayoutId id="2147483974" r:id="rId8"/>
    <p:sldLayoutId id="2147483975" r:id="rId9"/>
    <p:sldLayoutId id="2147483976" r:id="rId10"/>
    <p:sldLayoutId id="2147483977" r:id="rId11"/>
  </p:sldLayoutIdLst>
  <p:hf sldNum="0" hdr="0" ftr="0" dt="0"/>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804A04E7-E481-6A40-BF0A-D02074743E50}"/>
              </a:ext>
            </a:extLst>
          </p:cNvPr>
          <p:cNvSpPr>
            <a:spLocks noGrp="1"/>
          </p:cNvSpPr>
          <p:nvPr>
            <p:ph type="ctrTitle"/>
          </p:nvPr>
        </p:nvSpPr>
        <p:spPr>
          <a:xfrm>
            <a:off x="238538" y="1712844"/>
            <a:ext cx="11953461" cy="3432312"/>
          </a:xfrm>
        </p:spPr>
        <p:txBody>
          <a:bodyPr/>
          <a:lstStyle/>
          <a:p>
            <a:r>
              <a:rPr lang="pt-BR" sz="3600" b="1" dirty="0">
                <a:solidFill>
                  <a:schemeClr val="tx1"/>
                </a:solidFill>
              </a:rPr>
              <a:t>Curso:</a:t>
            </a:r>
            <a:r>
              <a:rPr lang="pt-BR" sz="3600" b="1" dirty="0"/>
              <a:t> </a:t>
            </a:r>
            <a:r>
              <a:rPr lang="pt-BR" sz="3600" dirty="0"/>
              <a:t>enfermagem</a:t>
            </a:r>
            <a:br>
              <a:rPr lang="pt-BR" sz="3600" dirty="0"/>
            </a:br>
            <a:r>
              <a:rPr lang="pt-BR" sz="3600" b="1" dirty="0"/>
              <a:t>período:</a:t>
            </a:r>
            <a:r>
              <a:rPr lang="pt-BR" sz="3600" dirty="0"/>
              <a:t> 1ª fase</a:t>
            </a:r>
            <a:br>
              <a:rPr lang="pt-BR" sz="3600" dirty="0"/>
            </a:br>
            <a:r>
              <a:rPr lang="pt-BR" sz="3600" b="1" dirty="0" err="1" smtClean="0"/>
              <a:t>disciplina:</a:t>
            </a:r>
            <a:r>
              <a:rPr lang="pt-BR" sz="3600" dirty="0" err="1" smtClean="0"/>
              <a:t>HISTÓRIA</a:t>
            </a:r>
            <a:r>
              <a:rPr lang="pt-BR" sz="3600" dirty="0" smtClean="0"/>
              <a:t> DA ENFERMAGEM</a:t>
            </a:r>
            <a:r>
              <a:rPr lang="pt-BR" sz="3600" dirty="0"/>
              <a:t/>
            </a:r>
            <a:br>
              <a:rPr lang="pt-BR" sz="3600" dirty="0"/>
            </a:br>
            <a:r>
              <a:rPr lang="pt-BR" sz="3600" b="1" dirty="0"/>
              <a:t>professora: </a:t>
            </a:r>
            <a:r>
              <a:rPr lang="pt-BR" sz="3600" dirty="0" err="1"/>
              <a:t>janine</a:t>
            </a:r>
            <a:r>
              <a:rPr lang="pt-BR" sz="3600" dirty="0"/>
              <a:t> ribeiro </a:t>
            </a:r>
            <a:r>
              <a:rPr lang="pt-BR" sz="3600" dirty="0" err="1"/>
              <a:t>isphair</a:t>
            </a:r>
            <a:r>
              <a:rPr lang="pt-BR" sz="3600" dirty="0"/>
              <a:t> </a:t>
            </a:r>
            <a:r>
              <a:rPr lang="pt-BR" sz="3600" dirty="0" err="1"/>
              <a:t>watzko</a:t>
            </a:r>
            <a:endParaRPr lang="pt-BR" sz="3600" dirty="0"/>
          </a:p>
        </p:txBody>
      </p:sp>
    </p:spTree>
    <p:extLst>
      <p:ext uri="{BB962C8B-B14F-4D97-AF65-F5344CB8AC3E}">
        <p14:creationId xmlns:p14="http://schemas.microsoft.com/office/powerpoint/2010/main" val="15879849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sz="3100" dirty="0" smtClean="0"/>
              <a:t>	No </a:t>
            </a:r>
            <a:r>
              <a:rPr lang="pt-BR" sz="3100" dirty="0"/>
              <a:t>mercado de trabalho, os (as) agentes de enfermagem podem atuar em todos os níveis do setor público e privado. </a:t>
            </a:r>
            <a:r>
              <a:rPr lang="pt-BR" sz="3100" dirty="0" smtClean="0"/>
              <a:t/>
            </a:r>
            <a:br>
              <a:rPr lang="pt-BR" sz="3100" dirty="0" smtClean="0"/>
            </a:br>
            <a:r>
              <a:rPr lang="pt-BR" sz="3100" dirty="0"/>
              <a:t/>
            </a:r>
            <a:br>
              <a:rPr lang="pt-BR" sz="3100" dirty="0"/>
            </a:br>
            <a:r>
              <a:rPr lang="pt-BR" sz="3100" dirty="0" smtClean="0"/>
              <a:t>	Nas </a:t>
            </a:r>
            <a:r>
              <a:rPr lang="pt-BR" sz="3100" dirty="0"/>
              <a:t>organizações públicas de saúde e de ensino de enfermagem, os agentes trabalham nos níveis federal, estadual e municipal. </a:t>
            </a:r>
            <a:r>
              <a:rPr lang="pt-BR" sz="3100" dirty="0" smtClean="0"/>
              <a:t/>
            </a:r>
            <a:br>
              <a:rPr lang="pt-BR" sz="3100" dirty="0" smtClean="0"/>
            </a:br>
            <a:r>
              <a:rPr lang="pt-BR" sz="3100" dirty="0"/>
              <a:t/>
            </a:r>
            <a:br>
              <a:rPr lang="pt-BR" sz="3100" dirty="0"/>
            </a:br>
            <a:r>
              <a:rPr lang="pt-BR" sz="3100" dirty="0" smtClean="0"/>
              <a:t>	O </a:t>
            </a:r>
            <a:r>
              <a:rPr lang="pt-BR" sz="3100" dirty="0"/>
              <a:t>acesso se dá por meio de concursos públicos para trabalhar em unidades de saúde, hospitais, postos de emergência, nas escolas de formação e nos centros de pesquisa. </a:t>
            </a:r>
            <a:r>
              <a:rPr lang="pt-BR" sz="3100" dirty="0" smtClean="0"/>
              <a:t/>
            </a:r>
            <a:br>
              <a:rPr lang="pt-BR" sz="3100" dirty="0" smtClean="0"/>
            </a:br>
            <a:r>
              <a:rPr lang="pt-BR" sz="3100" dirty="0"/>
              <a:t/>
            </a:r>
            <a:br>
              <a:rPr lang="pt-BR" sz="3100" dirty="0"/>
            </a:br>
            <a:r>
              <a:rPr lang="pt-BR" sz="3100" dirty="0" smtClean="0"/>
              <a:t>	</a:t>
            </a:r>
            <a:r>
              <a:rPr lang="pt-BR" sz="3100" dirty="0"/>
              <a:t>A</a:t>
            </a:r>
            <a:r>
              <a:rPr lang="pt-BR" sz="3100" dirty="0" smtClean="0"/>
              <a:t>s INSITUIÇÕES </a:t>
            </a:r>
            <a:r>
              <a:rPr lang="pt-BR" sz="3100" dirty="0" err="1" smtClean="0"/>
              <a:t>privadAs</a:t>
            </a:r>
            <a:r>
              <a:rPr lang="pt-BR" sz="3100" dirty="0" smtClean="0"/>
              <a:t> </a:t>
            </a:r>
            <a:r>
              <a:rPr lang="pt-BR" sz="3100" dirty="0"/>
              <a:t>exigem requisitos específicos para admissão em seus </a:t>
            </a:r>
            <a:r>
              <a:rPr lang="pt-BR" sz="3100" dirty="0" smtClean="0"/>
              <a:t>quadros</a:t>
            </a:r>
            <a:r>
              <a:rPr lang="pt-BR" dirty="0"/>
              <a:t/>
            </a:r>
            <a:br>
              <a:rPr lang="pt-BR" dirty="0"/>
            </a:br>
            <a:endParaRPr lang="pt-BR" dirty="0"/>
          </a:p>
        </p:txBody>
      </p:sp>
    </p:spTree>
    <p:extLst>
      <p:ext uri="{BB962C8B-B14F-4D97-AF65-F5344CB8AC3E}">
        <p14:creationId xmlns:p14="http://schemas.microsoft.com/office/powerpoint/2010/main" val="1520868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sz="3100" dirty="0" smtClean="0"/>
              <a:t>	A </a:t>
            </a:r>
            <a:r>
              <a:rPr lang="pt-BR" sz="3100" dirty="0"/>
              <a:t>área industrial constitui um campo específico para agentes portadores de diploma em enfermagem do trabalho</a:t>
            </a:r>
            <a:r>
              <a:rPr lang="pt-BR" sz="3100" dirty="0" smtClean="0"/>
              <a:t>.</a:t>
            </a:r>
            <a:br>
              <a:rPr lang="pt-BR" sz="3100" dirty="0" smtClean="0"/>
            </a:br>
            <a:r>
              <a:rPr lang="pt-BR" sz="3100" dirty="0"/>
              <a:t/>
            </a:r>
            <a:br>
              <a:rPr lang="pt-BR" sz="3100" dirty="0"/>
            </a:br>
            <a:r>
              <a:rPr lang="pt-BR" sz="3100" dirty="0" smtClean="0"/>
              <a:t>	Há </a:t>
            </a:r>
            <a:r>
              <a:rPr lang="pt-BR" sz="3100" dirty="0"/>
              <a:t>ainda um vasto campo a ser explorado na área de prestação de enfermagem domiciliar. Assim, o pessoal de enfermagem tem a possibilidade de se organizar em cooperativas não governamentais autônomas, para atuar nessa área, ainda incipiente</a:t>
            </a:r>
            <a:r>
              <a:rPr lang="pt-BR" sz="3100" dirty="0" smtClean="0"/>
              <a:t>.</a:t>
            </a:r>
            <a:br>
              <a:rPr lang="pt-BR" sz="3100" dirty="0" smtClean="0"/>
            </a:br>
            <a:r>
              <a:rPr lang="pt-BR" sz="3100" dirty="0"/>
              <a:t/>
            </a:r>
            <a:br>
              <a:rPr lang="pt-BR" sz="3100" dirty="0"/>
            </a:br>
            <a:r>
              <a:rPr lang="pt-BR" sz="3100" dirty="0" smtClean="0"/>
              <a:t>	Por </a:t>
            </a:r>
            <a:r>
              <a:rPr lang="pt-BR" sz="3100" dirty="0"/>
              <a:t>último, há possibilidade de inserção dos agentes de enfermagem nas áreas de pesquisa, consultoria e auditoria, em universidades, instituições e empresas.</a:t>
            </a:r>
            <a:r>
              <a:rPr lang="pt-BR" dirty="0"/>
              <a:t/>
            </a:r>
            <a:br>
              <a:rPr lang="pt-BR" dirty="0"/>
            </a:br>
            <a:endParaRPr lang="pt-BR" dirty="0"/>
          </a:p>
        </p:txBody>
      </p:sp>
    </p:spTree>
    <p:extLst>
      <p:ext uri="{BB962C8B-B14F-4D97-AF65-F5344CB8AC3E}">
        <p14:creationId xmlns:p14="http://schemas.microsoft.com/office/powerpoint/2010/main" val="15755296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sz="2000" dirty="0" smtClean="0"/>
              <a:t/>
            </a:r>
            <a:br>
              <a:rPr lang="pt-BR" sz="2000" dirty="0" smtClean="0"/>
            </a:br>
            <a:r>
              <a:rPr lang="pt-BR" sz="2000" dirty="0"/>
              <a:t/>
            </a:r>
            <a:br>
              <a:rPr lang="pt-BR" sz="2000" dirty="0"/>
            </a:br>
            <a:r>
              <a:rPr lang="pt-BR" sz="2000" dirty="0" smtClean="0"/>
              <a:t/>
            </a:r>
            <a:br>
              <a:rPr lang="pt-BR" sz="2000" dirty="0" smtClean="0"/>
            </a:br>
            <a:r>
              <a:rPr lang="pt-BR" sz="2000" dirty="0"/>
              <a:t/>
            </a:r>
            <a:br>
              <a:rPr lang="pt-BR" sz="2000" dirty="0"/>
            </a:br>
            <a:r>
              <a:rPr lang="pt-BR" sz="2000" dirty="0" smtClean="0"/>
              <a:t/>
            </a:r>
            <a:br>
              <a:rPr lang="pt-BR" sz="2000" dirty="0" smtClean="0"/>
            </a:br>
            <a:r>
              <a:rPr lang="pt-BR" sz="2000" dirty="0" smtClean="0"/>
              <a:t>Apesar </a:t>
            </a:r>
            <a:r>
              <a:rPr lang="pt-BR" sz="2000" dirty="0"/>
              <a:t>da existência de todos esses espaços mencionados, estudos dão conta da desvalorização da força de trabalho da enfermagem em geral, expressa em baixos salários, jornadas exaustivas, instalações precárias nos ambientes de trabalho. </a:t>
            </a:r>
            <a:r>
              <a:rPr lang="pt-BR" dirty="0"/>
              <a:t/>
            </a:r>
            <a:br>
              <a:rPr lang="pt-BR" dirty="0"/>
            </a:br>
            <a:endParaRPr lang="pt-BR" dirty="0"/>
          </a:p>
        </p:txBody>
      </p:sp>
    </p:spTree>
    <p:extLst>
      <p:ext uri="{BB962C8B-B14F-4D97-AF65-F5344CB8AC3E}">
        <p14:creationId xmlns:p14="http://schemas.microsoft.com/office/powerpoint/2010/main" val="2124102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400091" y="388088"/>
            <a:ext cx="8187071" cy="4064627"/>
          </a:xfrm>
        </p:spPr>
        <p:txBody>
          <a:bodyPr>
            <a:normAutofit/>
          </a:bodyPr>
          <a:lstStyle/>
          <a:p>
            <a:r>
              <a:rPr lang="pt-BR" sz="3200" dirty="0" smtClean="0"/>
              <a:t>	É </a:t>
            </a:r>
            <a:r>
              <a:rPr lang="pt-BR" sz="3200" dirty="0"/>
              <a:t>preciso </a:t>
            </a:r>
            <a:r>
              <a:rPr lang="pt-BR" sz="1800" dirty="0"/>
              <a:t>politizar a questão, atuando criticamente na defesa da valorização do pessoal de enfermagem, pois ele é indispensável à sociedade.</a:t>
            </a:r>
          </a:p>
        </p:txBody>
      </p:sp>
    </p:spTree>
    <p:extLst>
      <p:ext uri="{BB962C8B-B14F-4D97-AF65-F5344CB8AC3E}">
        <p14:creationId xmlns:p14="http://schemas.microsoft.com/office/powerpoint/2010/main" val="9700996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ítulo 14">
            <a:extLst>
              <a:ext uri="{FF2B5EF4-FFF2-40B4-BE49-F238E27FC236}">
                <a16:creationId xmlns="" xmlns:a16="http://schemas.microsoft.com/office/drawing/2014/main" id="{98A79720-99F9-2944-A1A9-908D3ED297BD}"/>
              </a:ext>
            </a:extLst>
          </p:cNvPr>
          <p:cNvSpPr>
            <a:spLocks noGrp="1"/>
          </p:cNvSpPr>
          <p:nvPr>
            <p:ph type="title"/>
          </p:nvPr>
        </p:nvSpPr>
        <p:spPr>
          <a:xfrm>
            <a:off x="1251677" y="2235708"/>
            <a:ext cx="10178322" cy="1492132"/>
          </a:xfrm>
        </p:spPr>
        <p:txBody>
          <a:bodyPr/>
          <a:lstStyle/>
          <a:p>
            <a:pPr algn="ctr"/>
            <a:r>
              <a:rPr lang="pt-BR" dirty="0" smtClean="0"/>
              <a:t>EXPECTATIVAS PARA A PROFISSÃO</a:t>
            </a:r>
            <a:endParaRPr lang="pt-BR" dirty="0"/>
          </a:p>
        </p:txBody>
      </p:sp>
    </p:spTree>
    <p:extLst>
      <p:ext uri="{BB962C8B-B14F-4D97-AF65-F5344CB8AC3E}">
        <p14:creationId xmlns:p14="http://schemas.microsoft.com/office/powerpoint/2010/main" val="25632394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80290" y="1411085"/>
            <a:ext cx="10178322" cy="1492132"/>
          </a:xfrm>
        </p:spPr>
        <p:txBody>
          <a:bodyPr>
            <a:normAutofit fontScale="90000"/>
          </a:bodyPr>
          <a:lstStyle/>
          <a:p>
            <a:pPr algn="ctr"/>
            <a:r>
              <a:rPr lang="pt-BR" sz="4000" dirty="0"/>
              <a:t>Socializar novos conhecimentos entre os níveis da categoria, na tentativa de gerar </a:t>
            </a:r>
            <a:r>
              <a:rPr lang="pt-BR" sz="4000" dirty="0" err="1" smtClean="0"/>
              <a:t>idEias</a:t>
            </a:r>
            <a:r>
              <a:rPr lang="pt-BR" sz="4000" dirty="0" smtClean="0"/>
              <a:t> </a:t>
            </a:r>
            <a:r>
              <a:rPr lang="pt-BR" sz="4000" dirty="0"/>
              <a:t>e atitudes básicas, para avaliar criticamente tanto o saber teórico quanto o experimental e prático, estimulando a criatividade, a iniciativa e a sensibilidade por meio de ações coordenadas e consistentes.</a:t>
            </a:r>
            <a:r>
              <a:rPr lang="pt-BR" dirty="0"/>
              <a:t/>
            </a:r>
            <a:br>
              <a:rPr lang="pt-BR" dirty="0"/>
            </a:br>
            <a:endParaRPr lang="pt-BR" dirty="0"/>
          </a:p>
        </p:txBody>
      </p:sp>
    </p:spTree>
    <p:extLst>
      <p:ext uri="{BB962C8B-B14F-4D97-AF65-F5344CB8AC3E}">
        <p14:creationId xmlns:p14="http://schemas.microsoft.com/office/powerpoint/2010/main" val="2136411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51678" y="639560"/>
            <a:ext cx="10178322" cy="1492132"/>
          </a:xfrm>
        </p:spPr>
        <p:txBody>
          <a:bodyPr>
            <a:normAutofit fontScale="90000"/>
          </a:bodyPr>
          <a:lstStyle/>
          <a:p>
            <a:pPr algn="ctr"/>
            <a:r>
              <a:rPr lang="pt-BR" dirty="0"/>
              <a:t>Agir e reagir sobre a estrutura social do ensino e dos serviços, gerando um conhecimento que integre teoria e pratica e que venha a ser sistematizado, validado e reinserido na realidade, conforme as decisões delineadas pelos conselhos fiscalizadores do exercício da profissão. </a:t>
            </a:r>
          </a:p>
        </p:txBody>
      </p:sp>
    </p:spTree>
    <p:extLst>
      <p:ext uri="{BB962C8B-B14F-4D97-AF65-F5344CB8AC3E}">
        <p14:creationId xmlns:p14="http://schemas.microsoft.com/office/powerpoint/2010/main" val="2403854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just"/>
            <a:r>
              <a:rPr lang="pt-BR" sz="4000" b="1" dirty="0">
                <a:solidFill>
                  <a:schemeClr val="tx2">
                    <a:lumMod val="90000"/>
                    <a:lumOff val="10000"/>
                  </a:schemeClr>
                </a:solidFill>
                <a:latin typeface="Times New Roman" panose="02020603050405020304" pitchFamily="18" charset="0"/>
                <a:ea typeface="Times New Roman" panose="02020603050405020304" pitchFamily="18" charset="0"/>
              </a:rPr>
              <a:t/>
            </a:r>
            <a:br>
              <a:rPr lang="pt-BR" sz="4000" b="1" dirty="0">
                <a:solidFill>
                  <a:schemeClr val="tx2">
                    <a:lumMod val="90000"/>
                    <a:lumOff val="10000"/>
                  </a:schemeClr>
                </a:solidFill>
                <a:latin typeface="Times New Roman" panose="02020603050405020304" pitchFamily="18" charset="0"/>
                <a:ea typeface="Times New Roman" panose="02020603050405020304" pitchFamily="18" charset="0"/>
              </a:rPr>
            </a:br>
            <a:r>
              <a:rPr lang="pt-BR" sz="4000" dirty="0"/>
              <a:t>Estimular transformações na área educativa, por meio de um processo de ensino transdisciplinar, que incorpore novas disciplinas, que abordem temas como o corpo, a filosofia, a informática, a política, a antropologia, a arte, a sociologia, temas que gerem, validem, recriem e fundamentem conhecimentos suficientes para transcender a rotina.</a:t>
            </a:r>
            <a:br>
              <a:rPr lang="pt-BR" sz="4000" dirty="0"/>
            </a:br>
            <a:endParaRPr lang="pt-BR" sz="4000" dirty="0"/>
          </a:p>
        </p:txBody>
      </p:sp>
    </p:spTree>
    <p:extLst>
      <p:ext uri="{BB962C8B-B14F-4D97-AF65-F5344CB8AC3E}">
        <p14:creationId xmlns:p14="http://schemas.microsoft.com/office/powerpoint/2010/main" val="4072745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08840" y="1128451"/>
            <a:ext cx="10178322" cy="1492132"/>
          </a:xfrm>
        </p:spPr>
        <p:txBody>
          <a:bodyPr>
            <a:normAutofit fontScale="90000"/>
          </a:bodyPr>
          <a:lstStyle/>
          <a:p>
            <a:pPr algn="just"/>
            <a:r>
              <a:rPr lang="pt-BR" sz="4400" dirty="0"/>
              <a:t>Incentivar o trabalho coletivo, desenvolvendo o intercâmbio e a complementariedade entre os (as) agentes da profissão, com outras categorias correlatas e com outras instituições, como alternativa ao individualismo e à estrutura vertical que desestimulam iniciativas conjuntas.</a:t>
            </a:r>
            <a:r>
              <a:rPr lang="pt-BR" dirty="0"/>
              <a:t/>
            </a:r>
            <a:br>
              <a:rPr lang="pt-BR" dirty="0"/>
            </a:br>
            <a:endParaRPr lang="pt-BR" dirty="0"/>
          </a:p>
        </p:txBody>
      </p:sp>
    </p:spTree>
    <p:extLst>
      <p:ext uri="{BB962C8B-B14F-4D97-AF65-F5344CB8AC3E}">
        <p14:creationId xmlns:p14="http://schemas.microsoft.com/office/powerpoint/2010/main" val="1477718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51715" y="1611110"/>
            <a:ext cx="10178322" cy="1492132"/>
          </a:xfrm>
        </p:spPr>
        <p:txBody>
          <a:bodyPr>
            <a:normAutofit fontScale="90000"/>
          </a:bodyPr>
          <a:lstStyle/>
          <a:p>
            <a:pPr algn="ctr"/>
            <a:r>
              <a:rPr lang="pt-BR" dirty="0"/>
              <a:t>Evoluir do conhecimento de enfermagem </a:t>
            </a:r>
            <a:r>
              <a:rPr lang="pt-BR" dirty="0" err="1"/>
              <a:t>tecnificado</a:t>
            </a:r>
            <a:r>
              <a:rPr lang="pt-BR" dirty="0"/>
              <a:t> e informativo para o conhecimento edificante, formativo e criador da competência social.</a:t>
            </a:r>
          </a:p>
        </p:txBody>
      </p:sp>
    </p:spTree>
    <p:extLst>
      <p:ext uri="{BB962C8B-B14F-4D97-AF65-F5344CB8AC3E}">
        <p14:creationId xmlns:p14="http://schemas.microsoft.com/office/powerpoint/2010/main" val="17299315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65990" y="1128451"/>
            <a:ext cx="10178322" cy="1492132"/>
          </a:xfrm>
        </p:spPr>
        <p:txBody>
          <a:bodyPr>
            <a:normAutofit fontScale="90000"/>
          </a:bodyPr>
          <a:lstStyle/>
          <a:p>
            <a:pPr algn="ctr"/>
            <a:r>
              <a:rPr lang="pt-BR" dirty="0"/>
              <a:t>refletir sobre novos conteúdos, técnicas e experiências possíveis de ser sistematizados e que conduzam à formulação de políticas públicas de enfermagem que atendam aos interesses de todos os segmentos da sociedade brasileira.</a:t>
            </a:r>
          </a:p>
        </p:txBody>
      </p:sp>
    </p:spTree>
    <p:extLst>
      <p:ext uri="{BB962C8B-B14F-4D97-AF65-F5344CB8AC3E}">
        <p14:creationId xmlns:p14="http://schemas.microsoft.com/office/powerpoint/2010/main" val="854922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smtClean="0"/>
              <a:t>MERCADO DE TRABALHO</a:t>
            </a:r>
            <a:endParaRPr lang="pt-BR" dirty="0"/>
          </a:p>
        </p:txBody>
      </p:sp>
    </p:spTree>
    <p:extLst>
      <p:ext uri="{BB962C8B-B14F-4D97-AF65-F5344CB8AC3E}">
        <p14:creationId xmlns:p14="http://schemas.microsoft.com/office/powerpoint/2010/main" val="349677789"/>
      </p:ext>
    </p:extLst>
  </p:cSld>
  <p:clrMapOvr>
    <a:masterClrMapping/>
  </p:clrMapOvr>
</p:sld>
</file>

<file path=ppt/theme/theme1.xml><?xml version="1.0" encoding="utf-8"?>
<a:theme xmlns:a="http://schemas.openxmlformats.org/drawingml/2006/main" name="Selo">
  <a:themeElements>
    <a:clrScheme name="Selo">
      <a:dk1>
        <a:sysClr val="windowText" lastClr="000000"/>
      </a:dk1>
      <a:lt1>
        <a:sysClr val="window" lastClr="FFFFFF"/>
      </a:lt1>
      <a:dk2>
        <a:srgbClr val="0B082E"/>
      </a:dk2>
      <a:lt2>
        <a:srgbClr val="F3F3F2"/>
      </a:lt2>
      <a:accent1>
        <a:srgbClr val="62B4C6"/>
      </a:accent1>
      <a:accent2>
        <a:srgbClr val="1B376E"/>
      </a:accent2>
      <a:accent3>
        <a:srgbClr val="9EBE55"/>
      </a:accent3>
      <a:accent4>
        <a:srgbClr val="C65E5E"/>
      </a:accent4>
      <a:accent5>
        <a:srgbClr val="D3BA55"/>
      </a:accent5>
      <a:accent6>
        <a:srgbClr val="96648A"/>
      </a:accent6>
      <a:hlink>
        <a:srgbClr val="62B4C6"/>
      </a:hlink>
      <a:folHlink>
        <a:srgbClr val="96648A"/>
      </a:folHlink>
    </a:clrScheme>
    <a:fontScheme name="Selo">
      <a:majorFont>
        <a:latin typeface="Impact"/>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elo">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docProps/app.xml><?xml version="1.0" encoding="utf-8"?>
<Properties xmlns="http://schemas.openxmlformats.org/officeDocument/2006/extended-properties" xmlns:vt="http://schemas.openxmlformats.org/officeDocument/2006/docPropsVTypes">
  <Template>{18028CB4-0B43-164D-8F0F-F7E487D8D0D1}tf10001071</Template>
  <TotalTime>74</TotalTime>
  <Words>200</Words>
  <Application>Microsoft Office PowerPoint</Application>
  <PresentationFormat>Widescreen</PresentationFormat>
  <Paragraphs>13</Paragraphs>
  <Slides>13</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13</vt:i4>
      </vt:variant>
    </vt:vector>
  </HeadingPairs>
  <TitlesOfParts>
    <vt:vector size="18" baseType="lpstr">
      <vt:lpstr>Arial</vt:lpstr>
      <vt:lpstr>Gill Sans MT</vt:lpstr>
      <vt:lpstr>Impact</vt:lpstr>
      <vt:lpstr>Times New Roman</vt:lpstr>
      <vt:lpstr>Selo</vt:lpstr>
      <vt:lpstr>Curso: enfermagem período: 1ª fase disciplina:HISTÓRIA DA ENFERMAGEM professora: janine ribeiro isphair watzko</vt:lpstr>
      <vt:lpstr>EXPECTATIVAS PARA A PROFISSÃO</vt:lpstr>
      <vt:lpstr>Socializar novos conhecimentos entre os níveis da categoria, na tentativa de gerar idEias e atitudes básicas, para avaliar criticamente tanto o saber teórico quanto o experimental e prático, estimulando a criatividade, a iniciativa e a sensibilidade por meio de ações coordenadas e consistentes. </vt:lpstr>
      <vt:lpstr>Agir e reagir sobre a estrutura social do ensino e dos serviços, gerando um conhecimento que integre teoria e pratica e que venha a ser sistematizado, validado e reinserido na realidade, conforme as decisões delineadas pelos conselhos fiscalizadores do exercício da profissão. </vt:lpstr>
      <vt:lpstr> Estimular transformações na área educativa, por meio de um processo de ensino transdisciplinar, que incorpore novas disciplinas, que abordem temas como o corpo, a filosofia, a informática, a política, a antropologia, a arte, a sociologia, temas que gerem, validem, recriem e fundamentem conhecimentos suficientes para transcender a rotina. </vt:lpstr>
      <vt:lpstr>Incentivar o trabalho coletivo, desenvolvendo o intercâmbio e a complementariedade entre os (as) agentes da profissão, com outras categorias correlatas e com outras instituições, como alternativa ao individualismo e à estrutura vertical que desestimulam iniciativas conjuntas. </vt:lpstr>
      <vt:lpstr>Evoluir do conhecimento de enfermagem tecnificado e informativo para o conhecimento edificante, formativo e criador da competência social.</vt:lpstr>
      <vt:lpstr>refletir sobre novos conteúdos, técnicas e experiências possíveis de ser sistematizados e que conduzam à formulação de políticas públicas de enfermagem que atendam aos interesses de todos os segmentos da sociedade brasileira.</vt:lpstr>
      <vt:lpstr>MERCADO DE TRABALHO</vt:lpstr>
      <vt:lpstr> No mercado de trabalho, os (as) agentes de enfermagem podem atuar em todos os níveis do setor público e privado.    Nas organizações públicas de saúde e de ensino de enfermagem, os agentes trabalham nos níveis federal, estadual e municipal.    O acesso se dá por meio de concursos públicos para trabalhar em unidades de saúde, hospitais, postos de emergência, nas escolas de formação e nos centros de pesquisa.    As INSITUIÇÕES privadAs exigem requisitos específicos para admissão em seus quadros </vt:lpstr>
      <vt:lpstr> A área industrial constitui um campo específico para agentes portadores de diploma em enfermagem do trabalho.   Há ainda um vasto campo a ser explorado na área de prestação de enfermagem domiciliar. Assim, o pessoal de enfermagem tem a possibilidade de se organizar em cooperativas não governamentais autônomas, para atuar nessa área, ainda incipiente.   Por último, há possibilidade de inserção dos agentes de enfermagem nas áreas de pesquisa, consultoria e auditoria, em universidades, instituições e empresas. </vt:lpstr>
      <vt:lpstr>     Apesar da existência de todos esses espaços mencionados, estudos dão conta da desvalorização da força de trabalho da enfermagem em geral, expressa em baixos salários, jornadas exaustivas, instalações precárias nos ambientes de trabalho.  </vt:lpstr>
      <vt:lpstr> É preciso politizar a questão, atuando criticamente na defesa da valorização do pessoal de enfermagem, pois ele é indispensável à sociedade.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Curso: enfermagem período: 1ª fase disciplina: saúde coletiva i professora: janine ribeiro isphair watzko</dc:title>
  <dc:creator>Raphael Machado Zanotto</dc:creator>
  <cp:lastModifiedBy>User</cp:lastModifiedBy>
  <cp:revision>10</cp:revision>
  <dcterms:created xsi:type="dcterms:W3CDTF">2020-03-24T14:51:38Z</dcterms:created>
  <dcterms:modified xsi:type="dcterms:W3CDTF">2020-05-01T23:48:25Z</dcterms:modified>
</cp:coreProperties>
</file>