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205" r:id="rId1"/>
    <p:sldMasterId id="2147484217" r:id="rId2"/>
    <p:sldMasterId id="2147484229" r:id="rId3"/>
    <p:sldMasterId id="2147484265" r:id="rId4"/>
    <p:sldMasterId id="2147484277" r:id="rId5"/>
    <p:sldMasterId id="2147484289" r:id="rId6"/>
    <p:sldMasterId id="2147484301" r:id="rId7"/>
  </p:sldMasterIdLst>
  <p:notesMasterIdLst>
    <p:notesMasterId r:id="rId60"/>
  </p:notesMasterIdLst>
  <p:handoutMasterIdLst>
    <p:handoutMasterId r:id="rId61"/>
  </p:handoutMasterIdLst>
  <p:sldIdLst>
    <p:sldId id="256" r:id="rId8"/>
    <p:sldId id="378" r:id="rId9"/>
    <p:sldId id="381" r:id="rId10"/>
    <p:sldId id="382" r:id="rId11"/>
    <p:sldId id="411" r:id="rId12"/>
    <p:sldId id="366" r:id="rId13"/>
    <p:sldId id="408" r:id="rId14"/>
    <p:sldId id="407" r:id="rId15"/>
    <p:sldId id="409" r:id="rId16"/>
    <p:sldId id="410" r:id="rId17"/>
    <p:sldId id="365" r:id="rId18"/>
    <p:sldId id="385" r:id="rId19"/>
    <p:sldId id="379" r:id="rId20"/>
    <p:sldId id="384" r:id="rId21"/>
    <p:sldId id="380" r:id="rId22"/>
    <p:sldId id="406" r:id="rId23"/>
    <p:sldId id="412" r:id="rId24"/>
    <p:sldId id="413" r:id="rId25"/>
    <p:sldId id="414" r:id="rId26"/>
    <p:sldId id="415" r:id="rId27"/>
    <p:sldId id="313" r:id="rId28"/>
    <p:sldId id="387" r:id="rId29"/>
    <p:sldId id="389" r:id="rId30"/>
    <p:sldId id="390" r:id="rId31"/>
    <p:sldId id="391" r:id="rId32"/>
    <p:sldId id="367" r:id="rId33"/>
    <p:sldId id="369" r:id="rId34"/>
    <p:sldId id="368" r:id="rId35"/>
    <p:sldId id="372" r:id="rId36"/>
    <p:sldId id="339" r:id="rId37"/>
    <p:sldId id="345" r:id="rId38"/>
    <p:sldId id="340" r:id="rId39"/>
    <p:sldId id="346" r:id="rId40"/>
    <p:sldId id="311" r:id="rId41"/>
    <p:sldId id="398" r:id="rId42"/>
    <p:sldId id="399" r:id="rId43"/>
    <p:sldId id="400" r:id="rId44"/>
    <p:sldId id="330" r:id="rId45"/>
    <p:sldId id="336" r:id="rId46"/>
    <p:sldId id="315" r:id="rId47"/>
    <p:sldId id="364" r:id="rId48"/>
    <p:sldId id="416" r:id="rId49"/>
    <p:sldId id="401" r:id="rId50"/>
    <p:sldId id="402" r:id="rId51"/>
    <p:sldId id="321" r:id="rId52"/>
    <p:sldId id="403" r:id="rId53"/>
    <p:sldId id="404" r:id="rId54"/>
    <p:sldId id="405" r:id="rId55"/>
    <p:sldId id="376" r:id="rId56"/>
    <p:sldId id="373" r:id="rId57"/>
    <p:sldId id="324" r:id="rId58"/>
    <p:sldId id="294" r:id="rId59"/>
  </p:sldIdLst>
  <p:sldSz cx="12192000" cy="6858000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" initials="H" lastIdx="4" clrIdx="0">
    <p:extLst>
      <p:ext uri="{19B8F6BF-5375-455C-9EA6-DF929625EA0E}">
        <p15:presenceInfo xmlns:p15="http://schemas.microsoft.com/office/powerpoint/2012/main" xmlns="" userId="H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5" autoAdjust="0"/>
    <p:restoredTop sz="94707" autoAdjust="0"/>
  </p:normalViewPr>
  <p:slideViewPr>
    <p:cSldViewPr snapToGrid="0">
      <p:cViewPr>
        <p:scale>
          <a:sx n="70" d="100"/>
          <a:sy n="70" d="100"/>
        </p:scale>
        <p:origin x="-58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32951B-9605-432D-BEC9-C6E939AC0790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2D08F85B-1C1A-4A3A-9ADC-8225668D4933}">
      <dgm:prSet phldrT="[Texto]"/>
      <dgm:spPr/>
      <dgm:t>
        <a:bodyPr/>
        <a:lstStyle/>
        <a:p>
          <a:r>
            <a:rPr lang="pt-BR" dirty="0" smtClean="0"/>
            <a:t>Grécia Antiga (400 a.C.) - Hipócrates</a:t>
          </a:r>
          <a:endParaRPr lang="pt-BR" dirty="0"/>
        </a:p>
      </dgm:t>
    </dgm:pt>
    <dgm:pt modelId="{BD63B9D5-3C1F-4D00-9109-74319C85F4D8}" type="parTrans" cxnId="{8CFF80CE-C68D-4B70-8982-1F5D3DCA6197}">
      <dgm:prSet/>
      <dgm:spPr/>
      <dgm:t>
        <a:bodyPr/>
        <a:lstStyle/>
        <a:p>
          <a:endParaRPr lang="pt-BR"/>
        </a:p>
      </dgm:t>
    </dgm:pt>
    <dgm:pt modelId="{7189ED42-E8F1-4404-883B-DAF7CFF7923E}" type="sibTrans" cxnId="{8CFF80CE-C68D-4B70-8982-1F5D3DCA6197}">
      <dgm:prSet/>
      <dgm:spPr/>
      <dgm:t>
        <a:bodyPr/>
        <a:lstStyle/>
        <a:p>
          <a:endParaRPr lang="pt-BR"/>
        </a:p>
      </dgm:t>
    </dgm:pt>
    <dgm:pt modelId="{CC6F78C7-FB0B-424D-9C65-E14D9FE07047}">
      <dgm:prSet phldrT="[Texto]"/>
      <dgm:spPr/>
      <dgm:t>
        <a:bodyPr/>
        <a:lstStyle/>
        <a:p>
          <a:r>
            <a:rPr lang="pt-BR" dirty="0" smtClean="0"/>
            <a:t>Observou a influência de fatores ambientais (ar, água, lugares) na ocorrência de doenças.</a:t>
          </a:r>
          <a:endParaRPr lang="pt-BR" dirty="0"/>
        </a:p>
      </dgm:t>
    </dgm:pt>
    <dgm:pt modelId="{50E2074E-7BA9-4DD7-AB2A-3ADB97999D43}" type="parTrans" cxnId="{8B4604FA-7975-4E7C-82CE-3770C20858A6}">
      <dgm:prSet/>
      <dgm:spPr/>
      <dgm:t>
        <a:bodyPr/>
        <a:lstStyle/>
        <a:p>
          <a:endParaRPr lang="pt-BR"/>
        </a:p>
      </dgm:t>
    </dgm:pt>
    <dgm:pt modelId="{272AE172-304E-4323-A830-292B9AD33ADB}" type="sibTrans" cxnId="{8B4604FA-7975-4E7C-82CE-3770C20858A6}">
      <dgm:prSet/>
      <dgm:spPr/>
      <dgm:t>
        <a:bodyPr/>
        <a:lstStyle/>
        <a:p>
          <a:endParaRPr lang="pt-BR"/>
        </a:p>
      </dgm:t>
    </dgm:pt>
    <dgm:pt modelId="{3C36329C-F4BA-4E72-AD1A-E47A17299F6A}">
      <dgm:prSet phldrT="[Texto]"/>
      <dgm:spPr/>
      <dgm:t>
        <a:bodyPr/>
        <a:lstStyle/>
        <a:p>
          <a:r>
            <a:rPr lang="pt-BR" dirty="0" smtClean="0"/>
            <a:t>Meados do Séc. XIX – Willian </a:t>
          </a:r>
          <a:r>
            <a:rPr lang="pt-BR" dirty="0" err="1" smtClean="0"/>
            <a:t>Farr</a:t>
          </a:r>
          <a:endParaRPr lang="pt-BR" dirty="0"/>
        </a:p>
      </dgm:t>
    </dgm:pt>
    <dgm:pt modelId="{9AFBD32B-AEAA-4B51-83FE-AB377FE812D8}" type="parTrans" cxnId="{6B532938-40CF-4DC7-AC05-47DA0173B4AC}">
      <dgm:prSet/>
      <dgm:spPr/>
      <dgm:t>
        <a:bodyPr/>
        <a:lstStyle/>
        <a:p>
          <a:endParaRPr lang="pt-BR"/>
        </a:p>
      </dgm:t>
    </dgm:pt>
    <dgm:pt modelId="{1B745F16-EBD8-4DC2-8A07-04046FDB7ECA}" type="sibTrans" cxnId="{6B532938-40CF-4DC7-AC05-47DA0173B4AC}">
      <dgm:prSet/>
      <dgm:spPr/>
      <dgm:t>
        <a:bodyPr/>
        <a:lstStyle/>
        <a:p>
          <a:endParaRPr lang="pt-BR"/>
        </a:p>
      </dgm:t>
    </dgm:pt>
    <dgm:pt modelId="{0394FBF4-F66D-49F5-8FEB-DF8812DFA178}">
      <dgm:prSet phldrT="[Texto]"/>
      <dgm:spPr/>
      <dgm:t>
        <a:bodyPr/>
        <a:lstStyle/>
        <a:p>
          <a:r>
            <a:rPr lang="pt-BR" dirty="0" smtClean="0"/>
            <a:t>Coleta e análise sistemática das estatísticas de mortalidade.</a:t>
          </a:r>
          <a:endParaRPr lang="pt-BR" dirty="0"/>
        </a:p>
      </dgm:t>
    </dgm:pt>
    <dgm:pt modelId="{6F1AA30F-38AB-4167-AB68-8AE90B45E2B3}" type="sibTrans" cxnId="{1B09671A-D1BF-432E-9A20-D13247415F92}">
      <dgm:prSet/>
      <dgm:spPr/>
      <dgm:t>
        <a:bodyPr/>
        <a:lstStyle/>
        <a:p>
          <a:endParaRPr lang="pt-BR"/>
        </a:p>
      </dgm:t>
    </dgm:pt>
    <dgm:pt modelId="{24442E6E-68AE-404A-B92C-DD216C31D0C8}" type="parTrans" cxnId="{1B09671A-D1BF-432E-9A20-D13247415F92}">
      <dgm:prSet/>
      <dgm:spPr/>
      <dgm:t>
        <a:bodyPr/>
        <a:lstStyle/>
        <a:p>
          <a:endParaRPr lang="pt-BR"/>
        </a:p>
      </dgm:t>
    </dgm:pt>
    <dgm:pt modelId="{918D6E04-1AC8-4843-AD4E-B50793F78F84}">
      <dgm:prSet/>
      <dgm:spPr/>
      <dgm:t>
        <a:bodyPr/>
        <a:lstStyle/>
        <a:p>
          <a:r>
            <a:rPr lang="pt-BR" dirty="0" smtClean="0"/>
            <a:t>Era Moderna (Séc. XVII) – John </a:t>
          </a:r>
          <a:r>
            <a:rPr lang="pt-BR" dirty="0" err="1" smtClean="0"/>
            <a:t>Graunt</a:t>
          </a:r>
          <a:endParaRPr lang="pt-BR" dirty="0"/>
        </a:p>
      </dgm:t>
    </dgm:pt>
    <dgm:pt modelId="{FED3DA1F-DC24-4E66-9D7B-BA5569458542}" type="parTrans" cxnId="{755FAD14-D839-4613-AA17-3EE6F2C2B241}">
      <dgm:prSet/>
      <dgm:spPr/>
      <dgm:t>
        <a:bodyPr/>
        <a:lstStyle/>
        <a:p>
          <a:endParaRPr lang="pt-BR"/>
        </a:p>
      </dgm:t>
    </dgm:pt>
    <dgm:pt modelId="{C15F6CD0-FC90-49A7-836A-286E9790D18B}" type="sibTrans" cxnId="{755FAD14-D839-4613-AA17-3EE6F2C2B241}">
      <dgm:prSet/>
      <dgm:spPr/>
      <dgm:t>
        <a:bodyPr/>
        <a:lstStyle/>
        <a:p>
          <a:endParaRPr lang="pt-BR"/>
        </a:p>
      </dgm:t>
    </dgm:pt>
    <dgm:pt modelId="{BA72E6AC-D63D-4521-B5F6-C181307B5944}">
      <dgm:prSet/>
      <dgm:spPr/>
      <dgm:t>
        <a:bodyPr/>
        <a:lstStyle/>
        <a:p>
          <a:r>
            <a:rPr lang="pt-BR" dirty="0" smtClean="0"/>
            <a:t>Padrões de natalidade, mortalidade e ocorrência de doenças.</a:t>
          </a:r>
          <a:endParaRPr lang="pt-BR" dirty="0"/>
        </a:p>
      </dgm:t>
    </dgm:pt>
    <dgm:pt modelId="{F715C082-FC4D-44A9-AA9E-675A810BED39}" type="parTrans" cxnId="{B69C532B-7F25-40C1-88F7-1C3AEE489A2A}">
      <dgm:prSet/>
      <dgm:spPr/>
      <dgm:t>
        <a:bodyPr/>
        <a:lstStyle/>
        <a:p>
          <a:endParaRPr lang="pt-BR"/>
        </a:p>
      </dgm:t>
    </dgm:pt>
    <dgm:pt modelId="{E4B83966-BD50-46B6-BDF5-531CE557AB7C}" type="sibTrans" cxnId="{B69C532B-7F25-40C1-88F7-1C3AEE489A2A}">
      <dgm:prSet/>
      <dgm:spPr/>
      <dgm:t>
        <a:bodyPr/>
        <a:lstStyle/>
        <a:p>
          <a:endParaRPr lang="pt-BR"/>
        </a:p>
      </dgm:t>
    </dgm:pt>
    <dgm:pt modelId="{A80D296D-9EB1-4B93-ADC1-5F3D60992B06}">
      <dgm:prSet/>
      <dgm:spPr/>
      <dgm:t>
        <a:bodyPr/>
        <a:lstStyle/>
        <a:p>
          <a:r>
            <a:rPr lang="pt-BR" dirty="0" smtClean="0"/>
            <a:t>Século XIX – John </a:t>
          </a:r>
          <a:r>
            <a:rPr lang="pt-BR" dirty="0" err="1" smtClean="0"/>
            <a:t>Snow</a:t>
          </a:r>
          <a:endParaRPr lang="pt-BR" dirty="0"/>
        </a:p>
      </dgm:t>
    </dgm:pt>
    <dgm:pt modelId="{7D77E9BF-ECE7-44F5-AF9A-7BFBC5086F04}" type="parTrans" cxnId="{EF1A0217-2B3C-44DA-8A9D-41006249BCC1}">
      <dgm:prSet/>
      <dgm:spPr/>
      <dgm:t>
        <a:bodyPr/>
        <a:lstStyle/>
        <a:p>
          <a:endParaRPr lang="pt-BR"/>
        </a:p>
      </dgm:t>
    </dgm:pt>
    <dgm:pt modelId="{953EA313-5A20-49C3-8F51-05AF1F7465A0}" type="sibTrans" cxnId="{EF1A0217-2B3C-44DA-8A9D-41006249BCC1}">
      <dgm:prSet/>
      <dgm:spPr/>
      <dgm:t>
        <a:bodyPr/>
        <a:lstStyle/>
        <a:p>
          <a:endParaRPr lang="pt-BR"/>
        </a:p>
      </dgm:t>
    </dgm:pt>
    <dgm:pt modelId="{FF3B8FAB-B8AD-4758-9035-B2B506A29B99}">
      <dgm:prSet/>
      <dgm:spPr/>
      <dgm:t>
        <a:bodyPr/>
        <a:lstStyle/>
        <a:p>
          <a:r>
            <a:rPr lang="pt-BR" dirty="0" smtClean="0"/>
            <a:t>Ensaio sobre maneira de transmissão da cólera (hipóteses causais, teoria do contágio, sistematização da metodologia epidemiológica).</a:t>
          </a:r>
          <a:endParaRPr lang="pt-BR" dirty="0"/>
        </a:p>
      </dgm:t>
    </dgm:pt>
    <dgm:pt modelId="{B4268608-7AA0-447F-A258-87F56FDF354E}" type="parTrans" cxnId="{B07F43B9-9324-484D-BF60-21ADDFB46A9F}">
      <dgm:prSet/>
      <dgm:spPr/>
      <dgm:t>
        <a:bodyPr/>
        <a:lstStyle/>
        <a:p>
          <a:endParaRPr lang="pt-BR"/>
        </a:p>
      </dgm:t>
    </dgm:pt>
    <dgm:pt modelId="{3672DD5D-4AC2-40C8-8364-840F3487DE28}" type="sibTrans" cxnId="{B07F43B9-9324-484D-BF60-21ADDFB46A9F}">
      <dgm:prSet/>
      <dgm:spPr/>
      <dgm:t>
        <a:bodyPr/>
        <a:lstStyle/>
        <a:p>
          <a:endParaRPr lang="pt-BR"/>
        </a:p>
      </dgm:t>
    </dgm:pt>
    <dgm:pt modelId="{2EDDF7C0-A317-406E-85AA-651C44091728}">
      <dgm:prSet/>
      <dgm:spPr/>
      <dgm:t>
        <a:bodyPr/>
        <a:lstStyle/>
        <a:p>
          <a:r>
            <a:rPr lang="pt-BR" dirty="0" smtClean="0"/>
            <a:t>Final Séc. XIX – Europa/EUA</a:t>
          </a:r>
          <a:endParaRPr lang="pt-BR" dirty="0"/>
        </a:p>
      </dgm:t>
    </dgm:pt>
    <dgm:pt modelId="{03738182-3EB4-4C4E-B0C3-93D7CD2D03CF}" type="parTrans" cxnId="{4305E201-88F1-43C0-8380-0767E54CBC85}">
      <dgm:prSet/>
      <dgm:spPr/>
      <dgm:t>
        <a:bodyPr/>
        <a:lstStyle/>
        <a:p>
          <a:endParaRPr lang="pt-BR"/>
        </a:p>
      </dgm:t>
    </dgm:pt>
    <dgm:pt modelId="{511A0AFA-8656-4627-A5DC-3E2CDE8986CC}" type="sibTrans" cxnId="{4305E201-88F1-43C0-8380-0767E54CBC85}">
      <dgm:prSet/>
      <dgm:spPr/>
      <dgm:t>
        <a:bodyPr/>
        <a:lstStyle/>
        <a:p>
          <a:endParaRPr lang="pt-BR"/>
        </a:p>
      </dgm:t>
    </dgm:pt>
    <dgm:pt modelId="{C49D1810-0750-445F-9046-A11C9BC82550}">
      <dgm:prSet/>
      <dgm:spPr/>
      <dgm:t>
        <a:bodyPr/>
        <a:lstStyle/>
        <a:p>
          <a:r>
            <a:rPr lang="pt-BR" dirty="0" smtClean="0"/>
            <a:t>Doenças infecciosas agudas</a:t>
          </a:r>
          <a:endParaRPr lang="pt-BR" dirty="0"/>
        </a:p>
      </dgm:t>
    </dgm:pt>
    <dgm:pt modelId="{D4B24953-144F-45A5-9DFC-6470DB842B05}" type="parTrans" cxnId="{EB65CF80-E1F9-4E2E-88ED-2D5DDCA96DF9}">
      <dgm:prSet/>
      <dgm:spPr/>
      <dgm:t>
        <a:bodyPr/>
        <a:lstStyle/>
        <a:p>
          <a:endParaRPr lang="pt-BR"/>
        </a:p>
      </dgm:t>
    </dgm:pt>
    <dgm:pt modelId="{BE8BB044-C720-47E4-80F7-C449B99E0B28}" type="sibTrans" cxnId="{EB65CF80-E1F9-4E2E-88ED-2D5DDCA96DF9}">
      <dgm:prSet/>
      <dgm:spPr/>
      <dgm:t>
        <a:bodyPr/>
        <a:lstStyle/>
        <a:p>
          <a:endParaRPr lang="pt-BR"/>
        </a:p>
      </dgm:t>
    </dgm:pt>
    <dgm:pt modelId="{38B48DFB-DE43-4A0E-A007-8D36D39D1DC2}">
      <dgm:prSet/>
      <dgm:spPr/>
      <dgm:t>
        <a:bodyPr/>
        <a:lstStyle/>
        <a:p>
          <a:r>
            <a:rPr lang="pt-BR" dirty="0" smtClean="0"/>
            <a:t>Séc. XX (1915) – Joseph </a:t>
          </a:r>
          <a:r>
            <a:rPr lang="pt-BR" dirty="0" err="1" smtClean="0"/>
            <a:t>Goldberger</a:t>
          </a:r>
          <a:endParaRPr lang="pt-BR" dirty="0"/>
        </a:p>
      </dgm:t>
    </dgm:pt>
    <dgm:pt modelId="{59369BC0-A49B-46A8-81E6-ECD843D677B6}" type="parTrans" cxnId="{25BECC67-6EF8-4BAF-BB64-EAF2508874EE}">
      <dgm:prSet/>
      <dgm:spPr/>
      <dgm:t>
        <a:bodyPr/>
        <a:lstStyle/>
        <a:p>
          <a:endParaRPr lang="pt-BR"/>
        </a:p>
      </dgm:t>
    </dgm:pt>
    <dgm:pt modelId="{B4D451E6-34BE-4804-8607-4D2F3133C579}" type="sibTrans" cxnId="{25BECC67-6EF8-4BAF-BB64-EAF2508874EE}">
      <dgm:prSet/>
      <dgm:spPr/>
      <dgm:t>
        <a:bodyPr/>
        <a:lstStyle/>
        <a:p>
          <a:endParaRPr lang="pt-BR"/>
        </a:p>
      </dgm:t>
    </dgm:pt>
    <dgm:pt modelId="{9E3175BA-12AD-4820-8469-1F34B5395210}">
      <dgm:prSet/>
      <dgm:spPr/>
      <dgm:t>
        <a:bodyPr/>
        <a:lstStyle/>
        <a:p>
          <a:r>
            <a:rPr lang="pt-BR" dirty="0" smtClean="0"/>
            <a:t>Doenças não infecciosas</a:t>
          </a:r>
          <a:endParaRPr lang="pt-BR" dirty="0"/>
        </a:p>
      </dgm:t>
    </dgm:pt>
    <dgm:pt modelId="{73FAD7F5-BA2A-4ED4-A9B0-825C8838B82B}" type="parTrans" cxnId="{E7FFC602-686A-422E-BE92-18B41E29D4E9}">
      <dgm:prSet/>
      <dgm:spPr/>
      <dgm:t>
        <a:bodyPr/>
        <a:lstStyle/>
        <a:p>
          <a:endParaRPr lang="pt-BR"/>
        </a:p>
      </dgm:t>
    </dgm:pt>
    <dgm:pt modelId="{2D881249-B411-42A2-829C-B9BC8BFDE2BB}" type="sibTrans" cxnId="{E7FFC602-686A-422E-BE92-18B41E29D4E9}">
      <dgm:prSet/>
      <dgm:spPr/>
      <dgm:t>
        <a:bodyPr/>
        <a:lstStyle/>
        <a:p>
          <a:endParaRPr lang="pt-BR"/>
        </a:p>
      </dgm:t>
    </dgm:pt>
    <dgm:pt modelId="{2F43B58B-B733-438B-AC4A-65666709155F}">
      <dgm:prSet/>
      <dgm:spPr/>
      <dgm:t>
        <a:bodyPr/>
        <a:lstStyle/>
        <a:p>
          <a:r>
            <a:rPr lang="pt-BR" dirty="0" smtClean="0"/>
            <a:t>Pós Segunda Guerra Mundial – </a:t>
          </a:r>
          <a:r>
            <a:rPr lang="pt-BR" dirty="0" err="1" smtClean="0"/>
            <a:t>Doll</a:t>
          </a:r>
          <a:r>
            <a:rPr lang="pt-BR" dirty="0" smtClean="0"/>
            <a:t> e Hill</a:t>
          </a:r>
          <a:endParaRPr lang="pt-BR" dirty="0"/>
        </a:p>
      </dgm:t>
    </dgm:pt>
    <dgm:pt modelId="{EC5F8B05-5E05-402B-8EEF-4E04ABDB24E6}" type="parTrans" cxnId="{FE9BEF7D-10F6-4D07-840A-10BC1C9253CB}">
      <dgm:prSet/>
      <dgm:spPr/>
      <dgm:t>
        <a:bodyPr/>
        <a:lstStyle/>
        <a:p>
          <a:endParaRPr lang="pt-BR"/>
        </a:p>
      </dgm:t>
    </dgm:pt>
    <dgm:pt modelId="{1E12B729-CB42-468A-B3AE-25DDE3F1B936}" type="sibTrans" cxnId="{FE9BEF7D-10F6-4D07-840A-10BC1C9253CB}">
      <dgm:prSet/>
      <dgm:spPr/>
      <dgm:t>
        <a:bodyPr/>
        <a:lstStyle/>
        <a:p>
          <a:endParaRPr lang="pt-BR"/>
        </a:p>
      </dgm:t>
    </dgm:pt>
    <dgm:pt modelId="{A8760C8C-B623-4842-8214-8BB677CA9A80}">
      <dgm:prSet/>
      <dgm:spPr/>
      <dgm:t>
        <a:bodyPr/>
        <a:lstStyle/>
        <a:p>
          <a:r>
            <a:rPr lang="pt-BR" dirty="0" smtClean="0"/>
            <a:t>Doenças Crônicas (tabagismo x câncer de pulmão, doenças cardiovasculares).</a:t>
          </a:r>
          <a:endParaRPr lang="pt-BR" dirty="0"/>
        </a:p>
      </dgm:t>
    </dgm:pt>
    <dgm:pt modelId="{0DFDEDB3-7883-4EB7-8E20-0C36AB5FC9A1}" type="parTrans" cxnId="{66F9EA8D-87FC-41B5-AE49-5027533707BA}">
      <dgm:prSet/>
      <dgm:spPr/>
      <dgm:t>
        <a:bodyPr/>
        <a:lstStyle/>
        <a:p>
          <a:endParaRPr lang="pt-BR"/>
        </a:p>
      </dgm:t>
    </dgm:pt>
    <dgm:pt modelId="{3A6396D7-675F-462A-BEE2-10FB36F658AB}" type="sibTrans" cxnId="{66F9EA8D-87FC-41B5-AE49-5027533707BA}">
      <dgm:prSet/>
      <dgm:spPr/>
      <dgm:t>
        <a:bodyPr/>
        <a:lstStyle/>
        <a:p>
          <a:endParaRPr lang="pt-BR"/>
        </a:p>
      </dgm:t>
    </dgm:pt>
    <dgm:pt modelId="{12DED69F-6CEC-4802-A54E-E6F6E4D4A94F}">
      <dgm:prSet/>
      <dgm:spPr/>
      <dgm:t>
        <a:bodyPr/>
        <a:lstStyle/>
        <a:p>
          <a:r>
            <a:rPr lang="pt-BR" dirty="0" smtClean="0"/>
            <a:t>Década de 80 - OMS</a:t>
          </a:r>
          <a:endParaRPr lang="pt-BR" dirty="0"/>
        </a:p>
      </dgm:t>
    </dgm:pt>
    <dgm:pt modelId="{03187289-E001-4EEF-ABC6-0BFCC203741A}" type="parTrans" cxnId="{91D49074-4620-4850-9AB4-E3D488C2FB91}">
      <dgm:prSet/>
      <dgm:spPr/>
      <dgm:t>
        <a:bodyPr/>
        <a:lstStyle/>
        <a:p>
          <a:endParaRPr lang="pt-BR"/>
        </a:p>
      </dgm:t>
    </dgm:pt>
    <dgm:pt modelId="{830621AC-DBF7-4ED5-80E0-7AF1819F43F1}" type="sibTrans" cxnId="{91D49074-4620-4850-9AB4-E3D488C2FB91}">
      <dgm:prSet/>
      <dgm:spPr/>
      <dgm:t>
        <a:bodyPr/>
        <a:lstStyle/>
        <a:p>
          <a:endParaRPr lang="pt-BR"/>
        </a:p>
      </dgm:t>
    </dgm:pt>
    <dgm:pt modelId="{EFF4062B-255C-4272-9284-4C202AA45470}">
      <dgm:prSet/>
      <dgm:spPr/>
      <dgm:t>
        <a:bodyPr/>
        <a:lstStyle/>
        <a:p>
          <a:r>
            <a:rPr lang="pt-BR" dirty="0" smtClean="0"/>
            <a:t>Descobrimento da AIDS como doença (1981) dois anos antes da identificação do vírus HIV.</a:t>
          </a:r>
          <a:endParaRPr lang="pt-BR" dirty="0"/>
        </a:p>
      </dgm:t>
    </dgm:pt>
    <dgm:pt modelId="{6526BB71-C8C8-4AA7-AB10-92496B6869E4}" type="parTrans" cxnId="{0CA5C7D2-4C81-450E-9509-E6A0C354FFAF}">
      <dgm:prSet/>
      <dgm:spPr/>
      <dgm:t>
        <a:bodyPr/>
        <a:lstStyle/>
        <a:p>
          <a:endParaRPr lang="pt-BR"/>
        </a:p>
      </dgm:t>
    </dgm:pt>
    <dgm:pt modelId="{0B943629-CEF4-4874-A05D-69557A13601B}" type="sibTrans" cxnId="{0CA5C7D2-4C81-450E-9509-E6A0C354FFAF}">
      <dgm:prSet/>
      <dgm:spPr/>
      <dgm:t>
        <a:bodyPr/>
        <a:lstStyle/>
        <a:p>
          <a:endParaRPr lang="pt-BR"/>
        </a:p>
      </dgm:t>
    </dgm:pt>
    <dgm:pt modelId="{9CECC4B9-4BA5-4A03-8549-2177E44DF5E1}" type="pres">
      <dgm:prSet presAssocID="{3A32951B-9605-432D-BEC9-C6E939AC07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65A59A3-B4B8-4847-8377-D73B2D01F80E}" type="pres">
      <dgm:prSet presAssocID="{2D08F85B-1C1A-4A3A-9ADC-8225668D4933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57850F-B9A4-4901-86C3-F4B936B0175B}" type="pres">
      <dgm:prSet presAssocID="{2D08F85B-1C1A-4A3A-9ADC-8225668D4933}" presName="childText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A1FB60-AC3E-4C12-BE1E-DDF10ADCCDF3}" type="pres">
      <dgm:prSet presAssocID="{918D6E04-1AC8-4843-AD4E-B50793F78F84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D299AC-092E-46CB-9A0D-96E927C1C865}" type="pres">
      <dgm:prSet presAssocID="{918D6E04-1AC8-4843-AD4E-B50793F78F84}" presName="childText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53AA75-85AE-4D66-86C2-A46EA67796A4}" type="pres">
      <dgm:prSet presAssocID="{3C36329C-F4BA-4E72-AD1A-E47A17299F6A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3074751-4940-4710-88B6-CD638A26D656}" type="pres">
      <dgm:prSet presAssocID="{3C36329C-F4BA-4E72-AD1A-E47A17299F6A}" presName="childText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17181AC-F453-46DD-B79E-F12646453567}" type="pres">
      <dgm:prSet presAssocID="{A80D296D-9EB1-4B93-ADC1-5F3D60992B06}" presName="parentText" presStyleLbl="node1" presStyleIdx="3" presStyleCnt="8" custLinFactNeighborX="-75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A45C164-61B2-41D6-B199-94E264917EC1}" type="pres">
      <dgm:prSet presAssocID="{A80D296D-9EB1-4B93-ADC1-5F3D60992B06}" presName="childText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C4E991-6252-49BA-A406-EC7970B377FD}" type="pres">
      <dgm:prSet presAssocID="{2EDDF7C0-A317-406E-85AA-651C44091728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3B89FE-504E-4FDA-A08B-9E0779F06C54}" type="pres">
      <dgm:prSet presAssocID="{2EDDF7C0-A317-406E-85AA-651C44091728}" presName="childText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AF5E80C-F575-4942-BD29-C79575B3C71F}" type="pres">
      <dgm:prSet presAssocID="{38B48DFB-DE43-4A0E-A007-8D36D39D1DC2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B0F1DD-809F-487E-B326-80B23425847F}" type="pres">
      <dgm:prSet presAssocID="{38B48DFB-DE43-4A0E-A007-8D36D39D1DC2}" presName="childText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D521FD0-65FB-4FC9-B5B5-C346F25F790E}" type="pres">
      <dgm:prSet presAssocID="{2F43B58B-B733-438B-AC4A-65666709155F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77A0015-3B51-4957-B417-053F2406B0B7}" type="pres">
      <dgm:prSet presAssocID="{2F43B58B-B733-438B-AC4A-65666709155F}" presName="childText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26657F-B19A-44AF-A3D7-A804873C7834}" type="pres">
      <dgm:prSet presAssocID="{12DED69F-6CEC-4802-A54E-E6F6E4D4A94F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B58A6B-42DB-410F-AA59-D16B2822696E}" type="pres">
      <dgm:prSet presAssocID="{12DED69F-6CEC-4802-A54E-E6F6E4D4A94F}" presName="childText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FF75669-D11A-4F1A-8114-423F4A52F965}" type="presOf" srcId="{918D6E04-1AC8-4843-AD4E-B50793F78F84}" destId="{C2A1FB60-AC3E-4C12-BE1E-DDF10ADCCDF3}" srcOrd="0" destOrd="0" presId="urn:microsoft.com/office/officeart/2005/8/layout/vList2"/>
    <dgm:cxn modelId="{E5BF2FC7-B87B-4819-94AC-4B370C2AED9B}" type="presOf" srcId="{3A32951B-9605-432D-BEC9-C6E939AC0790}" destId="{9CECC4B9-4BA5-4A03-8549-2177E44DF5E1}" srcOrd="0" destOrd="0" presId="urn:microsoft.com/office/officeart/2005/8/layout/vList2"/>
    <dgm:cxn modelId="{25BECC67-6EF8-4BAF-BB64-EAF2508874EE}" srcId="{3A32951B-9605-432D-BEC9-C6E939AC0790}" destId="{38B48DFB-DE43-4A0E-A007-8D36D39D1DC2}" srcOrd="5" destOrd="0" parTransId="{59369BC0-A49B-46A8-81E6-ECD843D677B6}" sibTransId="{B4D451E6-34BE-4804-8607-4D2F3133C579}"/>
    <dgm:cxn modelId="{82E94CF3-BC57-41BB-8707-7B0C36CF99FE}" type="presOf" srcId="{3C36329C-F4BA-4E72-AD1A-E47A17299F6A}" destId="{C753AA75-85AE-4D66-86C2-A46EA67796A4}" srcOrd="0" destOrd="0" presId="urn:microsoft.com/office/officeart/2005/8/layout/vList2"/>
    <dgm:cxn modelId="{1EA26CAB-1AB4-42B5-AFDC-E9ADFC83AF37}" type="presOf" srcId="{FF3B8FAB-B8AD-4758-9035-B2B506A29B99}" destId="{CA45C164-61B2-41D6-B199-94E264917EC1}" srcOrd="0" destOrd="0" presId="urn:microsoft.com/office/officeart/2005/8/layout/vList2"/>
    <dgm:cxn modelId="{5A4F30C6-1A4D-48E7-8591-8A85FE5CFAAB}" type="presOf" srcId="{2D08F85B-1C1A-4A3A-9ADC-8225668D4933}" destId="{A65A59A3-B4B8-4847-8377-D73B2D01F80E}" srcOrd="0" destOrd="0" presId="urn:microsoft.com/office/officeart/2005/8/layout/vList2"/>
    <dgm:cxn modelId="{B353BC1A-AACA-428E-BAB5-C2CA3A9A45E4}" type="presOf" srcId="{EFF4062B-255C-4272-9284-4C202AA45470}" destId="{28B58A6B-42DB-410F-AA59-D16B2822696E}" srcOrd="0" destOrd="0" presId="urn:microsoft.com/office/officeart/2005/8/layout/vList2"/>
    <dgm:cxn modelId="{B69C532B-7F25-40C1-88F7-1C3AEE489A2A}" srcId="{918D6E04-1AC8-4843-AD4E-B50793F78F84}" destId="{BA72E6AC-D63D-4521-B5F6-C181307B5944}" srcOrd="0" destOrd="0" parTransId="{F715C082-FC4D-44A9-AA9E-675A810BED39}" sibTransId="{E4B83966-BD50-46B6-BDF5-531CE557AB7C}"/>
    <dgm:cxn modelId="{1927A043-AF54-47E6-9A45-FF64CA65A93A}" type="presOf" srcId="{A80D296D-9EB1-4B93-ADC1-5F3D60992B06}" destId="{517181AC-F453-46DD-B79E-F12646453567}" srcOrd="0" destOrd="0" presId="urn:microsoft.com/office/officeart/2005/8/layout/vList2"/>
    <dgm:cxn modelId="{91D49074-4620-4850-9AB4-E3D488C2FB91}" srcId="{3A32951B-9605-432D-BEC9-C6E939AC0790}" destId="{12DED69F-6CEC-4802-A54E-E6F6E4D4A94F}" srcOrd="7" destOrd="0" parTransId="{03187289-E001-4EEF-ABC6-0BFCC203741A}" sibTransId="{830621AC-DBF7-4ED5-80E0-7AF1819F43F1}"/>
    <dgm:cxn modelId="{CB729798-2092-473B-AF9C-18734D1F590A}" type="presOf" srcId="{C49D1810-0750-445F-9046-A11C9BC82550}" destId="{A03B89FE-504E-4FDA-A08B-9E0779F06C54}" srcOrd="0" destOrd="0" presId="urn:microsoft.com/office/officeart/2005/8/layout/vList2"/>
    <dgm:cxn modelId="{EF1A0217-2B3C-44DA-8A9D-41006249BCC1}" srcId="{3A32951B-9605-432D-BEC9-C6E939AC0790}" destId="{A80D296D-9EB1-4B93-ADC1-5F3D60992B06}" srcOrd="3" destOrd="0" parTransId="{7D77E9BF-ECE7-44F5-AF9A-7BFBC5086F04}" sibTransId="{953EA313-5A20-49C3-8F51-05AF1F7465A0}"/>
    <dgm:cxn modelId="{755FAD14-D839-4613-AA17-3EE6F2C2B241}" srcId="{3A32951B-9605-432D-BEC9-C6E939AC0790}" destId="{918D6E04-1AC8-4843-AD4E-B50793F78F84}" srcOrd="1" destOrd="0" parTransId="{FED3DA1F-DC24-4E66-9D7B-BA5569458542}" sibTransId="{C15F6CD0-FC90-49A7-836A-286E9790D18B}"/>
    <dgm:cxn modelId="{0E30D787-F7C9-4CC4-AE6B-18EB8AC0428A}" type="presOf" srcId="{2EDDF7C0-A317-406E-85AA-651C44091728}" destId="{59C4E991-6252-49BA-A406-EC7970B377FD}" srcOrd="0" destOrd="0" presId="urn:microsoft.com/office/officeart/2005/8/layout/vList2"/>
    <dgm:cxn modelId="{EB65CF80-E1F9-4E2E-88ED-2D5DDCA96DF9}" srcId="{2EDDF7C0-A317-406E-85AA-651C44091728}" destId="{C49D1810-0750-445F-9046-A11C9BC82550}" srcOrd="0" destOrd="0" parTransId="{D4B24953-144F-45A5-9DFC-6470DB842B05}" sibTransId="{BE8BB044-C720-47E4-80F7-C449B99E0B28}"/>
    <dgm:cxn modelId="{7840264D-A254-4C52-B3EA-B9439C6971F1}" type="presOf" srcId="{12DED69F-6CEC-4802-A54E-E6F6E4D4A94F}" destId="{B726657F-B19A-44AF-A3D7-A804873C7834}" srcOrd="0" destOrd="0" presId="urn:microsoft.com/office/officeart/2005/8/layout/vList2"/>
    <dgm:cxn modelId="{4305E201-88F1-43C0-8380-0767E54CBC85}" srcId="{3A32951B-9605-432D-BEC9-C6E939AC0790}" destId="{2EDDF7C0-A317-406E-85AA-651C44091728}" srcOrd="4" destOrd="0" parTransId="{03738182-3EB4-4C4E-B0C3-93D7CD2D03CF}" sibTransId="{511A0AFA-8656-4627-A5DC-3E2CDE8986CC}"/>
    <dgm:cxn modelId="{FE9BEF7D-10F6-4D07-840A-10BC1C9253CB}" srcId="{3A32951B-9605-432D-BEC9-C6E939AC0790}" destId="{2F43B58B-B733-438B-AC4A-65666709155F}" srcOrd="6" destOrd="0" parTransId="{EC5F8B05-5E05-402B-8EEF-4E04ABDB24E6}" sibTransId="{1E12B729-CB42-468A-B3AE-25DDE3F1B936}"/>
    <dgm:cxn modelId="{F12B327A-BABD-4386-9A8C-DA638788F7E8}" type="presOf" srcId="{38B48DFB-DE43-4A0E-A007-8D36D39D1DC2}" destId="{FAF5E80C-F575-4942-BD29-C79575B3C71F}" srcOrd="0" destOrd="0" presId="urn:microsoft.com/office/officeart/2005/8/layout/vList2"/>
    <dgm:cxn modelId="{8B4604FA-7975-4E7C-82CE-3770C20858A6}" srcId="{2D08F85B-1C1A-4A3A-9ADC-8225668D4933}" destId="{CC6F78C7-FB0B-424D-9C65-E14D9FE07047}" srcOrd="0" destOrd="0" parTransId="{50E2074E-7BA9-4DD7-AB2A-3ADB97999D43}" sibTransId="{272AE172-304E-4323-A830-292B9AD33ADB}"/>
    <dgm:cxn modelId="{0CA5C7D2-4C81-450E-9509-E6A0C354FFAF}" srcId="{12DED69F-6CEC-4802-A54E-E6F6E4D4A94F}" destId="{EFF4062B-255C-4272-9284-4C202AA45470}" srcOrd="0" destOrd="0" parTransId="{6526BB71-C8C8-4AA7-AB10-92496B6869E4}" sibTransId="{0B943629-CEF4-4874-A05D-69557A13601B}"/>
    <dgm:cxn modelId="{1B09671A-D1BF-432E-9A20-D13247415F92}" srcId="{3C36329C-F4BA-4E72-AD1A-E47A17299F6A}" destId="{0394FBF4-F66D-49F5-8FEB-DF8812DFA178}" srcOrd="0" destOrd="0" parTransId="{24442E6E-68AE-404A-B92C-DD216C31D0C8}" sibTransId="{6F1AA30F-38AB-4167-AB68-8AE90B45E2B3}"/>
    <dgm:cxn modelId="{10FD85FE-9776-413F-B1C1-07CBFF9EBBF5}" type="presOf" srcId="{BA72E6AC-D63D-4521-B5F6-C181307B5944}" destId="{D2D299AC-092E-46CB-9A0D-96E927C1C865}" srcOrd="0" destOrd="0" presId="urn:microsoft.com/office/officeart/2005/8/layout/vList2"/>
    <dgm:cxn modelId="{BAD7B79D-CC46-458F-9DFB-E89EC6DA1709}" type="presOf" srcId="{A8760C8C-B623-4842-8214-8BB677CA9A80}" destId="{777A0015-3B51-4957-B417-053F2406B0B7}" srcOrd="0" destOrd="0" presId="urn:microsoft.com/office/officeart/2005/8/layout/vList2"/>
    <dgm:cxn modelId="{B07F43B9-9324-484D-BF60-21ADDFB46A9F}" srcId="{A80D296D-9EB1-4B93-ADC1-5F3D60992B06}" destId="{FF3B8FAB-B8AD-4758-9035-B2B506A29B99}" srcOrd="0" destOrd="0" parTransId="{B4268608-7AA0-447F-A258-87F56FDF354E}" sibTransId="{3672DD5D-4AC2-40C8-8364-840F3487DE28}"/>
    <dgm:cxn modelId="{923C001F-20D9-4FA1-8DED-BA89FB0B443A}" type="presOf" srcId="{2F43B58B-B733-438B-AC4A-65666709155F}" destId="{FD521FD0-65FB-4FC9-B5B5-C346F25F790E}" srcOrd="0" destOrd="0" presId="urn:microsoft.com/office/officeart/2005/8/layout/vList2"/>
    <dgm:cxn modelId="{1C18434B-975F-413E-9E9F-F7F0026973D7}" type="presOf" srcId="{CC6F78C7-FB0B-424D-9C65-E14D9FE07047}" destId="{BE57850F-B9A4-4901-86C3-F4B936B0175B}" srcOrd="0" destOrd="0" presId="urn:microsoft.com/office/officeart/2005/8/layout/vList2"/>
    <dgm:cxn modelId="{66F9EA8D-87FC-41B5-AE49-5027533707BA}" srcId="{2F43B58B-B733-438B-AC4A-65666709155F}" destId="{A8760C8C-B623-4842-8214-8BB677CA9A80}" srcOrd="0" destOrd="0" parTransId="{0DFDEDB3-7883-4EB7-8E20-0C36AB5FC9A1}" sibTransId="{3A6396D7-675F-462A-BEE2-10FB36F658AB}"/>
    <dgm:cxn modelId="{8CFF80CE-C68D-4B70-8982-1F5D3DCA6197}" srcId="{3A32951B-9605-432D-BEC9-C6E939AC0790}" destId="{2D08F85B-1C1A-4A3A-9ADC-8225668D4933}" srcOrd="0" destOrd="0" parTransId="{BD63B9D5-3C1F-4D00-9109-74319C85F4D8}" sibTransId="{7189ED42-E8F1-4404-883B-DAF7CFF7923E}"/>
    <dgm:cxn modelId="{6B532938-40CF-4DC7-AC05-47DA0173B4AC}" srcId="{3A32951B-9605-432D-BEC9-C6E939AC0790}" destId="{3C36329C-F4BA-4E72-AD1A-E47A17299F6A}" srcOrd="2" destOrd="0" parTransId="{9AFBD32B-AEAA-4B51-83FE-AB377FE812D8}" sibTransId="{1B745F16-EBD8-4DC2-8A07-04046FDB7ECA}"/>
    <dgm:cxn modelId="{B2A8F949-46F1-4E6B-8B08-C7060420947B}" type="presOf" srcId="{9E3175BA-12AD-4820-8469-1F34B5395210}" destId="{B9B0F1DD-809F-487E-B326-80B23425847F}" srcOrd="0" destOrd="0" presId="urn:microsoft.com/office/officeart/2005/8/layout/vList2"/>
    <dgm:cxn modelId="{E7FFC602-686A-422E-BE92-18B41E29D4E9}" srcId="{38B48DFB-DE43-4A0E-A007-8D36D39D1DC2}" destId="{9E3175BA-12AD-4820-8469-1F34B5395210}" srcOrd="0" destOrd="0" parTransId="{73FAD7F5-BA2A-4ED4-A9B0-825C8838B82B}" sibTransId="{2D881249-B411-42A2-829C-B9BC8BFDE2BB}"/>
    <dgm:cxn modelId="{646A20D0-8033-4AEB-90F4-873D1D6F16D6}" type="presOf" srcId="{0394FBF4-F66D-49F5-8FEB-DF8812DFA178}" destId="{B3074751-4940-4710-88B6-CD638A26D656}" srcOrd="0" destOrd="0" presId="urn:microsoft.com/office/officeart/2005/8/layout/vList2"/>
    <dgm:cxn modelId="{ABF11625-7BBF-4A53-BE55-91BE6DD888F0}" type="presParOf" srcId="{9CECC4B9-4BA5-4A03-8549-2177E44DF5E1}" destId="{A65A59A3-B4B8-4847-8377-D73B2D01F80E}" srcOrd="0" destOrd="0" presId="urn:microsoft.com/office/officeart/2005/8/layout/vList2"/>
    <dgm:cxn modelId="{6D4B0AED-74F0-44FF-AD3D-6E5438B0CAE9}" type="presParOf" srcId="{9CECC4B9-4BA5-4A03-8549-2177E44DF5E1}" destId="{BE57850F-B9A4-4901-86C3-F4B936B0175B}" srcOrd="1" destOrd="0" presId="urn:microsoft.com/office/officeart/2005/8/layout/vList2"/>
    <dgm:cxn modelId="{2BDBC482-6896-4912-B4B4-896A49C4FFB1}" type="presParOf" srcId="{9CECC4B9-4BA5-4A03-8549-2177E44DF5E1}" destId="{C2A1FB60-AC3E-4C12-BE1E-DDF10ADCCDF3}" srcOrd="2" destOrd="0" presId="urn:microsoft.com/office/officeart/2005/8/layout/vList2"/>
    <dgm:cxn modelId="{493B7E3C-E09E-44C5-B180-FAFB8F60141D}" type="presParOf" srcId="{9CECC4B9-4BA5-4A03-8549-2177E44DF5E1}" destId="{D2D299AC-092E-46CB-9A0D-96E927C1C865}" srcOrd="3" destOrd="0" presId="urn:microsoft.com/office/officeart/2005/8/layout/vList2"/>
    <dgm:cxn modelId="{13E87E8E-0F48-4A47-A1D8-CD4EE790F8AB}" type="presParOf" srcId="{9CECC4B9-4BA5-4A03-8549-2177E44DF5E1}" destId="{C753AA75-85AE-4D66-86C2-A46EA67796A4}" srcOrd="4" destOrd="0" presId="urn:microsoft.com/office/officeart/2005/8/layout/vList2"/>
    <dgm:cxn modelId="{5563364D-B2CF-4B2C-9DFA-E7CABCDC4F04}" type="presParOf" srcId="{9CECC4B9-4BA5-4A03-8549-2177E44DF5E1}" destId="{B3074751-4940-4710-88B6-CD638A26D656}" srcOrd="5" destOrd="0" presId="urn:microsoft.com/office/officeart/2005/8/layout/vList2"/>
    <dgm:cxn modelId="{A8C51933-2A43-4775-A08E-2B7CAA94BF96}" type="presParOf" srcId="{9CECC4B9-4BA5-4A03-8549-2177E44DF5E1}" destId="{517181AC-F453-46DD-B79E-F12646453567}" srcOrd="6" destOrd="0" presId="urn:microsoft.com/office/officeart/2005/8/layout/vList2"/>
    <dgm:cxn modelId="{309E6333-CE6C-45B6-8A5D-1D384A585061}" type="presParOf" srcId="{9CECC4B9-4BA5-4A03-8549-2177E44DF5E1}" destId="{CA45C164-61B2-41D6-B199-94E264917EC1}" srcOrd="7" destOrd="0" presId="urn:microsoft.com/office/officeart/2005/8/layout/vList2"/>
    <dgm:cxn modelId="{B6F56094-8F36-46FD-B97E-5BC770DDD597}" type="presParOf" srcId="{9CECC4B9-4BA5-4A03-8549-2177E44DF5E1}" destId="{59C4E991-6252-49BA-A406-EC7970B377FD}" srcOrd="8" destOrd="0" presId="urn:microsoft.com/office/officeart/2005/8/layout/vList2"/>
    <dgm:cxn modelId="{4A2078DD-D48D-45E0-A0EA-BE7163EA5688}" type="presParOf" srcId="{9CECC4B9-4BA5-4A03-8549-2177E44DF5E1}" destId="{A03B89FE-504E-4FDA-A08B-9E0779F06C54}" srcOrd="9" destOrd="0" presId="urn:microsoft.com/office/officeart/2005/8/layout/vList2"/>
    <dgm:cxn modelId="{925D58FE-B9A4-47B2-A6C7-D65018EFC51A}" type="presParOf" srcId="{9CECC4B9-4BA5-4A03-8549-2177E44DF5E1}" destId="{FAF5E80C-F575-4942-BD29-C79575B3C71F}" srcOrd="10" destOrd="0" presId="urn:microsoft.com/office/officeart/2005/8/layout/vList2"/>
    <dgm:cxn modelId="{FF254B04-F03B-421E-863E-C39561EE25D0}" type="presParOf" srcId="{9CECC4B9-4BA5-4A03-8549-2177E44DF5E1}" destId="{B9B0F1DD-809F-487E-B326-80B23425847F}" srcOrd="11" destOrd="0" presId="urn:microsoft.com/office/officeart/2005/8/layout/vList2"/>
    <dgm:cxn modelId="{CBF960C7-58BD-41F3-A9CF-B833D5F59056}" type="presParOf" srcId="{9CECC4B9-4BA5-4A03-8549-2177E44DF5E1}" destId="{FD521FD0-65FB-4FC9-B5B5-C346F25F790E}" srcOrd="12" destOrd="0" presId="urn:microsoft.com/office/officeart/2005/8/layout/vList2"/>
    <dgm:cxn modelId="{A392A23A-AA05-4BFC-9C7D-2C8010387CAB}" type="presParOf" srcId="{9CECC4B9-4BA5-4A03-8549-2177E44DF5E1}" destId="{777A0015-3B51-4957-B417-053F2406B0B7}" srcOrd="13" destOrd="0" presId="urn:microsoft.com/office/officeart/2005/8/layout/vList2"/>
    <dgm:cxn modelId="{9B81AE42-6861-4246-B546-5594C52709A7}" type="presParOf" srcId="{9CECC4B9-4BA5-4A03-8549-2177E44DF5E1}" destId="{B726657F-B19A-44AF-A3D7-A804873C7834}" srcOrd="14" destOrd="0" presId="urn:microsoft.com/office/officeart/2005/8/layout/vList2"/>
    <dgm:cxn modelId="{171D8372-A18C-419E-A356-BCEA752F6280}" type="presParOf" srcId="{9CECC4B9-4BA5-4A03-8549-2177E44DF5E1}" destId="{28B58A6B-42DB-410F-AA59-D16B2822696E}" srcOrd="1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AB662B-9440-4F21-806C-A716F417C084}" type="doc">
      <dgm:prSet loTypeId="urn:microsoft.com/office/officeart/2005/8/layout/lProcess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F42581F4-FDA7-4061-866F-8ACAFB4756A9}">
      <dgm:prSet phldrT="[Texto]" custT="1"/>
      <dgm:spPr/>
      <dgm:t>
        <a:bodyPr/>
        <a:lstStyle/>
        <a:p>
          <a:r>
            <a:rPr lang="pt-BR" sz="2800" dirty="0" smtClean="0"/>
            <a:t>Indivíduo</a:t>
          </a:r>
          <a:endParaRPr lang="pt-BR" sz="2800" dirty="0"/>
        </a:p>
      </dgm:t>
    </dgm:pt>
    <dgm:pt modelId="{B8F1630A-7F1B-466B-8126-858F2D2D3DDD}" type="parTrans" cxnId="{20EF5366-AC57-479E-B97A-CD23A87AA154}">
      <dgm:prSet/>
      <dgm:spPr/>
      <dgm:t>
        <a:bodyPr/>
        <a:lstStyle/>
        <a:p>
          <a:endParaRPr lang="pt-BR"/>
        </a:p>
      </dgm:t>
    </dgm:pt>
    <dgm:pt modelId="{CB90B53B-CED4-4888-B6F7-F1C39FEB35E6}" type="sibTrans" cxnId="{20EF5366-AC57-479E-B97A-CD23A87AA154}">
      <dgm:prSet/>
      <dgm:spPr/>
      <dgm:t>
        <a:bodyPr/>
        <a:lstStyle/>
        <a:p>
          <a:endParaRPr lang="pt-BR"/>
        </a:p>
      </dgm:t>
    </dgm:pt>
    <dgm:pt modelId="{C9A646B7-B668-456F-986B-2EAD39733A91}">
      <dgm:prSet phldrT="[Texto]"/>
      <dgm:spPr/>
      <dgm:t>
        <a:bodyPr/>
        <a:lstStyle/>
        <a:p>
          <a:r>
            <a:rPr lang="pt-BR" b="1" dirty="0" smtClean="0"/>
            <a:t>Demográficas:</a:t>
          </a:r>
        </a:p>
        <a:p>
          <a:r>
            <a:rPr lang="pt-BR" b="1" dirty="0" smtClean="0"/>
            <a:t>idade, sexo, grupo étnico, nº de habitantes. </a:t>
          </a:r>
          <a:endParaRPr lang="pt-BR" b="1" dirty="0"/>
        </a:p>
      </dgm:t>
    </dgm:pt>
    <dgm:pt modelId="{C10688E5-AFD4-4643-816E-FA2884859028}" type="parTrans" cxnId="{79F5D04F-9894-4C74-9D8B-26330F36A37E}">
      <dgm:prSet/>
      <dgm:spPr/>
      <dgm:t>
        <a:bodyPr/>
        <a:lstStyle/>
        <a:p>
          <a:endParaRPr lang="pt-BR"/>
        </a:p>
      </dgm:t>
    </dgm:pt>
    <dgm:pt modelId="{E1546E81-E82D-44ED-A1D4-5AEEF901A5F5}" type="sibTrans" cxnId="{79F5D04F-9894-4C74-9D8B-26330F36A37E}">
      <dgm:prSet/>
      <dgm:spPr/>
      <dgm:t>
        <a:bodyPr/>
        <a:lstStyle/>
        <a:p>
          <a:endParaRPr lang="pt-BR"/>
        </a:p>
      </dgm:t>
    </dgm:pt>
    <dgm:pt modelId="{CFCB2EF7-8BA4-45D1-8634-224DE205FCFC}">
      <dgm:prSet phldrT="[Texto]"/>
      <dgm:spPr/>
      <dgm:t>
        <a:bodyPr/>
        <a:lstStyle/>
        <a:p>
          <a:r>
            <a:rPr lang="pt-BR" b="1" dirty="0" smtClean="0"/>
            <a:t>Socioeconômicas:</a:t>
          </a:r>
        </a:p>
        <a:p>
          <a:r>
            <a:rPr lang="pt-BR" b="1" dirty="0" smtClean="0"/>
            <a:t>ocupação, renda, instrução, estado civil.</a:t>
          </a:r>
          <a:endParaRPr lang="pt-BR" b="1" dirty="0"/>
        </a:p>
      </dgm:t>
    </dgm:pt>
    <dgm:pt modelId="{08741699-6A1A-4586-A20D-485E5E6A4E51}" type="parTrans" cxnId="{8AE5EE9F-FFD1-4401-A496-24BA35F3C9D5}">
      <dgm:prSet/>
      <dgm:spPr/>
      <dgm:t>
        <a:bodyPr/>
        <a:lstStyle/>
        <a:p>
          <a:endParaRPr lang="pt-BR"/>
        </a:p>
      </dgm:t>
    </dgm:pt>
    <dgm:pt modelId="{F41C9D82-12AA-4589-966F-DFC7858EA89A}" type="sibTrans" cxnId="{8AE5EE9F-FFD1-4401-A496-24BA35F3C9D5}">
      <dgm:prSet/>
      <dgm:spPr/>
      <dgm:t>
        <a:bodyPr/>
        <a:lstStyle/>
        <a:p>
          <a:endParaRPr lang="pt-BR"/>
        </a:p>
      </dgm:t>
    </dgm:pt>
    <dgm:pt modelId="{0F839C85-DFD3-48F0-A069-A839C30AA4F7}">
      <dgm:prSet phldrT="[Texto]" custT="1"/>
      <dgm:spPr/>
      <dgm:t>
        <a:bodyPr/>
        <a:lstStyle/>
        <a:p>
          <a:r>
            <a:rPr lang="pt-BR" sz="2800" dirty="0" smtClean="0"/>
            <a:t>Tempo</a:t>
          </a:r>
          <a:endParaRPr lang="pt-BR" sz="2800" dirty="0"/>
        </a:p>
      </dgm:t>
    </dgm:pt>
    <dgm:pt modelId="{D76B1964-0BCA-427E-B99C-EA893F5464AA}" type="parTrans" cxnId="{AF3E3048-2282-47A5-8E54-96B2734A08B6}">
      <dgm:prSet/>
      <dgm:spPr/>
      <dgm:t>
        <a:bodyPr/>
        <a:lstStyle/>
        <a:p>
          <a:endParaRPr lang="pt-BR"/>
        </a:p>
      </dgm:t>
    </dgm:pt>
    <dgm:pt modelId="{9879B310-8B20-4F6C-9929-801AD1FA927C}" type="sibTrans" cxnId="{AF3E3048-2282-47A5-8E54-96B2734A08B6}">
      <dgm:prSet/>
      <dgm:spPr/>
      <dgm:t>
        <a:bodyPr/>
        <a:lstStyle/>
        <a:p>
          <a:endParaRPr lang="pt-BR"/>
        </a:p>
      </dgm:t>
    </dgm:pt>
    <dgm:pt modelId="{856463BB-8D16-4E9F-9361-D21B77BB15D2}">
      <dgm:prSet phldrT="[Texto]"/>
      <dgm:spPr/>
      <dgm:t>
        <a:bodyPr/>
        <a:lstStyle/>
        <a:p>
          <a:r>
            <a:rPr lang="pt-BR" b="1" dirty="0" smtClean="0"/>
            <a:t>Tipo de Variação do Agravo: atípica, cíclica, sazonal.</a:t>
          </a:r>
          <a:endParaRPr lang="pt-BR" b="1" dirty="0"/>
        </a:p>
      </dgm:t>
    </dgm:pt>
    <dgm:pt modelId="{BE567DF2-DEBD-42D1-B5BD-7CEEDA0F9F5D}" type="parTrans" cxnId="{4BB31876-29DC-4C51-8D3C-A2E984F902CD}">
      <dgm:prSet/>
      <dgm:spPr/>
      <dgm:t>
        <a:bodyPr/>
        <a:lstStyle/>
        <a:p>
          <a:endParaRPr lang="pt-BR"/>
        </a:p>
      </dgm:t>
    </dgm:pt>
    <dgm:pt modelId="{E3787909-143D-44C6-84CA-D63E45A196BD}" type="sibTrans" cxnId="{4BB31876-29DC-4C51-8D3C-A2E984F902CD}">
      <dgm:prSet/>
      <dgm:spPr/>
      <dgm:t>
        <a:bodyPr/>
        <a:lstStyle/>
        <a:p>
          <a:endParaRPr lang="pt-BR"/>
        </a:p>
      </dgm:t>
    </dgm:pt>
    <dgm:pt modelId="{A03631F9-2BA5-4390-8242-6A8D975737B2}">
      <dgm:prSet phldrT="[Texto]"/>
      <dgm:spPr/>
      <dgm:t>
        <a:bodyPr/>
        <a:lstStyle/>
        <a:p>
          <a:r>
            <a:rPr lang="pt-BR" b="1" dirty="0" smtClean="0"/>
            <a:t>Forma de Ocorrência dos Agravos: </a:t>
          </a:r>
        </a:p>
        <a:p>
          <a:r>
            <a:rPr lang="pt-BR" b="1" dirty="0" smtClean="0"/>
            <a:t>esporádicos, endemias, epidemias, surtos.</a:t>
          </a:r>
          <a:endParaRPr lang="pt-BR" b="1" dirty="0"/>
        </a:p>
      </dgm:t>
    </dgm:pt>
    <dgm:pt modelId="{CA9CDCBD-8E87-49C3-BDF6-9B7CF4A91BFA}" type="parTrans" cxnId="{5E3AA13A-1195-495F-9D3C-CD6D36F18976}">
      <dgm:prSet/>
      <dgm:spPr/>
      <dgm:t>
        <a:bodyPr/>
        <a:lstStyle/>
        <a:p>
          <a:endParaRPr lang="pt-BR"/>
        </a:p>
      </dgm:t>
    </dgm:pt>
    <dgm:pt modelId="{C32FA019-8B5B-4E53-9348-CFA3AE1538D0}" type="sibTrans" cxnId="{5E3AA13A-1195-495F-9D3C-CD6D36F18976}">
      <dgm:prSet/>
      <dgm:spPr/>
      <dgm:t>
        <a:bodyPr/>
        <a:lstStyle/>
        <a:p>
          <a:endParaRPr lang="pt-BR"/>
        </a:p>
      </dgm:t>
    </dgm:pt>
    <dgm:pt modelId="{E4715FEF-2923-46C9-96EE-6D280596F1F3}">
      <dgm:prSet phldrT="[Texto]" custT="1"/>
      <dgm:spPr/>
      <dgm:t>
        <a:bodyPr/>
        <a:lstStyle/>
        <a:p>
          <a:r>
            <a:rPr lang="pt-BR" sz="2800" dirty="0" smtClean="0"/>
            <a:t>Lugar</a:t>
          </a:r>
          <a:endParaRPr lang="pt-BR" sz="2800" dirty="0"/>
        </a:p>
      </dgm:t>
    </dgm:pt>
    <dgm:pt modelId="{06840B3B-338D-4B32-B8B5-87D88ADD9944}" type="parTrans" cxnId="{47BF51C6-D275-4038-BAE0-AEC0EA7FF0E7}">
      <dgm:prSet/>
      <dgm:spPr/>
      <dgm:t>
        <a:bodyPr/>
        <a:lstStyle/>
        <a:p>
          <a:endParaRPr lang="pt-BR"/>
        </a:p>
      </dgm:t>
    </dgm:pt>
    <dgm:pt modelId="{F74D6BC3-1704-4A9C-87E0-BD9E4EA2F68F}" type="sibTrans" cxnId="{47BF51C6-D275-4038-BAE0-AEC0EA7FF0E7}">
      <dgm:prSet/>
      <dgm:spPr/>
      <dgm:t>
        <a:bodyPr/>
        <a:lstStyle/>
        <a:p>
          <a:endParaRPr lang="pt-BR"/>
        </a:p>
      </dgm:t>
    </dgm:pt>
    <dgm:pt modelId="{ECD4FE8E-14B0-4299-8E02-5295EF9B7E50}">
      <dgm:prSet phldrT="[Texto]"/>
      <dgm:spPr/>
      <dgm:t>
        <a:bodyPr/>
        <a:lstStyle/>
        <a:p>
          <a:r>
            <a:rPr lang="pt-BR" b="1" dirty="0" smtClean="0"/>
            <a:t>País</a:t>
          </a:r>
          <a:endParaRPr lang="pt-BR" b="1" dirty="0"/>
        </a:p>
      </dgm:t>
    </dgm:pt>
    <dgm:pt modelId="{47A21DF9-F624-4120-A28E-1D8E1EC97B96}" type="parTrans" cxnId="{C1473DDD-7398-4712-B4FB-EA8A780F0706}">
      <dgm:prSet/>
      <dgm:spPr/>
      <dgm:t>
        <a:bodyPr/>
        <a:lstStyle/>
        <a:p>
          <a:endParaRPr lang="pt-BR"/>
        </a:p>
      </dgm:t>
    </dgm:pt>
    <dgm:pt modelId="{E3895B09-0396-452B-8CEB-FE867B65C1A1}" type="sibTrans" cxnId="{C1473DDD-7398-4712-B4FB-EA8A780F0706}">
      <dgm:prSet/>
      <dgm:spPr/>
      <dgm:t>
        <a:bodyPr/>
        <a:lstStyle/>
        <a:p>
          <a:endParaRPr lang="pt-BR"/>
        </a:p>
      </dgm:t>
    </dgm:pt>
    <dgm:pt modelId="{BBD5A34A-0B89-4B1C-8E50-67DAB82BE275}">
      <dgm:prSet phldrT="[Texto]"/>
      <dgm:spPr/>
      <dgm:t>
        <a:bodyPr/>
        <a:lstStyle/>
        <a:p>
          <a:r>
            <a:rPr lang="pt-BR" b="1" dirty="0" smtClean="0"/>
            <a:t>Região</a:t>
          </a:r>
          <a:endParaRPr lang="pt-BR" b="1" dirty="0"/>
        </a:p>
      </dgm:t>
    </dgm:pt>
    <dgm:pt modelId="{474D11A1-5C9A-4DD4-8B12-54CFA956D242}" type="parTrans" cxnId="{57341007-E7F3-42B9-B337-B89BD9A07153}">
      <dgm:prSet/>
      <dgm:spPr/>
      <dgm:t>
        <a:bodyPr/>
        <a:lstStyle/>
        <a:p>
          <a:endParaRPr lang="pt-BR"/>
        </a:p>
      </dgm:t>
    </dgm:pt>
    <dgm:pt modelId="{D6DB740A-C445-4FB4-B65C-DCA1EBDBE3C1}" type="sibTrans" cxnId="{57341007-E7F3-42B9-B337-B89BD9A07153}">
      <dgm:prSet/>
      <dgm:spPr/>
      <dgm:t>
        <a:bodyPr/>
        <a:lstStyle/>
        <a:p>
          <a:endParaRPr lang="pt-BR"/>
        </a:p>
      </dgm:t>
    </dgm:pt>
    <dgm:pt modelId="{8D3C9ADC-5322-49BD-A4C2-683BD231ACB7}">
      <dgm:prSet/>
      <dgm:spPr/>
      <dgm:t>
        <a:bodyPr/>
        <a:lstStyle/>
        <a:p>
          <a:r>
            <a:rPr lang="pt-BR" b="1" dirty="0" smtClean="0"/>
            <a:t>Estilo de Vida:</a:t>
          </a:r>
        </a:p>
        <a:p>
          <a:r>
            <a:rPr lang="pt-BR" b="1" dirty="0" smtClean="0"/>
            <a:t>uso de drogas, alimentação, atividade física, religião.</a:t>
          </a:r>
          <a:endParaRPr lang="pt-BR" b="1" dirty="0"/>
        </a:p>
      </dgm:t>
    </dgm:pt>
    <dgm:pt modelId="{C8E8C443-C440-4F56-8660-25203D753080}" type="parTrans" cxnId="{2A3A0D48-4D04-4CC1-832D-73A6028F9F99}">
      <dgm:prSet/>
      <dgm:spPr/>
      <dgm:t>
        <a:bodyPr/>
        <a:lstStyle/>
        <a:p>
          <a:endParaRPr lang="pt-BR"/>
        </a:p>
      </dgm:t>
    </dgm:pt>
    <dgm:pt modelId="{80CC30EE-9B40-470C-B797-0985ED8FCB1C}" type="sibTrans" cxnId="{2A3A0D48-4D04-4CC1-832D-73A6028F9F99}">
      <dgm:prSet/>
      <dgm:spPr/>
      <dgm:t>
        <a:bodyPr/>
        <a:lstStyle/>
        <a:p>
          <a:endParaRPr lang="pt-BR"/>
        </a:p>
      </dgm:t>
    </dgm:pt>
    <dgm:pt modelId="{DB5E4724-0F46-4824-9976-ABA8A8F7457F}">
      <dgm:prSet/>
      <dgm:spPr/>
      <dgm:t>
        <a:bodyPr/>
        <a:lstStyle/>
        <a:p>
          <a:r>
            <a:rPr lang="pt-BR" b="1" dirty="0" smtClean="0"/>
            <a:t>Serviços de Saúde:</a:t>
          </a:r>
        </a:p>
        <a:p>
          <a:r>
            <a:rPr lang="pt-BR" b="1" dirty="0" smtClean="0"/>
            <a:t>hospitais, ambulatórios, unidades de saúde, acesso aos serviços.</a:t>
          </a:r>
          <a:endParaRPr lang="pt-BR" b="1" dirty="0"/>
        </a:p>
      </dgm:t>
    </dgm:pt>
    <dgm:pt modelId="{71F76522-010E-42CB-BD83-92B6E6A4975F}" type="parTrans" cxnId="{65C85D35-DB17-483F-8C89-0B472BF758DA}">
      <dgm:prSet/>
      <dgm:spPr/>
      <dgm:t>
        <a:bodyPr/>
        <a:lstStyle/>
        <a:p>
          <a:endParaRPr lang="pt-BR"/>
        </a:p>
      </dgm:t>
    </dgm:pt>
    <dgm:pt modelId="{B79925DF-1DD9-4FD4-96DD-DFCF477A72D5}" type="sibTrans" cxnId="{65C85D35-DB17-483F-8C89-0B472BF758DA}">
      <dgm:prSet/>
      <dgm:spPr/>
      <dgm:t>
        <a:bodyPr/>
        <a:lstStyle/>
        <a:p>
          <a:endParaRPr lang="pt-BR"/>
        </a:p>
      </dgm:t>
    </dgm:pt>
    <dgm:pt modelId="{2CAFE3B3-2E55-4F18-A318-25BAE0B14E58}">
      <dgm:prSet/>
      <dgm:spPr/>
      <dgm:t>
        <a:bodyPr/>
        <a:lstStyle/>
        <a:p>
          <a:r>
            <a:rPr lang="pt-BR" b="1" dirty="0" smtClean="0"/>
            <a:t>Impacto de Intervenções em Saúde.</a:t>
          </a:r>
          <a:endParaRPr lang="pt-BR" b="1" dirty="0"/>
        </a:p>
      </dgm:t>
    </dgm:pt>
    <dgm:pt modelId="{CCE2D29E-5A26-4358-9FFA-BA04F6CA3711}" type="parTrans" cxnId="{4CB64D41-6D15-418C-AC2C-E2E071CC2A62}">
      <dgm:prSet/>
      <dgm:spPr/>
      <dgm:t>
        <a:bodyPr/>
        <a:lstStyle/>
        <a:p>
          <a:endParaRPr lang="pt-BR"/>
        </a:p>
      </dgm:t>
    </dgm:pt>
    <dgm:pt modelId="{B66B7367-8ACF-4C0B-8664-0D7231672002}" type="sibTrans" cxnId="{4CB64D41-6D15-418C-AC2C-E2E071CC2A62}">
      <dgm:prSet/>
      <dgm:spPr/>
      <dgm:t>
        <a:bodyPr/>
        <a:lstStyle/>
        <a:p>
          <a:endParaRPr lang="pt-BR"/>
        </a:p>
      </dgm:t>
    </dgm:pt>
    <dgm:pt modelId="{262DEB22-0159-476A-BA17-FC8B45FED328}">
      <dgm:prSet/>
      <dgm:spPr/>
      <dgm:t>
        <a:bodyPr/>
        <a:lstStyle/>
        <a:p>
          <a:r>
            <a:rPr lang="pt-BR" b="1" dirty="0" smtClean="0"/>
            <a:t>Estado</a:t>
          </a:r>
          <a:endParaRPr lang="pt-BR" b="1" dirty="0"/>
        </a:p>
      </dgm:t>
    </dgm:pt>
    <dgm:pt modelId="{47C6A49D-8C7E-4FF0-B372-FFFDF0938002}" type="parTrans" cxnId="{7A667AA6-2647-4AD6-B021-229B541840D4}">
      <dgm:prSet/>
      <dgm:spPr/>
      <dgm:t>
        <a:bodyPr/>
        <a:lstStyle/>
        <a:p>
          <a:endParaRPr lang="pt-BR"/>
        </a:p>
      </dgm:t>
    </dgm:pt>
    <dgm:pt modelId="{AC64DC1A-BCF4-43B1-877B-C19BCE029A74}" type="sibTrans" cxnId="{7A667AA6-2647-4AD6-B021-229B541840D4}">
      <dgm:prSet/>
      <dgm:spPr/>
      <dgm:t>
        <a:bodyPr/>
        <a:lstStyle/>
        <a:p>
          <a:endParaRPr lang="pt-BR"/>
        </a:p>
      </dgm:t>
    </dgm:pt>
    <dgm:pt modelId="{04E254D4-0FF5-4D96-B1E2-9ED2916790EB}">
      <dgm:prSet/>
      <dgm:spPr/>
      <dgm:t>
        <a:bodyPr/>
        <a:lstStyle/>
        <a:p>
          <a:r>
            <a:rPr lang="pt-BR" b="1" dirty="0" smtClean="0"/>
            <a:t>Município</a:t>
          </a:r>
          <a:endParaRPr lang="pt-BR" b="1" dirty="0"/>
        </a:p>
      </dgm:t>
    </dgm:pt>
    <dgm:pt modelId="{6381F724-F703-4A5E-95B6-010DD1CDB695}" type="parTrans" cxnId="{66E11A45-6463-4A0F-BE17-E43341418C62}">
      <dgm:prSet/>
      <dgm:spPr/>
      <dgm:t>
        <a:bodyPr/>
        <a:lstStyle/>
        <a:p>
          <a:endParaRPr lang="pt-BR"/>
        </a:p>
      </dgm:t>
    </dgm:pt>
    <dgm:pt modelId="{706D57A2-77F4-466F-8FA8-4576A32AB65A}" type="sibTrans" cxnId="{66E11A45-6463-4A0F-BE17-E43341418C62}">
      <dgm:prSet/>
      <dgm:spPr/>
      <dgm:t>
        <a:bodyPr/>
        <a:lstStyle/>
        <a:p>
          <a:endParaRPr lang="pt-BR"/>
        </a:p>
      </dgm:t>
    </dgm:pt>
    <dgm:pt modelId="{EEEB2CA1-F336-4701-A840-A408E1992F38}">
      <dgm:prSet/>
      <dgm:spPr/>
      <dgm:t>
        <a:bodyPr/>
        <a:lstStyle/>
        <a:p>
          <a:r>
            <a:rPr lang="pt-BR" b="1" dirty="0" smtClean="0"/>
            <a:t>Bairro</a:t>
          </a:r>
          <a:endParaRPr lang="pt-BR" b="1" dirty="0"/>
        </a:p>
      </dgm:t>
    </dgm:pt>
    <dgm:pt modelId="{54B1020C-89ED-4860-B46F-898335DC45CF}" type="parTrans" cxnId="{E215954F-8AA3-4563-B1D5-7F07AC389E3B}">
      <dgm:prSet/>
      <dgm:spPr/>
      <dgm:t>
        <a:bodyPr/>
        <a:lstStyle/>
        <a:p>
          <a:endParaRPr lang="pt-BR"/>
        </a:p>
      </dgm:t>
    </dgm:pt>
    <dgm:pt modelId="{921EA3AF-66E5-4061-B417-BFDB44E26712}" type="sibTrans" cxnId="{E215954F-8AA3-4563-B1D5-7F07AC389E3B}">
      <dgm:prSet/>
      <dgm:spPr/>
      <dgm:t>
        <a:bodyPr/>
        <a:lstStyle/>
        <a:p>
          <a:endParaRPr lang="pt-BR"/>
        </a:p>
      </dgm:t>
    </dgm:pt>
    <dgm:pt modelId="{03B2119A-F429-40BE-8165-F23DF8DC3A70}">
      <dgm:prSet/>
      <dgm:spPr/>
      <dgm:t>
        <a:bodyPr/>
        <a:lstStyle/>
        <a:p>
          <a:r>
            <a:rPr lang="pt-BR" b="1" dirty="0" smtClean="0"/>
            <a:t>Urbano-Rural</a:t>
          </a:r>
          <a:endParaRPr lang="pt-BR" b="1" dirty="0"/>
        </a:p>
      </dgm:t>
    </dgm:pt>
    <dgm:pt modelId="{C278C2A5-A3CB-4941-B812-61FD9DD88095}" type="parTrans" cxnId="{49C5191D-822E-445B-BC91-8A60CCB40771}">
      <dgm:prSet/>
      <dgm:spPr/>
      <dgm:t>
        <a:bodyPr/>
        <a:lstStyle/>
        <a:p>
          <a:endParaRPr lang="pt-BR"/>
        </a:p>
      </dgm:t>
    </dgm:pt>
    <dgm:pt modelId="{54302FCF-2BD6-4644-B0C6-91B72B10500F}" type="sibTrans" cxnId="{49C5191D-822E-445B-BC91-8A60CCB40771}">
      <dgm:prSet/>
      <dgm:spPr/>
      <dgm:t>
        <a:bodyPr/>
        <a:lstStyle/>
        <a:p>
          <a:endParaRPr lang="pt-BR"/>
        </a:p>
      </dgm:t>
    </dgm:pt>
    <dgm:pt modelId="{AEB8F465-C967-4FA3-8348-C7135C8FCC0E}" type="pres">
      <dgm:prSet presAssocID="{13AB662B-9440-4F21-806C-A716F417C08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10F8D8E-40A4-4F51-B08A-23599747369D}" type="pres">
      <dgm:prSet presAssocID="{F42581F4-FDA7-4061-866F-8ACAFB4756A9}" presName="compNode" presStyleCnt="0"/>
      <dgm:spPr/>
    </dgm:pt>
    <dgm:pt modelId="{40151357-119D-4E45-ADC9-955DBBDDEA48}" type="pres">
      <dgm:prSet presAssocID="{F42581F4-FDA7-4061-866F-8ACAFB4756A9}" presName="aNode" presStyleLbl="bgShp" presStyleIdx="0" presStyleCnt="3"/>
      <dgm:spPr/>
      <dgm:t>
        <a:bodyPr/>
        <a:lstStyle/>
        <a:p>
          <a:endParaRPr lang="pt-BR"/>
        </a:p>
      </dgm:t>
    </dgm:pt>
    <dgm:pt modelId="{4E58B9C9-73B1-4FFB-AF12-DE550D6D1A35}" type="pres">
      <dgm:prSet presAssocID="{F42581F4-FDA7-4061-866F-8ACAFB4756A9}" presName="textNode" presStyleLbl="bgShp" presStyleIdx="0" presStyleCnt="3"/>
      <dgm:spPr/>
      <dgm:t>
        <a:bodyPr/>
        <a:lstStyle/>
        <a:p>
          <a:endParaRPr lang="pt-BR"/>
        </a:p>
      </dgm:t>
    </dgm:pt>
    <dgm:pt modelId="{6F96D5DA-407E-4147-B4EB-BF3005E0F0F4}" type="pres">
      <dgm:prSet presAssocID="{F42581F4-FDA7-4061-866F-8ACAFB4756A9}" presName="compChildNode" presStyleCnt="0"/>
      <dgm:spPr/>
    </dgm:pt>
    <dgm:pt modelId="{807E3BF5-0B21-4F7B-AE6C-6F9453FCCAFD}" type="pres">
      <dgm:prSet presAssocID="{F42581F4-FDA7-4061-866F-8ACAFB4756A9}" presName="theInnerList" presStyleCnt="0"/>
      <dgm:spPr/>
    </dgm:pt>
    <dgm:pt modelId="{0E99AB31-5DC3-4631-BA7F-79D5AC821FB4}" type="pres">
      <dgm:prSet presAssocID="{C9A646B7-B668-456F-986B-2EAD39733A91}" presName="childNode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B83697-9023-4EB5-A28F-5412AA809C29}" type="pres">
      <dgm:prSet presAssocID="{C9A646B7-B668-456F-986B-2EAD39733A91}" presName="aSpace2" presStyleCnt="0"/>
      <dgm:spPr/>
    </dgm:pt>
    <dgm:pt modelId="{C4EBF0F0-AE6E-417A-8DD5-DAD088EDCCD3}" type="pres">
      <dgm:prSet presAssocID="{CFCB2EF7-8BA4-45D1-8634-224DE205FCFC}" presName="childNode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92A79D0-6949-4B33-BADF-C4F166A0F9CA}" type="pres">
      <dgm:prSet presAssocID="{CFCB2EF7-8BA4-45D1-8634-224DE205FCFC}" presName="aSpace2" presStyleCnt="0"/>
      <dgm:spPr/>
    </dgm:pt>
    <dgm:pt modelId="{58CDE047-4324-4C05-A3EF-6B3E63376230}" type="pres">
      <dgm:prSet presAssocID="{8D3C9ADC-5322-49BD-A4C2-683BD231ACB7}" presName="childNode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2D06899-01A2-4277-A752-B765E6754D63}" type="pres">
      <dgm:prSet presAssocID="{8D3C9ADC-5322-49BD-A4C2-683BD231ACB7}" presName="aSpace2" presStyleCnt="0"/>
      <dgm:spPr/>
    </dgm:pt>
    <dgm:pt modelId="{8F0282A6-71E7-4D0A-BA31-E59F2F3DE51F}" type="pres">
      <dgm:prSet presAssocID="{DB5E4724-0F46-4824-9976-ABA8A8F7457F}" presName="childNode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830BC3-99E1-4E83-9E33-F2FF9640FEDC}" type="pres">
      <dgm:prSet presAssocID="{F42581F4-FDA7-4061-866F-8ACAFB4756A9}" presName="aSpace" presStyleCnt="0"/>
      <dgm:spPr/>
    </dgm:pt>
    <dgm:pt modelId="{8FA5A4D9-F4B4-4E74-9FF3-F73B81ED0C6E}" type="pres">
      <dgm:prSet presAssocID="{0F839C85-DFD3-48F0-A069-A839C30AA4F7}" presName="compNode" presStyleCnt="0"/>
      <dgm:spPr/>
    </dgm:pt>
    <dgm:pt modelId="{1B209649-35CF-4B39-9520-F0999A7721D5}" type="pres">
      <dgm:prSet presAssocID="{0F839C85-DFD3-48F0-A069-A839C30AA4F7}" presName="aNode" presStyleLbl="bgShp" presStyleIdx="1" presStyleCnt="3"/>
      <dgm:spPr/>
      <dgm:t>
        <a:bodyPr/>
        <a:lstStyle/>
        <a:p>
          <a:endParaRPr lang="pt-BR"/>
        </a:p>
      </dgm:t>
    </dgm:pt>
    <dgm:pt modelId="{2E4C359C-B936-4CEC-8DCE-3749E6343968}" type="pres">
      <dgm:prSet presAssocID="{0F839C85-DFD3-48F0-A069-A839C30AA4F7}" presName="textNode" presStyleLbl="bgShp" presStyleIdx="1" presStyleCnt="3"/>
      <dgm:spPr/>
      <dgm:t>
        <a:bodyPr/>
        <a:lstStyle/>
        <a:p>
          <a:endParaRPr lang="pt-BR"/>
        </a:p>
      </dgm:t>
    </dgm:pt>
    <dgm:pt modelId="{4432A939-FF60-4E51-BE32-308C755233BB}" type="pres">
      <dgm:prSet presAssocID="{0F839C85-DFD3-48F0-A069-A839C30AA4F7}" presName="compChildNode" presStyleCnt="0"/>
      <dgm:spPr/>
    </dgm:pt>
    <dgm:pt modelId="{1C5A496E-3C69-4B8D-AEB9-2F0BA0C14426}" type="pres">
      <dgm:prSet presAssocID="{0F839C85-DFD3-48F0-A069-A839C30AA4F7}" presName="theInnerList" presStyleCnt="0"/>
      <dgm:spPr/>
    </dgm:pt>
    <dgm:pt modelId="{FAF6297C-A03C-4B80-91B6-50C3BA5AEBE1}" type="pres">
      <dgm:prSet presAssocID="{856463BB-8D16-4E9F-9361-D21B77BB15D2}" presName="childNode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715554-1BAD-4B4D-BC72-23E871383E2C}" type="pres">
      <dgm:prSet presAssocID="{856463BB-8D16-4E9F-9361-D21B77BB15D2}" presName="aSpace2" presStyleCnt="0"/>
      <dgm:spPr/>
    </dgm:pt>
    <dgm:pt modelId="{52D2F53D-AC9F-4C88-95F7-6EEE217CC2BB}" type="pres">
      <dgm:prSet presAssocID="{A03631F9-2BA5-4390-8242-6A8D975737B2}" presName="childNode" presStyleLbl="node1" presStyleIdx="5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3908DC-2068-4B66-8861-9748E377042C}" type="pres">
      <dgm:prSet presAssocID="{A03631F9-2BA5-4390-8242-6A8D975737B2}" presName="aSpace2" presStyleCnt="0"/>
      <dgm:spPr/>
    </dgm:pt>
    <dgm:pt modelId="{1F72C5C7-A74A-46F1-83DB-7018F38E1A34}" type="pres">
      <dgm:prSet presAssocID="{2CAFE3B3-2E55-4F18-A318-25BAE0B14E58}" presName="childNode" presStyleLbl="node1" presStyleIdx="6" presStyleCnt="13" custLinFactNeighborX="-4629" custLinFactNeighborY="978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8CD7E7-D710-4BF3-A92D-1ADB49FD672A}" type="pres">
      <dgm:prSet presAssocID="{0F839C85-DFD3-48F0-A069-A839C30AA4F7}" presName="aSpace" presStyleCnt="0"/>
      <dgm:spPr/>
    </dgm:pt>
    <dgm:pt modelId="{27D1C9DB-EBC2-4CE4-B125-40BE481555DA}" type="pres">
      <dgm:prSet presAssocID="{E4715FEF-2923-46C9-96EE-6D280596F1F3}" presName="compNode" presStyleCnt="0"/>
      <dgm:spPr/>
    </dgm:pt>
    <dgm:pt modelId="{7DFF1217-81BE-4282-9862-216FCAFF5BE1}" type="pres">
      <dgm:prSet presAssocID="{E4715FEF-2923-46C9-96EE-6D280596F1F3}" presName="aNode" presStyleLbl="bgShp" presStyleIdx="2" presStyleCnt="3"/>
      <dgm:spPr/>
      <dgm:t>
        <a:bodyPr/>
        <a:lstStyle/>
        <a:p>
          <a:endParaRPr lang="pt-BR"/>
        </a:p>
      </dgm:t>
    </dgm:pt>
    <dgm:pt modelId="{A7098958-A222-4A20-A9AB-1764E3A07132}" type="pres">
      <dgm:prSet presAssocID="{E4715FEF-2923-46C9-96EE-6D280596F1F3}" presName="textNode" presStyleLbl="bgShp" presStyleIdx="2" presStyleCnt="3"/>
      <dgm:spPr/>
      <dgm:t>
        <a:bodyPr/>
        <a:lstStyle/>
        <a:p>
          <a:endParaRPr lang="pt-BR"/>
        </a:p>
      </dgm:t>
    </dgm:pt>
    <dgm:pt modelId="{FE17C472-A91C-483E-A1FF-4AD9FB52E187}" type="pres">
      <dgm:prSet presAssocID="{E4715FEF-2923-46C9-96EE-6D280596F1F3}" presName="compChildNode" presStyleCnt="0"/>
      <dgm:spPr/>
    </dgm:pt>
    <dgm:pt modelId="{3674D1E9-C14D-4282-ACE0-8724D5290B4C}" type="pres">
      <dgm:prSet presAssocID="{E4715FEF-2923-46C9-96EE-6D280596F1F3}" presName="theInnerList" presStyleCnt="0"/>
      <dgm:spPr/>
    </dgm:pt>
    <dgm:pt modelId="{76006BC4-2513-4121-A038-556294FCA09E}" type="pres">
      <dgm:prSet presAssocID="{ECD4FE8E-14B0-4299-8E02-5295EF9B7E50}" presName="childNode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1032B5B-1573-46B8-A50D-C7214A8AB7E5}" type="pres">
      <dgm:prSet presAssocID="{ECD4FE8E-14B0-4299-8E02-5295EF9B7E50}" presName="aSpace2" presStyleCnt="0"/>
      <dgm:spPr/>
    </dgm:pt>
    <dgm:pt modelId="{13CCB6BD-B194-4AD2-A256-B3E2D4F22C42}" type="pres">
      <dgm:prSet presAssocID="{BBD5A34A-0B89-4B1C-8E50-67DAB82BE275}" presName="childNode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D42825-B198-4C02-95B0-1F77ADC308D0}" type="pres">
      <dgm:prSet presAssocID="{BBD5A34A-0B89-4B1C-8E50-67DAB82BE275}" presName="aSpace2" presStyleCnt="0"/>
      <dgm:spPr/>
    </dgm:pt>
    <dgm:pt modelId="{A6FC92E9-30E0-40B2-8902-F749CFC96921}" type="pres">
      <dgm:prSet presAssocID="{262DEB22-0159-476A-BA17-FC8B45FED328}" presName="childNode" presStyleLbl="node1" presStyleIdx="9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F88F3DE-C13B-467F-8380-09B86E90DAE5}" type="pres">
      <dgm:prSet presAssocID="{262DEB22-0159-476A-BA17-FC8B45FED328}" presName="aSpace2" presStyleCnt="0"/>
      <dgm:spPr/>
    </dgm:pt>
    <dgm:pt modelId="{A8116D26-B406-4C80-8399-5A6723D95CDC}" type="pres">
      <dgm:prSet presAssocID="{04E254D4-0FF5-4D96-B1E2-9ED2916790EB}" presName="childNode" presStyleLbl="node1" presStyleIdx="10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50C3663-A846-4EF1-8088-FAF859983A7C}" type="pres">
      <dgm:prSet presAssocID="{04E254D4-0FF5-4D96-B1E2-9ED2916790EB}" presName="aSpace2" presStyleCnt="0"/>
      <dgm:spPr/>
    </dgm:pt>
    <dgm:pt modelId="{C85D3273-C28C-4C22-BE9D-A6F45A906C67}" type="pres">
      <dgm:prSet presAssocID="{EEEB2CA1-F336-4701-A840-A408E1992F38}" presName="childNode" presStyleLbl="node1" presStyleIdx="11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10B7B6-211E-4E19-BE77-28025EE41E82}" type="pres">
      <dgm:prSet presAssocID="{EEEB2CA1-F336-4701-A840-A408E1992F38}" presName="aSpace2" presStyleCnt="0"/>
      <dgm:spPr/>
    </dgm:pt>
    <dgm:pt modelId="{D009EF28-3192-4F15-96F4-DA91FCAAA94B}" type="pres">
      <dgm:prSet presAssocID="{03B2119A-F429-40BE-8165-F23DF8DC3A70}" presName="child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56AA207-5D7E-4173-8679-65B1CBDB1668}" type="presOf" srcId="{856463BB-8D16-4E9F-9361-D21B77BB15D2}" destId="{FAF6297C-A03C-4B80-91B6-50C3BA5AEBE1}" srcOrd="0" destOrd="0" presId="urn:microsoft.com/office/officeart/2005/8/layout/lProcess2"/>
    <dgm:cxn modelId="{57341007-E7F3-42B9-B337-B89BD9A07153}" srcId="{E4715FEF-2923-46C9-96EE-6D280596F1F3}" destId="{BBD5A34A-0B89-4B1C-8E50-67DAB82BE275}" srcOrd="1" destOrd="0" parTransId="{474D11A1-5C9A-4DD4-8B12-54CFA956D242}" sibTransId="{D6DB740A-C445-4FB4-B65C-DCA1EBDBE3C1}"/>
    <dgm:cxn modelId="{47BF51C6-D275-4038-BAE0-AEC0EA7FF0E7}" srcId="{13AB662B-9440-4F21-806C-A716F417C084}" destId="{E4715FEF-2923-46C9-96EE-6D280596F1F3}" srcOrd="2" destOrd="0" parTransId="{06840B3B-338D-4B32-B8B5-87D88ADD9944}" sibTransId="{F74D6BC3-1704-4A9C-87E0-BD9E4EA2F68F}"/>
    <dgm:cxn modelId="{278F8ADB-9CB9-48F4-9027-A4773543A031}" type="presOf" srcId="{0F839C85-DFD3-48F0-A069-A839C30AA4F7}" destId="{2E4C359C-B936-4CEC-8DCE-3749E6343968}" srcOrd="1" destOrd="0" presId="urn:microsoft.com/office/officeart/2005/8/layout/lProcess2"/>
    <dgm:cxn modelId="{89DC90F4-8CBB-44C6-A288-77BA671A250E}" type="presOf" srcId="{EEEB2CA1-F336-4701-A840-A408E1992F38}" destId="{C85D3273-C28C-4C22-BE9D-A6F45A906C67}" srcOrd="0" destOrd="0" presId="urn:microsoft.com/office/officeart/2005/8/layout/lProcess2"/>
    <dgm:cxn modelId="{66E11A45-6463-4A0F-BE17-E43341418C62}" srcId="{E4715FEF-2923-46C9-96EE-6D280596F1F3}" destId="{04E254D4-0FF5-4D96-B1E2-9ED2916790EB}" srcOrd="3" destOrd="0" parTransId="{6381F724-F703-4A5E-95B6-010DD1CDB695}" sibTransId="{706D57A2-77F4-466F-8FA8-4576A32AB65A}"/>
    <dgm:cxn modelId="{9F5C68C6-16FE-4EC5-9475-FB48F2198F4E}" type="presOf" srcId="{DB5E4724-0F46-4824-9976-ABA8A8F7457F}" destId="{8F0282A6-71E7-4D0A-BA31-E59F2F3DE51F}" srcOrd="0" destOrd="0" presId="urn:microsoft.com/office/officeart/2005/8/layout/lProcess2"/>
    <dgm:cxn modelId="{361F0E00-1806-4152-B761-2B7D61759CCF}" type="presOf" srcId="{03B2119A-F429-40BE-8165-F23DF8DC3A70}" destId="{D009EF28-3192-4F15-96F4-DA91FCAAA94B}" srcOrd="0" destOrd="0" presId="urn:microsoft.com/office/officeart/2005/8/layout/lProcess2"/>
    <dgm:cxn modelId="{AF3E3048-2282-47A5-8E54-96B2734A08B6}" srcId="{13AB662B-9440-4F21-806C-A716F417C084}" destId="{0F839C85-DFD3-48F0-A069-A839C30AA4F7}" srcOrd="1" destOrd="0" parTransId="{D76B1964-0BCA-427E-B99C-EA893F5464AA}" sibTransId="{9879B310-8B20-4F6C-9929-801AD1FA927C}"/>
    <dgm:cxn modelId="{5E3AA13A-1195-495F-9D3C-CD6D36F18976}" srcId="{0F839C85-DFD3-48F0-A069-A839C30AA4F7}" destId="{A03631F9-2BA5-4390-8242-6A8D975737B2}" srcOrd="1" destOrd="0" parTransId="{CA9CDCBD-8E87-49C3-BDF6-9B7CF4A91BFA}" sibTransId="{C32FA019-8B5B-4E53-9348-CFA3AE1538D0}"/>
    <dgm:cxn modelId="{49C5191D-822E-445B-BC91-8A60CCB40771}" srcId="{E4715FEF-2923-46C9-96EE-6D280596F1F3}" destId="{03B2119A-F429-40BE-8165-F23DF8DC3A70}" srcOrd="5" destOrd="0" parTransId="{C278C2A5-A3CB-4941-B812-61FD9DD88095}" sibTransId="{54302FCF-2BD6-4644-B0C6-91B72B10500F}"/>
    <dgm:cxn modelId="{2A3A0D48-4D04-4CC1-832D-73A6028F9F99}" srcId="{F42581F4-FDA7-4061-866F-8ACAFB4756A9}" destId="{8D3C9ADC-5322-49BD-A4C2-683BD231ACB7}" srcOrd="2" destOrd="0" parTransId="{C8E8C443-C440-4F56-8660-25203D753080}" sibTransId="{80CC30EE-9B40-470C-B797-0985ED8FCB1C}"/>
    <dgm:cxn modelId="{4BB31876-29DC-4C51-8D3C-A2E984F902CD}" srcId="{0F839C85-DFD3-48F0-A069-A839C30AA4F7}" destId="{856463BB-8D16-4E9F-9361-D21B77BB15D2}" srcOrd="0" destOrd="0" parTransId="{BE567DF2-DEBD-42D1-B5BD-7CEEDA0F9F5D}" sibTransId="{E3787909-143D-44C6-84CA-D63E45A196BD}"/>
    <dgm:cxn modelId="{1ACF229A-8813-4277-B94C-8EE5D4A2AF0A}" type="presOf" srcId="{2CAFE3B3-2E55-4F18-A318-25BAE0B14E58}" destId="{1F72C5C7-A74A-46F1-83DB-7018F38E1A34}" srcOrd="0" destOrd="0" presId="urn:microsoft.com/office/officeart/2005/8/layout/lProcess2"/>
    <dgm:cxn modelId="{18CB20B9-31DE-48AA-B3AD-ACDAFCA15A8A}" type="presOf" srcId="{04E254D4-0FF5-4D96-B1E2-9ED2916790EB}" destId="{A8116D26-B406-4C80-8399-5A6723D95CDC}" srcOrd="0" destOrd="0" presId="urn:microsoft.com/office/officeart/2005/8/layout/lProcess2"/>
    <dgm:cxn modelId="{061BB86A-1112-4561-BD60-26E048E98309}" type="presOf" srcId="{ECD4FE8E-14B0-4299-8E02-5295EF9B7E50}" destId="{76006BC4-2513-4121-A038-556294FCA09E}" srcOrd="0" destOrd="0" presId="urn:microsoft.com/office/officeart/2005/8/layout/lProcess2"/>
    <dgm:cxn modelId="{771439A1-E533-45A7-BAF1-B6F2FDBE93E8}" type="presOf" srcId="{13AB662B-9440-4F21-806C-A716F417C084}" destId="{AEB8F465-C967-4FA3-8348-C7135C8FCC0E}" srcOrd="0" destOrd="0" presId="urn:microsoft.com/office/officeart/2005/8/layout/lProcess2"/>
    <dgm:cxn modelId="{20EF5366-AC57-479E-B97A-CD23A87AA154}" srcId="{13AB662B-9440-4F21-806C-A716F417C084}" destId="{F42581F4-FDA7-4061-866F-8ACAFB4756A9}" srcOrd="0" destOrd="0" parTransId="{B8F1630A-7F1B-466B-8126-858F2D2D3DDD}" sibTransId="{CB90B53B-CED4-4888-B6F7-F1C39FEB35E6}"/>
    <dgm:cxn modelId="{E215954F-8AA3-4563-B1D5-7F07AC389E3B}" srcId="{E4715FEF-2923-46C9-96EE-6D280596F1F3}" destId="{EEEB2CA1-F336-4701-A840-A408E1992F38}" srcOrd="4" destOrd="0" parTransId="{54B1020C-89ED-4860-B46F-898335DC45CF}" sibTransId="{921EA3AF-66E5-4061-B417-BFDB44E26712}"/>
    <dgm:cxn modelId="{BC2651EA-16AE-43E1-A2FA-0F8F4420F06C}" type="presOf" srcId="{E4715FEF-2923-46C9-96EE-6D280596F1F3}" destId="{7DFF1217-81BE-4282-9862-216FCAFF5BE1}" srcOrd="0" destOrd="0" presId="urn:microsoft.com/office/officeart/2005/8/layout/lProcess2"/>
    <dgm:cxn modelId="{0EC4B920-A64D-4DA6-A80A-1DD1556120C1}" type="presOf" srcId="{0F839C85-DFD3-48F0-A069-A839C30AA4F7}" destId="{1B209649-35CF-4B39-9520-F0999A7721D5}" srcOrd="0" destOrd="0" presId="urn:microsoft.com/office/officeart/2005/8/layout/lProcess2"/>
    <dgm:cxn modelId="{286983E7-0CCA-44ED-959F-C554D724B558}" type="presOf" srcId="{8D3C9ADC-5322-49BD-A4C2-683BD231ACB7}" destId="{58CDE047-4324-4C05-A3EF-6B3E63376230}" srcOrd="0" destOrd="0" presId="urn:microsoft.com/office/officeart/2005/8/layout/lProcess2"/>
    <dgm:cxn modelId="{7936A51B-D558-4BFA-B3B1-3C7255484512}" type="presOf" srcId="{A03631F9-2BA5-4390-8242-6A8D975737B2}" destId="{52D2F53D-AC9F-4C88-95F7-6EEE217CC2BB}" srcOrd="0" destOrd="0" presId="urn:microsoft.com/office/officeart/2005/8/layout/lProcess2"/>
    <dgm:cxn modelId="{C1473DDD-7398-4712-B4FB-EA8A780F0706}" srcId="{E4715FEF-2923-46C9-96EE-6D280596F1F3}" destId="{ECD4FE8E-14B0-4299-8E02-5295EF9B7E50}" srcOrd="0" destOrd="0" parTransId="{47A21DF9-F624-4120-A28E-1D8E1EC97B96}" sibTransId="{E3895B09-0396-452B-8CEB-FE867B65C1A1}"/>
    <dgm:cxn modelId="{D44A54F1-BE9C-439D-B592-BFEE86878C80}" type="presOf" srcId="{E4715FEF-2923-46C9-96EE-6D280596F1F3}" destId="{A7098958-A222-4A20-A9AB-1764E3A07132}" srcOrd="1" destOrd="0" presId="urn:microsoft.com/office/officeart/2005/8/layout/lProcess2"/>
    <dgm:cxn modelId="{7A667AA6-2647-4AD6-B021-229B541840D4}" srcId="{E4715FEF-2923-46C9-96EE-6D280596F1F3}" destId="{262DEB22-0159-476A-BA17-FC8B45FED328}" srcOrd="2" destOrd="0" parTransId="{47C6A49D-8C7E-4FF0-B372-FFFDF0938002}" sibTransId="{AC64DC1A-BCF4-43B1-877B-C19BCE029A74}"/>
    <dgm:cxn modelId="{99433B69-1CA0-467D-9576-2B6BF7C4E0DC}" type="presOf" srcId="{262DEB22-0159-476A-BA17-FC8B45FED328}" destId="{A6FC92E9-30E0-40B2-8902-F749CFC96921}" srcOrd="0" destOrd="0" presId="urn:microsoft.com/office/officeart/2005/8/layout/lProcess2"/>
    <dgm:cxn modelId="{79F5D04F-9894-4C74-9D8B-26330F36A37E}" srcId="{F42581F4-FDA7-4061-866F-8ACAFB4756A9}" destId="{C9A646B7-B668-456F-986B-2EAD39733A91}" srcOrd="0" destOrd="0" parTransId="{C10688E5-AFD4-4643-816E-FA2884859028}" sibTransId="{E1546E81-E82D-44ED-A1D4-5AEEF901A5F5}"/>
    <dgm:cxn modelId="{5E928BD0-08A7-4445-88A6-89E37CC16ECB}" type="presOf" srcId="{CFCB2EF7-8BA4-45D1-8634-224DE205FCFC}" destId="{C4EBF0F0-AE6E-417A-8DD5-DAD088EDCCD3}" srcOrd="0" destOrd="0" presId="urn:microsoft.com/office/officeart/2005/8/layout/lProcess2"/>
    <dgm:cxn modelId="{65C85D35-DB17-483F-8C89-0B472BF758DA}" srcId="{F42581F4-FDA7-4061-866F-8ACAFB4756A9}" destId="{DB5E4724-0F46-4824-9976-ABA8A8F7457F}" srcOrd="3" destOrd="0" parTransId="{71F76522-010E-42CB-BD83-92B6E6A4975F}" sibTransId="{B79925DF-1DD9-4FD4-96DD-DFCF477A72D5}"/>
    <dgm:cxn modelId="{82A6CE08-76FD-400B-9641-A1601B7C822F}" type="presOf" srcId="{F42581F4-FDA7-4061-866F-8ACAFB4756A9}" destId="{4E58B9C9-73B1-4FFB-AF12-DE550D6D1A35}" srcOrd="1" destOrd="0" presId="urn:microsoft.com/office/officeart/2005/8/layout/lProcess2"/>
    <dgm:cxn modelId="{389EE978-88DF-4A5C-8156-41D3B92B0CB7}" type="presOf" srcId="{F42581F4-FDA7-4061-866F-8ACAFB4756A9}" destId="{40151357-119D-4E45-ADC9-955DBBDDEA48}" srcOrd="0" destOrd="0" presId="urn:microsoft.com/office/officeart/2005/8/layout/lProcess2"/>
    <dgm:cxn modelId="{4CB64D41-6D15-418C-AC2C-E2E071CC2A62}" srcId="{0F839C85-DFD3-48F0-A069-A839C30AA4F7}" destId="{2CAFE3B3-2E55-4F18-A318-25BAE0B14E58}" srcOrd="2" destOrd="0" parTransId="{CCE2D29E-5A26-4358-9FFA-BA04F6CA3711}" sibTransId="{B66B7367-8ACF-4C0B-8664-0D7231672002}"/>
    <dgm:cxn modelId="{F2ED9400-2F5B-455E-BD58-9F5560DF705B}" type="presOf" srcId="{BBD5A34A-0B89-4B1C-8E50-67DAB82BE275}" destId="{13CCB6BD-B194-4AD2-A256-B3E2D4F22C42}" srcOrd="0" destOrd="0" presId="urn:microsoft.com/office/officeart/2005/8/layout/lProcess2"/>
    <dgm:cxn modelId="{303ECB17-575A-4005-BFC3-2CB2FE3BB08E}" type="presOf" srcId="{C9A646B7-B668-456F-986B-2EAD39733A91}" destId="{0E99AB31-5DC3-4631-BA7F-79D5AC821FB4}" srcOrd="0" destOrd="0" presId="urn:microsoft.com/office/officeart/2005/8/layout/lProcess2"/>
    <dgm:cxn modelId="{8AE5EE9F-FFD1-4401-A496-24BA35F3C9D5}" srcId="{F42581F4-FDA7-4061-866F-8ACAFB4756A9}" destId="{CFCB2EF7-8BA4-45D1-8634-224DE205FCFC}" srcOrd="1" destOrd="0" parTransId="{08741699-6A1A-4586-A20D-485E5E6A4E51}" sibTransId="{F41C9D82-12AA-4589-966F-DFC7858EA89A}"/>
    <dgm:cxn modelId="{E9B6F82A-07B5-4F23-8524-EDE840AABD52}" type="presParOf" srcId="{AEB8F465-C967-4FA3-8348-C7135C8FCC0E}" destId="{010F8D8E-40A4-4F51-B08A-23599747369D}" srcOrd="0" destOrd="0" presId="urn:microsoft.com/office/officeart/2005/8/layout/lProcess2"/>
    <dgm:cxn modelId="{0E82192E-C8BB-4C76-8AB3-27A4878467FA}" type="presParOf" srcId="{010F8D8E-40A4-4F51-B08A-23599747369D}" destId="{40151357-119D-4E45-ADC9-955DBBDDEA48}" srcOrd="0" destOrd="0" presId="urn:microsoft.com/office/officeart/2005/8/layout/lProcess2"/>
    <dgm:cxn modelId="{7A1A5DBF-1E56-4580-B03C-569AF25942AD}" type="presParOf" srcId="{010F8D8E-40A4-4F51-B08A-23599747369D}" destId="{4E58B9C9-73B1-4FFB-AF12-DE550D6D1A35}" srcOrd="1" destOrd="0" presId="urn:microsoft.com/office/officeart/2005/8/layout/lProcess2"/>
    <dgm:cxn modelId="{AFD9BA01-213A-4090-9572-B9AFA7051DA7}" type="presParOf" srcId="{010F8D8E-40A4-4F51-B08A-23599747369D}" destId="{6F96D5DA-407E-4147-B4EB-BF3005E0F0F4}" srcOrd="2" destOrd="0" presId="urn:microsoft.com/office/officeart/2005/8/layout/lProcess2"/>
    <dgm:cxn modelId="{B0469C21-8589-4A0A-AC0A-3BDF961D6A02}" type="presParOf" srcId="{6F96D5DA-407E-4147-B4EB-BF3005E0F0F4}" destId="{807E3BF5-0B21-4F7B-AE6C-6F9453FCCAFD}" srcOrd="0" destOrd="0" presId="urn:microsoft.com/office/officeart/2005/8/layout/lProcess2"/>
    <dgm:cxn modelId="{0D378D74-9D12-42AB-BB11-F0C2306344A9}" type="presParOf" srcId="{807E3BF5-0B21-4F7B-AE6C-6F9453FCCAFD}" destId="{0E99AB31-5DC3-4631-BA7F-79D5AC821FB4}" srcOrd="0" destOrd="0" presId="urn:microsoft.com/office/officeart/2005/8/layout/lProcess2"/>
    <dgm:cxn modelId="{7945BF91-1777-4C43-988F-2B26AEC0649B}" type="presParOf" srcId="{807E3BF5-0B21-4F7B-AE6C-6F9453FCCAFD}" destId="{BAB83697-9023-4EB5-A28F-5412AA809C29}" srcOrd="1" destOrd="0" presId="urn:microsoft.com/office/officeart/2005/8/layout/lProcess2"/>
    <dgm:cxn modelId="{AAF77323-21AB-4808-BE5F-4412972407F0}" type="presParOf" srcId="{807E3BF5-0B21-4F7B-AE6C-6F9453FCCAFD}" destId="{C4EBF0F0-AE6E-417A-8DD5-DAD088EDCCD3}" srcOrd="2" destOrd="0" presId="urn:microsoft.com/office/officeart/2005/8/layout/lProcess2"/>
    <dgm:cxn modelId="{4A0FAF23-62BE-4A89-8033-BBAAE09C0C6C}" type="presParOf" srcId="{807E3BF5-0B21-4F7B-AE6C-6F9453FCCAFD}" destId="{392A79D0-6949-4B33-BADF-C4F166A0F9CA}" srcOrd="3" destOrd="0" presId="urn:microsoft.com/office/officeart/2005/8/layout/lProcess2"/>
    <dgm:cxn modelId="{7364043C-0ED9-4568-AE68-2C23073296FA}" type="presParOf" srcId="{807E3BF5-0B21-4F7B-AE6C-6F9453FCCAFD}" destId="{58CDE047-4324-4C05-A3EF-6B3E63376230}" srcOrd="4" destOrd="0" presId="urn:microsoft.com/office/officeart/2005/8/layout/lProcess2"/>
    <dgm:cxn modelId="{A37D3985-4E8A-49BB-A942-B0D3E685691E}" type="presParOf" srcId="{807E3BF5-0B21-4F7B-AE6C-6F9453FCCAFD}" destId="{B2D06899-01A2-4277-A752-B765E6754D63}" srcOrd="5" destOrd="0" presId="urn:microsoft.com/office/officeart/2005/8/layout/lProcess2"/>
    <dgm:cxn modelId="{ABD940E0-837E-4FA0-842D-1CC55CCD9DD9}" type="presParOf" srcId="{807E3BF5-0B21-4F7B-AE6C-6F9453FCCAFD}" destId="{8F0282A6-71E7-4D0A-BA31-E59F2F3DE51F}" srcOrd="6" destOrd="0" presId="urn:microsoft.com/office/officeart/2005/8/layout/lProcess2"/>
    <dgm:cxn modelId="{C7392B1D-57FB-430B-8F18-9B1EE908F80A}" type="presParOf" srcId="{AEB8F465-C967-4FA3-8348-C7135C8FCC0E}" destId="{C3830BC3-99E1-4E83-9E33-F2FF9640FEDC}" srcOrd="1" destOrd="0" presId="urn:microsoft.com/office/officeart/2005/8/layout/lProcess2"/>
    <dgm:cxn modelId="{32AEBEBD-B540-49AC-89AD-F4365471E0A6}" type="presParOf" srcId="{AEB8F465-C967-4FA3-8348-C7135C8FCC0E}" destId="{8FA5A4D9-F4B4-4E74-9FF3-F73B81ED0C6E}" srcOrd="2" destOrd="0" presId="urn:microsoft.com/office/officeart/2005/8/layout/lProcess2"/>
    <dgm:cxn modelId="{0D06E02D-0F4D-49F9-8AB9-85F2A375EB38}" type="presParOf" srcId="{8FA5A4D9-F4B4-4E74-9FF3-F73B81ED0C6E}" destId="{1B209649-35CF-4B39-9520-F0999A7721D5}" srcOrd="0" destOrd="0" presId="urn:microsoft.com/office/officeart/2005/8/layout/lProcess2"/>
    <dgm:cxn modelId="{AB018EEC-3242-4258-A959-41A761EF6A4E}" type="presParOf" srcId="{8FA5A4D9-F4B4-4E74-9FF3-F73B81ED0C6E}" destId="{2E4C359C-B936-4CEC-8DCE-3749E6343968}" srcOrd="1" destOrd="0" presId="urn:microsoft.com/office/officeart/2005/8/layout/lProcess2"/>
    <dgm:cxn modelId="{7DB98E10-72D1-4C13-A58A-ACA8EC51FDCD}" type="presParOf" srcId="{8FA5A4D9-F4B4-4E74-9FF3-F73B81ED0C6E}" destId="{4432A939-FF60-4E51-BE32-308C755233BB}" srcOrd="2" destOrd="0" presId="urn:microsoft.com/office/officeart/2005/8/layout/lProcess2"/>
    <dgm:cxn modelId="{433337CC-957D-4043-94F8-4C98BF49BD24}" type="presParOf" srcId="{4432A939-FF60-4E51-BE32-308C755233BB}" destId="{1C5A496E-3C69-4B8D-AEB9-2F0BA0C14426}" srcOrd="0" destOrd="0" presId="urn:microsoft.com/office/officeart/2005/8/layout/lProcess2"/>
    <dgm:cxn modelId="{DBEC21E8-DE75-4D4F-9DD8-D82743153307}" type="presParOf" srcId="{1C5A496E-3C69-4B8D-AEB9-2F0BA0C14426}" destId="{FAF6297C-A03C-4B80-91B6-50C3BA5AEBE1}" srcOrd="0" destOrd="0" presId="urn:microsoft.com/office/officeart/2005/8/layout/lProcess2"/>
    <dgm:cxn modelId="{4E15B274-FA0A-423E-AA10-4B238C7089CB}" type="presParOf" srcId="{1C5A496E-3C69-4B8D-AEB9-2F0BA0C14426}" destId="{3A715554-1BAD-4B4D-BC72-23E871383E2C}" srcOrd="1" destOrd="0" presId="urn:microsoft.com/office/officeart/2005/8/layout/lProcess2"/>
    <dgm:cxn modelId="{DC4F5A10-5464-4853-983D-FCA511689444}" type="presParOf" srcId="{1C5A496E-3C69-4B8D-AEB9-2F0BA0C14426}" destId="{52D2F53D-AC9F-4C88-95F7-6EEE217CC2BB}" srcOrd="2" destOrd="0" presId="urn:microsoft.com/office/officeart/2005/8/layout/lProcess2"/>
    <dgm:cxn modelId="{DE547523-6D7E-49A3-A4A6-8E7040E55EC2}" type="presParOf" srcId="{1C5A496E-3C69-4B8D-AEB9-2F0BA0C14426}" destId="{5A3908DC-2068-4B66-8861-9748E377042C}" srcOrd="3" destOrd="0" presId="urn:microsoft.com/office/officeart/2005/8/layout/lProcess2"/>
    <dgm:cxn modelId="{98DB8C49-79CE-48A0-9A16-4500284EE6D5}" type="presParOf" srcId="{1C5A496E-3C69-4B8D-AEB9-2F0BA0C14426}" destId="{1F72C5C7-A74A-46F1-83DB-7018F38E1A34}" srcOrd="4" destOrd="0" presId="urn:microsoft.com/office/officeart/2005/8/layout/lProcess2"/>
    <dgm:cxn modelId="{2255AC89-3D31-464E-8FE6-C0BF0D1BD016}" type="presParOf" srcId="{AEB8F465-C967-4FA3-8348-C7135C8FCC0E}" destId="{748CD7E7-D710-4BF3-A92D-1ADB49FD672A}" srcOrd="3" destOrd="0" presId="urn:microsoft.com/office/officeart/2005/8/layout/lProcess2"/>
    <dgm:cxn modelId="{6E7BEEE5-36C5-4984-80A5-365A77D5A810}" type="presParOf" srcId="{AEB8F465-C967-4FA3-8348-C7135C8FCC0E}" destId="{27D1C9DB-EBC2-4CE4-B125-40BE481555DA}" srcOrd="4" destOrd="0" presId="urn:microsoft.com/office/officeart/2005/8/layout/lProcess2"/>
    <dgm:cxn modelId="{24ED2C2F-3D43-47F1-990B-01842B06BEB5}" type="presParOf" srcId="{27D1C9DB-EBC2-4CE4-B125-40BE481555DA}" destId="{7DFF1217-81BE-4282-9862-216FCAFF5BE1}" srcOrd="0" destOrd="0" presId="urn:microsoft.com/office/officeart/2005/8/layout/lProcess2"/>
    <dgm:cxn modelId="{7FB26985-A488-401C-9C31-7292FAD4CA70}" type="presParOf" srcId="{27D1C9DB-EBC2-4CE4-B125-40BE481555DA}" destId="{A7098958-A222-4A20-A9AB-1764E3A07132}" srcOrd="1" destOrd="0" presId="urn:microsoft.com/office/officeart/2005/8/layout/lProcess2"/>
    <dgm:cxn modelId="{78E88400-8AAD-4500-9D6B-8BE456D6354B}" type="presParOf" srcId="{27D1C9DB-EBC2-4CE4-B125-40BE481555DA}" destId="{FE17C472-A91C-483E-A1FF-4AD9FB52E187}" srcOrd="2" destOrd="0" presId="urn:microsoft.com/office/officeart/2005/8/layout/lProcess2"/>
    <dgm:cxn modelId="{47532C33-4314-4711-9C4F-D6DB23322F07}" type="presParOf" srcId="{FE17C472-A91C-483E-A1FF-4AD9FB52E187}" destId="{3674D1E9-C14D-4282-ACE0-8724D5290B4C}" srcOrd="0" destOrd="0" presId="urn:microsoft.com/office/officeart/2005/8/layout/lProcess2"/>
    <dgm:cxn modelId="{EB25CFB3-96CB-4742-AF07-E7B6EF36FBD8}" type="presParOf" srcId="{3674D1E9-C14D-4282-ACE0-8724D5290B4C}" destId="{76006BC4-2513-4121-A038-556294FCA09E}" srcOrd="0" destOrd="0" presId="urn:microsoft.com/office/officeart/2005/8/layout/lProcess2"/>
    <dgm:cxn modelId="{3FEE3700-9E28-4377-AE5E-7F91FC62E77E}" type="presParOf" srcId="{3674D1E9-C14D-4282-ACE0-8724D5290B4C}" destId="{61032B5B-1573-46B8-A50D-C7214A8AB7E5}" srcOrd="1" destOrd="0" presId="urn:microsoft.com/office/officeart/2005/8/layout/lProcess2"/>
    <dgm:cxn modelId="{710F5497-CB24-44B7-A680-350EE29F7737}" type="presParOf" srcId="{3674D1E9-C14D-4282-ACE0-8724D5290B4C}" destId="{13CCB6BD-B194-4AD2-A256-B3E2D4F22C42}" srcOrd="2" destOrd="0" presId="urn:microsoft.com/office/officeart/2005/8/layout/lProcess2"/>
    <dgm:cxn modelId="{78AE4941-4AE8-4D9E-9569-E001D191A376}" type="presParOf" srcId="{3674D1E9-C14D-4282-ACE0-8724D5290B4C}" destId="{E1D42825-B198-4C02-95B0-1F77ADC308D0}" srcOrd="3" destOrd="0" presId="urn:microsoft.com/office/officeart/2005/8/layout/lProcess2"/>
    <dgm:cxn modelId="{E8379C24-9610-4E72-B798-74F87470EC8C}" type="presParOf" srcId="{3674D1E9-C14D-4282-ACE0-8724D5290B4C}" destId="{A6FC92E9-30E0-40B2-8902-F749CFC96921}" srcOrd="4" destOrd="0" presId="urn:microsoft.com/office/officeart/2005/8/layout/lProcess2"/>
    <dgm:cxn modelId="{E63973A3-44E3-48D1-8DB8-3913888FF322}" type="presParOf" srcId="{3674D1E9-C14D-4282-ACE0-8724D5290B4C}" destId="{7F88F3DE-C13B-467F-8380-09B86E90DAE5}" srcOrd="5" destOrd="0" presId="urn:microsoft.com/office/officeart/2005/8/layout/lProcess2"/>
    <dgm:cxn modelId="{94D90824-1681-4823-BE4E-3A7AB1A86EB8}" type="presParOf" srcId="{3674D1E9-C14D-4282-ACE0-8724D5290B4C}" destId="{A8116D26-B406-4C80-8399-5A6723D95CDC}" srcOrd="6" destOrd="0" presId="urn:microsoft.com/office/officeart/2005/8/layout/lProcess2"/>
    <dgm:cxn modelId="{96F30A9A-49FD-4428-AB04-BE4F6307B60A}" type="presParOf" srcId="{3674D1E9-C14D-4282-ACE0-8724D5290B4C}" destId="{C50C3663-A846-4EF1-8088-FAF859983A7C}" srcOrd="7" destOrd="0" presId="urn:microsoft.com/office/officeart/2005/8/layout/lProcess2"/>
    <dgm:cxn modelId="{6805E80F-8D5D-4D5D-AD01-C7BD25029C7F}" type="presParOf" srcId="{3674D1E9-C14D-4282-ACE0-8724D5290B4C}" destId="{C85D3273-C28C-4C22-BE9D-A6F45A906C67}" srcOrd="8" destOrd="0" presId="urn:microsoft.com/office/officeart/2005/8/layout/lProcess2"/>
    <dgm:cxn modelId="{5665953F-9F7C-4F82-BEFC-C566575A6335}" type="presParOf" srcId="{3674D1E9-C14D-4282-ACE0-8724D5290B4C}" destId="{8410B7B6-211E-4E19-BE77-28025EE41E82}" srcOrd="9" destOrd="0" presId="urn:microsoft.com/office/officeart/2005/8/layout/lProcess2"/>
    <dgm:cxn modelId="{76F539D5-EB93-4482-A15C-C6753905B254}" type="presParOf" srcId="{3674D1E9-C14D-4282-ACE0-8724D5290B4C}" destId="{D009EF28-3192-4F15-96F4-DA91FCAAA94B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A59A3-B4B8-4847-8377-D73B2D01F80E}">
      <dsp:nvSpPr>
        <dsp:cNvPr id="0" name=""/>
        <dsp:cNvSpPr/>
      </dsp:nvSpPr>
      <dsp:spPr>
        <a:xfrm>
          <a:off x="0" y="51453"/>
          <a:ext cx="10801351" cy="40774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Grécia Antiga (400 a.C.) - Hipócrates</a:t>
          </a:r>
          <a:endParaRPr lang="pt-BR" sz="1700" kern="1200" dirty="0"/>
        </a:p>
      </dsp:txBody>
      <dsp:txXfrm>
        <a:off x="19904" y="71357"/>
        <a:ext cx="10761543" cy="367937"/>
      </dsp:txXfrm>
    </dsp:sp>
    <dsp:sp modelId="{BE57850F-B9A4-4901-86C3-F4B936B0175B}">
      <dsp:nvSpPr>
        <dsp:cNvPr id="0" name=""/>
        <dsp:cNvSpPr/>
      </dsp:nvSpPr>
      <dsp:spPr>
        <a:xfrm>
          <a:off x="0" y="459198"/>
          <a:ext cx="10801351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4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300" kern="1200" dirty="0" smtClean="0"/>
            <a:t>Observou a influência de fatores ambientais (ar, água, lugares) na ocorrência de doenças.</a:t>
          </a:r>
          <a:endParaRPr lang="pt-BR" sz="1300" kern="1200" dirty="0"/>
        </a:p>
      </dsp:txBody>
      <dsp:txXfrm>
        <a:off x="0" y="459198"/>
        <a:ext cx="10801351" cy="281520"/>
      </dsp:txXfrm>
    </dsp:sp>
    <dsp:sp modelId="{C2A1FB60-AC3E-4C12-BE1E-DDF10ADCCDF3}">
      <dsp:nvSpPr>
        <dsp:cNvPr id="0" name=""/>
        <dsp:cNvSpPr/>
      </dsp:nvSpPr>
      <dsp:spPr>
        <a:xfrm>
          <a:off x="0" y="740718"/>
          <a:ext cx="10801351" cy="40774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Era Moderna (Séc. XVII) – John </a:t>
          </a:r>
          <a:r>
            <a:rPr lang="pt-BR" sz="1700" kern="1200" dirty="0" err="1" smtClean="0"/>
            <a:t>Graunt</a:t>
          </a:r>
          <a:endParaRPr lang="pt-BR" sz="1700" kern="1200" dirty="0"/>
        </a:p>
      </dsp:txBody>
      <dsp:txXfrm>
        <a:off x="19904" y="760622"/>
        <a:ext cx="10761543" cy="367937"/>
      </dsp:txXfrm>
    </dsp:sp>
    <dsp:sp modelId="{D2D299AC-092E-46CB-9A0D-96E927C1C865}">
      <dsp:nvSpPr>
        <dsp:cNvPr id="0" name=""/>
        <dsp:cNvSpPr/>
      </dsp:nvSpPr>
      <dsp:spPr>
        <a:xfrm>
          <a:off x="0" y="1148463"/>
          <a:ext cx="10801351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4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300" kern="1200" dirty="0" smtClean="0"/>
            <a:t>Padrões de natalidade, mortalidade e ocorrência de doenças.</a:t>
          </a:r>
          <a:endParaRPr lang="pt-BR" sz="1300" kern="1200" dirty="0"/>
        </a:p>
      </dsp:txBody>
      <dsp:txXfrm>
        <a:off x="0" y="1148463"/>
        <a:ext cx="10801351" cy="281520"/>
      </dsp:txXfrm>
    </dsp:sp>
    <dsp:sp modelId="{C753AA75-85AE-4D66-86C2-A46EA67796A4}">
      <dsp:nvSpPr>
        <dsp:cNvPr id="0" name=""/>
        <dsp:cNvSpPr/>
      </dsp:nvSpPr>
      <dsp:spPr>
        <a:xfrm>
          <a:off x="0" y="1429983"/>
          <a:ext cx="10801351" cy="40774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Meados do Séc. XIX – Willian </a:t>
          </a:r>
          <a:r>
            <a:rPr lang="pt-BR" sz="1700" kern="1200" dirty="0" err="1" smtClean="0"/>
            <a:t>Farr</a:t>
          </a:r>
          <a:endParaRPr lang="pt-BR" sz="1700" kern="1200" dirty="0"/>
        </a:p>
      </dsp:txBody>
      <dsp:txXfrm>
        <a:off x="19904" y="1449887"/>
        <a:ext cx="10761543" cy="367937"/>
      </dsp:txXfrm>
    </dsp:sp>
    <dsp:sp modelId="{B3074751-4940-4710-88B6-CD638A26D656}">
      <dsp:nvSpPr>
        <dsp:cNvPr id="0" name=""/>
        <dsp:cNvSpPr/>
      </dsp:nvSpPr>
      <dsp:spPr>
        <a:xfrm>
          <a:off x="0" y="1837729"/>
          <a:ext cx="10801351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4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300" kern="1200" dirty="0" smtClean="0"/>
            <a:t>Coleta e análise sistemática das estatísticas de mortalidade.</a:t>
          </a:r>
          <a:endParaRPr lang="pt-BR" sz="1300" kern="1200" dirty="0"/>
        </a:p>
      </dsp:txBody>
      <dsp:txXfrm>
        <a:off x="0" y="1837729"/>
        <a:ext cx="10801351" cy="281520"/>
      </dsp:txXfrm>
    </dsp:sp>
    <dsp:sp modelId="{517181AC-F453-46DD-B79E-F12646453567}">
      <dsp:nvSpPr>
        <dsp:cNvPr id="0" name=""/>
        <dsp:cNvSpPr/>
      </dsp:nvSpPr>
      <dsp:spPr>
        <a:xfrm>
          <a:off x="0" y="2119249"/>
          <a:ext cx="10801351" cy="40774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Século XIX – John </a:t>
          </a:r>
          <a:r>
            <a:rPr lang="pt-BR" sz="1700" kern="1200" dirty="0" err="1" smtClean="0"/>
            <a:t>Snow</a:t>
          </a:r>
          <a:endParaRPr lang="pt-BR" sz="1700" kern="1200" dirty="0"/>
        </a:p>
      </dsp:txBody>
      <dsp:txXfrm>
        <a:off x="19904" y="2139153"/>
        <a:ext cx="10761543" cy="367937"/>
      </dsp:txXfrm>
    </dsp:sp>
    <dsp:sp modelId="{CA45C164-61B2-41D6-B199-94E264917EC1}">
      <dsp:nvSpPr>
        <dsp:cNvPr id="0" name=""/>
        <dsp:cNvSpPr/>
      </dsp:nvSpPr>
      <dsp:spPr>
        <a:xfrm>
          <a:off x="0" y="2526994"/>
          <a:ext cx="10801351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4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300" kern="1200" dirty="0" smtClean="0"/>
            <a:t>Ensaio sobre maneira de transmissão da cólera (hipóteses causais, teoria do contágio, sistematização da metodologia epidemiológica).</a:t>
          </a:r>
          <a:endParaRPr lang="pt-BR" sz="1300" kern="1200" dirty="0"/>
        </a:p>
      </dsp:txBody>
      <dsp:txXfrm>
        <a:off x="0" y="2526994"/>
        <a:ext cx="10801351" cy="281520"/>
      </dsp:txXfrm>
    </dsp:sp>
    <dsp:sp modelId="{59C4E991-6252-49BA-A406-EC7970B377FD}">
      <dsp:nvSpPr>
        <dsp:cNvPr id="0" name=""/>
        <dsp:cNvSpPr/>
      </dsp:nvSpPr>
      <dsp:spPr>
        <a:xfrm>
          <a:off x="0" y="2808514"/>
          <a:ext cx="10801351" cy="40774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Final Séc. XIX – Europa/EUA</a:t>
          </a:r>
          <a:endParaRPr lang="pt-BR" sz="1700" kern="1200" dirty="0"/>
        </a:p>
      </dsp:txBody>
      <dsp:txXfrm>
        <a:off x="19904" y="2828418"/>
        <a:ext cx="10761543" cy="367937"/>
      </dsp:txXfrm>
    </dsp:sp>
    <dsp:sp modelId="{A03B89FE-504E-4FDA-A08B-9E0779F06C54}">
      <dsp:nvSpPr>
        <dsp:cNvPr id="0" name=""/>
        <dsp:cNvSpPr/>
      </dsp:nvSpPr>
      <dsp:spPr>
        <a:xfrm>
          <a:off x="0" y="3216259"/>
          <a:ext cx="10801351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4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300" kern="1200" dirty="0" smtClean="0"/>
            <a:t>Doenças infecciosas agudas</a:t>
          </a:r>
          <a:endParaRPr lang="pt-BR" sz="1300" kern="1200" dirty="0"/>
        </a:p>
      </dsp:txBody>
      <dsp:txXfrm>
        <a:off x="0" y="3216259"/>
        <a:ext cx="10801351" cy="281520"/>
      </dsp:txXfrm>
    </dsp:sp>
    <dsp:sp modelId="{FAF5E80C-F575-4942-BD29-C79575B3C71F}">
      <dsp:nvSpPr>
        <dsp:cNvPr id="0" name=""/>
        <dsp:cNvSpPr/>
      </dsp:nvSpPr>
      <dsp:spPr>
        <a:xfrm>
          <a:off x="0" y="3497779"/>
          <a:ext cx="10801351" cy="40774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Séc. XX (1915) – Joseph </a:t>
          </a:r>
          <a:r>
            <a:rPr lang="pt-BR" sz="1700" kern="1200" dirty="0" err="1" smtClean="0"/>
            <a:t>Goldberger</a:t>
          </a:r>
          <a:endParaRPr lang="pt-BR" sz="1700" kern="1200" dirty="0"/>
        </a:p>
      </dsp:txBody>
      <dsp:txXfrm>
        <a:off x="19904" y="3517683"/>
        <a:ext cx="10761543" cy="367937"/>
      </dsp:txXfrm>
    </dsp:sp>
    <dsp:sp modelId="{B9B0F1DD-809F-487E-B326-80B23425847F}">
      <dsp:nvSpPr>
        <dsp:cNvPr id="0" name=""/>
        <dsp:cNvSpPr/>
      </dsp:nvSpPr>
      <dsp:spPr>
        <a:xfrm>
          <a:off x="0" y="3905524"/>
          <a:ext cx="10801351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4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300" kern="1200" dirty="0" smtClean="0"/>
            <a:t>Doenças não infecciosas</a:t>
          </a:r>
          <a:endParaRPr lang="pt-BR" sz="1300" kern="1200" dirty="0"/>
        </a:p>
      </dsp:txBody>
      <dsp:txXfrm>
        <a:off x="0" y="3905524"/>
        <a:ext cx="10801351" cy="281520"/>
      </dsp:txXfrm>
    </dsp:sp>
    <dsp:sp modelId="{FD521FD0-65FB-4FC9-B5B5-C346F25F790E}">
      <dsp:nvSpPr>
        <dsp:cNvPr id="0" name=""/>
        <dsp:cNvSpPr/>
      </dsp:nvSpPr>
      <dsp:spPr>
        <a:xfrm>
          <a:off x="0" y="4187044"/>
          <a:ext cx="10801351" cy="40774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Pós Segunda Guerra Mundial – </a:t>
          </a:r>
          <a:r>
            <a:rPr lang="pt-BR" sz="1700" kern="1200" dirty="0" err="1" smtClean="0"/>
            <a:t>Doll</a:t>
          </a:r>
          <a:r>
            <a:rPr lang="pt-BR" sz="1700" kern="1200" dirty="0" smtClean="0"/>
            <a:t> e Hill</a:t>
          </a:r>
          <a:endParaRPr lang="pt-BR" sz="1700" kern="1200" dirty="0"/>
        </a:p>
      </dsp:txBody>
      <dsp:txXfrm>
        <a:off x="19904" y="4206948"/>
        <a:ext cx="10761543" cy="367937"/>
      </dsp:txXfrm>
    </dsp:sp>
    <dsp:sp modelId="{777A0015-3B51-4957-B417-053F2406B0B7}">
      <dsp:nvSpPr>
        <dsp:cNvPr id="0" name=""/>
        <dsp:cNvSpPr/>
      </dsp:nvSpPr>
      <dsp:spPr>
        <a:xfrm>
          <a:off x="0" y="4594789"/>
          <a:ext cx="10801351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4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300" kern="1200" dirty="0" smtClean="0"/>
            <a:t>Doenças Crônicas (tabagismo x câncer de pulmão, doenças cardiovasculares).</a:t>
          </a:r>
          <a:endParaRPr lang="pt-BR" sz="1300" kern="1200" dirty="0"/>
        </a:p>
      </dsp:txBody>
      <dsp:txXfrm>
        <a:off x="0" y="4594789"/>
        <a:ext cx="10801351" cy="281520"/>
      </dsp:txXfrm>
    </dsp:sp>
    <dsp:sp modelId="{B726657F-B19A-44AF-A3D7-A804873C7834}">
      <dsp:nvSpPr>
        <dsp:cNvPr id="0" name=""/>
        <dsp:cNvSpPr/>
      </dsp:nvSpPr>
      <dsp:spPr>
        <a:xfrm>
          <a:off x="0" y="4876309"/>
          <a:ext cx="10801351" cy="40774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Década de 80 - OMS</a:t>
          </a:r>
          <a:endParaRPr lang="pt-BR" sz="1700" kern="1200" dirty="0"/>
        </a:p>
      </dsp:txBody>
      <dsp:txXfrm>
        <a:off x="19904" y="4896213"/>
        <a:ext cx="10761543" cy="367937"/>
      </dsp:txXfrm>
    </dsp:sp>
    <dsp:sp modelId="{28B58A6B-42DB-410F-AA59-D16B2822696E}">
      <dsp:nvSpPr>
        <dsp:cNvPr id="0" name=""/>
        <dsp:cNvSpPr/>
      </dsp:nvSpPr>
      <dsp:spPr>
        <a:xfrm>
          <a:off x="0" y="5284054"/>
          <a:ext cx="10801351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4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300" kern="1200" dirty="0" smtClean="0"/>
            <a:t>Descobrimento da AIDS como doença (1981) dois anos antes da identificação do vírus HIV.</a:t>
          </a:r>
          <a:endParaRPr lang="pt-BR" sz="1300" kern="1200" dirty="0"/>
        </a:p>
      </dsp:txBody>
      <dsp:txXfrm>
        <a:off x="0" y="5284054"/>
        <a:ext cx="10801351" cy="281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51357-119D-4E45-ADC9-955DBBDDEA48}">
      <dsp:nvSpPr>
        <dsp:cNvPr id="0" name=""/>
        <dsp:cNvSpPr/>
      </dsp:nvSpPr>
      <dsp:spPr>
        <a:xfrm>
          <a:off x="1429" y="0"/>
          <a:ext cx="3716482" cy="6334780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Indivíduo</a:t>
          </a:r>
          <a:endParaRPr lang="pt-BR" sz="2800" kern="1200" dirty="0"/>
        </a:p>
      </dsp:txBody>
      <dsp:txXfrm>
        <a:off x="1429" y="0"/>
        <a:ext cx="3716482" cy="1900434"/>
      </dsp:txXfrm>
    </dsp:sp>
    <dsp:sp modelId="{0E99AB31-5DC3-4631-BA7F-79D5AC821FB4}">
      <dsp:nvSpPr>
        <dsp:cNvPr id="0" name=""/>
        <dsp:cNvSpPr/>
      </dsp:nvSpPr>
      <dsp:spPr>
        <a:xfrm>
          <a:off x="373077" y="1900588"/>
          <a:ext cx="2973186" cy="92284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Demográficas: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idade, sexo, grupo étnico, nº de habitantes. </a:t>
          </a:r>
          <a:endParaRPr lang="pt-BR" sz="1500" b="1" kern="1200" dirty="0"/>
        </a:p>
      </dsp:txBody>
      <dsp:txXfrm>
        <a:off x="400106" y="1927617"/>
        <a:ext cx="2919128" cy="868784"/>
      </dsp:txXfrm>
    </dsp:sp>
    <dsp:sp modelId="{C4EBF0F0-AE6E-417A-8DD5-DAD088EDCCD3}">
      <dsp:nvSpPr>
        <dsp:cNvPr id="0" name=""/>
        <dsp:cNvSpPr/>
      </dsp:nvSpPr>
      <dsp:spPr>
        <a:xfrm>
          <a:off x="373077" y="2965407"/>
          <a:ext cx="2973186" cy="92284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Socioeconômicas: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ocupação, renda, instrução, estado civil.</a:t>
          </a:r>
          <a:endParaRPr lang="pt-BR" sz="1500" b="1" kern="1200" dirty="0"/>
        </a:p>
      </dsp:txBody>
      <dsp:txXfrm>
        <a:off x="400106" y="2992436"/>
        <a:ext cx="2919128" cy="868784"/>
      </dsp:txXfrm>
    </dsp:sp>
    <dsp:sp modelId="{58CDE047-4324-4C05-A3EF-6B3E63376230}">
      <dsp:nvSpPr>
        <dsp:cNvPr id="0" name=""/>
        <dsp:cNvSpPr/>
      </dsp:nvSpPr>
      <dsp:spPr>
        <a:xfrm>
          <a:off x="373077" y="4030225"/>
          <a:ext cx="2973186" cy="92284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Estilo de Vida: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uso de drogas, alimentação, atividade física, religião.</a:t>
          </a:r>
          <a:endParaRPr lang="pt-BR" sz="1500" b="1" kern="1200" dirty="0"/>
        </a:p>
      </dsp:txBody>
      <dsp:txXfrm>
        <a:off x="400106" y="4057254"/>
        <a:ext cx="2919128" cy="868784"/>
      </dsp:txXfrm>
    </dsp:sp>
    <dsp:sp modelId="{8F0282A6-71E7-4D0A-BA31-E59F2F3DE51F}">
      <dsp:nvSpPr>
        <dsp:cNvPr id="0" name=""/>
        <dsp:cNvSpPr/>
      </dsp:nvSpPr>
      <dsp:spPr>
        <a:xfrm>
          <a:off x="373077" y="5095043"/>
          <a:ext cx="2973186" cy="92284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Serviços de Saúde: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hospitais, ambulatórios, unidades de saúde, acesso aos serviços.</a:t>
          </a:r>
          <a:endParaRPr lang="pt-BR" sz="1500" b="1" kern="1200" dirty="0"/>
        </a:p>
      </dsp:txBody>
      <dsp:txXfrm>
        <a:off x="400106" y="5122072"/>
        <a:ext cx="2919128" cy="868784"/>
      </dsp:txXfrm>
    </dsp:sp>
    <dsp:sp modelId="{1B209649-35CF-4B39-9520-F0999A7721D5}">
      <dsp:nvSpPr>
        <dsp:cNvPr id="0" name=""/>
        <dsp:cNvSpPr/>
      </dsp:nvSpPr>
      <dsp:spPr>
        <a:xfrm>
          <a:off x="3996648" y="0"/>
          <a:ext cx="3716482" cy="6334780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Tempo</a:t>
          </a:r>
          <a:endParaRPr lang="pt-BR" sz="2800" kern="1200" dirty="0"/>
        </a:p>
      </dsp:txBody>
      <dsp:txXfrm>
        <a:off x="3996648" y="0"/>
        <a:ext cx="3716482" cy="1900434"/>
      </dsp:txXfrm>
    </dsp:sp>
    <dsp:sp modelId="{FAF6297C-A03C-4B80-91B6-50C3BA5AEBE1}">
      <dsp:nvSpPr>
        <dsp:cNvPr id="0" name=""/>
        <dsp:cNvSpPr/>
      </dsp:nvSpPr>
      <dsp:spPr>
        <a:xfrm>
          <a:off x="4368296" y="1900975"/>
          <a:ext cx="2973186" cy="124453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Tipo de Variação do Agravo: atípica, cíclica, sazonal.</a:t>
          </a:r>
          <a:endParaRPr lang="pt-BR" sz="1500" b="1" kern="1200" dirty="0"/>
        </a:p>
      </dsp:txBody>
      <dsp:txXfrm>
        <a:off x="4404747" y="1937426"/>
        <a:ext cx="2900284" cy="1171628"/>
      </dsp:txXfrm>
    </dsp:sp>
    <dsp:sp modelId="{52D2F53D-AC9F-4C88-95F7-6EEE217CC2BB}">
      <dsp:nvSpPr>
        <dsp:cNvPr id="0" name=""/>
        <dsp:cNvSpPr/>
      </dsp:nvSpPr>
      <dsp:spPr>
        <a:xfrm>
          <a:off x="4368296" y="3336972"/>
          <a:ext cx="2973186" cy="124453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Forma de Ocorrência dos Agravos: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esporádicos, endemias, epidemias, surtos.</a:t>
          </a:r>
          <a:endParaRPr lang="pt-BR" sz="1500" b="1" kern="1200" dirty="0"/>
        </a:p>
      </dsp:txBody>
      <dsp:txXfrm>
        <a:off x="4404747" y="3373423"/>
        <a:ext cx="2900284" cy="1171628"/>
      </dsp:txXfrm>
    </dsp:sp>
    <dsp:sp modelId="{1F72C5C7-A74A-46F1-83DB-7018F38E1A34}">
      <dsp:nvSpPr>
        <dsp:cNvPr id="0" name=""/>
        <dsp:cNvSpPr/>
      </dsp:nvSpPr>
      <dsp:spPr>
        <a:xfrm>
          <a:off x="4230667" y="4791700"/>
          <a:ext cx="2973186" cy="124453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Impacto de Intervenções em Saúde.</a:t>
          </a:r>
          <a:endParaRPr lang="pt-BR" sz="1500" b="1" kern="1200" dirty="0"/>
        </a:p>
      </dsp:txBody>
      <dsp:txXfrm>
        <a:off x="4267118" y="4828151"/>
        <a:ext cx="2900284" cy="1171628"/>
      </dsp:txXfrm>
    </dsp:sp>
    <dsp:sp modelId="{7DFF1217-81BE-4282-9862-216FCAFF5BE1}">
      <dsp:nvSpPr>
        <dsp:cNvPr id="0" name=""/>
        <dsp:cNvSpPr/>
      </dsp:nvSpPr>
      <dsp:spPr>
        <a:xfrm>
          <a:off x="7991866" y="0"/>
          <a:ext cx="3716482" cy="6334780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Lugar</a:t>
          </a:r>
          <a:endParaRPr lang="pt-BR" sz="2800" kern="1200" dirty="0"/>
        </a:p>
      </dsp:txBody>
      <dsp:txXfrm>
        <a:off x="7991866" y="0"/>
        <a:ext cx="3716482" cy="1900434"/>
      </dsp:txXfrm>
    </dsp:sp>
    <dsp:sp modelId="{76006BC4-2513-4121-A038-556294FCA09E}">
      <dsp:nvSpPr>
        <dsp:cNvPr id="0" name=""/>
        <dsp:cNvSpPr/>
      </dsp:nvSpPr>
      <dsp:spPr>
        <a:xfrm>
          <a:off x="8363515" y="1900743"/>
          <a:ext cx="2973186" cy="60819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País</a:t>
          </a:r>
          <a:endParaRPr lang="pt-BR" sz="1500" b="1" kern="1200" dirty="0"/>
        </a:p>
      </dsp:txBody>
      <dsp:txXfrm>
        <a:off x="8381328" y="1918556"/>
        <a:ext cx="2937560" cy="572565"/>
      </dsp:txXfrm>
    </dsp:sp>
    <dsp:sp modelId="{13CCB6BD-B194-4AD2-A256-B3E2D4F22C42}">
      <dsp:nvSpPr>
        <dsp:cNvPr id="0" name=""/>
        <dsp:cNvSpPr/>
      </dsp:nvSpPr>
      <dsp:spPr>
        <a:xfrm>
          <a:off x="8363515" y="2602502"/>
          <a:ext cx="2973186" cy="60819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Região</a:t>
          </a:r>
          <a:endParaRPr lang="pt-BR" sz="1500" b="1" kern="1200" dirty="0"/>
        </a:p>
      </dsp:txBody>
      <dsp:txXfrm>
        <a:off x="8381328" y="2620315"/>
        <a:ext cx="2937560" cy="572565"/>
      </dsp:txXfrm>
    </dsp:sp>
    <dsp:sp modelId="{A6FC92E9-30E0-40B2-8902-F749CFC96921}">
      <dsp:nvSpPr>
        <dsp:cNvPr id="0" name=""/>
        <dsp:cNvSpPr/>
      </dsp:nvSpPr>
      <dsp:spPr>
        <a:xfrm>
          <a:off x="8363515" y="3304262"/>
          <a:ext cx="2973186" cy="60819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Estado</a:t>
          </a:r>
          <a:endParaRPr lang="pt-BR" sz="1500" b="1" kern="1200" dirty="0"/>
        </a:p>
      </dsp:txBody>
      <dsp:txXfrm>
        <a:off x="8381328" y="3322075"/>
        <a:ext cx="2937560" cy="572565"/>
      </dsp:txXfrm>
    </dsp:sp>
    <dsp:sp modelId="{A8116D26-B406-4C80-8399-5A6723D95CDC}">
      <dsp:nvSpPr>
        <dsp:cNvPr id="0" name=""/>
        <dsp:cNvSpPr/>
      </dsp:nvSpPr>
      <dsp:spPr>
        <a:xfrm>
          <a:off x="8363515" y="4006021"/>
          <a:ext cx="2973186" cy="60819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Município</a:t>
          </a:r>
          <a:endParaRPr lang="pt-BR" sz="1500" b="1" kern="1200" dirty="0"/>
        </a:p>
      </dsp:txBody>
      <dsp:txXfrm>
        <a:off x="8381328" y="4023834"/>
        <a:ext cx="2937560" cy="572565"/>
      </dsp:txXfrm>
    </dsp:sp>
    <dsp:sp modelId="{C85D3273-C28C-4C22-BE9D-A6F45A906C67}">
      <dsp:nvSpPr>
        <dsp:cNvPr id="0" name=""/>
        <dsp:cNvSpPr/>
      </dsp:nvSpPr>
      <dsp:spPr>
        <a:xfrm>
          <a:off x="8363515" y="4707780"/>
          <a:ext cx="2973186" cy="60819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Bairro</a:t>
          </a:r>
          <a:endParaRPr lang="pt-BR" sz="1500" b="1" kern="1200" dirty="0"/>
        </a:p>
      </dsp:txBody>
      <dsp:txXfrm>
        <a:off x="8381328" y="4725593"/>
        <a:ext cx="2937560" cy="572565"/>
      </dsp:txXfrm>
    </dsp:sp>
    <dsp:sp modelId="{D009EF28-3192-4F15-96F4-DA91FCAAA94B}">
      <dsp:nvSpPr>
        <dsp:cNvPr id="0" name=""/>
        <dsp:cNvSpPr/>
      </dsp:nvSpPr>
      <dsp:spPr>
        <a:xfrm>
          <a:off x="8363515" y="5409540"/>
          <a:ext cx="2973186" cy="60819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Urbano-Rural</a:t>
          </a:r>
          <a:endParaRPr lang="pt-BR" sz="1500" b="1" kern="1200" dirty="0"/>
        </a:p>
      </dsp:txBody>
      <dsp:txXfrm>
        <a:off x="8381328" y="5427353"/>
        <a:ext cx="2937560" cy="572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3312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597" y="0"/>
            <a:ext cx="4303312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20FDD-73A4-49BE-A6F6-6F56808E50CA}" type="datetimeFigureOut">
              <a:rPr lang="pt-BR" smtClean="0"/>
              <a:pPr/>
              <a:t>11/02/2020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2" y="6456379"/>
            <a:ext cx="4303312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597" y="6456379"/>
            <a:ext cx="4303312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EAA50-D48D-45FF-9ADA-6996EC1B7C2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7696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5FDA5-E524-4666-B996-D4D932BE42A2}" type="datetimeFigureOut">
              <a:rPr lang="pt-BR" smtClean="0"/>
              <a:pPr/>
              <a:t>11/02/2020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3850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872DC-83E4-4ECC-8CCA-AE9C3050AD4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342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6E7564-5FC6-43BD-BEBB-EA80AF3117C9}" type="slidenum">
              <a:rPr lang="ru-RU">
                <a:solidFill>
                  <a:prstClr val="black"/>
                </a:solidFill>
              </a:rPr>
              <a:pPr/>
              <a:t>44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54704" y="509826"/>
            <a:ext cx="6618817" cy="2549128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872DC-83E4-4ECC-8CCA-AE9C3050AD45}" type="slidenum">
              <a:rPr lang="pt-BR" smtClean="0"/>
              <a:pPr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4219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68"/>
            <a:ext cx="103632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pPr/>
              <a:t>2/11/2020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242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pPr/>
              <a:t>2/11/2020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918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81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81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pPr/>
              <a:t>2/11/2020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965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60"/>
            <a:ext cx="103632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BB71-4F89-4457-B00B-6C63877579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11/02/2020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6DD9-2604-4303-B09C-18A0969856C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5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BB71-4F89-4457-B00B-6C63877579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11/02/2020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6DD9-2604-4303-B09C-18A0969856C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57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3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BB71-4F89-4457-B00B-6C63877579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11/02/2020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6DD9-2604-4303-B09C-18A0969856C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57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BB71-4F89-4457-B00B-6C63877579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11/02/2020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6DD9-2604-4303-B09C-18A0969856C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969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9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9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BB71-4F89-4457-B00B-6C63877579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11/02/2020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6DD9-2604-4303-B09C-18A0969856C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458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BB71-4F89-4457-B00B-6C63877579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11/02/2020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6DD9-2604-4303-B09C-18A0969856C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12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BB71-4F89-4457-B00B-6C63877579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11/02/2020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6DD9-2604-4303-B09C-18A0969856C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418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8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BB71-4F89-4457-B00B-6C63877579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11/02/2020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6DD9-2604-4303-B09C-18A0969856C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338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pPr/>
              <a:t>2/11/2020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002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BB71-4F89-4457-B00B-6C63877579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11/02/2020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6DD9-2604-4303-B09C-18A0969856C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42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BB71-4F89-4457-B00B-6C63877579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11/02/2020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6DD9-2604-4303-B09C-18A0969856C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458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73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73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BB71-4F89-4457-B00B-6C63877579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11/02/2020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6DD9-2604-4303-B09C-18A0969856C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543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54"/>
            <a:ext cx="103632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BB71-4F89-4457-B00B-6C63877579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11/02/2020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6DD9-2604-4303-B09C-18A0969856C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3468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BB71-4F89-4457-B00B-6C63877579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11/02/2020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6DD9-2604-4303-B09C-18A0969856C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271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BB71-4F89-4457-B00B-6C63877579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11/02/2020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6DD9-2604-4303-B09C-18A0969856C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7150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BB71-4F89-4457-B00B-6C63877579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11/02/2020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6DD9-2604-4303-B09C-18A0969856C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6854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8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8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BB71-4F89-4457-B00B-6C63877579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11/02/2020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6DD9-2604-4303-B09C-18A0969856C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0714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BB71-4F89-4457-B00B-6C63877579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11/02/2020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6DD9-2604-4303-B09C-18A0969856C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6086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BB71-4F89-4457-B00B-6C63877579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11/02/2020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6DD9-2604-4303-B09C-18A0969856C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78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4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pPr/>
              <a:t>2/11/2020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5341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7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BB71-4F89-4457-B00B-6C63877579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11/02/2020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6DD9-2604-4303-B09C-18A0969856C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1083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BB71-4F89-4457-B00B-6C63877579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11/02/2020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6DD9-2604-4303-B09C-18A0969856C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595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BB71-4F89-4457-B00B-6C63877579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11/02/2020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6DD9-2604-4303-B09C-18A0969856C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4927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67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67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BB71-4F89-4457-B00B-6C63877579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11/02/2020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6DD9-2604-4303-B09C-18A0969856C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25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6288A-E2E1-42E5-A276-2D2A2081F72B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375828"/>
      </p:ext>
    </p:extLst>
  </p:cSld>
  <p:clrMapOvr>
    <a:masterClrMapping/>
  </p:clrMapOvr>
  <p:transition>
    <p:pull dir="r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B8DCC-9C24-40F5-B18B-D3118F1644B8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66106"/>
      </p:ext>
    </p:extLst>
  </p:cSld>
  <p:clrMapOvr>
    <a:masterClrMapping/>
  </p:clrMapOvr>
  <p:transition>
    <p:pull dir="r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4470A-0E05-4F8D-B61D-AFA69E6CBBEA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177720"/>
      </p:ext>
    </p:extLst>
  </p:cSld>
  <p:clrMapOvr>
    <a:masterClrMapping/>
  </p:clrMapOvr>
  <p:transition>
    <p:pull dir="r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CBB83-483B-4232-B6D8-15CBC5CE5A14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397845"/>
      </p:ext>
    </p:extLst>
  </p:cSld>
  <p:clrMapOvr>
    <a:masterClrMapping/>
  </p:clrMapOvr>
  <p:transition>
    <p:pull dir="r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04191-4523-455B-807F-D293B1AF3F6E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72291"/>
      </p:ext>
    </p:extLst>
  </p:cSld>
  <p:clrMapOvr>
    <a:masterClrMapping/>
  </p:clrMapOvr>
  <p:transition>
    <p:pull dir="r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EC2CC-D5DB-47CA-B025-9EEAC7F8B5C8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84934"/>
      </p:ext>
    </p:extLst>
  </p:cSld>
  <p:clrMapOvr>
    <a:masterClrMapping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pPr/>
              <a:t>2/11/2020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7215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FD3F3-F587-469D-AB82-09DC74C85D0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511094"/>
      </p:ext>
    </p:extLst>
  </p:cSld>
  <p:clrMapOvr>
    <a:masterClrMapping/>
  </p:clrMapOvr>
  <p:transition>
    <p:pull dir="r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C5D0C-9914-4458-8190-8981A5F3E1E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732983"/>
      </p:ext>
    </p:extLst>
  </p:cSld>
  <p:clrMapOvr>
    <a:masterClrMapping/>
  </p:clrMapOvr>
  <p:transition>
    <p:pull dir="r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B7F1F-027D-4539-B619-22B85CE34FE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89299"/>
      </p:ext>
    </p:extLst>
  </p:cSld>
  <p:clrMapOvr>
    <a:masterClrMapping/>
  </p:clrMapOvr>
  <p:transition>
    <p:pull dir="r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BDC93-90B9-423E-934B-CAC025B0F2AE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09834"/>
      </p:ext>
    </p:extLst>
  </p:cSld>
  <p:clrMapOvr>
    <a:masterClrMapping/>
  </p:clrMapOvr>
  <p:transition>
    <p:pull dir="r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CF2DA-FE2C-4652-B39C-577A14EE4A43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446347"/>
      </p:ext>
    </p:extLst>
  </p:cSld>
  <p:clrMapOvr>
    <a:masterClrMapping/>
  </p:clrMapOvr>
  <p:transition>
    <p:pull dir="r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6288A-E2E1-42E5-A276-2D2A2081F72B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858520"/>
      </p:ext>
    </p:extLst>
  </p:cSld>
  <p:clrMapOvr>
    <a:masterClrMapping/>
  </p:clrMapOvr>
  <p:transition>
    <p:pull dir="r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B8DCC-9C24-40F5-B18B-D3118F1644B8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041067"/>
      </p:ext>
    </p:extLst>
  </p:cSld>
  <p:clrMapOvr>
    <a:masterClrMapping/>
  </p:clrMapOvr>
  <p:transition>
    <p:pull dir="r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4470A-0E05-4F8D-B61D-AFA69E6CBBEA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028476"/>
      </p:ext>
    </p:extLst>
  </p:cSld>
  <p:clrMapOvr>
    <a:masterClrMapping/>
  </p:clrMapOvr>
  <p:transition>
    <p:pull dir="r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CBB83-483B-4232-B6D8-15CBC5CE5A14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735845"/>
      </p:ext>
    </p:extLst>
  </p:cSld>
  <p:clrMapOvr>
    <a:masterClrMapping/>
  </p:clrMapOvr>
  <p:transition>
    <p:pull dir="r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04191-4523-455B-807F-D293B1AF3F6E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508169"/>
      </p:ext>
    </p:extLst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9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9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pPr/>
              <a:t>2/11/2020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377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EC2CC-D5DB-47CA-B025-9EEAC7F8B5C8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066563"/>
      </p:ext>
    </p:extLst>
  </p:cSld>
  <p:clrMapOvr>
    <a:masterClrMapping/>
  </p:clrMapOvr>
  <p:transition>
    <p:pull dir="r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FD3F3-F587-469D-AB82-09DC74C85D0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91879"/>
      </p:ext>
    </p:extLst>
  </p:cSld>
  <p:clrMapOvr>
    <a:masterClrMapping/>
  </p:clrMapOvr>
  <p:transition>
    <p:pull dir="r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C5D0C-9914-4458-8190-8981A5F3E1E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206884"/>
      </p:ext>
    </p:extLst>
  </p:cSld>
  <p:clrMapOvr>
    <a:masterClrMapping/>
  </p:clrMapOvr>
  <p:transition>
    <p:pull dir="r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B7F1F-027D-4539-B619-22B85CE34FE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379576"/>
      </p:ext>
    </p:extLst>
  </p:cSld>
  <p:clrMapOvr>
    <a:masterClrMapping/>
  </p:clrMapOvr>
  <p:transition>
    <p:pull dir="r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BDC93-90B9-423E-934B-CAC025B0F2AE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551822"/>
      </p:ext>
    </p:extLst>
  </p:cSld>
  <p:clrMapOvr>
    <a:masterClrMapping/>
  </p:clrMapOvr>
  <p:transition>
    <p:pull dir="r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CF2DA-FE2C-4652-B39C-577A14EE4A43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72253"/>
      </p:ext>
    </p:extLst>
  </p:cSld>
  <p:clrMapOvr>
    <a:masterClrMapping/>
  </p:clrMapOvr>
  <p:transition>
    <p:pull dir="r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6288A-E2E1-42E5-A276-2D2A2081F72B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114936"/>
      </p:ext>
    </p:extLst>
  </p:cSld>
  <p:clrMapOvr>
    <a:masterClrMapping/>
  </p:clrMapOvr>
  <p:transition>
    <p:pull dir="r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B8DCC-9C24-40F5-B18B-D3118F1644B8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39314"/>
      </p:ext>
    </p:extLst>
  </p:cSld>
  <p:clrMapOvr>
    <a:masterClrMapping/>
  </p:clrMapOvr>
  <p:transition>
    <p:pull dir="r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4470A-0E05-4F8D-B61D-AFA69E6CBBEA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168037"/>
      </p:ext>
    </p:extLst>
  </p:cSld>
  <p:clrMapOvr>
    <a:masterClrMapping/>
  </p:clrMapOvr>
  <p:transition>
    <p:pull dir="r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CBB83-483B-4232-B6D8-15CBC5CE5A14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06376"/>
      </p:ext>
    </p:extLst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pPr/>
              <a:t>2/11/2020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6707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04191-4523-455B-807F-D293B1AF3F6E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981522"/>
      </p:ext>
    </p:extLst>
  </p:cSld>
  <p:clrMapOvr>
    <a:masterClrMapping/>
  </p:clrMapOvr>
  <p:transition>
    <p:pull dir="r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EC2CC-D5DB-47CA-B025-9EEAC7F8B5C8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511414"/>
      </p:ext>
    </p:extLst>
  </p:cSld>
  <p:clrMapOvr>
    <a:masterClrMapping/>
  </p:clrMapOvr>
  <p:transition>
    <p:pull dir="r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FD3F3-F587-469D-AB82-09DC74C85D0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106560"/>
      </p:ext>
    </p:extLst>
  </p:cSld>
  <p:clrMapOvr>
    <a:masterClrMapping/>
  </p:clrMapOvr>
  <p:transition>
    <p:pull dir="r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C5D0C-9914-4458-8190-8981A5F3E1E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396346"/>
      </p:ext>
    </p:extLst>
  </p:cSld>
  <p:clrMapOvr>
    <a:masterClrMapping/>
  </p:clrMapOvr>
  <p:transition>
    <p:pull dir="r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B7F1F-027D-4539-B619-22B85CE34FE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624184"/>
      </p:ext>
    </p:extLst>
  </p:cSld>
  <p:clrMapOvr>
    <a:masterClrMapping/>
  </p:clrMapOvr>
  <p:transition>
    <p:pull dir="r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BDC93-90B9-423E-934B-CAC025B0F2AE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87618"/>
      </p:ext>
    </p:extLst>
  </p:cSld>
  <p:clrMapOvr>
    <a:masterClrMapping/>
  </p:clrMapOvr>
  <p:transition>
    <p:pull dir="r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CF2DA-FE2C-4652-B39C-577A14EE4A43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7090"/>
      </p:ext>
    </p:extLst>
  </p:cSld>
  <p:clrMapOvr>
    <a:masterClrMapping/>
  </p:clrMapOvr>
  <p:transition>
    <p:pull dir="r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107C4-DAA3-4AB1-BF9E-1840DF313653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8920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89E51-BDC2-400C-B179-5F9E1D8AD6FE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896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37849-F2C5-433F-BD2F-B8931718151B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014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pPr/>
              <a:t>2/11/2020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9726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42EDC-391E-4759-AFE0-7B3A9D0F70ED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3782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960CA-AC1A-4F1F-9978-AF55F2F3E132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6607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DD296-646C-4275-B315-FE9D2849FDCA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6076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8B79B-C0FA-470E-8E9A-0472D604533F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3657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54CD6-4C27-487A-A397-EA4FD7AE1EB7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1594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0FE01-C936-4C35-B170-1F477FB5722D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5512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FF92B-1015-4D18-8215-66BD975D20C1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828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A425B-3BA0-4C02-95AD-5644A97546A1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9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pPr/>
              <a:t>2/11/2020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842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pPr/>
              <a:t>2/11/2020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17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2/11/2020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9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17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13" r:id="rId8"/>
    <p:sldLayoutId id="2147484214" r:id="rId9"/>
    <p:sldLayoutId id="2147484215" r:id="rId10"/>
    <p:sldLayoutId id="21474842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8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3BEBB71-4F89-4457-B00B-6C63877579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/>
              <a:t>11/02/2020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8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8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5306DD9-2604-4303-B09C-18A0969856C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24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3BEBB71-4F89-4457-B00B-6C63877579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/>
              <a:t>11/02/2020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7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5306DD9-2604-4303-B09C-18A0969856C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85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38" r:id="rId9"/>
    <p:sldLayoutId id="2147484239" r:id="rId10"/>
    <p:sldLayoutId id="21474842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27DD261-27DC-439C-A52D-DEC7792BB47C}" type="slidenum">
              <a:rPr lang="pt-BR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63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267" r:id="rId2"/>
    <p:sldLayoutId id="2147484268" r:id="rId3"/>
    <p:sldLayoutId id="2147484269" r:id="rId4"/>
    <p:sldLayoutId id="214748427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</p:sldLayoutIdLst>
  <p:transition>
    <p:pull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27DD261-27DC-439C-A52D-DEC7792BB47C}" type="slidenum">
              <a:rPr lang="pt-BR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33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</p:sldLayoutIdLst>
  <p:transition>
    <p:pull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27DD261-27DC-439C-A52D-DEC7792BB47C}" type="slidenum">
              <a:rPr lang="pt-BR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0" r:id="rId1"/>
    <p:sldLayoutId id="2147484291" r:id="rId2"/>
    <p:sldLayoutId id="2147484292" r:id="rId3"/>
    <p:sldLayoutId id="2147484293" r:id="rId4"/>
    <p:sldLayoutId id="2147484294" r:id="rId5"/>
    <p:sldLayoutId id="2147484295" r:id="rId6"/>
    <p:sldLayoutId id="2147484296" r:id="rId7"/>
    <p:sldLayoutId id="2147484297" r:id="rId8"/>
    <p:sldLayoutId id="2147484298" r:id="rId9"/>
    <p:sldLayoutId id="2147484299" r:id="rId10"/>
    <p:sldLayoutId id="2147484300" r:id="rId11"/>
  </p:sldLayoutIdLst>
  <p:transition>
    <p:pull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 u="none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 u="none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u="none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A59D137-987E-4AEA-B1A1-C8787A27D00E}" type="slidenum">
              <a:rPr lang="pt-BR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621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2" r:id="rId1"/>
    <p:sldLayoutId id="2147484303" r:id="rId2"/>
    <p:sldLayoutId id="2147484304" r:id="rId3"/>
    <p:sldLayoutId id="2147484305" r:id="rId4"/>
    <p:sldLayoutId id="2147484306" r:id="rId5"/>
    <p:sldLayoutId id="2147484307" r:id="rId6"/>
    <p:sldLayoutId id="2147484308" r:id="rId7"/>
    <p:sldLayoutId id="2147484309" r:id="rId8"/>
    <p:sldLayoutId id="2147484310" r:id="rId9"/>
    <p:sldLayoutId id="2147484311" r:id="rId10"/>
    <p:sldLayoutId id="214748431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elo.br/pdf/abc/v88n2/a11v88n2.pdf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portalsaude.saude.gov.br/index.php/o-ministerio/principal/leia-mais-o-ministerio/197-secretaria-svs/11955-boletins-epidemiologicos-arquivos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2263" y="818905"/>
            <a:ext cx="11395880" cy="2606721"/>
          </a:xfrm>
        </p:spPr>
        <p:txBody>
          <a:bodyPr>
            <a:normAutofit fontScale="90000"/>
          </a:bodyPr>
          <a:lstStyle/>
          <a:p>
            <a:r>
              <a:rPr lang="pt-BR" sz="5000" dirty="0" smtClean="0"/>
              <a:t/>
            </a:r>
            <a:br>
              <a:rPr lang="pt-BR" sz="5000" dirty="0" smtClean="0"/>
            </a:br>
            <a:r>
              <a:rPr lang="pt-BR" sz="5000" dirty="0" smtClean="0"/>
              <a:t/>
            </a:r>
            <a:br>
              <a:rPr lang="pt-BR" sz="5000" dirty="0" smtClean="0"/>
            </a:br>
            <a:r>
              <a:rPr lang="pt-BR" sz="5000" dirty="0"/>
              <a:t/>
            </a:r>
            <a:br>
              <a:rPr lang="pt-BR" sz="5000" dirty="0"/>
            </a:br>
            <a:r>
              <a:rPr lang="pt-BR" sz="5000" dirty="0" smtClean="0"/>
              <a:t>Aula 1</a:t>
            </a:r>
            <a:br>
              <a:rPr lang="pt-BR" sz="5000" dirty="0" smtClean="0"/>
            </a:br>
            <a:r>
              <a:rPr lang="pt-BR" sz="5000" dirty="0" smtClean="0"/>
              <a:t/>
            </a:r>
            <a:br>
              <a:rPr lang="pt-BR" sz="5000" dirty="0" smtClean="0"/>
            </a:br>
            <a:r>
              <a:rPr lang="pt-BR" sz="6000" b="1" dirty="0" smtClean="0"/>
              <a:t>EPIDEMIOLOGIA</a:t>
            </a:r>
            <a:br>
              <a:rPr lang="pt-BR" sz="6000" b="1" dirty="0" smtClean="0"/>
            </a:br>
            <a:r>
              <a:rPr lang="pt-BR" sz="6000" b="1" dirty="0" smtClean="0"/>
              <a:t/>
            </a:r>
            <a:br>
              <a:rPr lang="pt-BR" sz="6000" b="1" dirty="0" smtClean="0"/>
            </a:br>
            <a:r>
              <a:rPr lang="pt-BR" sz="6000" b="1" dirty="0"/>
              <a:t>E</a:t>
            </a:r>
            <a:r>
              <a:rPr lang="pt-BR" sz="6000" b="1" dirty="0" smtClean="0"/>
              <a:t>nfermagem/5ª fase/2020</a:t>
            </a:r>
            <a:br>
              <a:rPr lang="pt-BR" sz="6000" b="1" dirty="0" smtClean="0"/>
            </a:br>
            <a:r>
              <a:rPr lang="pt-BR" sz="6000" b="1" dirty="0"/>
              <a:t/>
            </a:r>
            <a:br>
              <a:rPr lang="pt-BR" sz="6000" b="1" dirty="0"/>
            </a:br>
            <a:r>
              <a:rPr lang="pt-BR" sz="6000" b="1" dirty="0" err="1" smtClean="0"/>
              <a:t>Profª</a:t>
            </a:r>
            <a:r>
              <a:rPr lang="pt-BR" sz="6000" b="1" dirty="0" smtClean="0"/>
              <a:t> Iolanda </a:t>
            </a:r>
            <a:r>
              <a:rPr lang="pt-BR" sz="6000" b="1" dirty="0" err="1" smtClean="0"/>
              <a:t>Ruthes</a:t>
            </a:r>
            <a:r>
              <a:rPr lang="pt-BR" sz="6000" b="1" dirty="0" smtClean="0"/>
              <a:t> Silveira</a:t>
            </a:r>
            <a:endParaRPr lang="pt-BR" sz="6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19116" y="3630304"/>
            <a:ext cx="9513832" cy="2647666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pPr lvl="0"/>
            <a:r>
              <a:rPr lang="pt-BR" b="1" dirty="0">
                <a:solidFill>
                  <a:prstClr val="black">
                    <a:tint val="75000"/>
                  </a:prstClr>
                </a:solidFill>
              </a:rPr>
              <a:t>Faculdade DAMA/ Canoinhas</a:t>
            </a:r>
            <a:r>
              <a:rPr lang="pt-BR" b="1" dirty="0" smtClean="0">
                <a:solidFill>
                  <a:prstClr val="black">
                    <a:tint val="75000"/>
                  </a:prstClr>
                </a:solidFill>
              </a:rPr>
              <a:t>.</a:t>
            </a:r>
          </a:p>
          <a:p>
            <a:pPr lvl="0"/>
            <a:endParaRPr lang="pt-BR" b="1" dirty="0">
              <a:solidFill>
                <a:prstClr val="black">
                  <a:tint val="75000"/>
                </a:prstClr>
              </a:solidFill>
            </a:endParaRP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87682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Importância dos estudos epidemiológicos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0" fontAlgn="base" hangingPunct="0">
              <a:spcAft>
                <a:spcPct val="0"/>
              </a:spcAft>
              <a:buClr>
                <a:srgbClr val="0099CC"/>
              </a:buClr>
              <a:buSzPct val="70000"/>
              <a:buFont typeface="Monotype Sorts" pitchFamily="2" charset="2"/>
              <a:buChar char="n"/>
            </a:pPr>
            <a:r>
              <a:rPr lang="pt-BR" sz="2800" kern="0" dirty="0">
                <a:solidFill>
                  <a:srgbClr val="000000"/>
                </a:solidFill>
                <a:latin typeface="Arial"/>
              </a:rPr>
              <a:t>comportamento sexual transmissão da AIDS.(</a:t>
            </a:r>
            <a:r>
              <a:rPr lang="pt-BR" sz="2800" b="1" kern="0" dirty="0">
                <a:solidFill>
                  <a:srgbClr val="000000"/>
                </a:solidFill>
                <a:latin typeface="Arial"/>
              </a:rPr>
              <a:t>AIDS reconhecida como enfermidade em 1981, antes de se descobrir o HIV )</a:t>
            </a:r>
            <a:endParaRPr lang="pt-BR" sz="2800" kern="0" dirty="0">
              <a:solidFill>
                <a:srgbClr val="000000"/>
              </a:solidFill>
              <a:latin typeface="Arial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0099CC"/>
              </a:buClr>
              <a:buSzPct val="70000"/>
              <a:buFont typeface="Monotype Sorts" pitchFamily="2" charset="2"/>
              <a:buChar char="n"/>
            </a:pPr>
            <a:r>
              <a:rPr lang="pt-BR" kern="0" dirty="0">
                <a:solidFill>
                  <a:srgbClr val="000000"/>
                </a:solidFill>
                <a:latin typeface="Arial"/>
              </a:rPr>
              <a:t> cegueira em crianças subnutridas e sua relação com avitaminose A.</a:t>
            </a:r>
          </a:p>
          <a:p>
            <a:pPr lvl="0" eaLnBrk="0" fontAlgn="base" hangingPunct="0">
              <a:spcAft>
                <a:spcPct val="0"/>
              </a:spcAft>
              <a:buClr>
                <a:srgbClr val="0099CC"/>
              </a:buClr>
              <a:buSzPct val="70000"/>
              <a:buFont typeface="Monotype Sorts" pitchFamily="2" charset="2"/>
              <a:buChar char="n"/>
            </a:pPr>
            <a:r>
              <a:rPr lang="pt-BR" kern="0" dirty="0">
                <a:solidFill>
                  <a:srgbClr val="000000"/>
                </a:solidFill>
                <a:latin typeface="Arial"/>
              </a:rPr>
              <a:t> leucemia na infância provocada pela exposição de raios X durante a gestação.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7292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Passado – alvo: doenças que se apresentavam sob a forma de epidemia – cólera, peste, tifo, varíola, febre amarela – afecções agudas que alarmavam a população e as autoridades.</a:t>
            </a:r>
          </a:p>
          <a:p>
            <a:pPr marL="0" lvl="0" indent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Detecção de epidemias – necessário estudar a doença em períodos </a:t>
            </a:r>
            <a:r>
              <a:rPr lang="pt-BR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Inter epidêmicos  </a:t>
            </a: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- vigilância contínua da ocorrência e da distribuição das doenças</a:t>
            </a:r>
            <a:r>
              <a:rPr lang="pt-BR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</a:p>
          <a:p>
            <a:pPr marL="0" lvl="0" indent="0" fontAlgn="base">
              <a:spcBef>
                <a:spcPct val="50000"/>
              </a:spcBef>
              <a:spcAft>
                <a:spcPct val="0"/>
              </a:spcAft>
              <a:buNone/>
            </a:pPr>
            <a:endParaRPr lang="pt-BR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r>
              <a:rPr lang="pt-BR" dirty="0"/>
              <a:t>Segundo a Lei orgânica </a:t>
            </a:r>
            <a:r>
              <a:rPr lang="pt-BR" dirty="0" smtClean="0"/>
              <a:t>8080/90 - Entende-se </a:t>
            </a:r>
            <a:r>
              <a:rPr lang="pt-BR" dirty="0"/>
              <a:t>por vigilância epidemiológica: Um conjunto de ações que proporcionam o conhecimento, a detecção ou prevenção de qualquer mudança nos fatores determinantes e condicionantes de saúde individual ou coletiva, com a finalidade de recomendar e adotar as medidas de prevenção e controle das doenças ou agravos.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6567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17" y="545910"/>
            <a:ext cx="11573302" cy="589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478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HISTORIA NATURAL DAS DOENÇAS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49" y="1773241"/>
            <a:ext cx="8172451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182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explicativo de </a:t>
            </a:r>
            <a:r>
              <a:rPr lang="pt-BR" smtClean="0"/>
              <a:t>Leavell </a:t>
            </a:r>
            <a:r>
              <a:rPr lang="pt-BR" dirty="0" smtClean="0"/>
              <a:t>e Clark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35" y="1392076"/>
            <a:ext cx="9407196" cy="5281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886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0099CC"/>
              </a:buClr>
              <a:buSzPct val="70000"/>
              <a:buFont typeface="Monotype Sorts" pitchFamily="2" charset="2"/>
              <a:buChar char="n"/>
            </a:pPr>
            <a:r>
              <a:rPr kumimoji="1" lang="pt-BR" kern="0" dirty="0">
                <a:solidFill>
                  <a:srgbClr val="000000"/>
                </a:solidFill>
                <a:latin typeface="Arial"/>
              </a:rPr>
              <a:t>Essa é a história natural das doenças. que, na ausência da interferência médica, pode ser subdividida em quatro fases:</a:t>
            </a:r>
          </a:p>
          <a:p>
            <a:pPr lvl="0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0099CC"/>
              </a:buClr>
              <a:buSzPct val="70000"/>
              <a:buFont typeface="Monotype Sorts" pitchFamily="2" charset="2"/>
              <a:buChar char="n"/>
            </a:pPr>
            <a:r>
              <a:rPr kumimoji="1" lang="pt-BR" kern="0" dirty="0">
                <a:solidFill>
                  <a:srgbClr val="000000"/>
                </a:solidFill>
                <a:latin typeface="Arial"/>
              </a:rPr>
              <a:t>a) Fase inicial ou de susceptibilidade.</a:t>
            </a:r>
          </a:p>
          <a:p>
            <a:pPr lvl="0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0099CC"/>
              </a:buClr>
              <a:buSzPct val="70000"/>
              <a:buFont typeface="Monotype Sorts" pitchFamily="2" charset="2"/>
              <a:buChar char="n"/>
            </a:pPr>
            <a:r>
              <a:rPr kumimoji="1" lang="pt-BR" kern="0" dirty="0">
                <a:solidFill>
                  <a:srgbClr val="000000"/>
                </a:solidFill>
                <a:latin typeface="Arial"/>
              </a:rPr>
              <a:t>b) Fase patológica pré-clínica.</a:t>
            </a:r>
          </a:p>
          <a:p>
            <a:pPr lvl="0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0099CC"/>
              </a:buClr>
              <a:buSzPct val="70000"/>
              <a:buFont typeface="Monotype Sorts" pitchFamily="2" charset="2"/>
              <a:buChar char="n"/>
            </a:pPr>
            <a:r>
              <a:rPr kumimoji="1" lang="pt-BR" kern="0" dirty="0">
                <a:solidFill>
                  <a:srgbClr val="000000"/>
                </a:solidFill>
                <a:latin typeface="Arial"/>
              </a:rPr>
              <a:t>c) Fase clínica.</a:t>
            </a:r>
          </a:p>
          <a:p>
            <a:pPr lvl="0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0099CC"/>
              </a:buClr>
              <a:buSzPct val="70000"/>
              <a:buFont typeface="Monotype Sorts" pitchFamily="2" charset="2"/>
              <a:buChar char="n"/>
            </a:pPr>
            <a:r>
              <a:rPr kumimoji="1" lang="pt-BR" kern="0" dirty="0">
                <a:solidFill>
                  <a:srgbClr val="000000"/>
                </a:solidFill>
                <a:latin typeface="Arial"/>
              </a:rPr>
              <a:t>d) Fase de incapacidade residual</a:t>
            </a:r>
            <a:r>
              <a:rPr kumimoji="1" lang="pt-BR" kern="0" dirty="0" smtClean="0">
                <a:solidFill>
                  <a:srgbClr val="000000"/>
                </a:solidFill>
                <a:latin typeface="Arial"/>
              </a:rPr>
              <a:t>.(Desfecho)</a:t>
            </a:r>
            <a:endParaRPr kumimoji="1" lang="pt-BR" kern="0" dirty="0">
              <a:solidFill>
                <a:srgbClr val="000000"/>
              </a:solidFill>
              <a:latin typeface="Arial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2633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Níveis de prevenção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48" y="1364515"/>
            <a:ext cx="9703558" cy="5336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485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45" y="804070"/>
            <a:ext cx="8270543" cy="513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422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03" y="627798"/>
            <a:ext cx="10017457" cy="556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613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93" y="750627"/>
            <a:ext cx="10631605" cy="573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887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Contrato de trabalho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Pontualidade?</a:t>
            </a:r>
          </a:p>
          <a:p>
            <a:r>
              <a:rPr lang="pt-BR" dirty="0"/>
              <a:t>Horário?</a:t>
            </a:r>
          </a:p>
          <a:p>
            <a:r>
              <a:rPr lang="pt-BR" dirty="0"/>
              <a:t>Celular?</a:t>
            </a:r>
          </a:p>
          <a:p>
            <a:r>
              <a:rPr lang="pt-BR" dirty="0"/>
              <a:t>Conversas paralelas?</a:t>
            </a:r>
          </a:p>
          <a:p>
            <a:endParaRPr lang="pt-BR" dirty="0"/>
          </a:p>
          <a:p>
            <a:r>
              <a:rPr lang="pt-BR" dirty="0"/>
              <a:t>Leiam as bibliografias sugeridas, busquem o conhecimento, ele esta além da sala de aula.</a:t>
            </a:r>
          </a:p>
          <a:p>
            <a:r>
              <a:rPr lang="pt-BR" dirty="0"/>
              <a:t>Consultar o cronograma</a:t>
            </a:r>
          </a:p>
          <a:p>
            <a:r>
              <a:rPr lang="pt-BR" dirty="0"/>
              <a:t>Faça perguntas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7203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96" y="641445"/>
            <a:ext cx="11080288" cy="5854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870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2444618"/>
              </p:ext>
            </p:extLst>
          </p:nvPr>
        </p:nvGraphicFramePr>
        <p:xfrm>
          <a:off x="753844" y="696686"/>
          <a:ext cx="10801351" cy="5617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289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34433" y="2971800"/>
            <a:ext cx="787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60000"/>
              <a:buFont typeface="Wingdings" pitchFamily="2" charset="2"/>
              <a:buNone/>
            </a:pPr>
            <a:r>
              <a:rPr lang="pt-BR">
                <a:solidFill>
                  <a:srgbClr val="FFFF66"/>
                </a:solidFill>
                <a:latin typeface="Times New Roman" pitchFamily="18" charset="0"/>
              </a:rPr>
              <a:t>Estudo do Cólera em Londres (1849/1854)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09600" y="1752600"/>
            <a:ext cx="10769600" cy="457200"/>
          </a:xfrm>
          <a:prstGeom prst="rect">
            <a:avLst/>
          </a:prstGeom>
          <a:gradFill rotWithShape="0">
            <a:gsLst>
              <a:gs pos="0">
                <a:srgbClr val="CCFF33"/>
              </a:gs>
              <a:gs pos="50000">
                <a:srgbClr val="5E7618"/>
              </a:gs>
              <a:gs pos="100000">
                <a:srgbClr val="CCFF33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33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pt-BR"/>
          </a:p>
        </p:txBody>
      </p:sp>
      <p:sp>
        <p:nvSpPr>
          <p:cNvPr id="432132" name="Text Box 4"/>
          <p:cNvSpPr txBox="1">
            <a:spLocks noChangeArrowheads="1"/>
          </p:cNvSpPr>
          <p:nvPr/>
        </p:nvSpPr>
        <p:spPr bwMode="auto">
          <a:xfrm>
            <a:off x="609600" y="1752600"/>
            <a:ext cx="1066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BASES HISTÓRICAS DA EPIDEMIOLOGIA</a:t>
            </a:r>
          </a:p>
        </p:txBody>
      </p:sp>
      <p:sp>
        <p:nvSpPr>
          <p:cNvPr id="432133" name="Rectangle 5"/>
          <p:cNvSpPr>
            <a:spLocks noChangeArrowheads="1"/>
          </p:cNvSpPr>
          <p:nvPr/>
        </p:nvSpPr>
        <p:spPr bwMode="auto">
          <a:xfrm>
            <a:off x="0" y="6477000"/>
            <a:ext cx="12192000" cy="152400"/>
          </a:xfrm>
          <a:prstGeom prst="rect">
            <a:avLst/>
          </a:prstGeom>
          <a:gradFill rotWithShape="0">
            <a:gsLst>
              <a:gs pos="0">
                <a:srgbClr val="9999FF"/>
              </a:gs>
              <a:gs pos="50000">
                <a:srgbClr val="9999FF">
                  <a:gamma/>
                  <a:shade val="46275"/>
                  <a:invGamma/>
                </a:srgbClr>
              </a:gs>
              <a:gs pos="100000">
                <a:srgbClr val="9999FF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43213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12192000" cy="685800"/>
          </a:xfrm>
          <a:gradFill rotWithShape="0">
            <a:gsLst>
              <a:gs pos="0">
                <a:srgbClr val="9999FF"/>
              </a:gs>
              <a:gs pos="50000">
                <a:srgbClr val="9999FF">
                  <a:gamma/>
                  <a:shade val="46275"/>
                  <a:invGamma/>
                </a:srgbClr>
              </a:gs>
              <a:gs pos="100000">
                <a:srgbClr val="9999FF"/>
              </a:gs>
            </a:gsLst>
            <a:lin ang="2700000" scaled="1"/>
          </a:gra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Noções de Epidemiologia</a:t>
            </a:r>
          </a:p>
        </p:txBody>
      </p:sp>
      <p:pic>
        <p:nvPicPr>
          <p:cNvPr id="12295" name="Picture 7" descr="johnsnowfatherep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126" y="2708288"/>
            <a:ext cx="3433233" cy="35782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2136" name="Text Box 8"/>
          <p:cNvSpPr txBox="1">
            <a:spLocks noChangeArrowheads="1"/>
          </p:cNvSpPr>
          <p:nvPr/>
        </p:nvSpPr>
        <p:spPr bwMode="auto">
          <a:xfrm>
            <a:off x="8401052" y="5794387"/>
            <a:ext cx="3359149" cy="45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pt-BR">
                <a:latin typeface="Arial" charset="0"/>
                <a:cs typeface="+mn-cs"/>
              </a:rPr>
              <a:t>John Snow </a:t>
            </a: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pt-BR" sz="1600">
                <a:latin typeface="Arial" charset="0"/>
                <a:cs typeface="+mn-cs"/>
              </a:rPr>
              <a:t>   </a:t>
            </a:r>
            <a:r>
              <a:rPr lang="pt-BR" sz="1400">
                <a:latin typeface="Arial" charset="0"/>
                <a:cs typeface="+mn-cs"/>
              </a:rPr>
              <a:t>(1813-1858)</a:t>
            </a:r>
            <a:endParaRPr lang="pt-BR" sz="14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pic>
        <p:nvPicPr>
          <p:cNvPr id="12297" name="Picture 9" descr="Table SN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3860800"/>
            <a:ext cx="7613651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431809" y="5445138"/>
            <a:ext cx="7584017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pt-BR" sz="1600"/>
              <a:t>Southwark and Vauxhall Water Company 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pt-BR" sz="1600"/>
              <a:t>Lambeth Waterworks Company 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2734733" y="4051300"/>
            <a:ext cx="1153584" cy="349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45000"/>
              </a:lnSpc>
              <a:spcBef>
                <a:spcPct val="50000"/>
              </a:spcBef>
            </a:pPr>
            <a:r>
              <a:rPr lang="pt-BR" sz="1200" b="0">
                <a:solidFill>
                  <a:srgbClr val="333333"/>
                </a:solidFill>
                <a:latin typeface="Times New Roman" pitchFamily="18" charset="0"/>
              </a:rPr>
              <a:t>População</a:t>
            </a:r>
          </a:p>
          <a:p>
            <a:pPr eaLnBrk="1" hangingPunct="1">
              <a:lnSpc>
                <a:spcPct val="45000"/>
              </a:lnSpc>
              <a:spcBef>
                <a:spcPct val="50000"/>
              </a:spcBef>
            </a:pPr>
            <a:r>
              <a:rPr lang="pt-BR" sz="1200" b="0">
                <a:solidFill>
                  <a:srgbClr val="333333"/>
                </a:solidFill>
                <a:latin typeface="Times New Roman" pitchFamily="18" charset="0"/>
              </a:rPr>
              <a:t>1851</a:t>
            </a:r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527051" y="4005263"/>
            <a:ext cx="7200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 flipV="1">
            <a:off x="2544233" y="4005263"/>
            <a:ext cx="0" cy="1008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 flipV="1">
            <a:off x="3966633" y="4005263"/>
            <a:ext cx="0" cy="1008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 flipV="1">
            <a:off x="5666317" y="4005263"/>
            <a:ext cx="0" cy="1008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24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ChangeArrowheads="1"/>
          </p:cNvSpPr>
          <p:nvPr/>
        </p:nvSpPr>
        <p:spPr bwMode="auto">
          <a:xfrm>
            <a:off x="0" y="6477000"/>
            <a:ext cx="12192000" cy="152400"/>
          </a:xfrm>
          <a:prstGeom prst="rect">
            <a:avLst/>
          </a:prstGeom>
          <a:gradFill rotWithShape="0">
            <a:gsLst>
              <a:gs pos="0">
                <a:srgbClr val="9999FF"/>
              </a:gs>
              <a:gs pos="50000">
                <a:srgbClr val="9999FF">
                  <a:gamma/>
                  <a:shade val="46275"/>
                  <a:invGamma/>
                </a:srgbClr>
              </a:gs>
              <a:gs pos="100000">
                <a:srgbClr val="9999FF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12192000" cy="685800"/>
          </a:xfrm>
          <a:gradFill rotWithShape="0">
            <a:gsLst>
              <a:gs pos="0">
                <a:srgbClr val="9999FF"/>
              </a:gs>
              <a:gs pos="50000">
                <a:srgbClr val="9999FF">
                  <a:gamma/>
                  <a:shade val="46275"/>
                  <a:invGamma/>
                </a:srgbClr>
              </a:gs>
              <a:gs pos="100000">
                <a:srgbClr val="9999FF"/>
              </a:gs>
            </a:gsLst>
            <a:lin ang="2700000" scaled="1"/>
          </a:gra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Noções de Epidemiologia</a:t>
            </a:r>
          </a:p>
        </p:txBody>
      </p:sp>
      <p:sp>
        <p:nvSpPr>
          <p:cNvPr id="437253" name="Text Box 5"/>
          <p:cNvSpPr txBox="1">
            <a:spLocks noChangeArrowheads="1"/>
          </p:cNvSpPr>
          <p:nvPr/>
        </p:nvSpPr>
        <p:spPr bwMode="auto">
          <a:xfrm>
            <a:off x="6576484" y="2124075"/>
            <a:ext cx="53763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9144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SzPct val="60000"/>
              <a:buFont typeface="Wingdings" pitchFamily="2" charset="2"/>
              <a:buNone/>
              <a:defRPr/>
            </a:pPr>
            <a:r>
              <a:rPr lang="pt-BR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Broad Street (Google Earth)</a:t>
            </a:r>
          </a:p>
        </p:txBody>
      </p:sp>
      <p:pic>
        <p:nvPicPr>
          <p:cNvPr id="18437" name="Picture 10" descr="broadA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567" y="2492390"/>
            <a:ext cx="6350000" cy="36734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13" descr="Vic%20Broad%20st%20-7015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628775"/>
            <a:ext cx="5937251" cy="36147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7262" name="Text Box 14"/>
          <p:cNvSpPr txBox="1">
            <a:spLocks noChangeArrowheads="1"/>
          </p:cNvSpPr>
          <p:nvPr/>
        </p:nvSpPr>
        <p:spPr bwMode="auto">
          <a:xfrm>
            <a:off x="381000" y="5357813"/>
            <a:ext cx="53763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SzPct val="60000"/>
              <a:buFont typeface="Wingdings" pitchFamily="2" charset="2"/>
              <a:buNone/>
              <a:defRPr/>
            </a:pPr>
            <a:r>
              <a:rPr lang="pt-B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Broad</a:t>
            </a:r>
            <a:r>
              <a:rPr lang="pt-B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  <a:r>
              <a:rPr lang="pt-B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Street</a:t>
            </a:r>
            <a:r>
              <a:rPr lang="pt-B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(era vitoriana)</a:t>
            </a:r>
          </a:p>
        </p:txBody>
      </p:sp>
    </p:spTree>
    <p:extLst>
      <p:ext uri="{BB962C8B-B14F-4D97-AF65-F5344CB8AC3E}">
        <p14:creationId xmlns:p14="http://schemas.microsoft.com/office/powerpoint/2010/main" val="4224255430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09600" y="1752600"/>
            <a:ext cx="10769600" cy="457200"/>
          </a:xfrm>
          <a:prstGeom prst="rect">
            <a:avLst/>
          </a:prstGeom>
          <a:gradFill rotWithShape="0">
            <a:gsLst>
              <a:gs pos="0">
                <a:srgbClr val="CCFF33"/>
              </a:gs>
              <a:gs pos="50000">
                <a:srgbClr val="5E7618"/>
              </a:gs>
              <a:gs pos="100000">
                <a:srgbClr val="CCFF33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33"/>
            </a:extrusionClr>
          </a:sp3d>
        </p:spPr>
        <p:txBody>
          <a:bodyPr wrap="none" anchor="ctr">
            <a:flatTx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pt-BR" sz="2400" b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2499" name="Text Box 3"/>
          <p:cNvSpPr txBox="1">
            <a:spLocks noChangeArrowheads="1"/>
          </p:cNvSpPr>
          <p:nvPr/>
        </p:nvSpPr>
        <p:spPr bwMode="auto">
          <a:xfrm>
            <a:off x="609600" y="1752600"/>
            <a:ext cx="1066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BASES HISTÓRICAS DA EPIDEMIOLOGIA - BRASIL</a:t>
            </a:r>
          </a:p>
        </p:txBody>
      </p:sp>
      <p:sp>
        <p:nvSpPr>
          <p:cNvPr id="362500" name="Rectangle 4"/>
          <p:cNvSpPr>
            <a:spLocks noChangeArrowheads="1"/>
          </p:cNvSpPr>
          <p:nvPr/>
        </p:nvSpPr>
        <p:spPr bwMode="auto">
          <a:xfrm>
            <a:off x="0" y="6477000"/>
            <a:ext cx="12192000" cy="152400"/>
          </a:xfrm>
          <a:prstGeom prst="rect">
            <a:avLst/>
          </a:prstGeom>
          <a:gradFill rotWithShape="0">
            <a:gsLst>
              <a:gs pos="0">
                <a:srgbClr val="9999FF"/>
              </a:gs>
              <a:gs pos="50000">
                <a:srgbClr val="9999FF">
                  <a:gamma/>
                  <a:shade val="46275"/>
                  <a:invGamma/>
                </a:srgbClr>
              </a:gs>
              <a:gs pos="100000">
                <a:srgbClr val="9999FF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36250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12192000" cy="685800"/>
          </a:xfrm>
          <a:gradFill rotWithShape="0">
            <a:gsLst>
              <a:gs pos="0">
                <a:srgbClr val="9999FF"/>
              </a:gs>
              <a:gs pos="50000">
                <a:srgbClr val="9999FF">
                  <a:gamma/>
                  <a:shade val="46275"/>
                  <a:invGamma/>
                </a:srgbClr>
              </a:gs>
              <a:gs pos="100000">
                <a:srgbClr val="9999FF"/>
              </a:gs>
            </a:gsLst>
            <a:lin ang="2700000" scaled="1"/>
          </a:gra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Noções de Epidemiologia</a:t>
            </a:r>
          </a:p>
        </p:txBody>
      </p:sp>
      <p:sp>
        <p:nvSpPr>
          <p:cNvPr id="362511" name="Text Box 15"/>
          <p:cNvSpPr txBox="1">
            <a:spLocks noChangeArrowheads="1"/>
          </p:cNvSpPr>
          <p:nvPr/>
        </p:nvSpPr>
        <p:spPr bwMode="auto">
          <a:xfrm>
            <a:off x="893233" y="5691201"/>
            <a:ext cx="2305051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1600" b="1">
                <a:solidFill>
                  <a:srgbClr val="FFFFFF"/>
                </a:solidFill>
                <a:latin typeface="Arial" charset="0"/>
                <a:cs typeface="Arial" pitchFamily="34" charset="0"/>
              </a:rPr>
              <a:t>Carlos Chagas</a:t>
            </a:r>
            <a:endParaRPr lang="pt-BR" sz="1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21511" name="Text Box 16"/>
          <p:cNvSpPr txBox="1">
            <a:spLocks noChangeArrowheads="1"/>
          </p:cNvSpPr>
          <p:nvPr/>
        </p:nvSpPr>
        <p:spPr bwMode="auto">
          <a:xfrm>
            <a:off x="3888326" y="2836869"/>
            <a:ext cx="796924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1600" smtClean="0">
                <a:solidFill>
                  <a:srgbClr val="FFFFFF"/>
                </a:solidFill>
                <a:cs typeface="Arial" pitchFamily="34" charset="0"/>
              </a:rPr>
              <a:t>Nascido em 1878, em Oliveira, Minas Gerais, CARLOS RIBEIRO JUSTINIANO DAS CHAGAS constitui-se numa das maiores expressões da ciência brasileira e mundial. Contemporâneo de OSWALDO CRUZ, em 1903 já se destacava em fundamentais trabalhos sobre a epidemiologia e o controle da malária, vindo a descobrir praticamente sozinho, em 1909, uma nova e terrível doença, a tripanossomíase americana, que ficou internacionalmente conhecida como "</a:t>
            </a:r>
            <a:r>
              <a:rPr lang="pt-BR" sz="1600" i="1" smtClean="0">
                <a:solidFill>
                  <a:srgbClr val="FFFFFF"/>
                </a:solidFill>
                <a:cs typeface="Arial" pitchFamily="34" charset="0"/>
              </a:rPr>
              <a:t>Doença de Chagas" </a:t>
            </a:r>
            <a:r>
              <a:rPr lang="pt-BR" sz="1600" smtClean="0">
                <a:solidFill>
                  <a:srgbClr val="FFFFFF"/>
                </a:solidFill>
                <a:cs typeface="Arial" pitchFamily="34" charset="0"/>
              </a:rPr>
              <a:t>(Chagas Filho 1968, Coura 1997, Stepan 1976). </a:t>
            </a:r>
          </a:p>
        </p:txBody>
      </p:sp>
      <p:pic>
        <p:nvPicPr>
          <p:cNvPr id="21512" name="Picture 18" descr="Carlos_Chag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93" y="2851150"/>
            <a:ext cx="2686049" cy="27384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542502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09600" y="1752600"/>
            <a:ext cx="10769600" cy="457200"/>
          </a:xfrm>
          <a:prstGeom prst="rect">
            <a:avLst/>
          </a:prstGeom>
          <a:gradFill rotWithShape="0">
            <a:gsLst>
              <a:gs pos="0">
                <a:srgbClr val="CCFF33"/>
              </a:gs>
              <a:gs pos="50000">
                <a:srgbClr val="5E7618"/>
              </a:gs>
              <a:gs pos="100000">
                <a:srgbClr val="CCFF33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33"/>
            </a:extrusionClr>
          </a:sp3d>
        </p:spPr>
        <p:txBody>
          <a:bodyPr wrap="none" anchor="ctr">
            <a:flatTx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pt-BR" sz="2400" b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3523" name="Text Box 3"/>
          <p:cNvSpPr txBox="1">
            <a:spLocks noChangeArrowheads="1"/>
          </p:cNvSpPr>
          <p:nvPr/>
        </p:nvSpPr>
        <p:spPr bwMode="auto">
          <a:xfrm>
            <a:off x="609600" y="1752600"/>
            <a:ext cx="1066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BASES HISTÓRICAS DA EPIDEMIOLOGIA - BRASIL</a:t>
            </a:r>
          </a:p>
        </p:txBody>
      </p:sp>
      <p:sp>
        <p:nvSpPr>
          <p:cNvPr id="363524" name="Rectangle 4"/>
          <p:cNvSpPr>
            <a:spLocks noChangeArrowheads="1"/>
          </p:cNvSpPr>
          <p:nvPr/>
        </p:nvSpPr>
        <p:spPr bwMode="auto">
          <a:xfrm>
            <a:off x="0" y="6477000"/>
            <a:ext cx="12192000" cy="152400"/>
          </a:xfrm>
          <a:prstGeom prst="rect">
            <a:avLst/>
          </a:prstGeom>
          <a:gradFill rotWithShape="0">
            <a:gsLst>
              <a:gs pos="0">
                <a:srgbClr val="9999FF"/>
              </a:gs>
              <a:gs pos="50000">
                <a:srgbClr val="9999FF">
                  <a:gamma/>
                  <a:shade val="46275"/>
                  <a:invGamma/>
                </a:srgbClr>
              </a:gs>
              <a:gs pos="100000">
                <a:srgbClr val="9999FF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36352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12192000" cy="685800"/>
          </a:xfrm>
          <a:gradFill rotWithShape="0">
            <a:gsLst>
              <a:gs pos="0">
                <a:srgbClr val="9999FF"/>
              </a:gs>
              <a:gs pos="50000">
                <a:srgbClr val="9999FF">
                  <a:gamma/>
                  <a:shade val="46275"/>
                  <a:invGamma/>
                </a:srgbClr>
              </a:gs>
              <a:gs pos="100000">
                <a:srgbClr val="9999FF"/>
              </a:gs>
            </a:gsLst>
            <a:lin ang="2700000" scaled="1"/>
          </a:gra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Noções de Epidemiologia</a:t>
            </a:r>
          </a:p>
        </p:txBody>
      </p:sp>
      <p:sp>
        <p:nvSpPr>
          <p:cNvPr id="363528" name="Text Box 8"/>
          <p:cNvSpPr txBox="1">
            <a:spLocks noChangeArrowheads="1"/>
          </p:cNvSpPr>
          <p:nvPr/>
        </p:nvSpPr>
        <p:spPr bwMode="auto">
          <a:xfrm>
            <a:off x="1018124" y="5661034"/>
            <a:ext cx="2305049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1600" b="1">
                <a:solidFill>
                  <a:srgbClr val="FFFFFF"/>
                </a:solidFill>
                <a:latin typeface="Arial" charset="0"/>
                <a:cs typeface="Arial" pitchFamily="34" charset="0"/>
              </a:rPr>
              <a:t>Oswaldo Cruz</a:t>
            </a:r>
            <a:endParaRPr lang="pt-BR" sz="1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22535" name="Text Box 9"/>
          <p:cNvSpPr txBox="1">
            <a:spLocks noChangeArrowheads="1"/>
          </p:cNvSpPr>
          <p:nvPr/>
        </p:nvSpPr>
        <p:spPr bwMode="auto">
          <a:xfrm>
            <a:off x="4176190" y="2908305"/>
            <a:ext cx="777663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1600" smtClean="0">
                <a:solidFill>
                  <a:srgbClr val="FFFFFF"/>
                </a:solidFill>
                <a:cs typeface="Arial" pitchFamily="34" charset="0"/>
              </a:rPr>
              <a:t>Em 1904, com o recrudescimento dos surtos de varíola no Rio de Janeiro, o sanitarista tentou promover a vacinação em massa da população. Os jornais lançaram uma campanha contra a medida. O congresso protestou e foi organizada a Liga contra a vacinação obrigatória. No dia 13 de novembro estourou a rebelião popular </a:t>
            </a:r>
            <a:r>
              <a:rPr lang="pt-BR" sz="1600" smtClean="0">
                <a:solidFill>
                  <a:srgbClr val="FFFF66"/>
                </a:solidFill>
                <a:cs typeface="Arial" pitchFamily="34" charset="0"/>
              </a:rPr>
              <a:t>(A Revolta da Vacina)</a:t>
            </a:r>
            <a:r>
              <a:rPr lang="pt-BR" sz="1600" smtClean="0">
                <a:solidFill>
                  <a:srgbClr val="FFFFFF"/>
                </a:solidFill>
                <a:cs typeface="Arial" pitchFamily="34" charset="0"/>
              </a:rPr>
              <a:t> e, no dia 14, a Escola Militar da Praia Vermelha se levantou. O Governo derrotou a rebelião, mas suspendeu a obrigatoriedade da vacina.</a:t>
            </a:r>
            <a:br>
              <a:rPr lang="pt-BR" sz="1600" smtClean="0">
                <a:solidFill>
                  <a:srgbClr val="FFFFFF"/>
                </a:solidFill>
                <a:cs typeface="Arial" pitchFamily="34" charset="0"/>
              </a:rPr>
            </a:br>
            <a:endParaRPr lang="pt-BR" sz="1600" smtClean="0">
              <a:solidFill>
                <a:srgbClr val="FFFFFF"/>
              </a:solidFill>
              <a:cs typeface="Arial" pitchFamily="34" charset="0"/>
            </a:endParaRP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1600" smtClean="0">
                <a:solidFill>
                  <a:srgbClr val="FFFF66"/>
                </a:solidFill>
                <a:cs typeface="Arial" pitchFamily="34" charset="0"/>
              </a:rPr>
              <a:t>Medalha de Ouro no XIV Congresso Internacional de Higiene e Demografia de Berlim (1907)</a:t>
            </a:r>
          </a:p>
        </p:txBody>
      </p:sp>
      <p:pic>
        <p:nvPicPr>
          <p:cNvPr id="22536" name="Picture 11" descr="250px-Oswcru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1" y="2708279"/>
            <a:ext cx="3175000" cy="28479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746088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pt-BR" dirty="0" smtClean="0"/>
              <a:t>Queda da mortalidade por doenças transmissíveis e </a:t>
            </a:r>
            <a:r>
              <a:rPr lang="pt-BR" dirty="0" err="1" smtClean="0"/>
              <a:t>carenciais</a:t>
            </a:r>
            <a:r>
              <a:rPr lang="pt-BR" dirty="0" smtClean="0"/>
              <a:t>, envelhecimento e mudança do perfil de morbidade.</a:t>
            </a:r>
          </a:p>
          <a:p>
            <a:pPr>
              <a:spcBef>
                <a:spcPct val="50000"/>
              </a:spcBef>
            </a:pPr>
            <a:r>
              <a:rPr lang="pt-BR" dirty="0" smtClean="0"/>
              <a:t>Ampliação do campo de aplicação da epidemiologia – doenças e agravos não transmissíveis (DANT).</a:t>
            </a:r>
          </a:p>
          <a:p>
            <a:pPr>
              <a:spcBef>
                <a:spcPct val="50000"/>
              </a:spcBef>
            </a:pPr>
            <a:r>
              <a:rPr lang="pt-BR" dirty="0" smtClean="0"/>
              <a:t>Necessidade de estudos sobre a relação entre os fatores de risco e a doença.</a:t>
            </a:r>
          </a:p>
          <a:p>
            <a:pPr>
              <a:spcBef>
                <a:spcPct val="50000"/>
              </a:spcBef>
            </a:pPr>
            <a:r>
              <a:rPr lang="pt-BR" dirty="0" smtClean="0"/>
              <a:t>Quais as principais causas de mortalidade no Brasil hoje?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40038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ChangeArrowheads="1"/>
          </p:cNvSpPr>
          <p:nvPr/>
        </p:nvSpPr>
        <p:spPr bwMode="auto">
          <a:xfrm>
            <a:off x="624419" y="476281"/>
            <a:ext cx="10847916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914400">
              <a:defRPr/>
            </a:pPr>
            <a:r>
              <a:rPr lang="pt-BR" sz="32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Tendências da Mortalidade por Grupos de Causas  </a:t>
            </a:r>
            <a:r>
              <a:rPr lang="pt-BR" sz="28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BRASIL – 1930/2000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-143913" y="19251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/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pic>
        <p:nvPicPr>
          <p:cNvPr id="5325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5" y="1700214"/>
            <a:ext cx="11834284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74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Objeto da epidemiologia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2013" y="1296538"/>
            <a:ext cx="11791667" cy="5336274"/>
          </a:xfrm>
        </p:spPr>
        <p:txBody>
          <a:bodyPr>
            <a:normAutofit fontScale="92500"/>
          </a:bodyPr>
          <a:lstStyle/>
          <a:p>
            <a:pPr lvl="0"/>
            <a:r>
              <a:rPr lang="pt-BR" dirty="0">
                <a:solidFill>
                  <a:prstClr val="black"/>
                </a:solidFill>
              </a:rPr>
              <a:t>Qualquer dano, agravo ou evento relacionado à saúde estudado em termos populacionais (por exemplo: hábito de fumar, peso ao nascer, violência urbana, consumo de drogas, doenças inusitadas, </a:t>
            </a:r>
            <a:r>
              <a:rPr lang="pt-BR" dirty="0" err="1">
                <a:solidFill>
                  <a:prstClr val="black"/>
                </a:solidFill>
              </a:rPr>
              <a:t>etc</a:t>
            </a:r>
            <a:r>
              <a:rPr lang="pt-BR" dirty="0">
                <a:solidFill>
                  <a:prstClr val="black"/>
                </a:solidFill>
              </a:rPr>
              <a:t>). </a:t>
            </a:r>
            <a:endParaRPr lang="pt-BR" dirty="0" smtClean="0">
              <a:solidFill>
                <a:prstClr val="black"/>
              </a:solidFill>
            </a:endParaRPr>
          </a:p>
          <a:p>
            <a:r>
              <a:rPr lang="pt-BR" dirty="0" smtClean="0">
                <a:solidFill>
                  <a:srgbClr val="333333"/>
                </a:solidFill>
                <a:latin typeface="Open Sans"/>
              </a:rPr>
              <a:t>O </a:t>
            </a:r>
            <a:r>
              <a:rPr lang="pt-BR" dirty="0">
                <a:solidFill>
                  <a:srgbClr val="333333"/>
                </a:solidFill>
                <a:latin typeface="Open Sans"/>
              </a:rPr>
              <a:t>objetivo geral da epidemiologia é </a:t>
            </a:r>
            <a:r>
              <a:rPr lang="pt-BR" b="1" dirty="0">
                <a:solidFill>
                  <a:srgbClr val="333333"/>
                </a:solidFill>
                <a:latin typeface="Open Sans"/>
              </a:rPr>
              <a:t>reduzir os problemas de saúde na população</a:t>
            </a:r>
            <a:r>
              <a:rPr lang="pt-BR" dirty="0">
                <a:solidFill>
                  <a:srgbClr val="333333"/>
                </a:solidFill>
                <a:latin typeface="Open Sans"/>
              </a:rPr>
              <a:t>. </a:t>
            </a:r>
            <a:endParaRPr lang="pt-BR" dirty="0" smtClean="0">
              <a:solidFill>
                <a:srgbClr val="333333"/>
              </a:solidFill>
              <a:latin typeface="Open Sans"/>
            </a:endParaRPr>
          </a:p>
          <a:p>
            <a:pPr lvl="0"/>
            <a:r>
              <a:rPr lang="pt-BR" sz="3000" dirty="0">
                <a:solidFill>
                  <a:prstClr val="black"/>
                </a:solidFill>
              </a:rPr>
              <a:t>O objetivo final da </a:t>
            </a:r>
            <a:r>
              <a:rPr lang="pt-BR" sz="3000" b="1" dirty="0">
                <a:solidFill>
                  <a:prstClr val="black"/>
                </a:solidFill>
              </a:rPr>
              <a:t>Epidemiologia</a:t>
            </a:r>
            <a:r>
              <a:rPr lang="pt-BR" sz="3000" dirty="0">
                <a:solidFill>
                  <a:prstClr val="black"/>
                </a:solidFill>
              </a:rPr>
              <a:t> é produzir conhecimento e tecnologia capazes de promover a saúde individual através de medidas de alcance coletivo. </a:t>
            </a:r>
            <a:endParaRPr lang="pt-BR" sz="3000" dirty="0" smtClean="0">
              <a:solidFill>
                <a:prstClr val="black"/>
              </a:solidFill>
            </a:endParaRPr>
          </a:p>
          <a:p>
            <a:pPr lvl="0"/>
            <a:r>
              <a:rPr lang="pt-BR" sz="3000" dirty="0" smtClean="0">
                <a:solidFill>
                  <a:prstClr val="black"/>
                </a:solidFill>
              </a:rPr>
              <a:t>Numerosas </a:t>
            </a:r>
            <a:r>
              <a:rPr lang="pt-BR" sz="3000" dirty="0">
                <a:solidFill>
                  <a:prstClr val="black"/>
                </a:solidFill>
              </a:rPr>
              <a:t>doenças cujas origens até recentemente não encontravam explicações vêm sendo estudadas em suas associações causais pela metodologia epidemiológica .</a:t>
            </a:r>
          </a:p>
          <a:p>
            <a:endParaRPr lang="pt-BR" dirty="0" smtClean="0">
              <a:solidFill>
                <a:srgbClr val="333333"/>
              </a:solidFill>
              <a:latin typeface="Open Sans"/>
            </a:endParaRPr>
          </a:p>
          <a:p>
            <a:pPr lvl="0"/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8210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epidemiologia??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0251" y="1600206"/>
            <a:ext cx="11614245" cy="4964367"/>
          </a:xfrm>
        </p:spPr>
        <p:txBody>
          <a:bodyPr>
            <a:noAutofit/>
          </a:bodyPr>
          <a:lstStyle/>
          <a:p>
            <a:pPr marL="0" indent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pt-BR" sz="3600" b="1" dirty="0" smtClean="0"/>
              <a:t>Epidemiologia</a:t>
            </a:r>
            <a:r>
              <a:rPr lang="pt-BR" sz="3600" dirty="0"/>
              <a:t> </a:t>
            </a:r>
            <a:r>
              <a:rPr lang="pt-BR" sz="3600" dirty="0" smtClean="0"/>
              <a:t>é o ramo </a:t>
            </a:r>
            <a:r>
              <a:rPr lang="pt-BR" sz="3600" dirty="0"/>
              <a:t>das ciências da saúde que </a:t>
            </a:r>
            <a:r>
              <a:rPr lang="pt-BR" sz="3600" dirty="0" smtClean="0"/>
              <a:t>estuda </a:t>
            </a:r>
            <a:r>
              <a:rPr lang="pt-BR" sz="3600" dirty="0"/>
              <a:t>na população, a ocorrência, a distribuição e os fatores determinantes dos eventos relacionados a saúde. (PEREIRA, 1995).</a:t>
            </a:r>
          </a:p>
          <a:p>
            <a:pPr marL="0" lvl="0" indent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pt-BR" sz="3600" dirty="0" smtClean="0"/>
              <a:t> </a:t>
            </a:r>
            <a:r>
              <a:rPr lang="pt-BR" sz="3600" dirty="0"/>
              <a:t>É a principal </a:t>
            </a:r>
            <a:r>
              <a:rPr lang="pt-BR" sz="3600" b="1" dirty="0"/>
              <a:t>ciência de informação de saúde</a:t>
            </a:r>
            <a:r>
              <a:rPr lang="pt-BR" sz="3600" dirty="0"/>
              <a:t>, sendo a ciência básica para a saúde coletiva</a:t>
            </a:r>
            <a:r>
              <a:rPr lang="pt-BR" sz="3600" dirty="0" smtClean="0"/>
              <a:t>.</a:t>
            </a:r>
          </a:p>
          <a:p>
            <a:pPr lvl="0"/>
            <a:r>
              <a:rPr lang="pt-BR" sz="3600" dirty="0" smtClean="0"/>
              <a:t>É </a:t>
            </a:r>
            <a:r>
              <a:rPr lang="pt-BR" sz="3600" dirty="0"/>
              <a:t>o estudo da </a:t>
            </a:r>
            <a:r>
              <a:rPr lang="pt-BR" sz="3600" b="1" dirty="0" smtClean="0"/>
              <a:t>frequência </a:t>
            </a:r>
            <a:r>
              <a:rPr lang="pt-BR" sz="3600" dirty="0" smtClean="0"/>
              <a:t>e </a:t>
            </a:r>
            <a:r>
              <a:rPr lang="pt-BR" sz="3600" dirty="0"/>
              <a:t>da </a:t>
            </a:r>
            <a:r>
              <a:rPr lang="pt-BR" sz="3600" b="1" dirty="0" smtClean="0"/>
              <a:t>distribuição </a:t>
            </a:r>
            <a:r>
              <a:rPr lang="pt-BR" sz="3600" dirty="0" smtClean="0"/>
              <a:t>dos problemas de saúde.</a:t>
            </a:r>
            <a:endParaRPr lang="pt-BR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830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Ementa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19116"/>
            <a:ext cx="12050973" cy="5554639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endParaRPr lang="pt-BR" sz="2400" dirty="0" smtClean="0">
              <a:latin typeface="Arial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pt-BR" sz="2400" dirty="0" smtClean="0">
                <a:latin typeface="Arial"/>
                <a:ea typeface="Times New Roman"/>
              </a:rPr>
              <a:t>Saúde </a:t>
            </a:r>
            <a:r>
              <a:rPr lang="pt-BR" sz="2400" dirty="0">
                <a:latin typeface="Arial"/>
                <a:ea typeface="Times New Roman"/>
              </a:rPr>
              <a:t>e Doença. História Natural da Doença. Níveis de prevenção. História </a:t>
            </a:r>
            <a:r>
              <a:rPr lang="pt-BR" sz="2400" dirty="0" smtClean="0">
                <a:latin typeface="Arial"/>
                <a:ea typeface="Times New Roman"/>
              </a:rPr>
              <a:t>e </a:t>
            </a:r>
            <a:r>
              <a:rPr lang="pt-BR" sz="2400" dirty="0">
                <a:latin typeface="Arial"/>
                <a:ea typeface="Times New Roman"/>
              </a:rPr>
              <a:t>bases conceituais da Epidemiologia</a:t>
            </a:r>
            <a:r>
              <a:rPr lang="pt-BR" sz="2400" dirty="0" smtClean="0">
                <a:latin typeface="Arial"/>
                <a:ea typeface="Times New Roman"/>
              </a:rPr>
              <a:t>.</a:t>
            </a:r>
          </a:p>
          <a:p>
            <a:pPr>
              <a:spcAft>
                <a:spcPts val="0"/>
              </a:spcAft>
            </a:pPr>
            <a:r>
              <a:rPr lang="pt-BR" sz="2400" dirty="0" smtClean="0">
                <a:latin typeface="Arial"/>
                <a:ea typeface="Times New Roman"/>
              </a:rPr>
              <a:t>Método </a:t>
            </a:r>
            <a:r>
              <a:rPr lang="pt-BR" sz="2400" dirty="0">
                <a:latin typeface="Arial"/>
                <a:ea typeface="Times New Roman"/>
              </a:rPr>
              <a:t>epidemiológico.  </a:t>
            </a:r>
            <a:endParaRPr lang="pt-BR" sz="2400" dirty="0" smtClean="0">
              <a:latin typeface="Arial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pt-BR" sz="2400" dirty="0" smtClean="0">
                <a:latin typeface="Arial"/>
                <a:ea typeface="Times New Roman"/>
              </a:rPr>
              <a:t>Epidemiologia descritiva e Epidemiologia </a:t>
            </a:r>
            <a:r>
              <a:rPr lang="pt-BR" sz="2400" dirty="0">
                <a:latin typeface="Arial"/>
                <a:ea typeface="Times New Roman"/>
              </a:rPr>
              <a:t>analítica. </a:t>
            </a:r>
            <a:endParaRPr lang="pt-BR" sz="2400" dirty="0" smtClean="0">
              <a:latin typeface="Arial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pt-BR" sz="2400" dirty="0" smtClean="0">
                <a:latin typeface="Arial"/>
                <a:ea typeface="Times New Roman"/>
              </a:rPr>
              <a:t>Indicadores </a:t>
            </a:r>
            <a:r>
              <a:rPr lang="pt-BR" sz="2400" dirty="0">
                <a:latin typeface="Arial"/>
                <a:ea typeface="Times New Roman"/>
              </a:rPr>
              <a:t>e medidas epidemiológicas.</a:t>
            </a:r>
            <a:endParaRPr lang="pt-BR" sz="2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pt-BR" sz="2400" dirty="0">
                <a:latin typeface="Arial"/>
                <a:ea typeface="Times New Roman"/>
              </a:rPr>
              <a:t>Modelos de estudos epidemiológicos. Amostras e medidas de risco</a:t>
            </a:r>
            <a:r>
              <a:rPr lang="pt-BR" sz="2400" dirty="0" smtClean="0">
                <a:latin typeface="Arial"/>
                <a:ea typeface="Times New Roman"/>
              </a:rPr>
              <a:t>.</a:t>
            </a:r>
          </a:p>
          <a:p>
            <a:pPr>
              <a:spcAft>
                <a:spcPts val="0"/>
              </a:spcAft>
            </a:pPr>
            <a:r>
              <a:rPr lang="pt-BR" sz="2400" dirty="0" smtClean="0">
                <a:latin typeface="Arial"/>
                <a:ea typeface="Times New Roman"/>
              </a:rPr>
              <a:t>Dados epidemiológicos. Padrões </a:t>
            </a:r>
            <a:r>
              <a:rPr lang="pt-BR" sz="2400" dirty="0">
                <a:latin typeface="Arial"/>
                <a:ea typeface="Times New Roman"/>
              </a:rPr>
              <a:t>de adoecimento da população</a:t>
            </a:r>
            <a:r>
              <a:rPr lang="pt-BR" sz="2400" dirty="0" smtClean="0">
                <a:latin typeface="Arial"/>
                <a:ea typeface="Times New Roman"/>
              </a:rPr>
              <a:t>.</a:t>
            </a:r>
          </a:p>
          <a:p>
            <a:pPr>
              <a:spcAft>
                <a:spcPts val="0"/>
              </a:spcAft>
            </a:pPr>
            <a:r>
              <a:rPr lang="pt-BR" sz="2400" dirty="0" smtClean="0">
                <a:latin typeface="Arial"/>
                <a:ea typeface="Times New Roman"/>
              </a:rPr>
              <a:t> </a:t>
            </a:r>
            <a:r>
              <a:rPr lang="pt-BR" sz="2400" dirty="0">
                <a:latin typeface="Arial"/>
                <a:ea typeface="Times New Roman"/>
              </a:rPr>
              <a:t>Avaliação </a:t>
            </a:r>
            <a:r>
              <a:rPr lang="pt-BR" sz="2400" dirty="0" smtClean="0">
                <a:latin typeface="Arial"/>
                <a:ea typeface="Times New Roman"/>
              </a:rPr>
              <a:t>de programas </a:t>
            </a:r>
            <a:r>
              <a:rPr lang="pt-BR" sz="2400" dirty="0">
                <a:latin typeface="Arial"/>
                <a:ea typeface="Times New Roman"/>
              </a:rPr>
              <a:t>de saúde pública. </a:t>
            </a:r>
            <a:endParaRPr lang="pt-BR" sz="2400" dirty="0" smtClean="0">
              <a:latin typeface="Arial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pt-BR" sz="2400" dirty="0" smtClean="0">
                <a:latin typeface="Arial"/>
                <a:ea typeface="Times New Roman"/>
              </a:rPr>
              <a:t>Vigilância </a:t>
            </a:r>
            <a:r>
              <a:rPr lang="pt-BR" sz="2400" dirty="0">
                <a:latin typeface="Arial"/>
                <a:ea typeface="Times New Roman"/>
              </a:rPr>
              <a:t>em saúde. Vigilância epidemiológica.</a:t>
            </a:r>
            <a:endParaRPr lang="pt-BR" sz="2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pt-BR" sz="2400" dirty="0">
                <a:latin typeface="Arial"/>
                <a:ea typeface="Times New Roman"/>
              </a:rPr>
              <a:t>Sistemas de informação em saúde. </a:t>
            </a:r>
            <a:endParaRPr lang="pt-BR" sz="2400" dirty="0" smtClean="0">
              <a:latin typeface="Arial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pt-BR" sz="2400" dirty="0" smtClean="0">
                <a:latin typeface="Arial"/>
                <a:ea typeface="Times New Roman"/>
              </a:rPr>
              <a:t>Aplicação </a:t>
            </a:r>
            <a:r>
              <a:rPr lang="pt-BR" sz="2400" dirty="0">
                <a:latin typeface="Arial"/>
                <a:ea typeface="Times New Roman"/>
              </a:rPr>
              <a:t>da epidemiologia e </a:t>
            </a:r>
            <a:r>
              <a:rPr lang="pt-BR" sz="2400" dirty="0" smtClean="0">
                <a:latin typeface="Arial"/>
                <a:ea typeface="Times New Roman"/>
              </a:rPr>
              <a:t>vigilância em </a:t>
            </a:r>
            <a:r>
              <a:rPr lang="pt-BR" sz="2400" dirty="0">
                <a:latin typeface="Arial"/>
                <a:ea typeface="Times New Roman"/>
              </a:rPr>
              <a:t>atenção primária, atenção hospitalar, gestão e meio ambiente.</a:t>
            </a:r>
            <a:endParaRPr lang="pt-BR" sz="24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pt-BR" sz="2400" dirty="0">
                <a:latin typeface="Arial"/>
                <a:ea typeface="Times New Roman"/>
              </a:rPr>
              <a:t> </a:t>
            </a:r>
            <a:endParaRPr lang="pt-BR" sz="2400" dirty="0">
              <a:latin typeface="Times New Roman"/>
              <a:ea typeface="Times New Roman"/>
            </a:endParaRP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657939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pt-BR" sz="3200" b="1" dirty="0">
                <a:solidFill>
                  <a:prstClr val="black"/>
                </a:solidFill>
                <a:ea typeface="+mn-ea"/>
                <a:cs typeface="+mn-cs"/>
              </a:rPr>
              <a:t>Vigilância em Saúde</a:t>
            </a:r>
            <a:endParaRPr lang="pt-BR" sz="3200" b="1" dirty="0"/>
          </a:p>
        </p:txBody>
      </p:sp>
      <p:sp>
        <p:nvSpPr>
          <p:cNvPr id="3" name="Retângulo 2"/>
          <p:cNvSpPr/>
          <p:nvPr/>
        </p:nvSpPr>
        <p:spPr>
          <a:xfrm>
            <a:off x="122829" y="1296570"/>
            <a:ext cx="12069171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/>
              <a:t> 	</a:t>
            </a:r>
            <a:r>
              <a:rPr lang="pt-BR" sz="3200" dirty="0" smtClean="0">
                <a:solidFill>
                  <a:srgbClr val="5D5C5C"/>
                </a:solidFill>
                <a:latin typeface="Trebuchet MS"/>
              </a:rPr>
              <a:t>No </a:t>
            </a:r>
            <a:r>
              <a:rPr lang="pt-BR" sz="3200" dirty="0">
                <a:solidFill>
                  <a:srgbClr val="5D5C5C"/>
                </a:solidFill>
                <a:latin typeface="Trebuchet MS"/>
              </a:rPr>
              <a:t>campo da saúde, a vigilância está relacionada às </a:t>
            </a:r>
            <a:r>
              <a:rPr lang="pt-BR" sz="3200" b="1" dirty="0">
                <a:solidFill>
                  <a:srgbClr val="5D5C5C"/>
                </a:solidFill>
                <a:latin typeface="Trebuchet MS"/>
              </a:rPr>
              <a:t>práticas de atenção e promoção da saúde</a:t>
            </a:r>
            <a:r>
              <a:rPr lang="pt-BR" sz="3200" dirty="0">
                <a:solidFill>
                  <a:srgbClr val="5D5C5C"/>
                </a:solidFill>
                <a:latin typeface="Trebuchet MS"/>
              </a:rPr>
              <a:t> dos cidadãos e aos mecanismos adotados para prevenção de </a:t>
            </a:r>
            <a:r>
              <a:rPr lang="pt-BR" sz="3200" dirty="0" smtClean="0">
                <a:solidFill>
                  <a:srgbClr val="5D5C5C"/>
                </a:solidFill>
                <a:latin typeface="Trebuchet MS"/>
              </a:rPr>
              <a:t>doenças.</a:t>
            </a:r>
          </a:p>
          <a:p>
            <a:r>
              <a:rPr lang="pt-BR" sz="3600" dirty="0" smtClean="0">
                <a:solidFill>
                  <a:srgbClr val="5D5C5C"/>
                </a:solidFill>
                <a:latin typeface="Trebuchet MS"/>
              </a:rPr>
              <a:t>	T</a:t>
            </a:r>
            <a:r>
              <a:rPr lang="pt-BR" sz="3600" dirty="0" smtClean="0"/>
              <a:t>em </a:t>
            </a:r>
            <a:r>
              <a:rPr lang="pt-BR" sz="3600" dirty="0"/>
              <a:t>como objetivo a </a:t>
            </a:r>
            <a:r>
              <a:rPr lang="pt-BR" sz="3600" b="1" dirty="0"/>
              <a:t>análise permanente da situação de saúde da população e a organização e execução de práticas de saúde adequadas ao enfrentamento dos problemas existentes</a:t>
            </a:r>
            <a:r>
              <a:rPr lang="pt-BR" sz="3600" b="1" dirty="0" smtClean="0"/>
              <a:t>.</a:t>
            </a:r>
          </a:p>
          <a:p>
            <a:r>
              <a:rPr lang="pt-BR" sz="3600" dirty="0" smtClean="0"/>
              <a:t>	É </a:t>
            </a:r>
            <a:r>
              <a:rPr lang="pt-BR" sz="3600" dirty="0"/>
              <a:t>composta pelas ações de </a:t>
            </a:r>
            <a:r>
              <a:rPr lang="pt-BR" sz="3600" b="1" dirty="0"/>
              <a:t>vigilância, promoção, prevenção e controle de doenças e agravos à </a:t>
            </a:r>
            <a:r>
              <a:rPr lang="pt-BR" sz="3600" b="1" dirty="0" smtClean="0"/>
              <a:t>saúde.</a:t>
            </a:r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827921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200" b="1" dirty="0">
                <a:solidFill>
                  <a:prstClr val="black"/>
                </a:solidFill>
              </a:rPr>
              <a:t> </a:t>
            </a:r>
            <a:r>
              <a:rPr lang="pt-BR" b="1" dirty="0">
                <a:solidFill>
                  <a:prstClr val="black"/>
                </a:solidFill>
              </a:rPr>
              <a:t>Vigilância em </a:t>
            </a:r>
            <a:r>
              <a:rPr lang="pt-BR" b="1" dirty="0" smtClean="0">
                <a:solidFill>
                  <a:prstClr val="black"/>
                </a:solidFill>
              </a:rPr>
              <a:t>Saúde</a:t>
            </a:r>
            <a:br>
              <a:rPr lang="pt-BR" b="1" dirty="0" smtClean="0">
                <a:solidFill>
                  <a:prstClr val="black"/>
                </a:solidFill>
              </a:rPr>
            </a:b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04716" y="920654"/>
            <a:ext cx="1164154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t-BR" sz="4000" dirty="0" smtClean="0">
              <a:solidFill>
                <a:prstClr val="black"/>
              </a:solidFill>
            </a:endParaRPr>
          </a:p>
          <a:p>
            <a:pPr lvl="0"/>
            <a:r>
              <a:rPr lang="pt-BR" sz="4000" dirty="0" smtClean="0">
                <a:solidFill>
                  <a:prstClr val="black"/>
                </a:solidFill>
              </a:rPr>
              <a:t>	</a:t>
            </a:r>
          </a:p>
          <a:p>
            <a:pPr lvl="0"/>
            <a:r>
              <a:rPr lang="pt-BR" sz="4000" dirty="0">
                <a:solidFill>
                  <a:prstClr val="black"/>
                </a:solidFill>
              </a:rPr>
              <a:t>	</a:t>
            </a:r>
            <a:r>
              <a:rPr lang="pt-BR" sz="4000" dirty="0" smtClean="0">
                <a:solidFill>
                  <a:prstClr val="black"/>
                </a:solidFill>
              </a:rPr>
              <a:t>Deve </a:t>
            </a:r>
            <a:r>
              <a:rPr lang="pt-BR" sz="4000" dirty="0">
                <a:solidFill>
                  <a:prstClr val="black"/>
                </a:solidFill>
              </a:rPr>
              <a:t>estar inserida na prática das equipes de saúde de Atenção Básica. </a:t>
            </a:r>
          </a:p>
          <a:p>
            <a:pPr lvl="0"/>
            <a:r>
              <a:rPr lang="pt-BR" sz="4000" dirty="0" smtClean="0">
                <a:solidFill>
                  <a:prstClr val="black"/>
                </a:solidFill>
              </a:rPr>
              <a:t>	As </a:t>
            </a:r>
            <a:r>
              <a:rPr lang="pt-BR" sz="4000" dirty="0">
                <a:solidFill>
                  <a:prstClr val="black"/>
                </a:solidFill>
              </a:rPr>
              <a:t>equipes de ESF, a partir da vigilância, desenvolvem programação e planejamento, gradativamente devem impactar sobre os principais indicadores de saúde, mudando a qualidade de vida daquela comunidade.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7661241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>
                <a:solidFill>
                  <a:prstClr val="black"/>
                </a:solidFill>
              </a:rPr>
              <a:t>Vigilância em Saúde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86604" y="2565797"/>
            <a:ext cx="116142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dirty="0"/>
              <a:t>O conceito de Vigilância em Saúde inclui: a vigilância e controle das doenças transmissíveis; a vigilância das doenças e agravos não transmissíveis; a vigilância da situação de saúde, vigilância ambiental em saúde, vigilância da saúde do trabalhador e a vigilância sanitária.</a:t>
            </a:r>
          </a:p>
        </p:txBody>
      </p:sp>
    </p:spTree>
    <p:extLst>
      <p:ext uri="{BB962C8B-B14F-4D97-AF65-F5344CB8AC3E}">
        <p14:creationId xmlns:p14="http://schemas.microsoft.com/office/powerpoint/2010/main" val="29757615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5341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Vigilância em Saúde</a:t>
            </a:r>
            <a:endParaRPr lang="pt-BR" b="1" dirty="0"/>
          </a:p>
        </p:txBody>
      </p:sp>
      <p:sp>
        <p:nvSpPr>
          <p:cNvPr id="3" name="Retângulo 2"/>
          <p:cNvSpPr/>
          <p:nvPr/>
        </p:nvSpPr>
        <p:spPr>
          <a:xfrm>
            <a:off x="0" y="1214650"/>
            <a:ext cx="12192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latin typeface="Trebuchet MS"/>
              </a:rPr>
              <a:t>V</a:t>
            </a:r>
            <a:r>
              <a:rPr lang="pt-BR" sz="2800" b="1" dirty="0" smtClean="0">
                <a:latin typeface="Trebuchet MS"/>
              </a:rPr>
              <a:t>igilância epidemiológica: Investiga</a:t>
            </a:r>
            <a:r>
              <a:rPr lang="pt-BR" sz="2800" dirty="0" smtClean="0">
                <a:latin typeface="Trebuchet MS"/>
              </a:rPr>
              <a:t> </a:t>
            </a:r>
            <a:r>
              <a:rPr lang="pt-BR" sz="2800" dirty="0">
                <a:latin typeface="Trebuchet MS"/>
              </a:rPr>
              <a:t>doenças de notificação compulsória e investiga epidemias </a:t>
            </a:r>
            <a:r>
              <a:rPr lang="pt-BR" sz="2800" dirty="0" smtClean="0">
                <a:latin typeface="Trebuchet MS"/>
              </a:rPr>
              <a:t>em </a:t>
            </a:r>
            <a:r>
              <a:rPr lang="pt-BR" sz="2800" dirty="0">
                <a:latin typeface="Trebuchet MS"/>
              </a:rPr>
              <a:t>territórios específicos. </a:t>
            </a:r>
            <a:endParaRPr lang="pt-BR" sz="2800" dirty="0" smtClean="0">
              <a:latin typeface="Trebuchet MS"/>
            </a:endParaRPr>
          </a:p>
          <a:p>
            <a:endParaRPr lang="pt-BR" sz="2800" dirty="0">
              <a:latin typeface="Trebuchet MS"/>
            </a:endParaRPr>
          </a:p>
          <a:p>
            <a:r>
              <a:rPr lang="pt-BR" sz="2800" dirty="0" smtClean="0">
                <a:latin typeface="Trebuchet MS"/>
              </a:rPr>
              <a:t>V</a:t>
            </a:r>
            <a:r>
              <a:rPr lang="pt-BR" sz="2800" b="1" dirty="0" smtClean="0">
                <a:latin typeface="Trebuchet MS"/>
              </a:rPr>
              <a:t>igilância ambiental: </a:t>
            </a:r>
            <a:r>
              <a:rPr lang="pt-BR" sz="2800" dirty="0" smtClean="0">
                <a:latin typeface="Trebuchet MS"/>
              </a:rPr>
              <a:t>controle </a:t>
            </a:r>
            <a:r>
              <a:rPr lang="pt-BR" sz="2800" dirty="0">
                <a:latin typeface="Trebuchet MS"/>
              </a:rPr>
              <a:t>da água de consumo humano, o controle de resíduos e o controle de vetores de transmissão de </a:t>
            </a:r>
            <a:r>
              <a:rPr lang="pt-BR" sz="2800" dirty="0" smtClean="0">
                <a:latin typeface="Trebuchet MS"/>
              </a:rPr>
              <a:t>doenças. </a:t>
            </a:r>
          </a:p>
          <a:p>
            <a:endParaRPr lang="pt-BR" sz="2800" dirty="0" smtClean="0">
              <a:latin typeface="Trebuchet MS"/>
            </a:endParaRPr>
          </a:p>
          <a:p>
            <a:r>
              <a:rPr lang="pt-BR" sz="2800" b="1" dirty="0" smtClean="0">
                <a:latin typeface="Trebuchet MS"/>
              </a:rPr>
              <a:t>Vigilância sanitária; </a:t>
            </a:r>
            <a:r>
              <a:rPr lang="pt-BR" sz="2800" dirty="0" smtClean="0">
                <a:latin typeface="Trebuchet MS"/>
              </a:rPr>
              <a:t>controle </a:t>
            </a:r>
            <a:r>
              <a:rPr lang="pt-BR" sz="2800" dirty="0">
                <a:latin typeface="Trebuchet MS"/>
              </a:rPr>
              <a:t>de bens, produtos e serviços que oferecem riscos à saúde da população, como alimentos, produtos de limpeza, cosméticos e medicamentos. </a:t>
            </a:r>
            <a:r>
              <a:rPr lang="pt-BR" sz="2800" dirty="0" smtClean="0">
                <a:latin typeface="Trebuchet MS"/>
              </a:rPr>
              <a:t>Fiscalização </a:t>
            </a:r>
            <a:r>
              <a:rPr lang="pt-BR" sz="2800" dirty="0">
                <a:latin typeface="Trebuchet MS"/>
              </a:rPr>
              <a:t>de </a:t>
            </a:r>
            <a:r>
              <a:rPr lang="pt-BR" sz="2800" dirty="0" smtClean="0">
                <a:latin typeface="Trebuchet MS"/>
              </a:rPr>
              <a:t>serviços </a:t>
            </a:r>
            <a:r>
              <a:rPr lang="pt-BR" sz="2800" dirty="0">
                <a:latin typeface="Trebuchet MS"/>
              </a:rPr>
              <a:t>como escolas, hospitais, clubes, academias, parques e centros </a:t>
            </a:r>
            <a:r>
              <a:rPr lang="pt-BR" sz="2800" dirty="0" smtClean="0">
                <a:latin typeface="Trebuchet MS"/>
              </a:rPr>
              <a:t>comerciais.</a:t>
            </a:r>
          </a:p>
          <a:p>
            <a:endParaRPr lang="pt-BR" sz="2800" dirty="0">
              <a:latin typeface="Trebuchet MS"/>
            </a:endParaRPr>
          </a:p>
          <a:p>
            <a:r>
              <a:rPr lang="pt-BR" sz="2800" b="1" dirty="0" smtClean="0">
                <a:latin typeface="Trebuchet MS"/>
              </a:rPr>
              <a:t>Vigilância da saúde </a:t>
            </a:r>
            <a:r>
              <a:rPr lang="pt-BR" sz="2800" b="1" dirty="0">
                <a:latin typeface="Trebuchet MS"/>
              </a:rPr>
              <a:t>do </a:t>
            </a:r>
            <a:r>
              <a:rPr lang="pt-BR" sz="2800" b="1" dirty="0" smtClean="0">
                <a:latin typeface="Trebuchet MS"/>
              </a:rPr>
              <a:t>trabalhador: </a:t>
            </a:r>
            <a:r>
              <a:rPr lang="pt-BR" sz="2800" dirty="0" smtClean="0">
                <a:latin typeface="Trebuchet MS"/>
              </a:rPr>
              <a:t>estudos</a:t>
            </a:r>
            <a:r>
              <a:rPr lang="pt-BR" sz="2800" dirty="0">
                <a:latin typeface="Trebuchet MS"/>
              </a:rPr>
              <a:t>, ações de prevenção, assistência e vigilância aos agravos à saúde relacionados ao trabalho.</a:t>
            </a:r>
            <a:endParaRPr lang="pt-BR" sz="2800" b="0" i="0" dirty="0">
              <a:effectLst/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2018714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"/>
            <a:ext cx="12192000" cy="67556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dirty="0"/>
              <a:t>	</a:t>
            </a:r>
            <a:endParaRPr lang="pt-BR" sz="2000" dirty="0" smtClean="0"/>
          </a:p>
          <a:p>
            <a:pPr marL="0" indent="0" algn="just">
              <a:buNone/>
            </a:pPr>
            <a:r>
              <a:rPr lang="pt-BR" b="1" dirty="0" smtClean="0"/>
              <a:t>	Epidemiologia</a:t>
            </a:r>
            <a:r>
              <a:rPr lang="pt-BR" dirty="0" smtClean="0"/>
              <a:t> </a:t>
            </a:r>
            <a:r>
              <a:rPr lang="pt-BR" dirty="0"/>
              <a:t>é o estudo dos fatores que determinam a </a:t>
            </a:r>
            <a:r>
              <a:rPr lang="pt-BR" b="1" dirty="0" smtClean="0"/>
              <a:t>frequência </a:t>
            </a:r>
            <a:r>
              <a:rPr lang="pt-BR" b="1" dirty="0"/>
              <a:t>e a </a:t>
            </a:r>
            <a:r>
              <a:rPr lang="pt-BR" b="1" dirty="0" smtClean="0"/>
              <a:t>distribuição</a:t>
            </a:r>
            <a:r>
              <a:rPr lang="pt-BR" dirty="0" smtClean="0"/>
              <a:t>  e os determinantes das </a:t>
            </a:r>
            <a:r>
              <a:rPr lang="pt-BR" dirty="0"/>
              <a:t>doenças nas coletividades humanas</a:t>
            </a:r>
            <a:r>
              <a:rPr lang="pt-BR" dirty="0" smtClean="0"/>
              <a:t>.</a:t>
            </a:r>
            <a:r>
              <a:rPr lang="es-ES" dirty="0"/>
              <a:t> (ORGANIZACIÓN MUNDIAL DE LA SALUD, 1973),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 	Enquanto </a:t>
            </a:r>
            <a:r>
              <a:rPr lang="pt-BR" dirty="0"/>
              <a:t>a clínica </a:t>
            </a:r>
            <a:r>
              <a:rPr lang="pt-BR" dirty="0" smtClean="0"/>
              <a:t>dedica-se </a:t>
            </a:r>
            <a:r>
              <a:rPr lang="pt-BR" dirty="0"/>
              <a:t>ao estudo da </a:t>
            </a:r>
            <a:r>
              <a:rPr lang="pt-BR" b="1" dirty="0"/>
              <a:t>doença no indivíduo</a:t>
            </a:r>
            <a:r>
              <a:rPr lang="pt-BR" dirty="0"/>
              <a:t>, analisando caso a </a:t>
            </a:r>
            <a:r>
              <a:rPr lang="pt-BR" dirty="0" smtClean="0"/>
              <a:t>caso</a:t>
            </a:r>
            <a:r>
              <a:rPr lang="pt-BR" dirty="0"/>
              <a:t>, a epidemiologia debruça-se sobre os </a:t>
            </a:r>
            <a:r>
              <a:rPr lang="pt-BR" b="1" dirty="0"/>
              <a:t>problemas de saúde </a:t>
            </a:r>
            <a:r>
              <a:rPr lang="pt-BR" b="1" dirty="0" smtClean="0"/>
              <a:t>em </a:t>
            </a:r>
            <a:r>
              <a:rPr lang="pt-BR" b="1" dirty="0"/>
              <a:t>grupos de pessoas</a:t>
            </a:r>
            <a:r>
              <a:rPr lang="pt-BR" dirty="0"/>
              <a:t>, às vezes grupos pequenos, na maioria </a:t>
            </a:r>
            <a:r>
              <a:rPr lang="pt-BR" dirty="0" smtClean="0"/>
              <a:t>das </a:t>
            </a:r>
            <a:r>
              <a:rPr lang="pt-BR" dirty="0"/>
              <a:t>vezes envolvendo populações </a:t>
            </a:r>
            <a:r>
              <a:rPr lang="pt-BR" dirty="0" smtClean="0"/>
              <a:t>numerosas.</a:t>
            </a:r>
          </a:p>
          <a:p>
            <a:pPr marL="0" indent="0" algn="just">
              <a:buNone/>
            </a:pPr>
            <a:r>
              <a:rPr lang="pt-BR" dirty="0" smtClean="0"/>
              <a:t>	A epidemiologia analisa </a:t>
            </a:r>
            <a:r>
              <a:rPr lang="pt-BR" dirty="0"/>
              <a:t>a </a:t>
            </a:r>
            <a:r>
              <a:rPr lang="pt-BR" dirty="0" smtClean="0"/>
              <a:t>distribuição e </a:t>
            </a:r>
            <a:r>
              <a:rPr lang="pt-BR" dirty="0"/>
              <a:t>os </a:t>
            </a:r>
            <a:r>
              <a:rPr lang="pt-BR" dirty="0" smtClean="0"/>
              <a:t>fatores determinantes das </a:t>
            </a:r>
            <a:r>
              <a:rPr lang="pt-BR" dirty="0"/>
              <a:t>enfermidades, danos à saúde e </a:t>
            </a:r>
            <a:r>
              <a:rPr lang="pt-BR" dirty="0" smtClean="0"/>
              <a:t>eventos associados </a:t>
            </a:r>
            <a:r>
              <a:rPr lang="pt-BR" dirty="0"/>
              <a:t>à saúde coletiva, </a:t>
            </a:r>
            <a:r>
              <a:rPr lang="pt-BR" b="1" dirty="0" smtClean="0"/>
              <a:t>propondo medidas específicas </a:t>
            </a:r>
            <a:r>
              <a:rPr lang="pt-BR" b="1" dirty="0"/>
              <a:t>de prevenção, </a:t>
            </a:r>
            <a:r>
              <a:rPr lang="pt-BR" b="1" dirty="0" smtClean="0"/>
              <a:t>controle</a:t>
            </a:r>
            <a:r>
              <a:rPr lang="pt-BR" b="1" dirty="0"/>
              <a:t>, ou erradicação de doenças</a:t>
            </a:r>
            <a:r>
              <a:rPr lang="pt-BR" dirty="0"/>
              <a:t>, </a:t>
            </a:r>
            <a:r>
              <a:rPr lang="pt-BR" dirty="0" smtClean="0"/>
              <a:t>e </a:t>
            </a:r>
            <a:r>
              <a:rPr lang="pt-BR" dirty="0"/>
              <a:t>fornecendo indicadores que sirvam de suporte ao </a:t>
            </a:r>
            <a:r>
              <a:rPr lang="pt-BR" dirty="0" smtClean="0"/>
              <a:t>planejamento</a:t>
            </a:r>
            <a:r>
              <a:rPr lang="pt-BR" dirty="0"/>
              <a:t>, administração e avaliação das ações </a:t>
            </a:r>
            <a:r>
              <a:rPr lang="pt-BR" dirty="0" smtClean="0"/>
              <a:t>de </a:t>
            </a:r>
            <a:r>
              <a:rPr lang="pt-BR" dirty="0"/>
              <a:t>saúde. </a:t>
            </a:r>
          </a:p>
        </p:txBody>
      </p:sp>
    </p:spTree>
    <p:extLst>
      <p:ext uri="{BB962C8B-B14F-4D97-AF65-F5344CB8AC3E}">
        <p14:creationId xmlns:p14="http://schemas.microsoft.com/office/powerpoint/2010/main" val="427007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de pensamento epidemiológico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2955" y="1600206"/>
            <a:ext cx="11696132" cy="4525963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Quando </a:t>
            </a:r>
            <a:r>
              <a:rPr lang="pt-BR" dirty="0"/>
              <a:t>Dona </a:t>
            </a:r>
            <a:r>
              <a:rPr lang="pt-BR" dirty="0" err="1"/>
              <a:t>Hermelinda</a:t>
            </a:r>
            <a:r>
              <a:rPr lang="pt-BR" dirty="0"/>
              <a:t> e o Seu Benedito, moradores da Rua Sergipe n. 1, vão </a:t>
            </a:r>
            <a:r>
              <a:rPr lang="pt-BR" dirty="0" smtClean="0"/>
              <a:t>ao </a:t>
            </a:r>
            <a:r>
              <a:rPr lang="pt-BR" dirty="0"/>
              <a:t>posto de saúde, o médico, durante a consulta, preenche o prontuário com os dados pessoais, faz diagnóstico, pede exames, prescreve tratamento com vista ao acompanhamento da evolução clínica da saúde de cada um deles. </a:t>
            </a:r>
            <a:endParaRPr lang="pt-BR" dirty="0" smtClean="0"/>
          </a:p>
          <a:p>
            <a:r>
              <a:rPr lang="pt-BR" dirty="0" smtClean="0"/>
              <a:t>Quando </a:t>
            </a:r>
            <a:r>
              <a:rPr lang="pt-BR" dirty="0"/>
              <a:t>a Equipe de Saúde da Família, um médico, uma equipe de Prevenção Epidemiológica ou estudioso da Saúde Coletiva fazem perguntas e coletam respostas que levam a novas perguntas sobre a saúde e a doença, usando os dados de saúde coletados da população da Vila Brasil, estão trabalhando numa perspectiva epidemiológica. </a:t>
            </a:r>
          </a:p>
        </p:txBody>
      </p:sp>
    </p:spTree>
    <p:extLst>
      <p:ext uri="{BB962C8B-B14F-4D97-AF65-F5344CB8AC3E}">
        <p14:creationId xmlns:p14="http://schemas.microsoft.com/office/powerpoint/2010/main" val="38895100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Eis alguns exemplos de perguntas utilizadas numa abordagem epidemiológica: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8489" y="1600206"/>
            <a:ext cx="11723427" cy="4964367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 O câncer da D. </a:t>
            </a:r>
            <a:r>
              <a:rPr lang="pt-BR" dirty="0" err="1"/>
              <a:t>Hermelinda</a:t>
            </a:r>
            <a:r>
              <a:rPr lang="pt-BR" dirty="0"/>
              <a:t> e a doença pulmonar obstrutiva crônica de Seu Benedito são casos isolados ou </a:t>
            </a:r>
            <a:r>
              <a:rPr lang="pt-BR" dirty="0" smtClean="0"/>
              <a:t>frequentes? </a:t>
            </a:r>
          </a:p>
          <a:p>
            <a:r>
              <a:rPr lang="pt-BR" dirty="0" smtClean="0"/>
              <a:t> </a:t>
            </a:r>
            <a:r>
              <a:rPr lang="pt-BR" dirty="0"/>
              <a:t>Quais são os fatores que determinam essas doenças</a:t>
            </a:r>
            <a:r>
              <a:rPr lang="pt-BR" dirty="0" smtClean="0"/>
              <a:t>?</a:t>
            </a:r>
          </a:p>
          <a:p>
            <a:r>
              <a:rPr lang="pt-BR" dirty="0" smtClean="0"/>
              <a:t> Será </a:t>
            </a:r>
            <a:r>
              <a:rPr lang="pt-BR" dirty="0"/>
              <a:t>que o fumo, no caso da doença de Seu Benedito, levou ao desenvolvimento de sua doença? </a:t>
            </a:r>
            <a:endParaRPr lang="pt-BR" dirty="0" smtClean="0"/>
          </a:p>
          <a:p>
            <a:r>
              <a:rPr lang="pt-BR" dirty="0" smtClean="0"/>
              <a:t> </a:t>
            </a:r>
            <a:r>
              <a:rPr lang="pt-BR" dirty="0"/>
              <a:t>Da população de idosos da Vila Brasil, quem está mais sujeito a quais doenças? </a:t>
            </a:r>
            <a:endParaRPr lang="pt-BR" dirty="0" smtClean="0"/>
          </a:p>
          <a:p>
            <a:r>
              <a:rPr lang="pt-BR" dirty="0" smtClean="0"/>
              <a:t> </a:t>
            </a:r>
            <a:r>
              <a:rPr lang="pt-BR" dirty="0"/>
              <a:t>Como mensurar se a população da Vila Brasil está tendo um envelhecimento saudável? </a:t>
            </a:r>
            <a:endParaRPr lang="pt-BR" dirty="0" smtClean="0"/>
          </a:p>
          <a:p>
            <a:r>
              <a:rPr lang="pt-BR" dirty="0" smtClean="0"/>
              <a:t> </a:t>
            </a:r>
            <a:r>
              <a:rPr lang="pt-BR" dirty="0"/>
              <a:t>Como é o padrão de alimentação da população da Vila Brasil? Será que este padrão está associado com o câncer de intestino que acomete D. </a:t>
            </a:r>
            <a:r>
              <a:rPr lang="pt-BR" dirty="0" err="1"/>
              <a:t>Hermelinda</a:t>
            </a:r>
            <a:r>
              <a:rPr lang="pt-BR" dirty="0"/>
              <a:t> e outros moradores da Vila Brasil</a:t>
            </a:r>
            <a:r>
              <a:rPr lang="pt-BR" dirty="0" smtClean="0"/>
              <a:t>?</a:t>
            </a:r>
          </a:p>
          <a:p>
            <a:r>
              <a:rPr lang="pt-BR" dirty="0" smtClean="0"/>
              <a:t> A </a:t>
            </a:r>
            <a:r>
              <a:rPr lang="pt-BR" dirty="0"/>
              <a:t>incidência de doenças dos idosos da Vila Brasil é similar à de outras vilas ou outro lugar de referência?</a:t>
            </a:r>
          </a:p>
        </p:txBody>
      </p:sp>
    </p:spTree>
    <p:extLst>
      <p:ext uri="{BB962C8B-B14F-4D97-AF65-F5344CB8AC3E}">
        <p14:creationId xmlns:p14="http://schemas.microsoft.com/office/powerpoint/2010/main" val="33877531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03" y="218364"/>
            <a:ext cx="11409533" cy="643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7926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5962"/>
            <a:ext cx="12192000" cy="677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890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76"/>
            <a:ext cx="10972800" cy="803535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/>
              <a:t>Importância da Epidemiologia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2289" y="1187362"/>
            <a:ext cx="11050137" cy="56706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600" u="sng" dirty="0" smtClean="0"/>
              <a:t>PRODUÇÃO DE CONHECIMENTO</a:t>
            </a:r>
          </a:p>
          <a:p>
            <a:pPr marL="0" indent="0" algn="ctr">
              <a:buNone/>
            </a:pPr>
            <a:r>
              <a:rPr lang="pt-BR" sz="3600" dirty="0" smtClean="0"/>
              <a:t>Causa</a:t>
            </a:r>
          </a:p>
          <a:p>
            <a:pPr marL="0" indent="0" algn="ctr">
              <a:buNone/>
            </a:pPr>
            <a:r>
              <a:rPr lang="pt-BR" sz="3600" dirty="0" smtClean="0"/>
              <a:t>Situação Doença (onde, quando, como)</a:t>
            </a:r>
          </a:p>
          <a:p>
            <a:pPr marL="0" indent="0" algn="ctr">
              <a:buNone/>
            </a:pPr>
            <a:r>
              <a:rPr lang="pt-BR" sz="3600" dirty="0" smtClean="0"/>
              <a:t>Impacto Econômico</a:t>
            </a:r>
          </a:p>
          <a:p>
            <a:pPr marL="0" indent="0" algn="ctr">
              <a:buNone/>
            </a:pPr>
            <a:endParaRPr lang="pt-BR" sz="3600" dirty="0"/>
          </a:p>
          <a:p>
            <a:pPr marL="0" indent="0" algn="ctr">
              <a:buNone/>
            </a:pPr>
            <a:r>
              <a:rPr lang="pt-BR" sz="3600" u="sng" dirty="0" smtClean="0"/>
              <a:t>INTERVENÇÕES</a:t>
            </a:r>
            <a:endParaRPr lang="pt-BR" sz="3600" dirty="0" smtClean="0"/>
          </a:p>
          <a:p>
            <a:pPr marL="0" indent="0" algn="ctr">
              <a:buNone/>
            </a:pPr>
            <a:r>
              <a:rPr lang="pt-BR" sz="3600" dirty="0" smtClean="0"/>
              <a:t>Controle e Prevenção</a:t>
            </a:r>
          </a:p>
          <a:p>
            <a:pPr marL="0" indent="0" algn="ctr">
              <a:buNone/>
            </a:pPr>
            <a:r>
              <a:rPr lang="pt-BR" sz="3600" dirty="0" smtClean="0"/>
              <a:t>Avaliação</a:t>
            </a:r>
            <a:endParaRPr lang="pt-BR" sz="3600" dirty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6044820" y="3940221"/>
            <a:ext cx="0" cy="41910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815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da disciplina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6728" y="1600206"/>
            <a:ext cx="11145672" cy="4525963"/>
          </a:xfrm>
        </p:spPr>
        <p:txBody>
          <a:bodyPr>
            <a:normAutofit lnSpcReduction="10000"/>
          </a:bodyPr>
          <a:lstStyle/>
          <a:p>
            <a:pPr>
              <a:spcAft>
                <a:spcPts val="0"/>
              </a:spcAft>
            </a:pPr>
            <a:endParaRPr lang="pt-BR" dirty="0" smtClean="0">
              <a:latin typeface="Arial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pt-BR" smtClean="0">
                <a:latin typeface="Arial"/>
                <a:ea typeface="Times New Roman"/>
              </a:rPr>
              <a:t>Propiciar </a:t>
            </a:r>
            <a:r>
              <a:rPr lang="pt-BR" dirty="0">
                <a:latin typeface="Arial"/>
                <a:ea typeface="Times New Roman"/>
              </a:rPr>
              <a:t>ao graduando, a compreensão da Epidemiologia como eixo da Saúde Pública, analisando as bases conceituais para identificação dos indicadores, distribuição da morbimortalidade e perfil de saúde da população brasileira visando contribuir para a promoção, prevenção e recuperação da saúde, considerando fatores ambientais, socioeconômicos e clínicos e o impacto das intervenções em saúde.</a:t>
            </a:r>
            <a:endParaRPr lang="pt-BR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pt-BR" dirty="0"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endParaRPr lang="pt-BR" sz="3600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pt-BR" dirty="0">
              <a:latin typeface="Times New Roman"/>
              <a:ea typeface="Times New Roman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30831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130933"/>
              </p:ext>
            </p:extLst>
          </p:nvPr>
        </p:nvGraphicFramePr>
        <p:xfrm>
          <a:off x="177421" y="95533"/>
          <a:ext cx="12014578" cy="676246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007289"/>
                <a:gridCol w="6007289"/>
              </a:tblGrid>
              <a:tr h="52553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</a:rPr>
                        <a:t>Utilidades mais citadas da epidemiologia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531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Analisar a situação de saúde;</a:t>
                      </a:r>
                      <a:endParaRPr lang="pt-BR" sz="2000" dirty="0"/>
                    </a:p>
                  </a:txBody>
                  <a:tcPr anchor="ctr"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Definir os modos de transmissão;</a:t>
                      </a:r>
                      <a:endParaRPr lang="pt-BR" sz="20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25025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Identificar perfis</a:t>
                      </a:r>
                      <a:r>
                        <a:rPr lang="pt-BR" sz="2000" baseline="0" dirty="0" smtClean="0"/>
                        <a:t> e fatores de risco;</a:t>
                      </a:r>
                      <a:endParaRPr lang="pt-BR" sz="2000" dirty="0"/>
                    </a:p>
                  </a:txBody>
                  <a:tcPr anchor="ctr"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Identificar e explicar os padrões de distribuição geográfica das doenças;</a:t>
                      </a:r>
                      <a:endParaRPr lang="pt-BR" sz="20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25025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Proceder à avaliação epidemiológica</a:t>
                      </a:r>
                      <a:r>
                        <a:rPr lang="pt-BR" sz="2000" baseline="0" dirty="0" smtClean="0"/>
                        <a:t> de serviços;</a:t>
                      </a:r>
                      <a:endParaRPr lang="pt-BR" sz="2000" dirty="0"/>
                    </a:p>
                  </a:txBody>
                  <a:tcPr anchor="ctr"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Estabelecer os métodos e estratégias de controle dos agravos à</a:t>
                      </a:r>
                      <a:r>
                        <a:rPr lang="pt-BR" sz="2000" baseline="0" dirty="0" smtClean="0"/>
                        <a:t> saúde;</a:t>
                      </a:r>
                      <a:endParaRPr lang="pt-BR" sz="20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5531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Entender a causalidade dos agravos à saúde;</a:t>
                      </a:r>
                      <a:endParaRPr lang="pt-BR" sz="2000" dirty="0"/>
                    </a:p>
                  </a:txBody>
                  <a:tcPr anchor="ctr"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Estabelecer medidas</a:t>
                      </a:r>
                      <a:r>
                        <a:rPr lang="pt-BR" sz="2000" baseline="0" dirty="0" smtClean="0"/>
                        <a:t> preventivas;</a:t>
                      </a:r>
                      <a:endParaRPr lang="pt-BR" sz="20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25025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Descrever a</a:t>
                      </a:r>
                      <a:r>
                        <a:rPr lang="pt-BR" sz="2000" baseline="0" dirty="0" smtClean="0"/>
                        <a:t> evolução clínica das doenças e sua história natural;</a:t>
                      </a:r>
                      <a:endParaRPr lang="pt-BR" sz="2000" dirty="0"/>
                    </a:p>
                  </a:txBody>
                  <a:tcPr anchor="ctr"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Auxiliar o planejamento e desenvolvimento</a:t>
                      </a:r>
                      <a:r>
                        <a:rPr lang="pt-BR" sz="2000" baseline="0" dirty="0" smtClean="0"/>
                        <a:t> dos serviços de saúde</a:t>
                      </a:r>
                      <a:endParaRPr lang="pt-BR" sz="20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25025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Avaliar o quanto os serviços de saúde respondem aos problemas e às necessidades das populações;</a:t>
                      </a:r>
                      <a:endParaRPr lang="pt-BR" sz="2000" dirty="0"/>
                    </a:p>
                  </a:txBody>
                  <a:tcPr anchor="ctr"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Gerar dados para a administração e avaliação</a:t>
                      </a:r>
                      <a:r>
                        <a:rPr lang="pt-BR" sz="2000" baseline="0" dirty="0" smtClean="0"/>
                        <a:t> de serviços de saúde;</a:t>
                      </a:r>
                      <a:endParaRPr lang="pt-BR" sz="20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85773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Testar a eficácia, a efetividade e o impacto de estratégias de intervenção, bem como a qualidade, acesso e disponibilidade dos serviços de saúde para controlar, prevenir e tratar os agravos de saúde </a:t>
                      </a:r>
                    </a:p>
                    <a:p>
                      <a:pPr algn="ctr"/>
                      <a:r>
                        <a:rPr lang="pt-BR" sz="2000" dirty="0" smtClean="0"/>
                        <a:t>na comunidade</a:t>
                      </a:r>
                      <a:endParaRPr lang="pt-BR" sz="2000" dirty="0"/>
                    </a:p>
                  </a:txBody>
                  <a:tcPr anchor="ctr"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Estabelecer critérios para a Vigilância em Saúde.</a:t>
                      </a:r>
                      <a:endParaRPr lang="pt-BR" sz="20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152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Métodos de investigação </a:t>
            </a:r>
            <a:r>
              <a:rPr lang="pt-BR" smtClean="0"/>
              <a:t>na epidemiologia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4717" y="1282897"/>
            <a:ext cx="11764371" cy="5308979"/>
          </a:xfrm>
        </p:spPr>
        <p:txBody>
          <a:bodyPr>
            <a:normAutofit fontScale="62500" lnSpcReduction="20000"/>
          </a:bodyPr>
          <a:lstStyle/>
          <a:p>
            <a:pPr marL="0" lvl="0" indent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pt-BR" sz="4500" b="1" dirty="0">
                <a:solidFill>
                  <a:prstClr val="black"/>
                </a:solidFill>
                <a:latin typeface="Arial" charset="0"/>
                <a:cs typeface="Arial" charset="0"/>
              </a:rPr>
              <a:t>Diferentes classificações:</a:t>
            </a:r>
          </a:p>
          <a:p>
            <a:pPr marL="0" lvl="0" indent="0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pt-BR" sz="4500" dirty="0">
                <a:solidFill>
                  <a:prstClr val="black"/>
                </a:solidFill>
                <a:latin typeface="Arial" charset="0"/>
                <a:cs typeface="Arial" charset="0"/>
              </a:rPr>
              <a:t> Estudos descritivos ou analíticos</a:t>
            </a:r>
          </a:p>
          <a:p>
            <a:pPr marL="0" lvl="0" indent="0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pt-BR" sz="4500" dirty="0">
                <a:solidFill>
                  <a:prstClr val="black"/>
                </a:solidFill>
                <a:latin typeface="Arial" charset="0"/>
                <a:cs typeface="Arial" charset="0"/>
              </a:rPr>
              <a:t> Estudos experimentais ou não experimentais (observacionais</a:t>
            </a:r>
            <a:r>
              <a:rPr lang="pt-BR" sz="45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)</a:t>
            </a:r>
          </a:p>
          <a:p>
            <a:pPr marL="0" lvl="0" indent="0" fontAlgn="base">
              <a:spcBef>
                <a:spcPct val="50000"/>
              </a:spcBef>
              <a:spcAft>
                <a:spcPct val="0"/>
              </a:spcAft>
              <a:buNone/>
            </a:pPr>
            <a:endParaRPr lang="pt-BR" sz="45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r>
              <a:rPr lang="pt-BR" sz="4500" dirty="0">
                <a:solidFill>
                  <a:srgbClr val="333333"/>
                </a:solidFill>
                <a:latin typeface="Open Sans"/>
              </a:rPr>
              <a:t>A </a:t>
            </a:r>
            <a:r>
              <a:rPr lang="pt-BR" sz="4500" b="1" dirty="0">
                <a:solidFill>
                  <a:srgbClr val="333333"/>
                </a:solidFill>
                <a:latin typeface="Open Sans"/>
              </a:rPr>
              <a:t>epidemiologia descritiva</a:t>
            </a:r>
            <a:r>
              <a:rPr lang="pt-BR" sz="4500" dirty="0">
                <a:solidFill>
                  <a:srgbClr val="333333"/>
                </a:solidFill>
                <a:latin typeface="Open Sans"/>
              </a:rPr>
              <a:t> estuda o comportamento das doenças em uma comunidade, em função de variáveis ligadas ao tempo (quando), ao espaço físico ou lugar (onde) e à pessoa (quem).</a:t>
            </a:r>
          </a:p>
          <a:p>
            <a:r>
              <a:rPr lang="pt-BR" sz="4500" dirty="0">
                <a:solidFill>
                  <a:srgbClr val="333333"/>
                </a:solidFill>
                <a:latin typeface="Open Sans"/>
              </a:rPr>
              <a:t>O seu </a:t>
            </a:r>
            <a:r>
              <a:rPr lang="pt-BR" sz="4500" b="1" dirty="0">
                <a:solidFill>
                  <a:srgbClr val="333333"/>
                </a:solidFill>
                <a:latin typeface="Open Sans"/>
              </a:rPr>
              <a:t>objetivo</a:t>
            </a:r>
            <a:r>
              <a:rPr lang="pt-BR" sz="4500" dirty="0">
                <a:solidFill>
                  <a:srgbClr val="333333"/>
                </a:solidFill>
                <a:latin typeface="Open Sans"/>
              </a:rPr>
              <a:t> é responder onde, quando e sobre quem ocorre determinado problema de saúde, fornecendo elementos importantes para se decidir quais medidas de prevenção e controle são mais indicadas, além de avaliar se as estratégias utilizadas </a:t>
            </a:r>
            <a:r>
              <a:rPr lang="pt-BR" sz="4500" dirty="0" smtClean="0">
                <a:solidFill>
                  <a:srgbClr val="333333"/>
                </a:solidFill>
                <a:latin typeface="Open Sans"/>
              </a:rPr>
              <a:t>diminuíram </a:t>
            </a:r>
            <a:r>
              <a:rPr lang="pt-BR" sz="4500" dirty="0">
                <a:solidFill>
                  <a:srgbClr val="333333"/>
                </a:solidFill>
                <a:latin typeface="Open Sans"/>
              </a:rPr>
              <a:t>ou controlaram a ocorrência de determinada doença.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08898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26114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Estudos </a:t>
            </a:r>
            <a:r>
              <a:rPr lang="pt-BR" b="1" dirty="0"/>
              <a:t>experimentais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5534" y="1105470"/>
            <a:ext cx="11955439" cy="5020700"/>
          </a:xfrm>
        </p:spPr>
        <p:txBody>
          <a:bodyPr>
            <a:noAutofit/>
          </a:bodyPr>
          <a:lstStyle/>
          <a:p>
            <a:pPr lvl="0"/>
            <a:r>
              <a:rPr lang="pt-BR" dirty="0" smtClean="0"/>
              <a:t>Procuram </a:t>
            </a:r>
            <a:r>
              <a:rPr lang="pt-BR" dirty="0"/>
              <a:t>estabelecer uma relação de causa e efeito entre variáveis em </a:t>
            </a:r>
            <a:r>
              <a:rPr lang="pt-BR" b="1" dirty="0"/>
              <a:t>estudo</a:t>
            </a:r>
            <a:r>
              <a:rPr lang="pt-BR" dirty="0"/>
              <a:t> de forma prática. </a:t>
            </a:r>
            <a:r>
              <a:rPr lang="pt-BR" dirty="0">
                <a:solidFill>
                  <a:prstClr val="black"/>
                </a:solidFill>
              </a:rPr>
              <a:t>Investiga se existe associação entre um fator (exposição) e uma doença ou problema de saúde (desfecho) na população.</a:t>
            </a:r>
          </a:p>
          <a:p>
            <a:pPr lvl="0" algn="just">
              <a:buClr>
                <a:srgbClr val="F79646">
                  <a:lumMod val="75000"/>
                </a:srgbClr>
              </a:buClr>
              <a:buSzPct val="70000"/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prstClr val="black"/>
                </a:solidFill>
              </a:rPr>
              <a:t>Comprova </a:t>
            </a:r>
            <a:r>
              <a:rPr lang="pt-BR" dirty="0">
                <a:solidFill>
                  <a:prstClr val="black"/>
                </a:solidFill>
              </a:rPr>
              <a:t>as relações causais (como e por que ocorreu?). Podem ser experimentais (ensaio clínico randomizado) ou observacionais (estudo de coorte (ou segmento), estudo de caso controle, estudo transversal, estudo ecológico). </a:t>
            </a:r>
            <a:r>
              <a:rPr lang="pt-BR" dirty="0" smtClean="0">
                <a:solidFill>
                  <a:prstClr val="black"/>
                </a:solidFill>
              </a:rPr>
              <a:t>Exemplo</a:t>
            </a:r>
            <a:r>
              <a:rPr lang="pt-BR" dirty="0">
                <a:solidFill>
                  <a:prstClr val="black"/>
                </a:solidFill>
              </a:rPr>
              <a:t>: Os indivíduos obesos têm maior risco de hipertensão do que os indivíduos com peso corporal normal (de acordo com IMC)?</a:t>
            </a:r>
            <a:endParaRPr lang="pt-BR" dirty="0"/>
          </a:p>
          <a:p>
            <a:r>
              <a:rPr lang="pt-BR" dirty="0" smtClean="0"/>
              <a:t>Uso da talidomida e a malformação fetal, o </a:t>
            </a:r>
            <a:r>
              <a:rPr lang="pt-BR" dirty="0" err="1" smtClean="0"/>
              <a:t>Vioxx</a:t>
            </a:r>
            <a:r>
              <a:rPr lang="pt-BR" dirty="0" smtClean="0"/>
              <a:t> e cardiopatia</a:t>
            </a:r>
          </a:p>
        </p:txBody>
      </p:sp>
    </p:spTree>
    <p:extLst>
      <p:ext uri="{BB962C8B-B14F-4D97-AF65-F5344CB8AC3E}">
        <p14:creationId xmlns:p14="http://schemas.microsoft.com/office/powerpoint/2010/main" val="4839690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62" y="504967"/>
            <a:ext cx="11109277" cy="569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4776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117600" y="311150"/>
            <a:ext cx="10363200" cy="616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4000" b="1" smtClean="0">
                <a:solidFill>
                  <a:srgbClr val="FFCC00"/>
                </a:solidFill>
                <a:latin typeface="Arial" charset="0"/>
                <a:cs typeface="Arial" charset="0"/>
              </a:rPr>
              <a:t>QUANTIFICANDO A EPIDEMIA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24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 </a:t>
            </a:r>
            <a:endParaRPr lang="pt-BR" sz="2400" b="1" smtClean="0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28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1 - DEFINIÇÃO DO CASO.</a:t>
            </a:r>
            <a:endParaRPr lang="pt-BR" sz="2800" b="1" smtClean="0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28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2 - CURVA EPIDEMICA</a:t>
            </a:r>
            <a:endParaRPr lang="pt-BR" sz="2800" b="1" smtClean="0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28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 	PONTO DA FONTE                                                         (FONTE E VEÍCULO 	COMUNS)</a:t>
            </a:r>
            <a:endParaRPr lang="pt-BR" sz="2800" b="1" smtClean="0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28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	PROPAGADA</a:t>
            </a:r>
            <a:endParaRPr lang="pt-BR" sz="2800" b="1" smtClean="0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28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3 - TAXA DE ATAQUE</a:t>
            </a:r>
            <a:endParaRPr lang="pt-BR" sz="2800" b="1" smtClean="0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28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4 - PERÍODO DE INCUBAÇÃO</a:t>
            </a:r>
            <a:endParaRPr lang="pt-BR" sz="2800" b="1" smtClean="0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28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5 - IMUNIDADE DA COMUNIDADE</a:t>
            </a:r>
            <a:r>
              <a:rPr lang="pt-BR" sz="2800" b="1" smtClean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09178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46582801"/>
              </p:ext>
            </p:extLst>
          </p:nvPr>
        </p:nvGraphicFramePr>
        <p:xfrm>
          <a:off x="1" y="523221"/>
          <a:ext cx="11709779" cy="6334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197315" y="0"/>
            <a:ext cx="7251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Variáveis Descritivas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06616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75" y="300251"/>
            <a:ext cx="10795379" cy="635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3655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6" y="177421"/>
            <a:ext cx="11368585" cy="637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545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81" y="177421"/>
            <a:ext cx="11341290" cy="637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5614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Vamos aos exercícios!!!!!</a:t>
            </a:r>
            <a:endParaRPr lang="pt-BR" dirty="0"/>
          </a:p>
        </p:txBody>
      </p:sp>
      <p:pic>
        <p:nvPicPr>
          <p:cNvPr id="1026" name="Picture 2" descr="Resultado de imagem para personagens perna lon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106" y="1555779"/>
            <a:ext cx="4322833" cy="494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044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Bibliografia</a:t>
            </a:r>
            <a:endParaRPr lang="pt-BR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4" y="2939256"/>
            <a:ext cx="2240963" cy="268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7175" y="3488520"/>
            <a:ext cx="2100263" cy="26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604" y="897720"/>
            <a:ext cx="187166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609600" y="32622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Bibliografia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450376"/>
            <a:ext cx="2198664" cy="25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257" y="4067033"/>
            <a:ext cx="1923309" cy="2552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106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544" y="315581"/>
            <a:ext cx="10718043" cy="62611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EXERCÍCIO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3899" y="709684"/>
            <a:ext cx="11655188" cy="5909480"/>
          </a:xfrm>
        </p:spPr>
        <p:txBody>
          <a:bodyPr>
            <a:normAutofit fontScale="92500" lnSpcReduction="10000"/>
          </a:bodyPr>
          <a:lstStyle/>
          <a:p>
            <a:pPr lvl="0"/>
            <a:endParaRPr lang="pt-BR" sz="2400" dirty="0" smtClean="0">
              <a:solidFill>
                <a:prstClr val="black"/>
              </a:solidFill>
            </a:endParaRPr>
          </a:p>
          <a:p>
            <a:pPr lvl="0"/>
            <a:r>
              <a:rPr lang="pt-BR" sz="2400" dirty="0" smtClean="0">
                <a:solidFill>
                  <a:prstClr val="black"/>
                </a:solidFill>
              </a:rPr>
              <a:t>Leia </a:t>
            </a:r>
            <a:r>
              <a:rPr lang="pt-BR" sz="2400" dirty="0">
                <a:solidFill>
                  <a:prstClr val="black"/>
                </a:solidFill>
              </a:rPr>
              <a:t>o artigo intitulado “Mortalidade por doenças cardiovasculares e níveis socioeconômicos na população de São José do Rio Preto, estado de São Paulo, Brasil” publicado nos Arquivos Brasileiros de Cardiologia em 2007 (volume 88, fascículo 2, páginas 200-206) até o item “Resultados” e responda as perguntas abaixo:</a:t>
            </a:r>
          </a:p>
          <a:p>
            <a:pPr lvl="0"/>
            <a:r>
              <a:rPr lang="pt-BR" sz="2400" dirty="0">
                <a:solidFill>
                  <a:prstClr val="black"/>
                </a:solidFill>
              </a:rPr>
              <a:t>a) Faça um breve resumo da introdução do estudo.</a:t>
            </a:r>
          </a:p>
          <a:p>
            <a:pPr lvl="0"/>
            <a:r>
              <a:rPr lang="pt-BR" sz="2400" dirty="0">
                <a:solidFill>
                  <a:prstClr val="black"/>
                </a:solidFill>
              </a:rPr>
              <a:t>b) Qual(</a:t>
            </a:r>
            <a:r>
              <a:rPr lang="pt-BR" sz="2400" dirty="0" err="1">
                <a:solidFill>
                  <a:prstClr val="black"/>
                </a:solidFill>
              </a:rPr>
              <a:t>is</a:t>
            </a:r>
            <a:r>
              <a:rPr lang="pt-BR" sz="2400" dirty="0">
                <a:solidFill>
                  <a:prstClr val="black"/>
                </a:solidFill>
              </a:rPr>
              <a:t>) o(s) objetivo(s) do estudo?</a:t>
            </a:r>
          </a:p>
          <a:p>
            <a:pPr lvl="0"/>
            <a:r>
              <a:rPr lang="pt-BR" sz="2400" dirty="0">
                <a:solidFill>
                  <a:prstClr val="black"/>
                </a:solidFill>
              </a:rPr>
              <a:t>c) Qual a metodologia empregada para análise?</a:t>
            </a:r>
          </a:p>
          <a:p>
            <a:pPr lvl="0"/>
            <a:r>
              <a:rPr lang="pt-BR" sz="2400" dirty="0">
                <a:solidFill>
                  <a:prstClr val="black"/>
                </a:solidFill>
              </a:rPr>
              <a:t>d) Faça um resumo dos principais resultados encontrados.</a:t>
            </a:r>
          </a:p>
          <a:p>
            <a:pPr lvl="0"/>
            <a:r>
              <a:rPr lang="pt-BR" sz="2400" dirty="0">
                <a:solidFill>
                  <a:prstClr val="black"/>
                </a:solidFill>
              </a:rPr>
              <a:t>e) A queda da mortalidade por doenças cardiovasculares é, para vocês, um fato esperado? Que hipóteses vocês levantariam para explicar esta queda?</a:t>
            </a:r>
          </a:p>
          <a:p>
            <a:pPr lvl="0"/>
            <a:r>
              <a:rPr lang="pt-BR" sz="2400" dirty="0">
                <a:solidFill>
                  <a:prstClr val="black"/>
                </a:solidFill>
              </a:rPr>
              <a:t>g) O encontro de maior risco de morrer por doenças cardiovasculares na população de menor nível socioeconômico é, para vocês, um fato esperado? Que hipóteses vocês levantariam para explicar este resultado</a:t>
            </a:r>
            <a:r>
              <a:rPr lang="pt-BR" sz="2400" dirty="0" smtClean="0">
                <a:solidFill>
                  <a:prstClr val="black"/>
                </a:solidFill>
              </a:rPr>
              <a:t>?</a:t>
            </a:r>
          </a:p>
          <a:p>
            <a:pPr lvl="0"/>
            <a:endParaRPr lang="pt-BR" sz="2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pt-BR" sz="2400" dirty="0">
                <a:solidFill>
                  <a:prstClr val="black"/>
                </a:solidFill>
              </a:rPr>
              <a:t> </a:t>
            </a:r>
            <a:r>
              <a:rPr lang="pt-BR" sz="2400" dirty="0">
                <a:hlinkClick r:id="rId2"/>
              </a:rPr>
              <a:t> http://www.scielo.br/pdf/abc/v88n2/a11v88n2.pdf</a:t>
            </a:r>
            <a:endParaRPr lang="pt-BR" sz="2400" dirty="0">
              <a:solidFill>
                <a:prstClr val="black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39715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4967" y="1897040"/>
            <a:ext cx="10682851" cy="3981284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t-BR" sz="4700" dirty="0"/>
              <a:t>O objetivo final da Epidemiologia é produzir conhecimento e tecnologia capazes de promover a saúde individual através de medidas de alcance </a:t>
            </a:r>
            <a:r>
              <a:rPr lang="pt-BR" sz="4700" dirty="0" smtClean="0"/>
              <a:t>coletivo.</a:t>
            </a:r>
            <a:endParaRPr lang="pt-BR" sz="4700" dirty="0"/>
          </a:p>
          <a:p>
            <a:pPr marL="0" indent="0" algn="just">
              <a:buNone/>
            </a:pPr>
            <a:endParaRPr lang="pt-BR" sz="4700" dirty="0" smtClean="0">
              <a:hlinkClick r:id="rId2"/>
            </a:endParaRPr>
          </a:p>
          <a:p>
            <a:pPr marL="0" indent="0" algn="just">
              <a:buNone/>
            </a:pPr>
            <a:endParaRPr lang="pt-BR" sz="3900" dirty="0" smtClean="0">
              <a:hlinkClick r:id="rId2"/>
            </a:endParaRPr>
          </a:p>
          <a:p>
            <a:pPr marL="0" indent="0" algn="just">
              <a:buNone/>
            </a:pPr>
            <a:endParaRPr lang="pt-BR" sz="2000" dirty="0">
              <a:hlinkClick r:id="rId2"/>
            </a:endParaRPr>
          </a:p>
          <a:p>
            <a:pPr marL="0" indent="0" algn="just">
              <a:buNone/>
            </a:pPr>
            <a:r>
              <a:rPr lang="pt-BR" sz="2000" dirty="0"/>
              <a:t>Link Boletins </a:t>
            </a:r>
            <a:r>
              <a:rPr lang="pt-BR" sz="2000" dirty="0" smtClean="0"/>
              <a:t>Epidemiológicos:</a:t>
            </a:r>
            <a:endParaRPr lang="pt-BR" sz="2000" dirty="0">
              <a:hlinkClick r:id="rId2"/>
            </a:endParaRPr>
          </a:p>
          <a:p>
            <a:pPr marL="0" indent="0" algn="just">
              <a:buNone/>
            </a:pPr>
            <a:r>
              <a:rPr lang="pt-BR" sz="2000" dirty="0" smtClean="0">
                <a:hlinkClick r:id="rId2"/>
              </a:rPr>
              <a:t>http</a:t>
            </a:r>
            <a:r>
              <a:rPr lang="pt-BR" sz="2000" dirty="0">
                <a:hlinkClick r:id="rId2"/>
              </a:rPr>
              <a:t>://</a:t>
            </a:r>
            <a:r>
              <a:rPr lang="pt-BR" sz="2000" dirty="0" smtClean="0">
                <a:hlinkClick r:id="rId2"/>
              </a:rPr>
              <a:t>portalsaude.saude.gov.br/index.php/o-ministerio/principal/leia-mais-o-ministerio/197-secretaria-svs/11955-boletins-epidemiologicos-arquivos</a:t>
            </a:r>
            <a:endParaRPr lang="pt-BR" sz="2000" dirty="0" smtClean="0"/>
          </a:p>
          <a:p>
            <a:pPr marL="0" indent="0" algn="just">
              <a:buNone/>
            </a:pPr>
            <a:endParaRPr lang="pt-BR" sz="2000" dirty="0" smtClean="0"/>
          </a:p>
        </p:txBody>
      </p:sp>
      <p:sp>
        <p:nvSpPr>
          <p:cNvPr id="2" name="CaixaDeTexto 1"/>
          <p:cNvSpPr txBox="1"/>
          <p:nvPr/>
        </p:nvSpPr>
        <p:spPr>
          <a:xfrm>
            <a:off x="2558143" y="827352"/>
            <a:ext cx="7141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Objetivo Final da Epidemiologia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321863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115457" y="708476"/>
            <a:ext cx="9342752" cy="922716"/>
          </a:xfrm>
        </p:spPr>
        <p:txBody>
          <a:bodyPr>
            <a:normAutofit/>
          </a:bodyPr>
          <a:lstStyle/>
          <a:p>
            <a:pPr algn="ctr"/>
            <a:r>
              <a:rPr lang="pt-BR" sz="4400" b="1" dirty="0" smtClean="0"/>
              <a:t>Referências</a:t>
            </a:r>
            <a:endParaRPr lang="pt-BR" sz="4400" b="1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066800" y="2324528"/>
            <a:ext cx="10058400" cy="249512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dirty="0"/>
              <a:t>AGUIAR, Zenaide Neto. SUS: Sistema Único de Saúde: antecedentes, percurso, perspectivas e desafios. </a:t>
            </a:r>
            <a:r>
              <a:rPr lang="pt-BR" b="1" dirty="0"/>
              <a:t>São Paulo: </a:t>
            </a:r>
            <a:r>
              <a:rPr lang="pt-BR" b="1" dirty="0" err="1"/>
              <a:t>Martinari</a:t>
            </a:r>
            <a:r>
              <a:rPr lang="pt-BR" dirty="0"/>
              <a:t>, 2011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/>
              <a:t>MENEZES, </a:t>
            </a:r>
            <a:r>
              <a:rPr lang="pt-BR" dirty="0" smtClean="0"/>
              <a:t>A. M. B</a:t>
            </a:r>
            <a:r>
              <a:rPr lang="pt-BR" dirty="0"/>
              <a:t>. Noções básicas de epidemiologia. </a:t>
            </a:r>
            <a:r>
              <a:rPr lang="pt-BR" b="1" dirty="0"/>
              <a:t>Silva LCC, Menezes AMB, organizadores. Epidemiologia das doenças respiratórias. Rio de Janeiro: </a:t>
            </a:r>
            <a:r>
              <a:rPr lang="pt-BR" b="1" dirty="0" err="1"/>
              <a:t>Revinter</a:t>
            </a:r>
            <a:r>
              <a:rPr lang="pt-BR" dirty="0"/>
              <a:t>, p. 1-25, 2001.</a:t>
            </a:r>
            <a:endParaRPr lang="pt-BR" dirty="0" smtClean="0"/>
          </a:p>
          <a:p>
            <a:pPr marL="0" indent="0">
              <a:buNone/>
            </a:pPr>
            <a:r>
              <a:rPr lang="pt-BR" dirty="0"/>
              <a:t>SOARES, </a:t>
            </a:r>
            <a:r>
              <a:rPr lang="pt-BR" dirty="0" smtClean="0"/>
              <a:t>D. A.; </a:t>
            </a:r>
            <a:r>
              <a:rPr lang="pt-BR" dirty="0"/>
              <a:t>ANDRADE, </a:t>
            </a:r>
            <a:r>
              <a:rPr lang="pt-BR" dirty="0" smtClean="0"/>
              <a:t>S. M.; </a:t>
            </a:r>
            <a:r>
              <a:rPr lang="pt-BR" dirty="0"/>
              <a:t>CAMPOS, </a:t>
            </a:r>
            <a:r>
              <a:rPr lang="pt-BR" dirty="0" smtClean="0"/>
              <a:t>J. J. B. </a:t>
            </a:r>
            <a:r>
              <a:rPr lang="pt-BR" dirty="0"/>
              <a:t>Epidemiologia e indicadores de saúde. </a:t>
            </a:r>
            <a:r>
              <a:rPr lang="pt-BR" b="1" dirty="0"/>
              <a:t>Bases da saúde coletiva. Londrina: Ed. UEL</a:t>
            </a:r>
            <a:r>
              <a:rPr lang="pt-BR" dirty="0"/>
              <a:t>, p. 183-210, 2001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37201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Epidemiologia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431372" y="1628800"/>
            <a:ext cx="11452853" cy="5069160"/>
          </a:xfrm>
        </p:spPr>
        <p:txBody>
          <a:bodyPr>
            <a:normAutofit/>
          </a:bodyPr>
          <a:lstStyle/>
          <a:p>
            <a:r>
              <a:rPr lang="pt-BR" dirty="0" err="1" smtClean="0"/>
              <a:t>Epi</a:t>
            </a:r>
            <a:r>
              <a:rPr lang="pt-BR" dirty="0" smtClean="0"/>
              <a:t>=sobre</a:t>
            </a:r>
          </a:p>
          <a:p>
            <a:r>
              <a:rPr lang="pt-BR" dirty="0" smtClean="0"/>
              <a:t>Demo=população</a:t>
            </a:r>
          </a:p>
          <a:p>
            <a:r>
              <a:rPr lang="pt-BR" dirty="0" smtClean="0"/>
              <a:t>Logus=estudo</a:t>
            </a:r>
          </a:p>
          <a:p>
            <a:r>
              <a:rPr lang="pt-BR" dirty="0" smtClean="0"/>
              <a:t>Conceito original = Estudos das epidemias das doenças transmissíveis.</a:t>
            </a:r>
          </a:p>
          <a:p>
            <a:r>
              <a:rPr lang="pt-BR" dirty="0" smtClean="0"/>
              <a:t>Recentemente conceito evoluiu de modo a abranger praticamente todos os eventos relacionados com a saúde das populações.</a:t>
            </a:r>
          </a:p>
          <a:p>
            <a:r>
              <a:rPr lang="pt-BR" dirty="0" smtClean="0"/>
              <a:t>Metade do século XX que ganhou status de disciplina.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1912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Estudos epidemiológicos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OS AGRAVOS À SAÚDE NÃO OCORREM AO ACASO! </a:t>
            </a:r>
            <a:endParaRPr lang="pt-BR" dirty="0" smtClean="0"/>
          </a:p>
          <a:p>
            <a:r>
              <a:rPr lang="pt-BR" dirty="0" smtClean="0"/>
              <a:t>EXISTEM </a:t>
            </a:r>
            <a:r>
              <a:rPr lang="pt-BR" dirty="0"/>
              <a:t>FATORES QUE LEVAM À DISTRIBUIÇÃO DESIGUAL DOS AGRAVOS À SAÚDE</a:t>
            </a:r>
            <a:r>
              <a:rPr lang="pt-BR" dirty="0" smtClean="0"/>
              <a:t>.</a:t>
            </a:r>
          </a:p>
          <a:p>
            <a:r>
              <a:rPr lang="pt-BR" dirty="0" smtClean="0"/>
              <a:t>Ex.: Estudo da distribuição da cólera por  </a:t>
            </a:r>
            <a:r>
              <a:rPr lang="pt-BR" dirty="0" err="1" smtClean="0"/>
              <a:t>Snow</a:t>
            </a:r>
            <a:r>
              <a:rPr lang="pt-BR" dirty="0" smtClean="0"/>
              <a:t>.</a:t>
            </a:r>
          </a:p>
          <a:p>
            <a:r>
              <a:rPr lang="pt-BR" dirty="0" err="1" smtClean="0"/>
              <a:t>Zika</a:t>
            </a:r>
            <a:r>
              <a:rPr lang="pt-BR" dirty="0" smtClean="0"/>
              <a:t> Vírus e Microcefalia(Relação causa efeito)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945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prstClr val="black"/>
                </a:solidFill>
              </a:rPr>
              <a:t>Estudos epidemiológicos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 </a:t>
            </a:r>
            <a:r>
              <a:rPr lang="pt-BR" sz="3600" dirty="0"/>
              <a:t>Outros exemplos em que há relação de causa e efeito: - tabagismo e câncer de pulmão </a:t>
            </a:r>
            <a:endParaRPr lang="pt-BR" sz="3600" dirty="0" smtClean="0"/>
          </a:p>
          <a:p>
            <a:r>
              <a:rPr lang="pt-BR" sz="3600" dirty="0" smtClean="0"/>
              <a:t>- </a:t>
            </a:r>
            <a:r>
              <a:rPr lang="pt-BR" sz="3600" dirty="0"/>
              <a:t>falta de saneamento básico e hepatite A </a:t>
            </a:r>
            <a:endParaRPr lang="pt-BR" sz="3600" dirty="0" smtClean="0"/>
          </a:p>
          <a:p>
            <a:r>
              <a:rPr lang="pt-BR" sz="3600" dirty="0" smtClean="0"/>
              <a:t>- </a:t>
            </a:r>
            <a:r>
              <a:rPr lang="pt-BR" sz="3600" dirty="0"/>
              <a:t>uso de seringas compartilhadas e infecção por HIV </a:t>
            </a:r>
            <a:endParaRPr lang="pt-BR" sz="3600" dirty="0" smtClean="0"/>
          </a:p>
          <a:p>
            <a:r>
              <a:rPr lang="pt-BR" sz="3600" dirty="0" smtClean="0"/>
              <a:t>- </a:t>
            </a:r>
            <a:r>
              <a:rPr lang="pt-BR" sz="3600" dirty="0"/>
              <a:t>uso de corticosteroides e osteoporose</a:t>
            </a:r>
          </a:p>
        </p:txBody>
      </p:sp>
    </p:spTree>
    <p:extLst>
      <p:ext uri="{BB962C8B-B14F-4D97-AF65-F5344CB8AC3E}">
        <p14:creationId xmlns:p14="http://schemas.microsoft.com/office/powerpoint/2010/main" val="113874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prstClr val="black"/>
                </a:solidFill>
              </a:rPr>
              <a:t>Estudos epidemiológicos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Ingestão de talidomida e o aparecimento de inúmeros casos de focomelia</a:t>
            </a:r>
          </a:p>
          <a:p>
            <a:r>
              <a:rPr lang="pt-BR" dirty="0"/>
              <a:t>Mortalidade infantil e classes sociais.</a:t>
            </a:r>
          </a:p>
          <a:p>
            <a:r>
              <a:rPr lang="pt-BR" dirty="0"/>
              <a:t>Trombose venosa relacionada ao uso de anticoncepcionais.</a:t>
            </a:r>
          </a:p>
          <a:p>
            <a:r>
              <a:rPr lang="pt-BR" dirty="0"/>
              <a:t>Sedentarismo e doenças </a:t>
            </a:r>
            <a:r>
              <a:rPr lang="pt-BR" dirty="0" err="1"/>
              <a:t>cardio-vasculares</a:t>
            </a:r>
            <a:r>
              <a:rPr lang="pt-BR" dirty="0"/>
              <a:t>.</a:t>
            </a:r>
          </a:p>
          <a:p>
            <a:r>
              <a:rPr lang="pt-BR" dirty="0"/>
              <a:t>Hábito de fumar e câncer no pulmão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92218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FFCC"/>
            </a:gs>
            <a:gs pos="50000">
              <a:srgbClr val="FFFFCC">
                <a:gamma/>
                <a:shade val="46275"/>
                <a:invGamma/>
              </a:srgbClr>
            </a:gs>
            <a:gs pos="100000">
              <a:srgbClr val="FFFFCC"/>
            </a:gs>
          </a:gsLst>
          <a:lin ang="2700000" scaled="1"/>
        </a:gradFill>
        <a:ln w="9525" cap="flat" cmpd="sng" algn="ctr">
          <a:solidFill>
            <a:srgbClr val="FFFF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FFCC"/>
            </a:gs>
            <a:gs pos="50000">
              <a:srgbClr val="FFFFCC">
                <a:gamma/>
                <a:shade val="46275"/>
                <a:invGamma/>
              </a:srgbClr>
            </a:gs>
            <a:gs pos="100000">
              <a:srgbClr val="FFFFCC"/>
            </a:gs>
          </a:gsLst>
          <a:lin ang="2700000" scaled="1"/>
        </a:gradFill>
        <a:ln w="9525" cap="flat" cmpd="sng" algn="ctr">
          <a:solidFill>
            <a:srgbClr val="FFFF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FFCC"/>
            </a:gs>
            <a:gs pos="50000">
              <a:srgbClr val="FFFFCC">
                <a:gamma/>
                <a:shade val="46275"/>
                <a:invGamma/>
              </a:srgbClr>
            </a:gs>
            <a:gs pos="100000">
              <a:srgbClr val="FFFFCC"/>
            </a:gs>
          </a:gsLst>
          <a:lin ang="2700000" scaled="1"/>
        </a:gradFill>
        <a:ln w="9525" cap="flat" cmpd="sng" algn="ctr">
          <a:solidFill>
            <a:srgbClr val="FFFF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FFCC"/>
            </a:gs>
            <a:gs pos="50000">
              <a:srgbClr val="FFFFCC">
                <a:gamma/>
                <a:shade val="46275"/>
                <a:invGamma/>
              </a:srgbClr>
            </a:gs>
            <a:gs pos="100000">
              <a:srgbClr val="FFFFCC"/>
            </a:gs>
          </a:gsLst>
          <a:lin ang="2700000" scaled="1"/>
        </a:gradFill>
        <a:ln w="9525" cap="flat" cmpd="sng" algn="ctr">
          <a:solidFill>
            <a:srgbClr val="FFFF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FFCC"/>
            </a:gs>
            <a:gs pos="50000">
              <a:srgbClr val="FFFFCC">
                <a:gamma/>
                <a:shade val="46275"/>
                <a:invGamma/>
              </a:srgbClr>
            </a:gs>
            <a:gs pos="100000">
              <a:srgbClr val="FFFFCC"/>
            </a:gs>
          </a:gsLst>
          <a:lin ang="2700000" scaled="1"/>
        </a:gradFill>
        <a:ln w="9525" cap="flat" cmpd="sng" algn="ctr">
          <a:solidFill>
            <a:srgbClr val="FFFF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FFCC"/>
            </a:gs>
            <a:gs pos="50000">
              <a:srgbClr val="FFFFCC">
                <a:gamma/>
                <a:shade val="46275"/>
                <a:invGamma/>
              </a:srgbClr>
            </a:gs>
            <a:gs pos="100000">
              <a:srgbClr val="FFFFCC"/>
            </a:gs>
          </a:gsLst>
          <a:lin ang="2700000" scaled="1"/>
        </a:gradFill>
        <a:ln w="9525" cap="flat" cmpd="sng" algn="ctr">
          <a:solidFill>
            <a:srgbClr val="FFFF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6189</TotalTime>
  <Words>2024</Words>
  <Application>Microsoft Office PowerPoint</Application>
  <PresentationFormat>Personalizar</PresentationFormat>
  <Paragraphs>252</Paragraphs>
  <Slides>52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Títulos de slides</vt:lpstr>
      </vt:variant>
      <vt:variant>
        <vt:i4>52</vt:i4>
      </vt:variant>
    </vt:vector>
  </HeadingPairs>
  <TitlesOfParts>
    <vt:vector size="59" baseType="lpstr">
      <vt:lpstr>Tema do Office</vt:lpstr>
      <vt:lpstr>1_Tema do Office</vt:lpstr>
      <vt:lpstr>2_Tema do Office</vt:lpstr>
      <vt:lpstr>Estrutura padrão</vt:lpstr>
      <vt:lpstr>1_Estrutura padrão</vt:lpstr>
      <vt:lpstr>2_Estrutura padrão</vt:lpstr>
      <vt:lpstr>3_Estrutura padrão</vt:lpstr>
      <vt:lpstr>   Aula 1  EPIDEMIOLOGIA  Enfermagem/5ª fase/2020  Profª Iolanda Ruthes Silveira</vt:lpstr>
      <vt:lpstr>Contrato de trabalho</vt:lpstr>
      <vt:lpstr>Ementa</vt:lpstr>
      <vt:lpstr>Objetivos da disciplina</vt:lpstr>
      <vt:lpstr>Bibliografia</vt:lpstr>
      <vt:lpstr>Epidemiologia</vt:lpstr>
      <vt:lpstr>Estudos epidemiológicos</vt:lpstr>
      <vt:lpstr>Estudos epidemiológicos</vt:lpstr>
      <vt:lpstr>Estudos epidemiológicos</vt:lpstr>
      <vt:lpstr>Importância dos estudos epidemiológicos</vt:lpstr>
      <vt:lpstr>Apresentação do PowerPoint</vt:lpstr>
      <vt:lpstr>Apresentação do PowerPoint</vt:lpstr>
      <vt:lpstr>HISTORIA NATURAL DAS DOENÇAS</vt:lpstr>
      <vt:lpstr>Modelo explicativo de Leavell e Clark</vt:lpstr>
      <vt:lpstr>Apresentação do PowerPoint</vt:lpstr>
      <vt:lpstr>Níveis de prevenção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Noções de Epidemiologia</vt:lpstr>
      <vt:lpstr>Noções de Epidemiologia</vt:lpstr>
      <vt:lpstr>Noções de Epidemiologia</vt:lpstr>
      <vt:lpstr>Noções de Epidemiologia</vt:lpstr>
      <vt:lpstr>Apresentação do PowerPoint</vt:lpstr>
      <vt:lpstr>Apresentação do PowerPoint</vt:lpstr>
      <vt:lpstr>Objeto da epidemiologia</vt:lpstr>
      <vt:lpstr>O que é epidemiologia??</vt:lpstr>
      <vt:lpstr> Vigilância em Saúde</vt:lpstr>
      <vt:lpstr> Vigilância em Saúde </vt:lpstr>
      <vt:lpstr>Vigilância em Saúde</vt:lpstr>
      <vt:lpstr>Vigilância em Saúde</vt:lpstr>
      <vt:lpstr>Apresentação do PowerPoint</vt:lpstr>
      <vt:lpstr>Exemplo de pensamento epidemiológico</vt:lpstr>
      <vt:lpstr>Eis alguns exemplos de perguntas utilizadas numa abordagem epidemiológica:</vt:lpstr>
      <vt:lpstr>Apresentação do PowerPoint</vt:lpstr>
      <vt:lpstr>Apresentação do PowerPoint</vt:lpstr>
      <vt:lpstr>Importância da Epidemiologia</vt:lpstr>
      <vt:lpstr>Apresentação do PowerPoint</vt:lpstr>
      <vt:lpstr>Métodos de investigação na epidemiologia</vt:lpstr>
      <vt:lpstr>Estudos experimentais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EXERCÍCIO </vt:lpstr>
      <vt:lpstr>Apresentação do PowerPoint</vt:lpstr>
      <vt:lpstr>Referências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HU</dc:creator>
  <cp:lastModifiedBy>User</cp:lastModifiedBy>
  <cp:revision>380</cp:revision>
  <cp:lastPrinted>2015-12-15T09:54:40Z</cp:lastPrinted>
  <dcterms:created xsi:type="dcterms:W3CDTF">2015-11-04T14:52:25Z</dcterms:created>
  <dcterms:modified xsi:type="dcterms:W3CDTF">2020-02-11T17:39:46Z</dcterms:modified>
</cp:coreProperties>
</file>