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handoutMasterIdLst>
    <p:handoutMasterId r:id="rId34"/>
  </p:handoutMasterIdLst>
  <p:sldIdLst>
    <p:sldId id="256" r:id="rId2"/>
    <p:sldId id="257" r:id="rId3"/>
    <p:sldId id="286" r:id="rId4"/>
    <p:sldId id="258" r:id="rId5"/>
    <p:sldId id="259" r:id="rId6"/>
    <p:sldId id="260" r:id="rId7"/>
    <p:sldId id="261" r:id="rId8"/>
    <p:sldId id="262" r:id="rId9"/>
    <p:sldId id="263" r:id="rId10"/>
    <p:sldId id="285"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24AAA7-242D-4D58-BA46-4C31F4B80B0D}" type="doc">
      <dgm:prSet loTypeId="urn:microsoft.com/office/officeart/2018/5/layout/IconLeaf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8F19177-9E9C-4DC2-A29E-504EAFDB037F}">
      <dgm:prSet custT="1"/>
      <dgm:spPr/>
      <dgm:t>
        <a:bodyPr/>
        <a:lstStyle/>
        <a:p>
          <a:pPr>
            <a:defRPr cap="all"/>
          </a:pPr>
          <a:r>
            <a:rPr lang="pt-BR" sz="1800" b="1" dirty="0"/>
            <a:t>Estatística descritiva:</a:t>
          </a:r>
          <a:r>
            <a:rPr lang="pt-BR" sz="1800" dirty="0"/>
            <a:t> Se preocupa com a coleta de dados, organização e representação;</a:t>
          </a:r>
          <a:endParaRPr lang="en-US" sz="1800" dirty="0"/>
        </a:p>
      </dgm:t>
    </dgm:pt>
    <dgm:pt modelId="{996F923D-5E5B-49E9-8B91-A19B145FF315}" type="parTrans" cxnId="{7BB987CE-D534-48DA-B91D-EDB14C184243}">
      <dgm:prSet/>
      <dgm:spPr/>
      <dgm:t>
        <a:bodyPr/>
        <a:lstStyle/>
        <a:p>
          <a:endParaRPr lang="en-US"/>
        </a:p>
      </dgm:t>
    </dgm:pt>
    <dgm:pt modelId="{BC36229F-A5EA-4B68-A2A0-D1FAAD5D4612}" type="sibTrans" cxnId="{7BB987CE-D534-48DA-B91D-EDB14C184243}">
      <dgm:prSet/>
      <dgm:spPr/>
      <dgm:t>
        <a:bodyPr/>
        <a:lstStyle/>
        <a:p>
          <a:endParaRPr lang="en-US"/>
        </a:p>
      </dgm:t>
    </dgm:pt>
    <dgm:pt modelId="{8A021A25-3F9F-4458-8F2C-76BF714BC147}">
      <dgm:prSet custT="1"/>
      <dgm:spPr/>
      <dgm:t>
        <a:bodyPr/>
        <a:lstStyle/>
        <a:p>
          <a:pPr>
            <a:defRPr cap="all"/>
          </a:pPr>
          <a:r>
            <a:rPr lang="pt-BR" sz="1800" b="1" dirty="0"/>
            <a:t>Estatística inferencial ou indutiva:</a:t>
          </a:r>
          <a:r>
            <a:rPr lang="pt-BR" sz="1800" dirty="0"/>
            <a:t> É a parte mais importante da estatística, pois é a inferência estatística que permite a análise e a interpretação dos dados através de estimativas de parâmetros do universo. Cuida da analise e interpretação.</a:t>
          </a:r>
          <a:endParaRPr lang="en-US" sz="1800" dirty="0"/>
        </a:p>
      </dgm:t>
    </dgm:pt>
    <dgm:pt modelId="{E446521E-4160-4784-86B4-8CA4EFB70B27}" type="parTrans" cxnId="{502B9D8D-9DD1-422A-89AF-7DECAF2E0BEF}">
      <dgm:prSet/>
      <dgm:spPr/>
      <dgm:t>
        <a:bodyPr/>
        <a:lstStyle/>
        <a:p>
          <a:endParaRPr lang="en-US"/>
        </a:p>
      </dgm:t>
    </dgm:pt>
    <dgm:pt modelId="{6CDF1334-66D9-4206-B77A-67DB4148D11A}" type="sibTrans" cxnId="{502B9D8D-9DD1-422A-89AF-7DECAF2E0BEF}">
      <dgm:prSet/>
      <dgm:spPr/>
      <dgm:t>
        <a:bodyPr/>
        <a:lstStyle/>
        <a:p>
          <a:endParaRPr lang="en-US"/>
        </a:p>
      </dgm:t>
    </dgm:pt>
    <dgm:pt modelId="{BBBDB97B-80B3-4ADD-986C-F7E46BFC5B10}" type="pres">
      <dgm:prSet presAssocID="{EE24AAA7-242D-4D58-BA46-4C31F4B80B0D}" presName="root" presStyleCnt="0">
        <dgm:presLayoutVars>
          <dgm:dir/>
          <dgm:resizeHandles val="exact"/>
        </dgm:presLayoutVars>
      </dgm:prSet>
      <dgm:spPr/>
    </dgm:pt>
    <dgm:pt modelId="{127D20AD-97CE-4516-9E64-2538BF293BFC}" type="pres">
      <dgm:prSet presAssocID="{D8F19177-9E9C-4DC2-A29E-504EAFDB037F}" presName="compNode" presStyleCnt="0"/>
      <dgm:spPr/>
    </dgm:pt>
    <dgm:pt modelId="{F8D1BB19-ED3F-4B0F-9076-9A8698E3EEE0}" type="pres">
      <dgm:prSet presAssocID="{D8F19177-9E9C-4DC2-A29E-504EAFDB037F}" presName="iconBgRect" presStyleLbl="bgShp" presStyleIdx="0" presStyleCnt="2" custLinFactNeighborX="20466" custLinFactNeighborY="-75131"/>
      <dgm:spPr>
        <a:prstGeom prst="round2DiagRect">
          <a:avLst>
            <a:gd name="adj1" fmla="val 29727"/>
            <a:gd name="adj2" fmla="val 0"/>
          </a:avLst>
        </a:prstGeom>
      </dgm:spPr>
    </dgm:pt>
    <dgm:pt modelId="{23C4A5CF-415B-449C-9030-CB40E2C53931}" type="pres">
      <dgm:prSet presAssocID="{D8F19177-9E9C-4DC2-A29E-504EAFDB037F}" presName="iconRect" presStyleLbl="node1" presStyleIdx="0" presStyleCnt="2" custLinFactY="-27416" custLinFactNeighborX="38832" custLinFactNeighborY="-1000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atistics"/>
        </a:ext>
      </dgm:extLst>
    </dgm:pt>
    <dgm:pt modelId="{C89FD311-6FDF-495B-B9E2-910417017D8F}" type="pres">
      <dgm:prSet presAssocID="{D8F19177-9E9C-4DC2-A29E-504EAFDB037F}" presName="spaceRect" presStyleCnt="0"/>
      <dgm:spPr/>
    </dgm:pt>
    <dgm:pt modelId="{317D0E7E-A8C3-4379-94BE-3AAD0C0E01D9}" type="pres">
      <dgm:prSet presAssocID="{D8F19177-9E9C-4DC2-A29E-504EAFDB037F}" presName="textRect" presStyleLbl="revTx" presStyleIdx="0" presStyleCnt="2">
        <dgm:presLayoutVars>
          <dgm:chMax val="1"/>
          <dgm:chPref val="1"/>
        </dgm:presLayoutVars>
      </dgm:prSet>
      <dgm:spPr/>
    </dgm:pt>
    <dgm:pt modelId="{748C1CEC-C263-41DF-B3DC-079D369B0FA9}" type="pres">
      <dgm:prSet presAssocID="{BC36229F-A5EA-4B68-A2A0-D1FAAD5D4612}" presName="sibTrans" presStyleCnt="0"/>
      <dgm:spPr/>
    </dgm:pt>
    <dgm:pt modelId="{E474F4B3-7583-4DCB-8A37-2EB412AAEA74}" type="pres">
      <dgm:prSet presAssocID="{8A021A25-3F9F-4458-8F2C-76BF714BC147}" presName="compNode" presStyleCnt="0"/>
      <dgm:spPr/>
    </dgm:pt>
    <dgm:pt modelId="{5126BA00-B0E0-4B59-B38D-059A2D1A6F7A}" type="pres">
      <dgm:prSet presAssocID="{8A021A25-3F9F-4458-8F2C-76BF714BC147}" presName="iconBgRect" presStyleLbl="bgShp" presStyleIdx="1" presStyleCnt="2" custLinFactNeighborX="10724" custLinFactNeighborY="-61310"/>
      <dgm:spPr>
        <a:prstGeom prst="round2DiagRect">
          <a:avLst>
            <a:gd name="adj1" fmla="val 29727"/>
            <a:gd name="adj2" fmla="val 0"/>
          </a:avLst>
        </a:prstGeom>
      </dgm:spPr>
    </dgm:pt>
    <dgm:pt modelId="{74054B53-3EA6-44F7-A23E-5EAA3F2ED228}" type="pres">
      <dgm:prSet presAssocID="{8A021A25-3F9F-4458-8F2C-76BF714BC147}" presName="iconRect" presStyleLbl="node1" presStyleIdx="1" presStyleCnt="2" custLinFactNeighborX="14797" custLinFactNeighborY="-9526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 chart"/>
        </a:ext>
      </dgm:extLst>
    </dgm:pt>
    <dgm:pt modelId="{CAC3FB42-3DE4-4CFA-AAE7-DCAD8A1F8381}" type="pres">
      <dgm:prSet presAssocID="{8A021A25-3F9F-4458-8F2C-76BF714BC147}" presName="spaceRect" presStyleCnt="0"/>
      <dgm:spPr/>
    </dgm:pt>
    <dgm:pt modelId="{D84E0C8D-E547-469A-843E-3C037ABC1E46}" type="pres">
      <dgm:prSet presAssocID="{8A021A25-3F9F-4458-8F2C-76BF714BC147}" presName="textRect" presStyleLbl="revTx" presStyleIdx="1" presStyleCnt="2" custScaleX="161128" custLinFactNeighborX="5996" custLinFactNeighborY="-53013">
        <dgm:presLayoutVars>
          <dgm:chMax val="1"/>
          <dgm:chPref val="1"/>
        </dgm:presLayoutVars>
      </dgm:prSet>
      <dgm:spPr/>
    </dgm:pt>
  </dgm:ptLst>
  <dgm:cxnLst>
    <dgm:cxn modelId="{92D45282-6FAD-4938-8A7B-94CD9B951419}" type="presOf" srcId="{D8F19177-9E9C-4DC2-A29E-504EAFDB037F}" destId="{317D0E7E-A8C3-4379-94BE-3AAD0C0E01D9}" srcOrd="0" destOrd="0" presId="urn:microsoft.com/office/officeart/2018/5/layout/IconLeafLabelList"/>
    <dgm:cxn modelId="{9AAE6487-EE4A-4CD0-A1DB-72502891F9E4}" type="presOf" srcId="{EE24AAA7-242D-4D58-BA46-4C31F4B80B0D}" destId="{BBBDB97B-80B3-4ADD-986C-F7E46BFC5B10}" srcOrd="0" destOrd="0" presId="urn:microsoft.com/office/officeart/2018/5/layout/IconLeafLabelList"/>
    <dgm:cxn modelId="{502B9D8D-9DD1-422A-89AF-7DECAF2E0BEF}" srcId="{EE24AAA7-242D-4D58-BA46-4C31F4B80B0D}" destId="{8A021A25-3F9F-4458-8F2C-76BF714BC147}" srcOrd="1" destOrd="0" parTransId="{E446521E-4160-4784-86B4-8CA4EFB70B27}" sibTransId="{6CDF1334-66D9-4206-B77A-67DB4148D11A}"/>
    <dgm:cxn modelId="{B3F9899B-208A-4DA9-8E81-7C84D330C904}" type="presOf" srcId="{8A021A25-3F9F-4458-8F2C-76BF714BC147}" destId="{D84E0C8D-E547-469A-843E-3C037ABC1E46}" srcOrd="0" destOrd="0" presId="urn:microsoft.com/office/officeart/2018/5/layout/IconLeafLabelList"/>
    <dgm:cxn modelId="{7BB987CE-D534-48DA-B91D-EDB14C184243}" srcId="{EE24AAA7-242D-4D58-BA46-4C31F4B80B0D}" destId="{D8F19177-9E9C-4DC2-A29E-504EAFDB037F}" srcOrd="0" destOrd="0" parTransId="{996F923D-5E5B-49E9-8B91-A19B145FF315}" sibTransId="{BC36229F-A5EA-4B68-A2A0-D1FAAD5D4612}"/>
    <dgm:cxn modelId="{98E03E3F-D432-4ADE-8FD3-82470A5846D0}" type="presParOf" srcId="{BBBDB97B-80B3-4ADD-986C-F7E46BFC5B10}" destId="{127D20AD-97CE-4516-9E64-2538BF293BFC}" srcOrd="0" destOrd="0" presId="urn:microsoft.com/office/officeart/2018/5/layout/IconLeafLabelList"/>
    <dgm:cxn modelId="{076715C6-CA44-4ADE-AA95-7B11A0F6DEAD}" type="presParOf" srcId="{127D20AD-97CE-4516-9E64-2538BF293BFC}" destId="{F8D1BB19-ED3F-4B0F-9076-9A8698E3EEE0}" srcOrd="0" destOrd="0" presId="urn:microsoft.com/office/officeart/2018/5/layout/IconLeafLabelList"/>
    <dgm:cxn modelId="{B59E36C2-624F-41F2-9938-042123E23BFB}" type="presParOf" srcId="{127D20AD-97CE-4516-9E64-2538BF293BFC}" destId="{23C4A5CF-415B-449C-9030-CB40E2C53931}" srcOrd="1" destOrd="0" presId="urn:microsoft.com/office/officeart/2018/5/layout/IconLeafLabelList"/>
    <dgm:cxn modelId="{7CE591FC-75D9-45E2-8548-0821426C2F71}" type="presParOf" srcId="{127D20AD-97CE-4516-9E64-2538BF293BFC}" destId="{C89FD311-6FDF-495B-B9E2-910417017D8F}" srcOrd="2" destOrd="0" presId="urn:microsoft.com/office/officeart/2018/5/layout/IconLeafLabelList"/>
    <dgm:cxn modelId="{8BDBF0F5-15C9-4A86-A37F-052EBFCB9859}" type="presParOf" srcId="{127D20AD-97CE-4516-9E64-2538BF293BFC}" destId="{317D0E7E-A8C3-4379-94BE-3AAD0C0E01D9}" srcOrd="3" destOrd="0" presId="urn:microsoft.com/office/officeart/2018/5/layout/IconLeafLabelList"/>
    <dgm:cxn modelId="{E8A8818B-A9C9-4C79-BAA3-B802EB3FEFEE}" type="presParOf" srcId="{BBBDB97B-80B3-4ADD-986C-F7E46BFC5B10}" destId="{748C1CEC-C263-41DF-B3DC-079D369B0FA9}" srcOrd="1" destOrd="0" presId="urn:microsoft.com/office/officeart/2018/5/layout/IconLeafLabelList"/>
    <dgm:cxn modelId="{41C69AB7-C8F0-4E3A-B799-3BC4B9000404}" type="presParOf" srcId="{BBBDB97B-80B3-4ADD-986C-F7E46BFC5B10}" destId="{E474F4B3-7583-4DCB-8A37-2EB412AAEA74}" srcOrd="2" destOrd="0" presId="urn:microsoft.com/office/officeart/2018/5/layout/IconLeafLabelList"/>
    <dgm:cxn modelId="{5240C5D0-4CA7-49CF-9195-343F1A7CC301}" type="presParOf" srcId="{E474F4B3-7583-4DCB-8A37-2EB412AAEA74}" destId="{5126BA00-B0E0-4B59-B38D-059A2D1A6F7A}" srcOrd="0" destOrd="0" presId="urn:microsoft.com/office/officeart/2018/5/layout/IconLeafLabelList"/>
    <dgm:cxn modelId="{0FE7116B-7A37-428B-8F69-1D0728F235CD}" type="presParOf" srcId="{E474F4B3-7583-4DCB-8A37-2EB412AAEA74}" destId="{74054B53-3EA6-44F7-A23E-5EAA3F2ED228}" srcOrd="1" destOrd="0" presId="urn:microsoft.com/office/officeart/2018/5/layout/IconLeafLabelList"/>
    <dgm:cxn modelId="{91304D09-16D6-42E3-B0D0-67AC3772541B}" type="presParOf" srcId="{E474F4B3-7583-4DCB-8A37-2EB412AAEA74}" destId="{CAC3FB42-3DE4-4CFA-AAE7-DCAD8A1F8381}" srcOrd="2" destOrd="0" presId="urn:microsoft.com/office/officeart/2018/5/layout/IconLeafLabelList"/>
    <dgm:cxn modelId="{29354781-68A8-4D0B-AAF1-B50798C678FA}" type="presParOf" srcId="{E474F4B3-7583-4DCB-8A37-2EB412AAEA74}" destId="{D84E0C8D-E547-469A-843E-3C037ABC1E46}"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D1BB19-ED3F-4B0F-9076-9A8698E3EEE0}">
      <dsp:nvSpPr>
        <dsp:cNvPr id="0" name=""/>
        <dsp:cNvSpPr/>
      </dsp:nvSpPr>
      <dsp:spPr>
        <a:xfrm>
          <a:off x="597722" y="210960"/>
          <a:ext cx="1132312" cy="113231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C4A5CF-415B-449C-9030-CB40E2C53931}">
      <dsp:nvSpPr>
        <dsp:cNvPr id="0" name=""/>
        <dsp:cNvSpPr/>
      </dsp:nvSpPr>
      <dsp:spPr>
        <a:xfrm>
          <a:off x="859582" y="475185"/>
          <a:ext cx="649687" cy="6496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17D0E7E-A8C3-4379-94BE-3AAD0C0E01D9}">
      <dsp:nvSpPr>
        <dsp:cNvPr id="0" name=""/>
        <dsp:cNvSpPr/>
      </dsp:nvSpPr>
      <dsp:spPr>
        <a:xfrm>
          <a:off x="4014" y="2546678"/>
          <a:ext cx="1856250" cy="1537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pt-BR" sz="1800" b="1" kern="1200" dirty="0"/>
            <a:t>Estatística descritiva:</a:t>
          </a:r>
          <a:r>
            <a:rPr lang="pt-BR" sz="1800" kern="1200" dirty="0"/>
            <a:t> Se preocupa com a coleta de dados, organização e representação;</a:t>
          </a:r>
          <a:endParaRPr lang="en-US" sz="1800" kern="1200" dirty="0"/>
        </a:p>
      </dsp:txBody>
      <dsp:txXfrm>
        <a:off x="4014" y="2546678"/>
        <a:ext cx="1856250" cy="1537636"/>
      </dsp:txXfrm>
    </dsp:sp>
    <dsp:sp modelId="{5126BA00-B0E0-4B59-B38D-059A2D1A6F7A}">
      <dsp:nvSpPr>
        <dsp:cNvPr id="0" name=""/>
        <dsp:cNvSpPr/>
      </dsp:nvSpPr>
      <dsp:spPr>
        <a:xfrm>
          <a:off x="3235850" y="367457"/>
          <a:ext cx="1132312" cy="113231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054B53-3EA6-44F7-A23E-5EAA3F2ED228}">
      <dsp:nvSpPr>
        <dsp:cNvPr id="0" name=""/>
        <dsp:cNvSpPr/>
      </dsp:nvSpPr>
      <dsp:spPr>
        <a:xfrm>
          <a:off x="3451868" y="684098"/>
          <a:ext cx="649687" cy="6496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4E0C8D-E547-469A-843E-3C037ABC1E46}">
      <dsp:nvSpPr>
        <dsp:cNvPr id="0" name=""/>
        <dsp:cNvSpPr/>
      </dsp:nvSpPr>
      <dsp:spPr>
        <a:xfrm>
          <a:off x="2189123" y="1731531"/>
          <a:ext cx="2990938" cy="1537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pt-BR" sz="1800" b="1" kern="1200" dirty="0"/>
            <a:t>Estatística inferencial ou indutiva:</a:t>
          </a:r>
          <a:r>
            <a:rPr lang="pt-BR" sz="1800" kern="1200" dirty="0"/>
            <a:t> É a parte mais importante da estatística, pois é a inferência estatística que permite a análise e a interpretação dos dados através de estimativas de parâmetros do universo. Cuida da analise e interpretação.</a:t>
          </a:r>
          <a:endParaRPr lang="en-US" sz="1800" kern="1200" dirty="0"/>
        </a:p>
      </dsp:txBody>
      <dsp:txXfrm>
        <a:off x="2189123" y="1731531"/>
        <a:ext cx="2990938" cy="1537636"/>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F5DC78B-2CC4-467F-9AE7-08951E569A7E}" type="datetimeFigureOut">
              <a:rPr lang="pt-BR" smtClean="0"/>
              <a:pPr/>
              <a:t>05/05/2020</a:t>
            </a:fld>
            <a:endParaRPr lang="pt-BR"/>
          </a:p>
        </p:txBody>
      </p:sp>
      <p:sp>
        <p:nvSpPr>
          <p:cNvPr id="4" name="Espaço Reservado para Rodapé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76272EC2-5C05-489A-B0AE-AF1421486A50}" type="slidenum">
              <a:rPr lang="pt-BR" smtClean="0"/>
              <a:pPr/>
              <a:t>‹nº›</a:t>
            </a:fld>
            <a:endParaRPr lang="pt-B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1EDC3F7-FF99-4467-9CAE-92E9068376D1}" type="datetimeFigureOut">
              <a:rPr lang="pt-BR" smtClean="0"/>
              <a:t>05/05/2020</a:t>
            </a:fld>
            <a:endParaRPr lang="pt-BR"/>
          </a:p>
        </p:txBody>
      </p:sp>
      <p:sp>
        <p:nvSpPr>
          <p:cNvPr id="4" name="Espaço Reservado para Imagem de Slide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FBEA5A2-707E-4FBE-9E26-FF1908FDB775}" type="slidenum">
              <a:rPr lang="pt-BR" smtClean="0"/>
              <a:t>‹nº›</a:t>
            </a:fld>
            <a:endParaRPr lang="pt-BR"/>
          </a:p>
        </p:txBody>
      </p:sp>
    </p:spTree>
    <p:extLst>
      <p:ext uri="{BB962C8B-B14F-4D97-AF65-F5344CB8AC3E}">
        <p14:creationId xmlns:p14="http://schemas.microsoft.com/office/powerpoint/2010/main" val="926494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FBEA5A2-707E-4FBE-9E26-FF1908FDB775}" type="slidenum">
              <a:rPr lang="pt-BR" smtClean="0"/>
              <a:t>17</a:t>
            </a:fld>
            <a:endParaRPr lang="pt-BR"/>
          </a:p>
        </p:txBody>
      </p:sp>
    </p:spTree>
    <p:extLst>
      <p:ext uri="{BB962C8B-B14F-4D97-AF65-F5344CB8AC3E}">
        <p14:creationId xmlns:p14="http://schemas.microsoft.com/office/powerpoint/2010/main" val="150531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pt-BR"/>
              <a:t>Clique para editar o título Mestre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E47671EA-209F-41FC-B8A0-1EA50329CE3A}" type="datetimeFigureOut">
              <a:rPr lang="pt-BR" smtClean="0"/>
              <a:pPr/>
              <a:t>05/05/2020</a:t>
            </a:fld>
            <a:endParaRPr lang="pt-BR"/>
          </a:p>
        </p:txBody>
      </p:sp>
      <p:sp>
        <p:nvSpPr>
          <p:cNvPr id="5" name="Footer Placeholder 4"/>
          <p:cNvSpPr>
            <a:spLocks noGrp="1"/>
          </p:cNvSpPr>
          <p:nvPr>
            <p:ph type="ftr" sz="quarter" idx="11"/>
          </p:nvPr>
        </p:nvSpPr>
        <p:spPr>
          <a:xfrm>
            <a:off x="2396319" y="329308"/>
            <a:ext cx="3086292" cy="309201"/>
          </a:xfrm>
        </p:spPr>
        <p:txBody>
          <a:bodyPr/>
          <a:lstStyle/>
          <a:p>
            <a:endParaRPr lang="pt-BR"/>
          </a:p>
        </p:txBody>
      </p:sp>
      <p:sp>
        <p:nvSpPr>
          <p:cNvPr id="6" name="Slide Number Placeholder 5"/>
          <p:cNvSpPr>
            <a:spLocks noGrp="1"/>
          </p:cNvSpPr>
          <p:nvPr>
            <p:ph type="sldNum" sz="quarter" idx="12"/>
          </p:nvPr>
        </p:nvSpPr>
        <p:spPr>
          <a:xfrm>
            <a:off x="1434703" y="798973"/>
            <a:ext cx="802005" cy="503578"/>
          </a:xfrm>
        </p:spPr>
        <p:txBody>
          <a:bodyPr/>
          <a:lstStyle/>
          <a:p>
            <a:fld id="{4D6ADFE8-3E27-4031-AEEA-62004F98B29F}" type="slidenum">
              <a:rPr lang="pt-BR" smtClean="0"/>
              <a:pPr/>
              <a:t>‹nº›</a:t>
            </a:fld>
            <a:endParaRPr lang="pt-B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2513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E47671EA-209F-41FC-B8A0-1EA50329CE3A}" type="datetimeFigureOut">
              <a:rPr lang="pt-BR" smtClean="0"/>
              <a:pPr/>
              <a:t>05/05/2020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D6ADFE8-3E27-4031-AEEA-62004F98B29F}" type="slidenum">
              <a:rPr lang="pt-BR" smtClean="0"/>
              <a:pPr/>
              <a:t>‹nº›</a:t>
            </a:fld>
            <a:endParaRPr lang="pt-BR"/>
          </a:p>
        </p:txBody>
      </p:sp>
    </p:spTree>
    <p:extLst>
      <p:ext uri="{BB962C8B-B14F-4D97-AF65-F5344CB8AC3E}">
        <p14:creationId xmlns:p14="http://schemas.microsoft.com/office/powerpoint/2010/main" val="1520931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E47671EA-209F-41FC-B8A0-1EA50329CE3A}" type="datetimeFigureOut">
              <a:rPr lang="pt-BR" smtClean="0"/>
              <a:pPr/>
              <a:t>05/05/2020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D6ADFE8-3E27-4031-AEEA-62004F98B29F}" type="slidenum">
              <a:rPr lang="pt-BR" smtClean="0"/>
              <a:pPr/>
              <a:t>‹nº›</a:t>
            </a:fld>
            <a:endParaRPr lang="pt-B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16464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E47671EA-209F-41FC-B8A0-1EA50329CE3A}" type="datetimeFigureOut">
              <a:rPr lang="pt-BR" smtClean="0"/>
              <a:pPr/>
              <a:t>05/05/2020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D6ADFE8-3E27-4031-AEEA-62004F98B29F}" type="slidenum">
              <a:rPr lang="pt-BR" smtClean="0"/>
              <a:pPr/>
              <a:t>‹nº›</a:t>
            </a:fld>
            <a:endParaRPr lang="pt-B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98998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pt-BR"/>
              <a:t>Clique para editar o título Mestre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E47671EA-209F-41FC-B8A0-1EA50329CE3A}" type="datetimeFigureOut">
              <a:rPr lang="pt-BR" smtClean="0"/>
              <a:pPr/>
              <a:t>05/05/2020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D6ADFE8-3E27-4031-AEEA-62004F98B29F}" type="slidenum">
              <a:rPr lang="pt-BR" smtClean="0"/>
              <a:pPr/>
              <a:t>‹nº›</a:t>
            </a:fld>
            <a:endParaRPr lang="pt-B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401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E47671EA-209F-41FC-B8A0-1EA50329CE3A}" type="datetimeFigureOut">
              <a:rPr lang="pt-BR" smtClean="0"/>
              <a:pPr/>
              <a:t>05/05/2020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D6ADFE8-3E27-4031-AEEA-62004F98B29F}" type="slidenum">
              <a:rPr lang="pt-BR" smtClean="0"/>
              <a:pPr/>
              <a:t>‹nº›</a:t>
            </a:fld>
            <a:endParaRPr lang="pt-B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4546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1443491" y="2824270"/>
            <a:ext cx="3125766" cy="264445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4889182" y="2821491"/>
            <a:ext cx="3125652" cy="2637371"/>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E47671EA-209F-41FC-B8A0-1EA50329CE3A}" type="datetimeFigureOut">
              <a:rPr lang="pt-BR" smtClean="0"/>
              <a:pPr/>
              <a:t>05/05/2020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D6ADFE8-3E27-4031-AEEA-62004F98B29F}" type="slidenum">
              <a:rPr lang="pt-BR" smtClean="0"/>
              <a:pPr/>
              <a:t>‹nº›</a:t>
            </a:fld>
            <a:endParaRPr lang="pt-BR"/>
          </a:p>
        </p:txBody>
      </p:sp>
    </p:spTree>
    <p:extLst>
      <p:ext uri="{BB962C8B-B14F-4D97-AF65-F5344CB8AC3E}">
        <p14:creationId xmlns:p14="http://schemas.microsoft.com/office/powerpoint/2010/main" val="2427905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E47671EA-209F-41FC-B8A0-1EA50329CE3A}" type="datetimeFigureOut">
              <a:rPr lang="pt-BR" smtClean="0"/>
              <a:pPr/>
              <a:t>05/05/2020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D6ADFE8-3E27-4031-AEEA-62004F98B29F}" type="slidenum">
              <a:rPr lang="pt-BR" smtClean="0"/>
              <a:pPr/>
              <a:t>‹nº›</a:t>
            </a:fld>
            <a:endParaRPr lang="pt-BR"/>
          </a:p>
        </p:txBody>
      </p:sp>
    </p:spTree>
    <p:extLst>
      <p:ext uri="{BB962C8B-B14F-4D97-AF65-F5344CB8AC3E}">
        <p14:creationId xmlns:p14="http://schemas.microsoft.com/office/powerpoint/2010/main" val="3708671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7671EA-209F-41FC-B8A0-1EA50329CE3A}" type="datetimeFigureOut">
              <a:rPr lang="pt-BR" smtClean="0"/>
              <a:pPr/>
              <a:t>05/05/2020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4D6ADFE8-3E27-4031-AEEA-62004F98B29F}" type="slidenum">
              <a:rPr lang="pt-BR" smtClean="0"/>
              <a:pPr/>
              <a:t>‹nº›</a:t>
            </a:fld>
            <a:endParaRPr lang="pt-BR"/>
          </a:p>
        </p:txBody>
      </p:sp>
    </p:spTree>
    <p:extLst>
      <p:ext uri="{BB962C8B-B14F-4D97-AF65-F5344CB8AC3E}">
        <p14:creationId xmlns:p14="http://schemas.microsoft.com/office/powerpoint/2010/main" val="2655551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pt-BR"/>
              <a:t>Clique para editar o título Mestre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E47671EA-209F-41FC-B8A0-1EA50329CE3A}" type="datetimeFigureOut">
              <a:rPr lang="pt-BR" smtClean="0"/>
              <a:pPr/>
              <a:t>05/05/2020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D6ADFE8-3E27-4031-AEEA-62004F98B29F}" type="slidenum">
              <a:rPr lang="pt-BR" smtClean="0"/>
              <a:pPr/>
              <a:t>‹nº›</a:t>
            </a:fld>
            <a:endParaRPr lang="pt-B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66459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E47671EA-209F-41FC-B8A0-1EA50329CE3A}" type="datetimeFigureOut">
              <a:rPr lang="pt-BR" smtClean="0"/>
              <a:pPr/>
              <a:t>05/05/2020</a:t>
            </a:fld>
            <a:endParaRPr lang="pt-BR"/>
          </a:p>
        </p:txBody>
      </p:sp>
      <p:sp>
        <p:nvSpPr>
          <p:cNvPr id="6" name="Footer Placeholder 5"/>
          <p:cNvSpPr>
            <a:spLocks noGrp="1"/>
          </p:cNvSpPr>
          <p:nvPr>
            <p:ph type="ftr" sz="quarter" idx="11"/>
          </p:nvPr>
        </p:nvSpPr>
        <p:spPr>
          <a:xfrm>
            <a:off x="1437530" y="318641"/>
            <a:ext cx="3251553" cy="320931"/>
          </a:xfrm>
        </p:spPr>
        <p:txBody>
          <a:bodyPr/>
          <a:lstStyle/>
          <a:p>
            <a:endParaRPr lang="pt-BR"/>
          </a:p>
        </p:txBody>
      </p:sp>
      <p:sp>
        <p:nvSpPr>
          <p:cNvPr id="7" name="Slide Number Placeholder 6"/>
          <p:cNvSpPr>
            <a:spLocks noGrp="1"/>
          </p:cNvSpPr>
          <p:nvPr>
            <p:ph type="sldNum" sz="quarter" idx="12"/>
          </p:nvPr>
        </p:nvSpPr>
        <p:spPr/>
        <p:txBody>
          <a:bodyPr/>
          <a:lstStyle/>
          <a:p>
            <a:fld id="{4D6ADFE8-3E27-4031-AEEA-62004F98B29F}" type="slidenum">
              <a:rPr lang="pt-BR" smtClean="0"/>
              <a:pPr/>
              <a:t>‹nº›</a:t>
            </a:fld>
            <a:endParaRPr lang="pt-B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8191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47671EA-209F-41FC-B8A0-1EA50329CE3A}" type="datetimeFigureOut">
              <a:rPr lang="pt-BR" smtClean="0"/>
              <a:pPr/>
              <a:t>05/05/2020</a:t>
            </a:fld>
            <a:endParaRPr lang="pt-B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4D6ADFE8-3E27-4031-AEEA-62004F98B29F}" type="slidenum">
              <a:rPr lang="pt-BR" smtClean="0"/>
              <a:pPr/>
              <a:t>‹nº›</a:t>
            </a:fld>
            <a:endParaRPr lang="pt-BR"/>
          </a:p>
        </p:txBody>
      </p:sp>
    </p:spTree>
    <p:extLst>
      <p:ext uri="{BB962C8B-B14F-4D97-AF65-F5344CB8AC3E}">
        <p14:creationId xmlns:p14="http://schemas.microsoft.com/office/powerpoint/2010/main" val="25783004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isaliller@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42910" y="357166"/>
            <a:ext cx="8172480" cy="2571767"/>
          </a:xfrm>
        </p:spPr>
        <p:txBody>
          <a:bodyPr>
            <a:normAutofit/>
          </a:bodyPr>
          <a:lstStyle/>
          <a:p>
            <a:pPr algn="ctr"/>
            <a:r>
              <a:rPr lang="pt-BR" sz="2800" dirty="0"/>
              <a:t>ESTATÍSTICA</a:t>
            </a:r>
            <a:br>
              <a:rPr lang="pt-BR" sz="2800" dirty="0"/>
            </a:br>
            <a:br>
              <a:rPr lang="pt-BR" sz="2800" b="1" dirty="0"/>
            </a:br>
            <a:r>
              <a:rPr lang="pt-BR" sz="2800" dirty="0"/>
              <a:t>PROF. Marisa Liller Knop</a:t>
            </a:r>
            <a:br>
              <a:rPr lang="pt-BR" sz="2800" dirty="0"/>
            </a:br>
            <a:r>
              <a:rPr lang="pt-BR" sz="2800" dirty="0"/>
              <a:t>email: </a:t>
            </a:r>
            <a:r>
              <a:rPr lang="pt-BR" sz="2800" dirty="0">
                <a:hlinkClick r:id="rId2"/>
              </a:rPr>
              <a:t>isaliller@gmail.com</a:t>
            </a:r>
            <a:br>
              <a:rPr lang="pt-BR" sz="2800" dirty="0"/>
            </a:br>
            <a:endParaRPr lang="pt-BR" sz="2800" dirty="0"/>
          </a:p>
        </p:txBody>
      </p:sp>
      <p:pic>
        <p:nvPicPr>
          <p:cNvPr id="3" name="Imagem 2">
            <a:extLst>
              <a:ext uri="{FF2B5EF4-FFF2-40B4-BE49-F238E27FC236}">
                <a16:creationId xmlns:a16="http://schemas.microsoft.com/office/drawing/2014/main" id="{F478FA46-A735-4D8C-947D-2F4BFD2ED1CA}"/>
              </a:ext>
            </a:extLst>
          </p:cNvPr>
          <p:cNvPicPr>
            <a:picLocks noChangeAspect="1"/>
          </p:cNvPicPr>
          <p:nvPr/>
        </p:nvPicPr>
        <p:blipFill>
          <a:blip r:embed="rId3"/>
          <a:stretch>
            <a:fillRect/>
          </a:stretch>
        </p:blipFill>
        <p:spPr>
          <a:xfrm>
            <a:off x="1966900" y="3212976"/>
            <a:ext cx="5524500" cy="23050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4730AB-7223-475B-9C84-4B91F6270F40}"/>
              </a:ext>
            </a:extLst>
          </p:cNvPr>
          <p:cNvSpPr>
            <a:spLocks noGrp="1"/>
          </p:cNvSpPr>
          <p:nvPr>
            <p:ph type="title"/>
          </p:nvPr>
        </p:nvSpPr>
        <p:spPr/>
        <p:txBody>
          <a:bodyPr/>
          <a:lstStyle/>
          <a:p>
            <a:r>
              <a:rPr lang="pt-BR" dirty="0"/>
              <a:t>População e amostra</a:t>
            </a:r>
          </a:p>
        </p:txBody>
      </p:sp>
      <p:sp>
        <p:nvSpPr>
          <p:cNvPr id="3" name="Espaço Reservado para Conteúdo 2">
            <a:extLst>
              <a:ext uri="{FF2B5EF4-FFF2-40B4-BE49-F238E27FC236}">
                <a16:creationId xmlns:a16="http://schemas.microsoft.com/office/drawing/2014/main" id="{3BCF81C6-EE32-4D0A-AE3E-FC12C8685B5C}"/>
              </a:ext>
            </a:extLst>
          </p:cNvPr>
          <p:cNvSpPr>
            <a:spLocks noGrp="1"/>
          </p:cNvSpPr>
          <p:nvPr>
            <p:ph idx="1"/>
          </p:nvPr>
        </p:nvSpPr>
        <p:spPr>
          <a:xfrm>
            <a:off x="611560" y="2015733"/>
            <a:ext cx="7992887" cy="3789531"/>
          </a:xfrm>
        </p:spPr>
        <p:txBody>
          <a:bodyPr>
            <a:normAutofit/>
          </a:bodyPr>
          <a:lstStyle/>
          <a:p>
            <a:r>
              <a:rPr lang="pt-BR" dirty="0"/>
              <a:t>População:</a:t>
            </a:r>
            <a:r>
              <a:rPr lang="pt-BR" i="1" dirty="0"/>
              <a:t> entende-se por população o conjunto de pessoas ou organismos de uma espécie que habitam uma determinada área geográfica. Deste modo, em nível de seres humanos, pode ser definida como todos os habitantes de um dado país ou área, considerados no seu conjunto.</a:t>
            </a:r>
            <a:endParaRPr lang="pt-BR" dirty="0"/>
          </a:p>
          <a:p>
            <a:r>
              <a:rPr lang="pt-BR" b="1" i="1" dirty="0"/>
              <a:t>Amostra: </a:t>
            </a:r>
            <a:r>
              <a:rPr lang="pt-BR" i="1" dirty="0"/>
              <a:t>é qualquer subconjunto de observações tomadas de uma população. O número de elementos da amostra é representado pela letra </a:t>
            </a:r>
            <a:r>
              <a:rPr lang="pt-BR" b="1" i="1" dirty="0"/>
              <a:t>n</a:t>
            </a:r>
            <a:r>
              <a:rPr lang="pt-BR" i="1" dirty="0"/>
              <a:t>.</a:t>
            </a:r>
            <a:endParaRPr lang="pt-BR" dirty="0"/>
          </a:p>
          <a:p>
            <a:r>
              <a:rPr lang="pt-BR" b="1" i="1" dirty="0"/>
              <a:t>Censo: </a:t>
            </a:r>
            <a:r>
              <a:rPr lang="pt-BR" i="1" dirty="0"/>
              <a:t>é a contagem geral de todos os integrantes da mesma espécie, (população) de determinada área geográfica, seja uma cidade, uma região ou um país.</a:t>
            </a:r>
            <a:endParaRPr lang="pt-BR" dirty="0"/>
          </a:p>
          <a:p>
            <a:endParaRPr lang="pt-BR" dirty="0"/>
          </a:p>
        </p:txBody>
      </p:sp>
    </p:spTree>
    <p:extLst>
      <p:ext uri="{BB962C8B-B14F-4D97-AF65-F5344CB8AC3E}">
        <p14:creationId xmlns:p14="http://schemas.microsoft.com/office/powerpoint/2010/main" val="964211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pt-BR" dirty="0"/>
              <a:t>COLETA DE DADOS</a:t>
            </a:r>
          </a:p>
        </p:txBody>
      </p:sp>
      <p:sp>
        <p:nvSpPr>
          <p:cNvPr id="2" name="Espaço Reservado para Conteúdo 1"/>
          <p:cNvSpPr>
            <a:spLocks noGrp="1"/>
          </p:cNvSpPr>
          <p:nvPr>
            <p:ph idx="1"/>
          </p:nvPr>
        </p:nvSpPr>
        <p:spPr>
          <a:xfrm>
            <a:off x="611560" y="2015733"/>
            <a:ext cx="8064895" cy="4037747"/>
          </a:xfrm>
        </p:spPr>
        <p:txBody>
          <a:bodyPr>
            <a:normAutofit fontScale="92500" lnSpcReduction="20000"/>
          </a:bodyPr>
          <a:lstStyle/>
          <a:p>
            <a:r>
              <a:rPr lang="pt-BR" sz="2600" dirty="0"/>
              <a:t>No seu planejamento, deve-se considerar </a:t>
            </a:r>
            <a:r>
              <a:rPr lang="pt-BR" sz="2600" u="sng" dirty="0"/>
              <a:t>o tipo de dado a ser coletado, o local onde este se manifestará a frequência de sua ocorrência</a:t>
            </a:r>
            <a:r>
              <a:rPr lang="pt-BR" sz="2600" dirty="0"/>
              <a:t>, e outras particularidades julgadas importantes. </a:t>
            </a:r>
          </a:p>
          <a:p>
            <a:r>
              <a:rPr lang="pt-BR" sz="2600" dirty="0"/>
              <a:t>Quando os dados se referirem ou estiverem em </a:t>
            </a:r>
            <a:r>
              <a:rPr lang="pt-BR" sz="2600" u="sng" dirty="0"/>
              <a:t>poder de pessoas</a:t>
            </a:r>
            <a:r>
              <a:rPr lang="pt-BR" sz="2600" dirty="0"/>
              <a:t>, sua coleta poderá ser realizada mediante respostas a </a:t>
            </a:r>
            <a:r>
              <a:rPr lang="pt-BR" sz="2600" u="sng" dirty="0"/>
              <a:t>questionários</a:t>
            </a:r>
            <a:r>
              <a:rPr lang="pt-BR" sz="2600" dirty="0"/>
              <a:t> previamente elaborados.</a:t>
            </a:r>
          </a:p>
          <a:p>
            <a:r>
              <a:rPr lang="pt-BR" sz="2600" dirty="0"/>
              <a:t> Esses questionários podem ser enviados aos entrevistados para devolução posterior ou podem ser aplicados pelos próprios pesquisadores ou por entrevistadores externos ou contratados, devidamente treinados.  Ou por meio eletrônico.</a:t>
            </a:r>
          </a:p>
          <a:p>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pt-BR" dirty="0"/>
              <a:t>COLETA DE DADOS</a:t>
            </a:r>
          </a:p>
        </p:txBody>
      </p:sp>
      <p:sp>
        <p:nvSpPr>
          <p:cNvPr id="2" name="Espaço Reservado para Conteúdo 1"/>
          <p:cNvSpPr>
            <a:spLocks noGrp="1"/>
          </p:cNvSpPr>
          <p:nvPr>
            <p:ph idx="1"/>
          </p:nvPr>
        </p:nvSpPr>
        <p:spPr>
          <a:xfrm>
            <a:off x="467544" y="2015733"/>
            <a:ext cx="8352927" cy="4037747"/>
          </a:xfrm>
        </p:spPr>
        <p:txBody>
          <a:bodyPr>
            <a:normAutofit/>
          </a:bodyPr>
          <a:lstStyle/>
          <a:p>
            <a:r>
              <a:rPr lang="pt-BR" dirty="0"/>
              <a:t>Os dados ou informações representativas dos fenômenos ou problema em estudo podem ser obtidos de duas formas: </a:t>
            </a:r>
            <a:r>
              <a:rPr lang="pt-BR" i="1" dirty="0"/>
              <a:t>por via direta ou por via indireta.</a:t>
            </a:r>
          </a:p>
          <a:p>
            <a:r>
              <a:rPr lang="pt-BR" u="sng" dirty="0"/>
              <a:t>Por via direta </a:t>
            </a:r>
            <a:r>
              <a:rPr lang="pt-BR" dirty="0"/>
              <a:t>- quando feita sobre elementos informativos de registro obrigatório </a:t>
            </a:r>
          </a:p>
          <a:p>
            <a:r>
              <a:rPr lang="pt-BR" dirty="0"/>
              <a:t>(p. ex.: nascimentos, casamentos, óbitos, matrículas de alunos etc.) ou, ainda, quando os dados são coletados pelo próprio pesquisador através de entrevistas ou  questionários. </a:t>
            </a:r>
          </a:p>
          <a:p>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pt-BR" dirty="0"/>
              <a:t>COLETA DE DADOS</a:t>
            </a:r>
          </a:p>
        </p:txBody>
      </p:sp>
      <p:sp>
        <p:nvSpPr>
          <p:cNvPr id="2" name="Espaço Reservado para Conteúdo 1"/>
          <p:cNvSpPr>
            <a:spLocks noGrp="1"/>
          </p:cNvSpPr>
          <p:nvPr>
            <p:ph idx="1"/>
          </p:nvPr>
        </p:nvSpPr>
        <p:spPr>
          <a:xfrm>
            <a:off x="251520" y="2015733"/>
            <a:ext cx="8424935" cy="3450613"/>
          </a:xfrm>
        </p:spPr>
        <p:txBody>
          <a:bodyPr>
            <a:normAutofit fontScale="92500"/>
          </a:bodyPr>
          <a:lstStyle/>
          <a:p>
            <a:r>
              <a:rPr lang="pt-BR" dirty="0"/>
              <a:t>A coleta direta de dados, com relação ao fator tempo, pode ser classificada em: </a:t>
            </a:r>
          </a:p>
          <a:p>
            <a:r>
              <a:rPr lang="pt-BR" dirty="0"/>
              <a:t>a)  </a:t>
            </a:r>
            <a:r>
              <a:rPr lang="pt-BR" b="1" dirty="0"/>
              <a:t>contínua</a:t>
            </a:r>
            <a:r>
              <a:rPr lang="pt-BR" dirty="0"/>
              <a:t>, também denominada registro, é feita continuamente, tal como a de nascimentos, óbitos, etc.; </a:t>
            </a:r>
          </a:p>
          <a:p>
            <a:r>
              <a:rPr lang="pt-BR" dirty="0"/>
              <a:t>b) </a:t>
            </a:r>
            <a:r>
              <a:rPr lang="pt-BR" b="1" dirty="0"/>
              <a:t>periódica</a:t>
            </a:r>
            <a:r>
              <a:rPr lang="pt-BR" dirty="0"/>
              <a:t>, quando feita em intervalos constantes de tempo, como os censos(de 10 em 10 anos), os balanços de uma empresa comercial, etc.; </a:t>
            </a:r>
          </a:p>
          <a:p>
            <a:r>
              <a:rPr lang="pt-BR" dirty="0"/>
              <a:t>c) </a:t>
            </a:r>
            <a:r>
              <a:rPr lang="pt-BR" b="1" dirty="0"/>
              <a:t>ocasional</a:t>
            </a:r>
            <a:r>
              <a:rPr lang="pt-BR" dirty="0"/>
              <a:t>, quando feita extemporaneamente, a fim de atender a uma conjuntura ou a uma emergência, como no caso de epidemias que assolam ou dizimam seres humanos.</a:t>
            </a:r>
          </a:p>
          <a:p>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pt-BR" dirty="0"/>
              <a:t>COLETA DE DADOS</a:t>
            </a:r>
          </a:p>
        </p:txBody>
      </p:sp>
      <p:sp>
        <p:nvSpPr>
          <p:cNvPr id="2" name="Espaço Reservado para Conteúdo 1"/>
          <p:cNvSpPr>
            <a:spLocks noGrp="1"/>
          </p:cNvSpPr>
          <p:nvPr>
            <p:ph idx="1"/>
          </p:nvPr>
        </p:nvSpPr>
        <p:spPr>
          <a:xfrm>
            <a:off x="179512" y="2015733"/>
            <a:ext cx="8136903" cy="3450613"/>
          </a:xfrm>
        </p:spPr>
        <p:txBody>
          <a:bodyPr/>
          <a:lstStyle/>
          <a:p>
            <a:r>
              <a:rPr lang="pt-BR" b="1" dirty="0"/>
              <a:t>Por via indireta</a:t>
            </a:r>
            <a:r>
              <a:rPr lang="pt-BR" dirty="0"/>
              <a:t> - quando é inferida de elementos conhecidos (coleta direta) e/ou conhecimento de outros fenômenos relacionados com o fenômeno estudado. </a:t>
            </a:r>
          </a:p>
          <a:p>
            <a:r>
              <a:rPr lang="pt-BR" dirty="0"/>
              <a:t>Como exemplo, podemos citar a pesquisa sobre a mortalidade infantil, que é feita através de dados colhidos via coleta direta.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57200" y="548680"/>
            <a:ext cx="8229600" cy="706090"/>
          </a:xfrm>
        </p:spPr>
        <p:txBody>
          <a:bodyPr>
            <a:normAutofit fontScale="90000"/>
          </a:bodyPr>
          <a:lstStyle/>
          <a:p>
            <a:pPr algn="ctr"/>
            <a:r>
              <a:rPr lang="pt-BR" dirty="0"/>
              <a:t>CRÍTICA DOS DADOS</a:t>
            </a:r>
            <a:br>
              <a:rPr lang="pt-BR" dirty="0"/>
            </a:br>
            <a:endParaRPr lang="pt-BR" dirty="0"/>
          </a:p>
        </p:txBody>
      </p:sp>
      <p:sp>
        <p:nvSpPr>
          <p:cNvPr id="2" name="Espaço Reservado para Conteúdo 1"/>
          <p:cNvSpPr>
            <a:spLocks noGrp="1"/>
          </p:cNvSpPr>
          <p:nvPr>
            <p:ph idx="1"/>
          </p:nvPr>
        </p:nvSpPr>
        <p:spPr>
          <a:xfrm>
            <a:off x="251520" y="2015733"/>
            <a:ext cx="8892479" cy="4293587"/>
          </a:xfrm>
        </p:spPr>
        <p:txBody>
          <a:bodyPr>
            <a:normAutofit fontScale="92500" lnSpcReduction="20000"/>
          </a:bodyPr>
          <a:lstStyle/>
          <a:p>
            <a:r>
              <a:rPr lang="pt-BR" sz="2400" dirty="0"/>
              <a:t>Os dados colhidos por qualquer via ou forma e não previamente organizados são chamados de  dados brutos. Esses dados brutos, antes de serem submetidos ao processamento estatístico propriamente dito, devem ser  "criticados", visando eliminar valores impróprios e erros grosseiros que possam interferir nos resultados finais do estudo. </a:t>
            </a:r>
          </a:p>
          <a:p>
            <a:r>
              <a:rPr lang="pt-BR" sz="2400" dirty="0"/>
              <a:t>A crítica </a:t>
            </a:r>
            <a:r>
              <a:rPr lang="pt-BR" sz="2400" i="1" dirty="0"/>
              <a:t>é  externa  </a:t>
            </a:r>
            <a:r>
              <a:rPr lang="pt-BR" sz="2400" dirty="0"/>
              <a:t>quando visa às causas dos erros por parte do informante, por distração ou má interpretação das perguntas que lhe foram feitas; </a:t>
            </a:r>
          </a:p>
          <a:p>
            <a:r>
              <a:rPr lang="pt-BR" sz="2400" dirty="0"/>
              <a:t> </a:t>
            </a:r>
            <a:r>
              <a:rPr lang="pt-BR" sz="2400" i="1" dirty="0"/>
              <a:t>é  interna  </a:t>
            </a:r>
            <a:r>
              <a:rPr lang="pt-BR" sz="2400" dirty="0"/>
              <a:t>quando se observa o material constituído pelos dados coletados. É o caso, por exemplo, da verificação de somas de valores anotados. </a:t>
            </a:r>
          </a:p>
          <a:p>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764704"/>
            <a:ext cx="8229600" cy="1143000"/>
          </a:xfrm>
        </p:spPr>
        <p:txBody>
          <a:bodyPr>
            <a:normAutofit fontScale="90000"/>
          </a:bodyPr>
          <a:lstStyle/>
          <a:p>
            <a:pPr algn="ctr"/>
            <a:r>
              <a:rPr lang="pt-BR" sz="4000" dirty="0"/>
              <a:t>APURAÇÃO OU </a:t>
            </a:r>
            <a:br>
              <a:rPr lang="pt-BR" sz="4000" dirty="0"/>
            </a:br>
            <a:r>
              <a:rPr lang="pt-BR" sz="4000" dirty="0"/>
              <a:t>PROCESSAMENTO DOS DADOS </a:t>
            </a:r>
            <a:br>
              <a:rPr lang="pt-BR" dirty="0"/>
            </a:br>
            <a:endParaRPr lang="pt-BR" dirty="0"/>
          </a:p>
        </p:txBody>
      </p:sp>
      <p:sp>
        <p:nvSpPr>
          <p:cNvPr id="2" name="Espaço Reservado para Conteúdo 1"/>
          <p:cNvSpPr>
            <a:spLocks noGrp="1"/>
          </p:cNvSpPr>
          <p:nvPr>
            <p:ph idx="1"/>
          </p:nvPr>
        </p:nvSpPr>
        <p:spPr>
          <a:xfrm>
            <a:off x="457200" y="2492896"/>
            <a:ext cx="8229600" cy="3514395"/>
          </a:xfrm>
        </p:spPr>
        <p:txBody>
          <a:bodyPr/>
          <a:lstStyle/>
          <a:p>
            <a:r>
              <a:rPr lang="pt-BR" sz="2400" dirty="0"/>
              <a:t>Uma vez assegurado que os dados brutos são consistentes, devemos submetê-los ao processamento adequado aos fins pretendidos. A apuração ou processamento dos dados pode ser manual ou eletrônica. </a:t>
            </a:r>
          </a:p>
          <a:p>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544" y="404664"/>
            <a:ext cx="8229600" cy="1143000"/>
          </a:xfrm>
        </p:spPr>
        <p:txBody>
          <a:bodyPr>
            <a:normAutofit fontScale="90000"/>
          </a:bodyPr>
          <a:lstStyle/>
          <a:p>
            <a:pPr algn="ctr"/>
            <a:r>
              <a:rPr lang="pt-BR" dirty="0"/>
              <a:t>EXPOSIÇÃO OU </a:t>
            </a:r>
            <a:br>
              <a:rPr lang="pt-BR" dirty="0"/>
            </a:br>
            <a:r>
              <a:rPr lang="pt-BR" dirty="0"/>
              <a:t>APRESENTAÇÃO DOS DADOS</a:t>
            </a:r>
            <a:br>
              <a:rPr lang="pt-BR" dirty="0"/>
            </a:br>
            <a:endParaRPr lang="pt-BR" dirty="0"/>
          </a:p>
        </p:txBody>
      </p:sp>
      <p:sp>
        <p:nvSpPr>
          <p:cNvPr id="2" name="Espaço Reservado para Conteúdo 1"/>
          <p:cNvSpPr>
            <a:spLocks noGrp="1"/>
          </p:cNvSpPr>
          <p:nvPr>
            <p:ph idx="1"/>
          </p:nvPr>
        </p:nvSpPr>
        <p:spPr>
          <a:xfrm>
            <a:off x="251520" y="2015733"/>
            <a:ext cx="8568951" cy="3789531"/>
          </a:xfrm>
        </p:spPr>
        <p:txBody>
          <a:bodyPr>
            <a:normAutofit/>
          </a:bodyPr>
          <a:lstStyle/>
          <a:p>
            <a:r>
              <a:rPr lang="pt-BR" dirty="0"/>
              <a:t>Por mais diversa que seja a finalidade que se tenha em vista, os dados devem ser apresentados sob forma adequada </a:t>
            </a:r>
            <a:r>
              <a:rPr lang="pt-BR" b="1" dirty="0"/>
              <a:t>(tabelas ou  gráficos), </a:t>
            </a:r>
            <a:r>
              <a:rPr lang="pt-BR" dirty="0"/>
              <a:t>tornando mais fácil o exame daquilo que está sendo objeto de tratamento estatístico e ulterior obtenção de medidas típicas. </a:t>
            </a:r>
          </a:p>
          <a:p>
            <a:r>
              <a:rPr lang="pt-BR" dirty="0"/>
              <a:t>No caso particular da estatística descritiva, o objetivo do estudo se limita, na maioria dos casos, à simples apresentação dos dados, assim entendida a exposição organizada e resumida das informações coletadas através de tabelas ou quadros, bem como dos gráficos resultantes. </a:t>
            </a:r>
          </a:p>
          <a:p>
            <a:endParaRPr lang="pt-B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pPr algn="ctr"/>
            <a:r>
              <a:rPr lang="pt-BR" dirty="0"/>
              <a:t>ANÁLISE DOS RESULTADOS</a:t>
            </a:r>
            <a:br>
              <a:rPr lang="pt-BR" dirty="0"/>
            </a:br>
            <a:endParaRPr lang="pt-BR" dirty="0"/>
          </a:p>
        </p:txBody>
      </p:sp>
      <p:sp>
        <p:nvSpPr>
          <p:cNvPr id="2" name="Espaço Reservado para Conteúdo 1"/>
          <p:cNvSpPr>
            <a:spLocks noGrp="1"/>
          </p:cNvSpPr>
          <p:nvPr>
            <p:ph idx="1"/>
          </p:nvPr>
        </p:nvSpPr>
        <p:spPr>
          <a:xfrm>
            <a:off x="539552" y="2015733"/>
            <a:ext cx="8208911" cy="3450613"/>
          </a:xfrm>
        </p:spPr>
        <p:txBody>
          <a:bodyPr>
            <a:normAutofit/>
          </a:bodyPr>
          <a:lstStyle/>
          <a:p>
            <a:r>
              <a:rPr lang="pt-BR" dirty="0"/>
              <a:t>O objetivo último da Estatística é tirar conclusões sobre o todo (população) a partir de informações fornecidas por parte representativa do todo (amostra). </a:t>
            </a:r>
          </a:p>
          <a:p>
            <a:r>
              <a:rPr lang="pt-BR" dirty="0"/>
              <a:t>Assim, realizadas as fases anteriores (Estatística descritiva), fazemos uma análise dos resultados obtidos, através dos métodos da  Estatística Inferencial, que tem por base a indução ou inferência, e tiramos desses resultados conclusões e previsões. </a:t>
            </a:r>
          </a:p>
          <a:p>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pPr algn="ctr"/>
            <a:r>
              <a:rPr lang="pt-BR" dirty="0"/>
              <a:t>VARIÁVEIS ESTATÍSTICAS</a:t>
            </a:r>
            <a:br>
              <a:rPr lang="pt-BR" dirty="0"/>
            </a:br>
            <a:endParaRPr lang="pt-BR" dirty="0"/>
          </a:p>
        </p:txBody>
      </p:sp>
      <p:sp>
        <p:nvSpPr>
          <p:cNvPr id="2" name="Espaço Reservado para Conteúdo 1"/>
          <p:cNvSpPr>
            <a:spLocks noGrp="1"/>
          </p:cNvSpPr>
          <p:nvPr>
            <p:ph idx="1"/>
          </p:nvPr>
        </p:nvSpPr>
        <p:spPr>
          <a:xfrm>
            <a:off x="467544" y="1988840"/>
            <a:ext cx="8267370" cy="3450613"/>
          </a:xfrm>
        </p:spPr>
        <p:txBody>
          <a:bodyPr>
            <a:normAutofit/>
          </a:bodyPr>
          <a:lstStyle/>
          <a:p>
            <a:r>
              <a:rPr lang="pt-BR" dirty="0"/>
              <a:t>Normalmente, no trabalho estatístico o pesquisador se vê obrigado a lidar com grande quantidade de valores numéricos resultantes de um censo ou de uma amostragem. Estes valores numéricos são chamados dados estatísticos.</a:t>
            </a:r>
          </a:p>
          <a:p>
            <a:r>
              <a:rPr lang="pt-BR" dirty="0"/>
              <a:t>As informações ou dados característicos dos fenômenos ou populações são denominados variáveis estatísticas ou </a:t>
            </a:r>
            <a:r>
              <a:rPr lang="pt-BR" b="1" dirty="0"/>
              <a:t>simplesmente variáveis</a:t>
            </a:r>
            <a:r>
              <a:rPr lang="pt-BR" dirty="0"/>
              <a:t>. Conforme suas características particulares, podem ser classificadas como:  </a:t>
            </a:r>
            <a:r>
              <a:rPr lang="pt-BR" b="1" dirty="0"/>
              <a:t>Quantitativas e Qualitativas.</a:t>
            </a:r>
          </a:p>
          <a:p>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r>
              <a:rPr lang="pt-BR" dirty="0"/>
              <a:t>O que é Estatística?</a:t>
            </a:r>
            <a:br>
              <a:rPr lang="pt-BR" dirty="0"/>
            </a:br>
            <a:endParaRPr lang="pt-BR" dirty="0"/>
          </a:p>
        </p:txBody>
      </p:sp>
      <p:sp>
        <p:nvSpPr>
          <p:cNvPr id="2" name="Espaço Reservado para Conteúdo 1"/>
          <p:cNvSpPr>
            <a:spLocks noGrp="1"/>
          </p:cNvSpPr>
          <p:nvPr>
            <p:ph idx="1"/>
          </p:nvPr>
        </p:nvSpPr>
        <p:spPr>
          <a:xfrm>
            <a:off x="539552" y="2015733"/>
            <a:ext cx="8280919" cy="3861539"/>
          </a:xfrm>
        </p:spPr>
        <p:txBody>
          <a:bodyPr>
            <a:normAutofit/>
          </a:bodyPr>
          <a:lstStyle/>
          <a:p>
            <a:r>
              <a:rPr lang="pt-BR" sz="2800" dirty="0"/>
              <a:t>A estatística é uma ciência que se dedica a coleta, análise e interpretação de dados. Preocupa-se com os métodos de coleta, organização, resumo, apresentação e interpretação dos dados, assim como em tirar conclusões sobre as características das fontes de onde estes foram retirados, para melhor compreende-las.</a:t>
            </a:r>
          </a:p>
          <a:p>
            <a:endParaRPr lang="pt-B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pt-BR" dirty="0"/>
              <a:t>VARIÁVEIS ESTATÍSTICAS</a:t>
            </a:r>
          </a:p>
        </p:txBody>
      </p:sp>
      <p:sp>
        <p:nvSpPr>
          <p:cNvPr id="2" name="Espaço Reservado para Conteúdo 1"/>
          <p:cNvSpPr>
            <a:spLocks noGrp="1"/>
          </p:cNvSpPr>
          <p:nvPr>
            <p:ph idx="1"/>
          </p:nvPr>
        </p:nvSpPr>
        <p:spPr>
          <a:xfrm>
            <a:off x="395536" y="2015733"/>
            <a:ext cx="8424935" cy="4037747"/>
          </a:xfrm>
        </p:spPr>
        <p:txBody>
          <a:bodyPr>
            <a:normAutofit fontScale="85000" lnSpcReduction="20000"/>
          </a:bodyPr>
          <a:lstStyle/>
          <a:p>
            <a:r>
              <a:rPr lang="pt-BR" sz="2400" b="1" dirty="0"/>
              <a:t>QUANTITATIVAS </a:t>
            </a:r>
            <a:r>
              <a:rPr lang="pt-BR" sz="2400" dirty="0"/>
              <a:t>- São aquelas que podem ser expressas em termos numéricos. Em geral são as resultantes de medições, enumerações ou contagens. </a:t>
            </a:r>
          </a:p>
          <a:p>
            <a:r>
              <a:rPr lang="pt-BR" dirty="0"/>
              <a:t>Exemplo: salário dos operário, idade dos alunos de uma escola.</a:t>
            </a:r>
          </a:p>
          <a:p>
            <a:r>
              <a:rPr lang="pt-BR" dirty="0"/>
              <a:t>São subdivididas  em contínuas e discretas conforme abaixo. </a:t>
            </a:r>
          </a:p>
          <a:p>
            <a:r>
              <a:rPr lang="pt-BR" b="1" dirty="0"/>
              <a:t>Contínuas</a:t>
            </a:r>
            <a:r>
              <a:rPr lang="pt-BR" dirty="0"/>
              <a:t> - são aquelas que podem assumir qualquer valor entre dois limites.</a:t>
            </a:r>
          </a:p>
          <a:p>
            <a:r>
              <a:rPr lang="pt-BR" b="1" dirty="0"/>
              <a:t>Discretas</a:t>
            </a:r>
            <a:r>
              <a:rPr lang="pt-BR" dirty="0"/>
              <a:t> (ou descontínuas) – só pode assumir valores pertencentes a um conjunto enumerável. </a:t>
            </a:r>
          </a:p>
          <a:p>
            <a:r>
              <a:rPr lang="pt-BR" dirty="0"/>
              <a:t>Exemplo: Alunos de uma escola pode assumir qualquer um dos valores do conjunto N = {1,2,3, … 58}, mas nunca valores como 2,5 ou 3,78. </a:t>
            </a:r>
          </a:p>
          <a:p>
            <a:r>
              <a:rPr lang="pt-BR" dirty="0"/>
              <a:t>Já o peso de um desses alunos pode ser 72 kg como ser 72,5 kg é uma variável </a:t>
            </a:r>
            <a:r>
              <a:rPr lang="pt-BR" b="1" dirty="0"/>
              <a:t>Contínua.</a:t>
            </a:r>
            <a:endParaRPr lang="pt-BR" dirty="0"/>
          </a:p>
          <a:p>
            <a:endParaRPr lang="pt-BR" dirty="0"/>
          </a:p>
          <a:p>
            <a:endParaRPr lang="pt-B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pt-BR" dirty="0"/>
              <a:t>VARIÁVEIS ESTATÍSTICAS</a:t>
            </a:r>
          </a:p>
        </p:txBody>
      </p:sp>
      <p:sp>
        <p:nvSpPr>
          <p:cNvPr id="2" name="Espaço Reservado para Conteúdo 1"/>
          <p:cNvSpPr>
            <a:spLocks noGrp="1"/>
          </p:cNvSpPr>
          <p:nvPr>
            <p:ph idx="1"/>
          </p:nvPr>
        </p:nvSpPr>
        <p:spPr>
          <a:xfrm>
            <a:off x="179512" y="2015733"/>
            <a:ext cx="8568951" cy="3450613"/>
          </a:xfrm>
        </p:spPr>
        <p:txBody>
          <a:bodyPr>
            <a:normAutofit fontScale="77500" lnSpcReduction="20000"/>
          </a:bodyPr>
          <a:lstStyle/>
          <a:p>
            <a:r>
              <a:rPr lang="pt-BR" dirty="0"/>
              <a:t>De modo geral, as medições  dão origem as variáveis contínuas e as  contagens ou enumerações, as variáveis discretas. Designamos estas variáveis por letras latinas, em geral, as últimas: X, Y, Z.</a:t>
            </a:r>
          </a:p>
          <a:p>
            <a:r>
              <a:rPr lang="pt-BR" dirty="0"/>
              <a:t>Por exemplo, sejam 2,3,5 e 8 todos os resultados possíveis de um dado fenômeno. Fazendo uso da letra </a:t>
            </a:r>
            <a:r>
              <a:rPr lang="pt-BR" i="1" dirty="0"/>
              <a:t>x </a:t>
            </a:r>
            <a:r>
              <a:rPr lang="pt-BR" dirty="0"/>
              <a:t>para indicar a variável relativa ao fenômeno considerado, temos:</a:t>
            </a:r>
          </a:p>
          <a:p>
            <a:r>
              <a:rPr lang="pt-BR" b="1" dirty="0"/>
              <a:t>x</a:t>
            </a:r>
            <a:r>
              <a:rPr lang="pt-BR" dirty="0"/>
              <a:t> Є {2, 3, 5, 8}</a:t>
            </a:r>
          </a:p>
          <a:p>
            <a:pPr>
              <a:buNone/>
            </a:pPr>
            <a:r>
              <a:rPr lang="pt-BR" dirty="0"/>
              <a:t> </a:t>
            </a:r>
          </a:p>
          <a:p>
            <a:r>
              <a:rPr lang="pt-BR" sz="2800" b="1" dirty="0"/>
              <a:t>QUALITATIVAS –</a:t>
            </a:r>
            <a:r>
              <a:rPr lang="pt-BR" sz="2800" dirty="0"/>
              <a:t> Quando seus valores são expressos por atributos: sexo (masculino – feminino), cor da pele (branca, preta, amarela, vermelha, parda, etc.)</a:t>
            </a:r>
          </a:p>
          <a:p>
            <a:endParaRPr lang="pt-B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pPr algn="ctr"/>
            <a:r>
              <a:rPr lang="pt-BR" dirty="0"/>
              <a:t>PLANEJAMENTO </a:t>
            </a:r>
            <a:br>
              <a:rPr lang="pt-BR" dirty="0"/>
            </a:br>
            <a:endParaRPr lang="pt-BR" dirty="0"/>
          </a:p>
        </p:txBody>
      </p:sp>
      <p:sp>
        <p:nvSpPr>
          <p:cNvPr id="2" name="Espaço Reservado para Conteúdo 1"/>
          <p:cNvSpPr>
            <a:spLocks noGrp="1"/>
          </p:cNvSpPr>
          <p:nvPr>
            <p:ph idx="1"/>
          </p:nvPr>
        </p:nvSpPr>
        <p:spPr>
          <a:xfrm>
            <a:off x="395536" y="2015733"/>
            <a:ext cx="8568951" cy="3450613"/>
          </a:xfrm>
        </p:spPr>
        <p:txBody>
          <a:bodyPr>
            <a:normAutofit/>
          </a:bodyPr>
          <a:lstStyle/>
          <a:p>
            <a:r>
              <a:rPr lang="pt-BR" sz="2400" dirty="0"/>
              <a:t>É o trabalho inicial de coordenação no qual define-se a população a ser estudada estatisticamente, formulando-se o trabalho de pesquisa através da elaboração de questionário, entrevistas, etc. </a:t>
            </a:r>
          </a:p>
          <a:p>
            <a:r>
              <a:rPr lang="pt-BR" sz="2400" dirty="0"/>
              <a:t>  A organização do plano geral, implica em obter respostas para uma série tradicional de perguntas, antes mesmo do exame das informações disponíveis sobre o assunto, perguntas que procuram justificar a necessidade efetiva da pesquisa, a saber.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fontScale="90000"/>
          </a:bodyPr>
          <a:lstStyle/>
          <a:p>
            <a:pPr algn="ctr"/>
            <a:r>
              <a:rPr lang="pt-BR" sz="3600" dirty="0"/>
              <a:t>ELABORAÇÃO DE UM QUESTIONÁRIO</a:t>
            </a:r>
            <a:br>
              <a:rPr lang="pt-BR" dirty="0"/>
            </a:br>
            <a:endParaRPr lang="pt-BR" dirty="0"/>
          </a:p>
        </p:txBody>
      </p:sp>
      <p:sp>
        <p:nvSpPr>
          <p:cNvPr id="2" name="Espaço Reservado para Conteúdo 1"/>
          <p:cNvSpPr>
            <a:spLocks noGrp="1"/>
          </p:cNvSpPr>
          <p:nvPr>
            <p:ph idx="1"/>
          </p:nvPr>
        </p:nvSpPr>
        <p:spPr>
          <a:xfrm>
            <a:off x="323528" y="2015733"/>
            <a:ext cx="8568951" cy="3450613"/>
          </a:xfrm>
        </p:spPr>
        <p:txBody>
          <a:bodyPr>
            <a:normAutofit/>
          </a:bodyPr>
          <a:lstStyle/>
          <a:p>
            <a:r>
              <a:rPr lang="pt-BR" dirty="0"/>
              <a:t>Na condução de uma pesquisa, a construção de um questionário é uma etapa longa, que deve ser executada com muita cautela. Tendo em mãos os objetivos da pesquisa claramente definidos, bem como a população a ser estudada, chamamos a atenção de alguns procedimentos para a construção de um questionário:</a:t>
            </a:r>
          </a:p>
          <a:p>
            <a:r>
              <a:rPr lang="pt-BR" b="1" dirty="0"/>
              <a:t>Exemplo</a:t>
            </a:r>
            <a:r>
              <a:rPr lang="pt-BR" dirty="0"/>
              <a:t> : Objetivo geral: conhecer o perfil de trabalho dos funcionários de determinada empresa, para orientar as políticas de recursos humanos.</a:t>
            </a:r>
          </a:p>
          <a:p>
            <a:endParaRPr lang="pt-B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pPr algn="ctr"/>
            <a:r>
              <a:rPr lang="pt-BR" sz="3200" dirty="0"/>
              <a:t>ELABORAÇÃO DE UM QUESTIONÁRIO</a:t>
            </a:r>
          </a:p>
        </p:txBody>
      </p:sp>
      <p:sp>
        <p:nvSpPr>
          <p:cNvPr id="2" name="Espaço Reservado para Conteúdo 1"/>
          <p:cNvSpPr>
            <a:spLocks noGrp="1"/>
          </p:cNvSpPr>
          <p:nvPr>
            <p:ph idx="1"/>
          </p:nvPr>
        </p:nvSpPr>
        <p:spPr>
          <a:xfrm>
            <a:off x="611560" y="2210635"/>
            <a:ext cx="8136903" cy="3450613"/>
          </a:xfrm>
        </p:spPr>
        <p:txBody>
          <a:bodyPr>
            <a:normAutofit lnSpcReduction="10000"/>
          </a:bodyPr>
          <a:lstStyle/>
          <a:p>
            <a:pPr lvl="0"/>
            <a:r>
              <a:rPr lang="pt-BR" b="1" dirty="0"/>
              <a:t>A) Separar as características a serem levantadas:</a:t>
            </a:r>
          </a:p>
          <a:p>
            <a:r>
              <a:rPr lang="pt-BR" dirty="0"/>
              <a:t>- conhecer o </a:t>
            </a:r>
            <a:r>
              <a:rPr lang="pt-BR" i="1" dirty="0"/>
              <a:t>tempo médio de serviço</a:t>
            </a:r>
            <a:r>
              <a:rPr lang="pt-BR" dirty="0"/>
              <a:t> dos funcionários na empresa;</a:t>
            </a:r>
          </a:p>
          <a:p>
            <a:r>
              <a:rPr lang="pt-BR" dirty="0"/>
              <a:t>- conhecer a distribuição do </a:t>
            </a:r>
            <a:r>
              <a:rPr lang="pt-BR" i="1" dirty="0"/>
              <a:t>grau de instrução</a:t>
            </a:r>
            <a:r>
              <a:rPr lang="pt-BR" dirty="0"/>
              <a:t> dos funcionários</a:t>
            </a:r>
          </a:p>
          <a:p>
            <a:r>
              <a:rPr lang="pt-BR" dirty="0"/>
              <a:t>- avaliar o </a:t>
            </a:r>
            <a:r>
              <a:rPr lang="pt-BR" i="1" dirty="0"/>
              <a:t>grau de satisfação</a:t>
            </a:r>
            <a:r>
              <a:rPr lang="pt-BR" dirty="0"/>
              <a:t> dos funcionários com o trabalho que exercem na empresa.</a:t>
            </a:r>
          </a:p>
          <a:p>
            <a:r>
              <a:rPr lang="pt-BR" dirty="0"/>
              <a:t>Temos assim as seguintes características a serem levantadas dentre os funcionário da empresa: </a:t>
            </a:r>
            <a:r>
              <a:rPr lang="pt-BR" i="1" dirty="0"/>
              <a:t>tempo de serviço, grau de instrução e grau de satisfação com o trabalho.</a:t>
            </a:r>
            <a:endParaRPr lang="pt-BR" dirty="0"/>
          </a:p>
          <a:p>
            <a:endParaRPr lang="pt-B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2"/>
          <p:cNvSpPr>
            <a:spLocks noGrp="1"/>
          </p:cNvSpPr>
          <p:nvPr>
            <p:ph type="title"/>
          </p:nvPr>
        </p:nvSpPr>
        <p:spPr/>
        <p:txBody>
          <a:bodyPr>
            <a:normAutofit fontScale="90000"/>
          </a:bodyPr>
          <a:lstStyle/>
          <a:p>
            <a:pPr algn="ctr"/>
            <a:r>
              <a:rPr lang="pt-BR" sz="3600" dirty="0"/>
              <a:t>ELABORAÇÃO DE UM QUESTIONÁRIO</a:t>
            </a:r>
            <a:br>
              <a:rPr lang="pt-BR" dirty="0"/>
            </a:br>
            <a:endParaRPr lang="pt-BR" dirty="0"/>
          </a:p>
        </p:txBody>
      </p:sp>
      <p:sp>
        <p:nvSpPr>
          <p:cNvPr id="2" name="Espaço Reservado para Conteúdo 1"/>
          <p:cNvSpPr>
            <a:spLocks noGrp="1"/>
          </p:cNvSpPr>
          <p:nvPr>
            <p:ph idx="1"/>
          </p:nvPr>
        </p:nvSpPr>
        <p:spPr>
          <a:xfrm>
            <a:off x="467544" y="2015733"/>
            <a:ext cx="8208911" cy="3450613"/>
          </a:xfrm>
        </p:spPr>
        <p:txBody>
          <a:bodyPr>
            <a:normAutofit fontScale="92500" lnSpcReduction="10000"/>
          </a:bodyPr>
          <a:lstStyle/>
          <a:p>
            <a:pPr lvl="0">
              <a:buNone/>
            </a:pPr>
            <a:r>
              <a:rPr lang="pt-BR" dirty="0"/>
              <a:t>B) </a:t>
            </a:r>
            <a:r>
              <a:rPr lang="pt-BR" sz="2500" b="1" dirty="0"/>
              <a:t>Fazer uma revisão bibliográfica para verificar como mensurar adequadamente algumas características.</a:t>
            </a:r>
          </a:p>
          <a:p>
            <a:r>
              <a:rPr lang="pt-BR" sz="2500" dirty="0"/>
              <a:t>No exemplo precedente precisamos avaliar o grau de satisfação dos funcionários. Podemos procurar referencias bibliográficas que nos orientem em como medir a satisfação. Em levantamentos sócios econômicos, podemos consultar os modelos de questionários utilizados pelo IBGE, os quais já foram bastante testados.</a:t>
            </a:r>
          </a:p>
          <a:p>
            <a:endParaRPr lang="pt-B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2"/>
          <p:cNvSpPr>
            <a:spLocks noGrp="1"/>
          </p:cNvSpPr>
          <p:nvPr>
            <p:ph type="title"/>
          </p:nvPr>
        </p:nvSpPr>
        <p:spPr>
          <a:xfrm>
            <a:off x="1475656" y="333401"/>
            <a:ext cx="6571343" cy="575319"/>
          </a:xfrm>
        </p:spPr>
        <p:txBody>
          <a:bodyPr>
            <a:normAutofit fontScale="90000"/>
          </a:bodyPr>
          <a:lstStyle/>
          <a:p>
            <a:pPr algn="ctr"/>
            <a:r>
              <a:rPr lang="pt-BR" sz="2700" dirty="0"/>
              <a:t>ELABORAÇÃO DE UM QUESTIONÁRIO</a:t>
            </a:r>
            <a:br>
              <a:rPr lang="pt-BR" dirty="0"/>
            </a:br>
            <a:endParaRPr lang="pt-BR" dirty="0"/>
          </a:p>
        </p:txBody>
      </p:sp>
      <p:sp>
        <p:nvSpPr>
          <p:cNvPr id="2" name="Espaço Reservado para Conteúdo 1"/>
          <p:cNvSpPr>
            <a:spLocks noGrp="1"/>
          </p:cNvSpPr>
          <p:nvPr>
            <p:ph idx="1"/>
          </p:nvPr>
        </p:nvSpPr>
        <p:spPr>
          <a:xfrm>
            <a:off x="323528" y="1052737"/>
            <a:ext cx="8640960" cy="5616624"/>
          </a:xfrm>
        </p:spPr>
        <p:txBody>
          <a:bodyPr>
            <a:normAutofit fontScale="25000" lnSpcReduction="20000"/>
          </a:bodyPr>
          <a:lstStyle/>
          <a:p>
            <a:pPr lvl="0"/>
            <a:r>
              <a:rPr lang="pt-BR" sz="7200" b="1" dirty="0"/>
              <a:t>C) Estabelecer a forma de mensuração das características (variáveis) a serem levantadas.</a:t>
            </a:r>
          </a:p>
          <a:p>
            <a:r>
              <a:rPr lang="pt-BR" sz="8000" dirty="0"/>
              <a:t>Para variáveis </a:t>
            </a:r>
            <a:r>
              <a:rPr lang="pt-BR" sz="8000" i="1" dirty="0"/>
              <a:t>quantitativas</a:t>
            </a:r>
            <a:r>
              <a:rPr lang="pt-BR" sz="8000" dirty="0"/>
              <a:t> devem estar bem definidas as unidades de medida (meses, metros, kg, </a:t>
            </a:r>
            <a:r>
              <a:rPr lang="pt-BR" sz="8000" dirty="0" err="1"/>
              <a:t>etc</a:t>
            </a:r>
            <a:r>
              <a:rPr lang="pt-BR" sz="8000" dirty="0"/>
              <a:t>).</a:t>
            </a:r>
          </a:p>
          <a:p>
            <a:r>
              <a:rPr lang="pt-BR" sz="8000" dirty="0"/>
              <a:t>Nas variáveis </a:t>
            </a:r>
            <a:r>
              <a:rPr lang="pt-BR" sz="8000" i="1" dirty="0"/>
              <a:t>Qualitativas</a:t>
            </a:r>
            <a:r>
              <a:rPr lang="pt-BR" sz="8000" dirty="0"/>
              <a:t> deve haver uma </a:t>
            </a:r>
            <a:r>
              <a:rPr lang="pt-BR" sz="8000" u="sng" dirty="0"/>
              <a:t>lista completa de alternativas</a:t>
            </a:r>
            <a:r>
              <a:rPr lang="pt-BR" sz="8000" dirty="0"/>
              <a:t>, mesmo que seja necessário incluir categorias como: outros, não tem opinião...</a:t>
            </a:r>
          </a:p>
          <a:p>
            <a:endParaRPr lang="pt-BR" sz="8000" dirty="0"/>
          </a:p>
          <a:p>
            <a:pPr>
              <a:buNone/>
            </a:pPr>
            <a:r>
              <a:rPr lang="pt-BR" sz="8000" dirty="0"/>
              <a:t> Exemplos: O grau de instrução em categorias exclusivas: nenhum grau completo, primeiro grau completo, segundo grau completo e superior completo.</a:t>
            </a:r>
          </a:p>
          <a:p>
            <a:r>
              <a:rPr lang="pt-BR" sz="8000" u="sng" dirty="0"/>
              <a:t>O grau de satisfação: </a:t>
            </a:r>
            <a:r>
              <a:rPr lang="pt-BR" sz="8000" dirty="0"/>
              <a:t>pode ser avaliado de formas diferentes:</a:t>
            </a:r>
          </a:p>
          <a:p>
            <a:pPr>
              <a:spcBef>
                <a:spcPts val="0"/>
              </a:spcBef>
              <a:buNone/>
            </a:pPr>
            <a:r>
              <a:rPr lang="pt-BR" sz="8000" dirty="0"/>
              <a:t>1 – Completamente insatisfeito, </a:t>
            </a:r>
          </a:p>
          <a:p>
            <a:pPr>
              <a:spcBef>
                <a:spcPts val="0"/>
              </a:spcBef>
              <a:buNone/>
            </a:pPr>
            <a:r>
              <a:rPr lang="pt-BR" sz="8000" dirty="0"/>
              <a:t>2- insatisfeito, </a:t>
            </a:r>
          </a:p>
          <a:p>
            <a:pPr>
              <a:spcBef>
                <a:spcPts val="0"/>
              </a:spcBef>
              <a:buNone/>
            </a:pPr>
            <a:r>
              <a:rPr lang="pt-BR" sz="8000" dirty="0"/>
              <a:t>3- mais ou menos satisfeito, </a:t>
            </a:r>
          </a:p>
          <a:p>
            <a:pPr>
              <a:spcBef>
                <a:spcPts val="0"/>
              </a:spcBef>
              <a:buNone/>
            </a:pPr>
            <a:r>
              <a:rPr lang="pt-BR" sz="8000" dirty="0"/>
              <a:t>4- satisfeito e  </a:t>
            </a:r>
          </a:p>
          <a:p>
            <a:pPr>
              <a:spcBef>
                <a:spcPts val="0"/>
              </a:spcBef>
              <a:buNone/>
            </a:pPr>
            <a:r>
              <a:rPr lang="pt-BR" sz="8000" dirty="0"/>
              <a:t>5-completamente satisfeito.</a:t>
            </a:r>
          </a:p>
          <a:p>
            <a:endParaRPr lang="pt-BR" sz="4000" dirty="0"/>
          </a:p>
          <a:p>
            <a:endParaRPr lang="pt-B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2"/>
          <p:cNvSpPr>
            <a:spLocks noGrp="1"/>
          </p:cNvSpPr>
          <p:nvPr>
            <p:ph type="title"/>
          </p:nvPr>
        </p:nvSpPr>
        <p:spPr/>
        <p:txBody>
          <a:bodyPr>
            <a:normAutofit fontScale="90000"/>
          </a:bodyPr>
          <a:lstStyle/>
          <a:p>
            <a:pPr algn="ctr"/>
            <a:r>
              <a:rPr lang="pt-BR" sz="3600" dirty="0"/>
              <a:t>ELABORAÇÃO DE UM QUESTIONÁRIO</a:t>
            </a:r>
            <a:br>
              <a:rPr lang="pt-BR" dirty="0"/>
            </a:br>
            <a:endParaRPr lang="pt-BR" dirty="0"/>
          </a:p>
        </p:txBody>
      </p:sp>
      <p:sp>
        <p:nvSpPr>
          <p:cNvPr id="2" name="Espaço Reservado para Conteúdo 1"/>
          <p:cNvSpPr>
            <a:spLocks noGrp="1"/>
          </p:cNvSpPr>
          <p:nvPr>
            <p:ph idx="1"/>
          </p:nvPr>
        </p:nvSpPr>
        <p:spPr>
          <a:xfrm>
            <a:off x="323528" y="2015733"/>
            <a:ext cx="8424935" cy="3450613"/>
          </a:xfrm>
        </p:spPr>
        <p:txBody>
          <a:bodyPr>
            <a:normAutofit fontScale="92500" lnSpcReduction="20000"/>
          </a:bodyPr>
          <a:lstStyle/>
          <a:p>
            <a:pPr lvl="0">
              <a:buNone/>
            </a:pPr>
            <a:r>
              <a:rPr lang="pt-BR" b="1" dirty="0"/>
              <a:t>D) Elaborar uma ou mais perguntas para cada característica a ser observada.</a:t>
            </a:r>
          </a:p>
          <a:p>
            <a:r>
              <a:rPr lang="pt-BR" dirty="0"/>
              <a:t>A característica grau de satisfação, pode ser avaliada sob vários enfoques: satisfação com o salário, com a segurança no emprego, com a autonomia de trabalho que a empresa oferece. Avaliando esses itens isoladamente.</a:t>
            </a:r>
          </a:p>
          <a:p>
            <a:pPr>
              <a:buNone/>
            </a:pPr>
            <a:endParaRPr lang="pt-BR" dirty="0"/>
          </a:p>
          <a:p>
            <a:pPr lvl="0">
              <a:buNone/>
            </a:pPr>
            <a:r>
              <a:rPr lang="pt-BR" dirty="0"/>
              <a:t>E) Verificar se a pergunta está suficientemente clara.</a:t>
            </a:r>
          </a:p>
          <a:p>
            <a:pPr lvl="0">
              <a:buNone/>
            </a:pPr>
            <a:r>
              <a:rPr lang="pt-BR" dirty="0"/>
              <a:t>F) Verificar se a pergunta não está induzindo alguma resposta</a:t>
            </a:r>
          </a:p>
          <a:p>
            <a:pPr lvl="0">
              <a:buNone/>
            </a:pPr>
            <a:r>
              <a:rPr lang="pt-BR" dirty="0"/>
              <a:t>G) Verificar se a resposta da pergunta não é obvia.</a:t>
            </a:r>
          </a:p>
          <a:p>
            <a:endParaRPr lang="pt-B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2"/>
          <p:cNvSpPr>
            <a:spLocks noGrp="1"/>
          </p:cNvSpPr>
          <p:nvPr>
            <p:ph type="title"/>
          </p:nvPr>
        </p:nvSpPr>
        <p:spPr/>
        <p:txBody>
          <a:bodyPr>
            <a:normAutofit fontScale="90000"/>
          </a:bodyPr>
          <a:lstStyle/>
          <a:p>
            <a:pPr algn="ctr"/>
            <a:r>
              <a:rPr lang="pt-BR" sz="3600" dirty="0"/>
              <a:t>ELABORAÇÃO DE UM QUESTIONÁRIO</a:t>
            </a:r>
            <a:br>
              <a:rPr lang="pt-BR" dirty="0"/>
            </a:br>
            <a:endParaRPr lang="pt-BR" dirty="0"/>
          </a:p>
        </p:txBody>
      </p:sp>
      <p:sp>
        <p:nvSpPr>
          <p:cNvPr id="2" name="Espaço Reservado para Conteúdo 1"/>
          <p:cNvSpPr>
            <a:spLocks noGrp="1"/>
          </p:cNvSpPr>
          <p:nvPr>
            <p:ph idx="1"/>
          </p:nvPr>
        </p:nvSpPr>
        <p:spPr>
          <a:xfrm>
            <a:off x="457200" y="2132856"/>
            <a:ext cx="8229600" cy="3459840"/>
          </a:xfrm>
        </p:spPr>
        <p:txBody>
          <a:bodyPr/>
          <a:lstStyle/>
          <a:p>
            <a:r>
              <a:rPr lang="pt-BR" dirty="0"/>
              <a:t>O Questionário deve ser feito de forma a facilitar a análise de dados. O questionário deve ser completo para atingir o objetivo da Pesquisa, não deve ser muito longo, tende ser menor a qualidade.</a:t>
            </a:r>
          </a:p>
          <a:p>
            <a:endParaRPr lang="pt-B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pt-BR" dirty="0"/>
              <a:t>EXERCÍCIOS</a:t>
            </a:r>
          </a:p>
        </p:txBody>
      </p:sp>
      <p:sp>
        <p:nvSpPr>
          <p:cNvPr id="2" name="Espaço Reservado para Conteúdo 1"/>
          <p:cNvSpPr>
            <a:spLocks noGrp="1"/>
          </p:cNvSpPr>
          <p:nvPr>
            <p:ph idx="1"/>
          </p:nvPr>
        </p:nvSpPr>
        <p:spPr/>
        <p:txBody>
          <a:bodyPr/>
          <a:lstStyle/>
          <a:p>
            <a:r>
              <a:rPr lang="pt-BR" dirty="0"/>
              <a:t>1- O que você entende por Estatística?</a:t>
            </a:r>
          </a:p>
          <a:p>
            <a:r>
              <a:rPr lang="pt-BR" dirty="0"/>
              <a:t>2- O que é apurar dados?</a:t>
            </a:r>
          </a:p>
          <a:p>
            <a:r>
              <a:rPr lang="pt-BR" dirty="0"/>
              <a:t>3- Como podem ser apresentados ou expostos os dados?</a:t>
            </a:r>
          </a:p>
          <a:p>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CDF7C8-E0D1-4025-9FEA-61E1D0E05D9A}"/>
              </a:ext>
            </a:extLst>
          </p:cNvPr>
          <p:cNvSpPr>
            <a:spLocks noGrp="1"/>
          </p:cNvSpPr>
          <p:nvPr>
            <p:ph type="title"/>
          </p:nvPr>
        </p:nvSpPr>
        <p:spPr>
          <a:xfrm>
            <a:off x="539552" y="332656"/>
            <a:ext cx="8352926" cy="576064"/>
          </a:xfrm>
        </p:spPr>
        <p:txBody>
          <a:bodyPr>
            <a:normAutofit fontScale="90000"/>
          </a:bodyPr>
          <a:lstStyle/>
          <a:p>
            <a:pPr algn="ctr"/>
            <a:r>
              <a:rPr lang="pt-BR" sz="2700" dirty="0"/>
              <a:t>Histórico da estatística</a:t>
            </a:r>
            <a:br>
              <a:rPr lang="pt-BR" dirty="0"/>
            </a:br>
            <a:endParaRPr lang="pt-BR" dirty="0"/>
          </a:p>
        </p:txBody>
      </p:sp>
      <p:sp>
        <p:nvSpPr>
          <p:cNvPr id="3" name="Espaço Reservado para Conteúdo 2">
            <a:extLst>
              <a:ext uri="{FF2B5EF4-FFF2-40B4-BE49-F238E27FC236}">
                <a16:creationId xmlns:a16="http://schemas.microsoft.com/office/drawing/2014/main" id="{9A75307F-7110-4EF9-B557-F6D70EB94ABC}"/>
              </a:ext>
            </a:extLst>
          </p:cNvPr>
          <p:cNvSpPr>
            <a:spLocks noGrp="1"/>
          </p:cNvSpPr>
          <p:nvPr>
            <p:ph idx="1"/>
          </p:nvPr>
        </p:nvSpPr>
        <p:spPr>
          <a:xfrm>
            <a:off x="395536" y="641721"/>
            <a:ext cx="8352927" cy="5307559"/>
          </a:xfrm>
        </p:spPr>
        <p:txBody>
          <a:bodyPr>
            <a:normAutofit lnSpcReduction="10000"/>
          </a:bodyPr>
          <a:lstStyle/>
          <a:p>
            <a:r>
              <a:rPr lang="pt-BR" sz="1800" i="1" dirty="0"/>
              <a:t>A palavra estatística formou-se da mesma raiz latina da palavra Estado (Organização Política): status; porque, originalmente, as estatísticas eram colhidas para as finalidades relacionadas com o Estado (com objetivos militares, tributários, recenseamentos, entre outros).</a:t>
            </a:r>
            <a:endParaRPr lang="pt-BR" sz="1800" dirty="0"/>
          </a:p>
          <a:p>
            <a:r>
              <a:rPr lang="pt-BR" dirty="0"/>
              <a:t>Desde a Antiguidade, vários povos já registraram o número de habitantes, de nascimentos de óbitos, faziam estimativas das riquezas individual e social, distribuíam equitativamente terras ao povo, cobravam impostos e realizavam inquéritos quantitativos por processos que, hoje chamaríamos de “estatísticas”. </a:t>
            </a:r>
          </a:p>
          <a:p>
            <a:r>
              <a:rPr lang="pt-BR" dirty="0"/>
              <a:t> Na idade Média colhiam-se informações, geralmente com finalidades tributárias ou bélicas. </a:t>
            </a:r>
          </a:p>
          <a:p>
            <a:r>
              <a:rPr lang="pt-BR" dirty="0"/>
              <a:t>A partir do século XVI começaram a surgir as primeiras análises sistemáticas de fatos sociais, como batizados, casamentos, funerais, originando as primeiras tabuas e tabelas e os primeiros números relativos. </a:t>
            </a:r>
          </a:p>
          <a:p>
            <a:endParaRPr lang="pt-BR" dirty="0"/>
          </a:p>
        </p:txBody>
      </p:sp>
    </p:spTree>
    <p:extLst>
      <p:ext uri="{BB962C8B-B14F-4D97-AF65-F5344CB8AC3E}">
        <p14:creationId xmlns:p14="http://schemas.microsoft.com/office/powerpoint/2010/main" val="333384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2"/>
          <p:cNvSpPr>
            <a:spLocks noGrp="1"/>
          </p:cNvSpPr>
          <p:nvPr>
            <p:ph type="title"/>
          </p:nvPr>
        </p:nvSpPr>
        <p:spPr>
          <a:xfrm>
            <a:off x="457200" y="274638"/>
            <a:ext cx="8229600" cy="706090"/>
          </a:xfrm>
        </p:spPr>
        <p:txBody>
          <a:bodyPr>
            <a:normAutofit/>
          </a:bodyPr>
          <a:lstStyle/>
          <a:p>
            <a:pPr algn="ctr"/>
            <a:r>
              <a:rPr lang="pt-BR" dirty="0"/>
              <a:t>EXERCÍCIOS</a:t>
            </a:r>
          </a:p>
        </p:txBody>
      </p:sp>
      <p:sp>
        <p:nvSpPr>
          <p:cNvPr id="2" name="Espaço Reservado para Conteúdo 1"/>
          <p:cNvSpPr>
            <a:spLocks noGrp="1"/>
          </p:cNvSpPr>
          <p:nvPr>
            <p:ph idx="1"/>
          </p:nvPr>
        </p:nvSpPr>
        <p:spPr>
          <a:xfrm>
            <a:off x="457200" y="836712"/>
            <a:ext cx="8507288" cy="5616624"/>
          </a:xfrm>
        </p:spPr>
        <p:txBody>
          <a:bodyPr>
            <a:normAutofit fontScale="47500" lnSpcReduction="20000"/>
          </a:bodyPr>
          <a:lstStyle/>
          <a:p>
            <a:pPr>
              <a:buNone/>
            </a:pPr>
            <a:r>
              <a:rPr lang="pt-BR" sz="4300" b="1" dirty="0"/>
              <a:t>4- Classifique as variáveis em qualitativas ou quantitativas (contínuas ou descontínuas):</a:t>
            </a:r>
          </a:p>
          <a:p>
            <a:pPr>
              <a:buNone/>
            </a:pPr>
            <a:endParaRPr lang="pt-BR" sz="4300" b="1" dirty="0"/>
          </a:p>
          <a:p>
            <a:r>
              <a:rPr lang="pt-BR" sz="4000" dirty="0"/>
              <a:t>a) Universo: Alunos de uma escola</a:t>
            </a:r>
          </a:p>
          <a:p>
            <a:pPr>
              <a:buNone/>
            </a:pPr>
            <a:r>
              <a:rPr lang="pt-BR" sz="4000" dirty="0"/>
              <a:t>Variável: cor dos cabelos</a:t>
            </a:r>
          </a:p>
          <a:p>
            <a:r>
              <a:rPr lang="pt-BR" sz="4000" dirty="0"/>
              <a:t>b) Universo: casais residentes em uma cidade</a:t>
            </a:r>
          </a:p>
          <a:p>
            <a:pPr>
              <a:buNone/>
            </a:pPr>
            <a:r>
              <a:rPr lang="pt-BR" sz="4000" dirty="0"/>
              <a:t>Variável: número de filhos</a:t>
            </a:r>
          </a:p>
          <a:p>
            <a:r>
              <a:rPr lang="pt-BR" sz="4000" dirty="0"/>
              <a:t>c) universo: as jogadas de um dado</a:t>
            </a:r>
          </a:p>
          <a:p>
            <a:pPr>
              <a:buNone/>
            </a:pPr>
            <a:r>
              <a:rPr lang="pt-BR" sz="4000" dirty="0"/>
              <a:t>Variável: o ponto obtido em cada jogada</a:t>
            </a:r>
          </a:p>
          <a:p>
            <a:r>
              <a:rPr lang="pt-BR" sz="4000" dirty="0"/>
              <a:t>d) Universo: peças produzidas por certa máquina</a:t>
            </a:r>
          </a:p>
          <a:p>
            <a:pPr>
              <a:buNone/>
            </a:pPr>
            <a:r>
              <a:rPr lang="pt-BR" sz="4000" dirty="0"/>
              <a:t>Variável: número de peças produzidas por hora</a:t>
            </a:r>
          </a:p>
          <a:p>
            <a:r>
              <a:rPr lang="pt-BR" sz="4000" dirty="0"/>
              <a:t>e) Universo: peças produzidas por certa máquina</a:t>
            </a:r>
          </a:p>
          <a:p>
            <a:pPr>
              <a:buNone/>
            </a:pPr>
            <a:r>
              <a:rPr lang="pt-BR" sz="4000" dirty="0"/>
              <a:t>variável: diâmetro externo</a:t>
            </a:r>
          </a:p>
          <a:p>
            <a:endParaRPr lang="pt-B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2"/>
          <p:cNvSpPr>
            <a:spLocks noGrp="1"/>
          </p:cNvSpPr>
          <p:nvPr>
            <p:ph type="title"/>
          </p:nvPr>
        </p:nvSpPr>
        <p:spPr>
          <a:xfrm>
            <a:off x="457200" y="274638"/>
            <a:ext cx="8229600" cy="706090"/>
          </a:xfrm>
        </p:spPr>
        <p:txBody>
          <a:bodyPr>
            <a:normAutofit/>
          </a:bodyPr>
          <a:lstStyle/>
          <a:p>
            <a:pPr algn="ctr"/>
            <a:r>
              <a:rPr lang="pt-BR" dirty="0"/>
              <a:t>EXERCÍCIOS</a:t>
            </a:r>
          </a:p>
        </p:txBody>
      </p:sp>
      <p:sp>
        <p:nvSpPr>
          <p:cNvPr id="2" name="Espaço Reservado para Conteúdo 1"/>
          <p:cNvSpPr>
            <a:spLocks noGrp="1"/>
          </p:cNvSpPr>
          <p:nvPr>
            <p:ph idx="1"/>
          </p:nvPr>
        </p:nvSpPr>
        <p:spPr>
          <a:xfrm>
            <a:off x="323528" y="980728"/>
            <a:ext cx="7992887" cy="4824535"/>
          </a:xfrm>
        </p:spPr>
        <p:txBody>
          <a:bodyPr>
            <a:normAutofit/>
          </a:bodyPr>
          <a:lstStyle/>
          <a:p>
            <a:pPr>
              <a:buNone/>
            </a:pPr>
            <a:r>
              <a:rPr lang="pt-BR" b="1" dirty="0"/>
              <a:t>5- Diga quais variáveis abaixo são discretas e quais são contínuas:</a:t>
            </a:r>
          </a:p>
          <a:p>
            <a:pPr>
              <a:buNone/>
            </a:pPr>
            <a:endParaRPr lang="pt-BR" b="1" dirty="0"/>
          </a:p>
          <a:p>
            <a:r>
              <a:rPr lang="pt-BR" dirty="0"/>
              <a:t>a) População: alunos de uma cidade</a:t>
            </a:r>
          </a:p>
          <a:p>
            <a:pPr>
              <a:buNone/>
            </a:pPr>
            <a:r>
              <a:rPr lang="pt-BR" dirty="0"/>
              <a:t>Variável: cor dos olhos</a:t>
            </a:r>
          </a:p>
          <a:p>
            <a:r>
              <a:rPr lang="pt-BR" dirty="0"/>
              <a:t>b) estação meteorológica de uma cidade</a:t>
            </a:r>
          </a:p>
          <a:p>
            <a:pPr>
              <a:buNone/>
            </a:pPr>
            <a:r>
              <a:rPr lang="pt-BR" dirty="0"/>
              <a:t>V: precipitação pluviométrica durante um ano.</a:t>
            </a:r>
          </a:p>
          <a:p>
            <a:r>
              <a:rPr lang="pt-BR" dirty="0"/>
              <a:t>c) Bolsa de valores de São Paulo</a:t>
            </a:r>
          </a:p>
          <a:p>
            <a:pPr>
              <a:buNone/>
            </a:pPr>
            <a:r>
              <a:rPr lang="pt-BR" dirty="0"/>
              <a:t>V: número de ações negociadas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57200" y="274638"/>
            <a:ext cx="8229600" cy="850106"/>
          </a:xfrm>
        </p:spPr>
        <p:txBody>
          <a:bodyPr/>
          <a:lstStyle/>
          <a:p>
            <a:pPr algn="ctr"/>
            <a:r>
              <a:rPr lang="pt-BR" dirty="0"/>
              <a:t>Aplicações</a:t>
            </a:r>
          </a:p>
        </p:txBody>
      </p:sp>
      <p:sp>
        <p:nvSpPr>
          <p:cNvPr id="2" name="Espaço Reservado para Conteúdo 1"/>
          <p:cNvSpPr>
            <a:spLocks noGrp="1"/>
          </p:cNvSpPr>
          <p:nvPr>
            <p:ph idx="1"/>
          </p:nvPr>
        </p:nvSpPr>
        <p:spPr>
          <a:xfrm>
            <a:off x="251520" y="2060848"/>
            <a:ext cx="8712967" cy="4104456"/>
          </a:xfrm>
        </p:spPr>
        <p:txBody>
          <a:bodyPr>
            <a:normAutofit/>
          </a:bodyPr>
          <a:lstStyle/>
          <a:p>
            <a:r>
              <a:rPr lang="pt-BR" sz="2400" dirty="0"/>
              <a:t>Com a estatística podemos estudar o comportamento social dos empregados de uma empresa, de seus gerentes ou fornecedores baseados em dados estatísticos como idade, religião, sexo, cor, situação civil entre outras.</a:t>
            </a:r>
          </a:p>
          <a:p>
            <a:r>
              <a:rPr lang="pt-BR" sz="2400" dirty="0"/>
              <a:t> A estatística nos permite analisar dados de pesquisas deforma a se tirar delas conclusões sérias que vão além de simples chutes.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pt-BR" dirty="0"/>
              <a:t>Aplicações</a:t>
            </a:r>
          </a:p>
        </p:txBody>
      </p:sp>
      <p:sp>
        <p:nvSpPr>
          <p:cNvPr id="2" name="Espaço Reservado para Conteúdo 1"/>
          <p:cNvSpPr>
            <a:spLocks noGrp="1"/>
          </p:cNvSpPr>
          <p:nvPr>
            <p:ph idx="1"/>
          </p:nvPr>
        </p:nvSpPr>
        <p:spPr>
          <a:xfrm>
            <a:off x="323528" y="2015733"/>
            <a:ext cx="8208911" cy="3450613"/>
          </a:xfrm>
        </p:spPr>
        <p:txBody>
          <a:bodyPr>
            <a:noAutofit/>
          </a:bodyPr>
          <a:lstStyle/>
          <a:p>
            <a:r>
              <a:rPr lang="pt-BR" sz="2400" dirty="0"/>
              <a:t>As aplicações da estatística se desenvolveram de tal forma que, hoje, praticamente todo campo de pesquisa se beneficia da utilização de métodos estatísticos. </a:t>
            </a:r>
          </a:p>
          <a:p>
            <a:pPr>
              <a:buNone/>
            </a:pPr>
            <a:r>
              <a:rPr lang="pt-BR" sz="2400" dirty="0"/>
              <a:t>Os fabricantes fornecem melhores produtos a custos menores através de técnicas de controle de qualidade. </a:t>
            </a:r>
          </a:p>
          <a:p>
            <a:pPr>
              <a:buNone/>
            </a:pPr>
            <a:r>
              <a:rPr lang="pt-BR" sz="2400" dirty="0"/>
              <a:t>Controlam-se doenças com auxilio de análises que antecipam epidemias.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r>
              <a:rPr lang="pt-BR" dirty="0"/>
              <a:t>Aplicações</a:t>
            </a:r>
          </a:p>
        </p:txBody>
      </p:sp>
      <p:sp>
        <p:nvSpPr>
          <p:cNvPr id="2" name="Espaço Reservado para Conteúdo 1"/>
          <p:cNvSpPr>
            <a:spLocks noGrp="1"/>
          </p:cNvSpPr>
          <p:nvPr>
            <p:ph idx="1"/>
          </p:nvPr>
        </p:nvSpPr>
        <p:spPr>
          <a:xfrm>
            <a:off x="323528" y="2015733"/>
            <a:ext cx="8424935" cy="3450613"/>
          </a:xfrm>
        </p:spPr>
        <p:txBody>
          <a:bodyPr>
            <a:normAutofit fontScale="92500" lnSpcReduction="20000"/>
          </a:bodyPr>
          <a:lstStyle/>
          <a:p>
            <a:r>
              <a:rPr lang="pt-BR" sz="2800" dirty="0"/>
              <a:t>Espécies ameaçadas são protegidas por regulamentos e leis que reagem a estimativas  estatísticas de modificação do tamanho das populações.</a:t>
            </a:r>
          </a:p>
          <a:p>
            <a:r>
              <a:rPr lang="pt-BR" sz="2800" dirty="0"/>
              <a:t> Visando reduzir as taxas de casos fatais, os legisladores têm melhor justificativa para leis como as que regem a poluição atmosférica, inspeções de automóveis, utilização do cinto de segurança e da bolsa de ar, e dirigir em estado de embriaguez. </a:t>
            </a:r>
          </a:p>
          <a:p>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Título 2"/>
          <p:cNvSpPr>
            <a:spLocks noGrp="1"/>
          </p:cNvSpPr>
          <p:nvPr>
            <p:ph type="title"/>
          </p:nvPr>
        </p:nvSpPr>
        <p:spPr>
          <a:xfrm>
            <a:off x="1088684" y="2303047"/>
            <a:ext cx="2454070" cy="2674198"/>
          </a:xfrm>
        </p:spPr>
        <p:txBody>
          <a:bodyPr anchor="t">
            <a:normAutofit/>
          </a:bodyPr>
          <a:lstStyle/>
          <a:p>
            <a:r>
              <a:rPr lang="pt-BR" sz="3000" dirty="0"/>
              <a:t>Divisão da estatística</a:t>
            </a:r>
          </a:p>
        </p:txBody>
      </p:sp>
      <p:cxnSp>
        <p:nvCxnSpPr>
          <p:cNvPr id="14" name="Straight Connector 13">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8" name="Picture 17">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0" name="Straight Connector 19">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Espaço Reservado para Conteúdo 1">
            <a:extLst>
              <a:ext uri="{FF2B5EF4-FFF2-40B4-BE49-F238E27FC236}">
                <a16:creationId xmlns:a16="http://schemas.microsoft.com/office/drawing/2014/main" id="{F68DCE80-10BE-40C3-957B-FF684F561A47}"/>
              </a:ext>
            </a:extLst>
          </p:cNvPr>
          <p:cNvGraphicFramePr>
            <a:graphicFrameLocks noGrp="1"/>
          </p:cNvGraphicFramePr>
          <p:nvPr>
            <p:ph idx="1"/>
            <p:extLst>
              <p:ext uri="{D42A27DB-BD31-4B8C-83A1-F6EECF244321}">
                <p14:modId xmlns:p14="http://schemas.microsoft.com/office/powerpoint/2010/main" val="3269123328"/>
              </p:ext>
            </p:extLst>
          </p:nvPr>
        </p:nvGraphicFramePr>
        <p:xfrm>
          <a:off x="3856434" y="803274"/>
          <a:ext cx="5180062" cy="51459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pPr algn="ctr"/>
            <a:r>
              <a:rPr lang="pt-BR" dirty="0"/>
              <a:t>Divisão da estatística</a:t>
            </a:r>
            <a:br>
              <a:rPr lang="pt-BR" dirty="0"/>
            </a:br>
            <a:endParaRPr lang="pt-BR" dirty="0"/>
          </a:p>
        </p:txBody>
      </p:sp>
      <p:sp>
        <p:nvSpPr>
          <p:cNvPr id="2" name="Espaço Reservado para Conteúdo 1"/>
          <p:cNvSpPr>
            <a:spLocks noGrp="1"/>
          </p:cNvSpPr>
          <p:nvPr>
            <p:ph idx="1"/>
          </p:nvPr>
        </p:nvSpPr>
        <p:spPr>
          <a:xfrm>
            <a:off x="539553" y="2015733"/>
            <a:ext cx="7475282" cy="3450613"/>
          </a:xfrm>
        </p:spPr>
        <p:txBody>
          <a:bodyPr/>
          <a:lstStyle/>
          <a:p>
            <a:r>
              <a:rPr lang="pt-BR" sz="2400" b="1" dirty="0"/>
              <a:t>Probabilidade:</a:t>
            </a:r>
            <a:r>
              <a:rPr lang="pt-BR" sz="2400" dirty="0"/>
              <a:t> Instrumento que permite ao estatístico estudar os experimentos aleatórios, ou seja, estudar os experimentos cujos resultados são incertos, mas o conjunto de possibilidades seja conhecido.</a:t>
            </a:r>
          </a:p>
          <a:p>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pPr algn="ctr"/>
            <a:r>
              <a:rPr lang="pt-BR" dirty="0"/>
              <a:t>COLETA DE DADOS </a:t>
            </a:r>
            <a:br>
              <a:rPr lang="pt-BR" dirty="0"/>
            </a:br>
            <a:endParaRPr lang="pt-BR" dirty="0"/>
          </a:p>
        </p:txBody>
      </p:sp>
      <p:sp>
        <p:nvSpPr>
          <p:cNvPr id="2" name="Espaço Reservado para Conteúdo 1"/>
          <p:cNvSpPr>
            <a:spLocks noGrp="1"/>
          </p:cNvSpPr>
          <p:nvPr>
            <p:ph idx="1"/>
          </p:nvPr>
        </p:nvSpPr>
        <p:spPr>
          <a:xfrm>
            <a:off x="395537" y="2015733"/>
            <a:ext cx="7619298" cy="3450613"/>
          </a:xfrm>
        </p:spPr>
        <p:txBody>
          <a:bodyPr>
            <a:normAutofit/>
          </a:bodyPr>
          <a:lstStyle/>
          <a:p>
            <a:r>
              <a:rPr lang="pt-BR" sz="2400" dirty="0"/>
              <a:t>Após cuidadoso planejamento e a devida determinação das características mensuráveis  o fenômeno coletivamente típico que se quer pesquisar, damos início à coleta dos dados numéricos necessários à sua descrição. A coleta dos dados poderá ser feita de diversas formas.</a:t>
            </a:r>
          </a:p>
          <a:p>
            <a:r>
              <a:rPr lang="pt-BR" sz="2400" dirty="0"/>
              <a:t> A ideal é aquela que maximiza os recursos disponíveis, dados os objetivos e a precisão previamente estipulados. </a:t>
            </a:r>
          </a:p>
          <a:p>
            <a:endParaRPr lang="pt-BR" dirty="0"/>
          </a:p>
        </p:txBody>
      </p:sp>
    </p:spTree>
  </p:cSld>
  <p:clrMapOvr>
    <a:masterClrMapping/>
  </p:clrMapOvr>
</p:sld>
</file>

<file path=ppt/theme/theme1.xml><?xml version="1.0" encoding="utf-8"?>
<a:theme xmlns:a="http://schemas.openxmlformats.org/drawingml/2006/main" name="Galeria">
  <a:themeElements>
    <a:clrScheme name="Gale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2365</Words>
  <Application>Microsoft Office PowerPoint</Application>
  <PresentationFormat>Apresentação na tela (4:3)</PresentationFormat>
  <Paragraphs>138</Paragraphs>
  <Slides>31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31</vt:i4>
      </vt:variant>
    </vt:vector>
  </HeadingPairs>
  <TitlesOfParts>
    <vt:vector size="35" baseType="lpstr">
      <vt:lpstr>Arial</vt:lpstr>
      <vt:lpstr>Calibri</vt:lpstr>
      <vt:lpstr>Gill Sans MT</vt:lpstr>
      <vt:lpstr>Galeria</vt:lpstr>
      <vt:lpstr>ESTATÍSTICA  PROF. Marisa Liller Knop email: isaliller@gmail.com </vt:lpstr>
      <vt:lpstr>O que é Estatística? </vt:lpstr>
      <vt:lpstr>Histórico da estatística </vt:lpstr>
      <vt:lpstr>Aplicações</vt:lpstr>
      <vt:lpstr>Aplicações</vt:lpstr>
      <vt:lpstr>Aplicações</vt:lpstr>
      <vt:lpstr>Divisão da estatística</vt:lpstr>
      <vt:lpstr>Divisão da estatística </vt:lpstr>
      <vt:lpstr>COLETA DE DADOS  </vt:lpstr>
      <vt:lpstr>População e amostra</vt:lpstr>
      <vt:lpstr>COLETA DE DADOS</vt:lpstr>
      <vt:lpstr>COLETA DE DADOS</vt:lpstr>
      <vt:lpstr>COLETA DE DADOS</vt:lpstr>
      <vt:lpstr>COLETA DE DADOS</vt:lpstr>
      <vt:lpstr>CRÍTICA DOS DADOS </vt:lpstr>
      <vt:lpstr>APURAÇÃO OU  PROCESSAMENTO DOS DADOS  </vt:lpstr>
      <vt:lpstr>EXPOSIÇÃO OU  APRESENTAÇÃO DOS DADOS </vt:lpstr>
      <vt:lpstr>ANÁLISE DOS RESULTADOS </vt:lpstr>
      <vt:lpstr>VARIÁVEIS ESTATÍSTICAS </vt:lpstr>
      <vt:lpstr>VARIÁVEIS ESTATÍSTICAS</vt:lpstr>
      <vt:lpstr>VARIÁVEIS ESTATÍSTICAS</vt:lpstr>
      <vt:lpstr>PLANEJAMENTO  </vt:lpstr>
      <vt:lpstr>ELABORAÇÃO DE UM QUESTIONÁRIO </vt:lpstr>
      <vt:lpstr>ELABORAÇÃO DE UM QUESTIONÁRIO</vt:lpstr>
      <vt:lpstr>ELABORAÇÃO DE UM QUESTIONÁRIO </vt:lpstr>
      <vt:lpstr>ELABORAÇÃO DE UM QUESTIONÁRIO </vt:lpstr>
      <vt:lpstr>ELABORAÇÃO DE UM QUESTIONÁRIO </vt:lpstr>
      <vt:lpstr>ELABORAÇÃO DE UM QUESTIONÁRIO </vt:lpstr>
      <vt:lpstr>EXERCÍCIOS</vt:lpstr>
      <vt:lpstr>EXERCÍCIOS</vt:lpstr>
      <vt:lpstr>EXERCÍCIOS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ESTATÍSTICA  PROF. Marisa Liller Knop email: isaliller@gmail.com </dc:title>
  <dc:creator>Marisa Liller Knop</dc:creator>
  <cp:lastModifiedBy>Marisa Liller Knop</cp:lastModifiedBy>
  <cp:revision>5</cp:revision>
  <dcterms:created xsi:type="dcterms:W3CDTF">2020-05-05T16:22:39Z</dcterms:created>
  <dcterms:modified xsi:type="dcterms:W3CDTF">2020-05-05T17:19:57Z</dcterms:modified>
</cp:coreProperties>
</file>