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6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8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9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0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1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2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3.xml" ContentType="application/vnd.openxmlformats-officedocument.theme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4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5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26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27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28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29.xml" ContentType="application/vnd.openxmlformats-officedocument.theme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30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31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32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33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34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theme/theme35.xml" ContentType="application/vnd.openxmlformats-officedocument.theme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166" r:id="rId2"/>
    <p:sldMasterId id="2147484343" r:id="rId3"/>
    <p:sldMasterId id="2147484357" r:id="rId4"/>
    <p:sldMasterId id="2147484371" r:id="rId5"/>
    <p:sldMasterId id="2147484385" r:id="rId6"/>
    <p:sldMasterId id="2147484399" r:id="rId7"/>
    <p:sldMasterId id="2147484413" r:id="rId8"/>
    <p:sldMasterId id="2147484427" r:id="rId9"/>
    <p:sldMasterId id="2147484441" r:id="rId10"/>
    <p:sldMasterId id="2147484455" r:id="rId11"/>
    <p:sldMasterId id="2147484469" r:id="rId12"/>
    <p:sldMasterId id="2147484483" r:id="rId13"/>
    <p:sldMasterId id="2147484497" r:id="rId14"/>
    <p:sldMasterId id="2147484511" r:id="rId15"/>
    <p:sldMasterId id="2147484525" r:id="rId16"/>
    <p:sldMasterId id="2147484539" r:id="rId17"/>
    <p:sldMasterId id="2147484553" r:id="rId18"/>
    <p:sldMasterId id="2147484567" r:id="rId19"/>
    <p:sldMasterId id="2147484665" r:id="rId20"/>
    <p:sldMasterId id="2147484679" r:id="rId21"/>
    <p:sldMasterId id="2147484693" r:id="rId22"/>
    <p:sldMasterId id="2147484707" r:id="rId23"/>
    <p:sldMasterId id="2147484721" r:id="rId24"/>
    <p:sldMasterId id="2147484735" r:id="rId25"/>
    <p:sldMasterId id="2147484763" r:id="rId26"/>
    <p:sldMasterId id="2147484791" r:id="rId27"/>
    <p:sldMasterId id="2147484805" r:id="rId28"/>
    <p:sldMasterId id="2147484819" r:id="rId29"/>
    <p:sldMasterId id="2147484833" r:id="rId30"/>
    <p:sldMasterId id="2147484847" r:id="rId31"/>
    <p:sldMasterId id="2147484861" r:id="rId32"/>
    <p:sldMasterId id="2147484875" r:id="rId33"/>
    <p:sldMasterId id="2147484889" r:id="rId34"/>
    <p:sldMasterId id="2147484901" r:id="rId35"/>
    <p:sldMasterId id="2147484913" r:id="rId36"/>
  </p:sldMasterIdLst>
  <p:notesMasterIdLst>
    <p:notesMasterId r:id="rId96"/>
  </p:notesMasterIdLst>
  <p:sldIdLst>
    <p:sldId id="258" r:id="rId37"/>
    <p:sldId id="381" r:id="rId38"/>
    <p:sldId id="398" r:id="rId39"/>
    <p:sldId id="317" r:id="rId40"/>
    <p:sldId id="318" r:id="rId41"/>
    <p:sldId id="319" r:id="rId42"/>
    <p:sldId id="320" r:id="rId43"/>
    <p:sldId id="374" r:id="rId44"/>
    <p:sldId id="382" r:id="rId45"/>
    <p:sldId id="383" r:id="rId46"/>
    <p:sldId id="384" r:id="rId47"/>
    <p:sldId id="385" r:id="rId48"/>
    <p:sldId id="386" r:id="rId49"/>
    <p:sldId id="387" r:id="rId50"/>
    <p:sldId id="388" r:id="rId51"/>
    <p:sldId id="389" r:id="rId52"/>
    <p:sldId id="390" r:id="rId53"/>
    <p:sldId id="391" r:id="rId54"/>
    <p:sldId id="392" r:id="rId55"/>
    <p:sldId id="393" r:id="rId56"/>
    <p:sldId id="394" r:id="rId57"/>
    <p:sldId id="395" r:id="rId58"/>
    <p:sldId id="396" r:id="rId59"/>
    <p:sldId id="397" r:id="rId60"/>
    <p:sldId id="321" r:id="rId61"/>
    <p:sldId id="322" r:id="rId62"/>
    <p:sldId id="323" r:id="rId63"/>
    <p:sldId id="368" r:id="rId64"/>
    <p:sldId id="324" r:id="rId65"/>
    <p:sldId id="369" r:id="rId66"/>
    <p:sldId id="370" r:id="rId67"/>
    <p:sldId id="325" r:id="rId68"/>
    <p:sldId id="326" r:id="rId69"/>
    <p:sldId id="365" r:id="rId70"/>
    <p:sldId id="327" r:id="rId71"/>
    <p:sldId id="328" r:id="rId72"/>
    <p:sldId id="329" r:id="rId73"/>
    <p:sldId id="330" r:id="rId74"/>
    <p:sldId id="332" r:id="rId75"/>
    <p:sldId id="331" r:id="rId76"/>
    <p:sldId id="333" r:id="rId77"/>
    <p:sldId id="334" r:id="rId78"/>
    <p:sldId id="335" r:id="rId79"/>
    <p:sldId id="336" r:id="rId80"/>
    <p:sldId id="337" r:id="rId81"/>
    <p:sldId id="367" r:id="rId82"/>
    <p:sldId id="354" r:id="rId83"/>
    <p:sldId id="371" r:id="rId84"/>
    <p:sldId id="372" r:id="rId85"/>
    <p:sldId id="375" r:id="rId86"/>
    <p:sldId id="373" r:id="rId87"/>
    <p:sldId id="357" r:id="rId88"/>
    <p:sldId id="358" r:id="rId89"/>
    <p:sldId id="376" r:id="rId90"/>
    <p:sldId id="377" r:id="rId91"/>
    <p:sldId id="378" r:id="rId92"/>
    <p:sldId id="379" r:id="rId93"/>
    <p:sldId id="380" r:id="rId94"/>
    <p:sldId id="301" r:id="rId9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8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63" Type="http://schemas.openxmlformats.org/officeDocument/2006/relationships/slide" Target="slides/slide27.xml"/><Relationship Id="rId68" Type="http://schemas.openxmlformats.org/officeDocument/2006/relationships/slide" Target="slides/slide32.xml"/><Relationship Id="rId84" Type="http://schemas.openxmlformats.org/officeDocument/2006/relationships/slide" Target="slides/slide48.xml"/><Relationship Id="rId89" Type="http://schemas.openxmlformats.org/officeDocument/2006/relationships/slide" Target="slides/slide5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1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74" Type="http://schemas.openxmlformats.org/officeDocument/2006/relationships/slide" Target="slides/slide38.xml"/><Relationship Id="rId79" Type="http://schemas.openxmlformats.org/officeDocument/2006/relationships/slide" Target="slides/slide4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4.xml"/><Relationship Id="rId95" Type="http://schemas.openxmlformats.org/officeDocument/2006/relationships/slide" Target="slides/slide5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80" Type="http://schemas.openxmlformats.org/officeDocument/2006/relationships/slide" Target="slides/slide44.xml"/><Relationship Id="rId85" Type="http://schemas.openxmlformats.org/officeDocument/2006/relationships/slide" Target="slides/slide4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59" Type="http://schemas.openxmlformats.org/officeDocument/2006/relationships/slide" Target="slides/slide23.xml"/><Relationship Id="rId67" Type="http://schemas.openxmlformats.org/officeDocument/2006/relationships/slide" Target="slides/slide3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54" Type="http://schemas.openxmlformats.org/officeDocument/2006/relationships/slide" Target="slides/slide18.xml"/><Relationship Id="rId62" Type="http://schemas.openxmlformats.org/officeDocument/2006/relationships/slide" Target="slides/slide26.xml"/><Relationship Id="rId70" Type="http://schemas.openxmlformats.org/officeDocument/2006/relationships/slide" Target="slides/slide34.xml"/><Relationship Id="rId75" Type="http://schemas.openxmlformats.org/officeDocument/2006/relationships/slide" Target="slides/slide39.xml"/><Relationship Id="rId83" Type="http://schemas.openxmlformats.org/officeDocument/2006/relationships/slide" Target="slides/slide47.xml"/><Relationship Id="rId88" Type="http://schemas.openxmlformats.org/officeDocument/2006/relationships/slide" Target="slides/slide52.xml"/><Relationship Id="rId91" Type="http://schemas.openxmlformats.org/officeDocument/2006/relationships/slide" Target="slides/slide55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3.xml"/><Relationship Id="rId57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73" Type="http://schemas.openxmlformats.org/officeDocument/2006/relationships/slide" Target="slides/slide37.xml"/><Relationship Id="rId78" Type="http://schemas.openxmlformats.org/officeDocument/2006/relationships/slide" Target="slides/slide42.xml"/><Relationship Id="rId81" Type="http://schemas.openxmlformats.org/officeDocument/2006/relationships/slide" Target="slides/slide45.xml"/><Relationship Id="rId86" Type="http://schemas.openxmlformats.org/officeDocument/2006/relationships/slide" Target="slides/slide50.xml"/><Relationship Id="rId94" Type="http://schemas.openxmlformats.org/officeDocument/2006/relationships/slide" Target="slides/slide58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3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76" Type="http://schemas.openxmlformats.org/officeDocument/2006/relationships/slide" Target="slides/slide40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5.xml"/><Relationship Id="rId92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66" Type="http://schemas.openxmlformats.org/officeDocument/2006/relationships/slide" Target="slides/slide30.xml"/><Relationship Id="rId87" Type="http://schemas.openxmlformats.org/officeDocument/2006/relationships/slide" Target="slides/slide51.xml"/><Relationship Id="rId61" Type="http://schemas.openxmlformats.org/officeDocument/2006/relationships/slide" Target="slides/slide25.xml"/><Relationship Id="rId82" Type="http://schemas.openxmlformats.org/officeDocument/2006/relationships/slide" Target="slides/slide4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0.xml"/><Relationship Id="rId77" Type="http://schemas.openxmlformats.org/officeDocument/2006/relationships/slide" Target="slides/slide41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93" Type="http://schemas.openxmlformats.org/officeDocument/2006/relationships/slide" Target="slides/slide57.xml"/><Relationship Id="rId98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0A260-4DEC-4D3D-8CE1-A4967D3675A0}" type="datetimeFigureOut">
              <a:rPr lang="pt-BR" smtClean="0"/>
              <a:t>15/04/2020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BCD05-CFA8-4AF5-B71E-06460D6257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90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289175" y="515938"/>
            <a:ext cx="4565650" cy="256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1132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398450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516731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3243673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2629243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408307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4041421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1073652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695523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162984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56645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3469362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4198340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2041722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4242952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541663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1145034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</p:spPr>
        <p:txBody>
          <a:bodyPr/>
          <a:lstStyle/>
          <a:p>
            <a:pPr defTabSz="914400"/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69877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29047948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3951741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2030317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233430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27798396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8E998-0CB4-4E40-975B-587B0CE96736}" type="slidenum">
              <a:rPr lang="pt-BR">
                <a:solidFill>
                  <a:srgbClr val="000000"/>
                </a:solidFill>
              </a:rPr>
              <a:pPr/>
              <a:t>47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Grito: Edvard Munch 1893.</a:t>
            </a:r>
          </a:p>
        </p:txBody>
      </p:sp>
    </p:spTree>
    <p:extLst>
      <p:ext uri="{BB962C8B-B14F-4D97-AF65-F5344CB8AC3E}">
        <p14:creationId xmlns:p14="http://schemas.microsoft.com/office/powerpoint/2010/main" val="206727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878FFF-55DC-4204-8AAC-4ECF5800A813}" type="slidenum">
              <a:rPr lang="pt-BR">
                <a:solidFill>
                  <a:srgbClr val="000000"/>
                </a:solidFill>
              </a:rPr>
              <a:pPr/>
              <a:t>53</a:t>
            </a:fld>
            <a:endParaRPr lang="pt-BR">
              <a:solidFill>
                <a:srgbClr val="000000"/>
              </a:solidFill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Imagem disponível na Net.</a:t>
            </a:r>
          </a:p>
        </p:txBody>
      </p:sp>
    </p:spTree>
    <p:extLst>
      <p:ext uri="{BB962C8B-B14F-4D97-AF65-F5344CB8AC3E}">
        <p14:creationId xmlns:p14="http://schemas.microsoft.com/office/powerpoint/2010/main" val="958213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828188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584323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358780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156986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200479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pt-BR" smtClean="0"/>
          </a:p>
        </p:txBody>
      </p:sp>
    </p:spTree>
    <p:extLst>
      <p:ext uri="{BB962C8B-B14F-4D97-AF65-F5344CB8AC3E}">
        <p14:creationId xmlns:p14="http://schemas.microsoft.com/office/powerpoint/2010/main" val="163787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59" y="2130426"/>
            <a:ext cx="10363482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18" y="3886200"/>
            <a:ext cx="8534965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19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7629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814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8607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8231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8430894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6872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5228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5022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4627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439929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43083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7836" y="273050"/>
            <a:ext cx="2742777" cy="585628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507" y="273050"/>
            <a:ext cx="8047735" cy="585628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84753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7378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579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7524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1324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25299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4976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654243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7069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9382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165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22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E5901-AB70-453C-B7DB-D5DF146DBA6B}" type="datetimeFigureOut">
              <a:rPr lang="pt-BR">
                <a:solidFill>
                  <a:srgbClr val="575F6D"/>
                </a:solidFill>
              </a:rPr>
              <a:pPr>
                <a:defRPr/>
              </a:pPr>
              <a:t>15/04/2020</a:t>
            </a:fld>
            <a:endParaRPr lang="pt-BR" dirty="0">
              <a:solidFill>
                <a:srgbClr val="575F6D"/>
              </a:solidFill>
            </a:endParaRPr>
          </a:p>
        </p:txBody>
      </p:sp>
      <p:sp>
        <p:nvSpPr>
          <p:cNvPr id="23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575F6D"/>
              </a:solidFill>
            </a:endParaRPr>
          </a:p>
        </p:txBody>
      </p:sp>
      <p:sp>
        <p:nvSpPr>
          <p:cNvPr id="24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fld id="{031BE37C-4048-4F3A-BFDF-48F7587DEB1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33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9246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470621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216673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1952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56753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172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2679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9202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8000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5502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BE99720-6FFD-44A3-BE09-ED9BA344E21B}" type="datetimeFigureOut">
              <a:rPr lang="pt-BR">
                <a:solidFill>
                  <a:srgbClr val="575F6D"/>
                </a:solidFill>
              </a:rPr>
              <a:pPr>
                <a:defRPr/>
              </a:pPr>
              <a:t>15/04/2020</a:t>
            </a:fld>
            <a:endParaRPr lang="pt-BR" dirty="0">
              <a:solidFill>
                <a:srgbClr val="575F6D"/>
              </a:solidFill>
            </a:endParaRPr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C60664-B1D1-48D6-832D-8AAF88A0C361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937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6674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7866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6062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953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403880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869476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55427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7933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45931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208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Elipse 15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Elipse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37FFB-C8DB-4838-9196-C08B6F8552D8}" type="datetimeFigureOut">
              <a:rPr lang="pt-BR">
                <a:solidFill>
                  <a:srgbClr val="FFF39D"/>
                </a:solidFill>
              </a:rPr>
              <a:pPr>
                <a:defRPr/>
              </a:pPr>
              <a:t>15/04/2020</a:t>
            </a:fld>
            <a:endParaRPr lang="pt-BR" dirty="0">
              <a:solidFill>
                <a:srgbClr val="FFF39D"/>
              </a:solidFill>
            </a:endParaRPr>
          </a:p>
        </p:txBody>
      </p:sp>
      <p:sp>
        <p:nvSpPr>
          <p:cNvPr id="21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FFF39D"/>
              </a:solidFill>
            </a:endParaRPr>
          </a:p>
        </p:txBody>
      </p:sp>
      <p:sp>
        <p:nvSpPr>
          <p:cNvPr id="22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fld id="{C0ED6591-FC02-4985-8B63-605F20F79CF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707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1166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7510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888617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56212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8063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5999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31287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179477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797149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8855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60B19-B4B1-453D-A32E-E07CB329027D}" type="datetimeFigureOut">
              <a:rPr lang="pt-BR">
                <a:solidFill>
                  <a:srgbClr val="575F6D"/>
                </a:solidFill>
              </a:rPr>
              <a:pPr>
                <a:defRPr/>
              </a:pPr>
              <a:t>15/04/2020</a:t>
            </a:fld>
            <a:endParaRPr lang="pt-BR" dirty="0">
              <a:solidFill>
                <a:srgbClr val="575F6D"/>
              </a:solidFill>
            </a:endParaRPr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575F6D"/>
              </a:solidFill>
            </a:endParaRPr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CDBF1-9A30-4431-9C84-BC0E2BD7326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8259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58666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0635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5062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3166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7918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394525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06414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0136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441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054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79C0A-639E-4BBA-ABA0-B6E6D2986592}" type="datetimeFigureOut">
              <a:rPr lang="pt-BR">
                <a:solidFill>
                  <a:srgbClr val="575F6D"/>
                </a:solidFill>
              </a:rPr>
              <a:pPr>
                <a:defRPr/>
              </a:pPr>
              <a:t>15/04/2020</a:t>
            </a:fld>
            <a:endParaRPr lang="pt-BR" dirty="0">
              <a:solidFill>
                <a:srgbClr val="575F6D"/>
              </a:solidFill>
            </a:endParaRPr>
          </a:p>
        </p:txBody>
      </p:sp>
      <p:sp>
        <p:nvSpPr>
          <p:cNvPr id="8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575F6D"/>
              </a:solidFill>
            </a:endParaRPr>
          </a:p>
        </p:txBody>
      </p:sp>
      <p:sp>
        <p:nvSpPr>
          <p:cNvPr id="9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48D86-3115-4A02-B538-FF215A9DC8D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2824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804360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299270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16018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1371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44436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03349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25377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24846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794231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132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BB57CED-CABC-45DB-9941-3DE86D11D112}" type="datetimeFigureOut">
              <a:rPr lang="pt-BR">
                <a:solidFill>
                  <a:srgbClr val="575F6D"/>
                </a:solidFill>
              </a:rPr>
              <a:pPr>
                <a:defRPr/>
              </a:pPr>
              <a:t>15/04/2020</a:t>
            </a:fld>
            <a:endParaRPr lang="pt-BR" dirty="0">
              <a:solidFill>
                <a:srgbClr val="575F6D"/>
              </a:solidFill>
            </a:endParaRPr>
          </a:p>
        </p:txBody>
      </p:sp>
      <p:sp>
        <p:nvSpPr>
          <p:cNvPr id="4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3E76E63-07FF-46A6-8B3D-1F7D042ABF6C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5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3207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1840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633092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6859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576916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420900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4798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02054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7547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605078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549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661D8-07B5-4C83-8617-20648A02E459}" type="datetimeFigureOut">
              <a:rPr lang="pt-BR">
                <a:solidFill>
                  <a:srgbClr val="575F6D"/>
                </a:solidFill>
              </a:rPr>
              <a:pPr>
                <a:defRPr/>
              </a:pPr>
              <a:t>15/04/2020</a:t>
            </a:fld>
            <a:endParaRPr lang="pt-BR" dirty="0">
              <a:solidFill>
                <a:srgbClr val="575F6D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575F6D"/>
              </a:solidFill>
            </a:endParaRPr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A179D-BC35-41CE-BD3C-9B7AB58A969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10315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03705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955953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10211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6844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9699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56679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0472119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504458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8605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350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Conector reto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2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66BDB86-A935-4201-A197-E714AA5B0B1C}" type="datetimeFigureOut">
              <a:rPr lang="pt-BR">
                <a:solidFill>
                  <a:srgbClr val="575F6D"/>
                </a:solidFill>
              </a:rPr>
              <a:pPr>
                <a:defRPr/>
              </a:pPr>
              <a:t>15/04/2020</a:t>
            </a:fld>
            <a:endParaRPr lang="pt-BR" dirty="0">
              <a:solidFill>
                <a:srgbClr val="575F6D"/>
              </a:solidFill>
            </a:endParaRPr>
          </a:p>
        </p:txBody>
      </p:sp>
      <p:sp>
        <p:nvSpPr>
          <p:cNvPr id="13" name="Espaço Reservado para Número de Slide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0B34E6-F219-42D1-B197-D03D7E859432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14" name="Espaço Reservado para Rodapé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0812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3648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85048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8939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3592478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12968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542298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91524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1369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3953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360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reto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5D312DE-5EB3-45A1-A52E-9AB14C3B5038}" type="datetimeFigureOut">
              <a:rPr lang="pt-BR">
                <a:solidFill>
                  <a:srgbClr val="575F6D"/>
                </a:solidFill>
              </a:rPr>
              <a:pPr>
                <a:defRPr/>
              </a:pPr>
              <a:t>15/04/2020</a:t>
            </a:fld>
            <a:endParaRPr lang="pt-BR" dirty="0">
              <a:solidFill>
                <a:srgbClr val="575F6D"/>
              </a:solidFill>
            </a:endParaRPr>
          </a:p>
        </p:txBody>
      </p:sp>
      <p:sp>
        <p:nvSpPr>
          <p:cNvPr id="13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DAB5B4-3BC0-4972-829C-598807DC473E}" type="slidenum">
              <a:rPr lang="pt-BR"/>
              <a:pPr/>
              <a:t>‹nº›</a:t>
            </a:fld>
            <a:endParaRPr lang="pt-BR"/>
          </a:p>
        </p:txBody>
      </p:sp>
      <p:sp>
        <p:nvSpPr>
          <p:cNvPr id="14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6651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4505726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1046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79900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74787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1909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370687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21645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1105924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545906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4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72A46-93DB-441A-AC9F-B126B6930A52}" type="datetimeFigureOut">
              <a:rPr lang="pt-BR">
                <a:solidFill>
                  <a:srgbClr val="575F6D"/>
                </a:solidFill>
              </a:rPr>
              <a:pPr>
                <a:defRPr/>
              </a:pPr>
              <a:t>15/04/2020</a:t>
            </a:fld>
            <a:endParaRPr lang="pt-BR" dirty="0">
              <a:solidFill>
                <a:srgbClr val="575F6D"/>
              </a:solidFill>
            </a:endParaRPr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575F6D"/>
              </a:solidFill>
            </a:endParaRPr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C4D60-0A17-4D6C-BB62-CA99F7E5DC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0836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445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49835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352396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70020039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74530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9561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310037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841102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78253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7827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12795-2A5B-4F07-9B4B-A4C629B04504}" type="datetimeFigureOut">
              <a:rPr lang="pt-BR">
                <a:solidFill>
                  <a:srgbClr val="575F6D"/>
                </a:solidFill>
              </a:rPr>
              <a:pPr>
                <a:defRPr/>
              </a:pPr>
              <a:t>15/04/2020</a:t>
            </a:fld>
            <a:endParaRPr lang="pt-BR" dirty="0">
              <a:solidFill>
                <a:srgbClr val="575F6D"/>
              </a:solidFill>
            </a:endParaRPr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575F6D"/>
              </a:solidFill>
            </a:endParaRPr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B5500-E833-44D4-B95B-A1CAFCABCFE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94551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18470443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65509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05253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67712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87507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8206198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8609215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13678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666110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5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259162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12401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44944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29757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7636011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06352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52354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09544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58081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9020451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67072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28473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281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96129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12556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0981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636839"/>
            <a:ext cx="10363200" cy="1470025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30725"/>
            <a:ext cx="8534400" cy="914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226985" y="6308725"/>
            <a:ext cx="7918449" cy="47625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pt-BR">
                <a:solidFill>
                  <a:srgbClr val="FFFFFF"/>
                </a:solidFill>
              </a:rPr>
              <a:t>Dra. Gláucia R. Tittanegro</a:t>
            </a:r>
          </a:p>
          <a:p>
            <a:r>
              <a:rPr lang="pt-BR">
                <a:solidFill>
                  <a:srgbClr val="FFFFFF"/>
                </a:solidFill>
              </a:rPr>
              <a:t>Grupo CNPq Bioética, Saúde Pública e Humanização dos Serviços de Saúde 2012</a:t>
            </a:r>
          </a:p>
        </p:txBody>
      </p:sp>
    </p:spTree>
    <p:extLst>
      <p:ext uri="{BB962C8B-B14F-4D97-AF65-F5344CB8AC3E}">
        <p14:creationId xmlns:p14="http://schemas.microsoft.com/office/powerpoint/2010/main" val="339239338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984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8312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61415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3980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59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6838607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4382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6008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670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8435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976785" y="274639"/>
            <a:ext cx="2880783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34434" y="274639"/>
            <a:ext cx="8439151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052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1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0117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659967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1" y="3938589"/>
            <a:ext cx="5659967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3524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636839"/>
            <a:ext cx="10363200" cy="1470025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30725"/>
            <a:ext cx="8534400" cy="914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226985" y="6308725"/>
            <a:ext cx="7918449" cy="47625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pt-BR">
                <a:solidFill>
                  <a:srgbClr val="FFFFFF"/>
                </a:solidFill>
              </a:rPr>
              <a:t>Dra. Gláucia R. Tittanegro</a:t>
            </a:r>
          </a:p>
          <a:p>
            <a:r>
              <a:rPr lang="pt-BR">
                <a:solidFill>
                  <a:srgbClr val="FFFFFF"/>
                </a:solidFill>
              </a:rPr>
              <a:t>Grupo CNPq Bioética, Saúde Pública e Humanização dos Serviços de Saúde 2012</a:t>
            </a:r>
          </a:p>
        </p:txBody>
      </p:sp>
    </p:spTree>
    <p:extLst>
      <p:ext uri="{BB962C8B-B14F-4D97-AF65-F5344CB8AC3E}">
        <p14:creationId xmlns:p14="http://schemas.microsoft.com/office/powerpoint/2010/main" val="158148119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4092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81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04799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7062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87458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3480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0398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8301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5979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7236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976785" y="274639"/>
            <a:ext cx="2880783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34434" y="274639"/>
            <a:ext cx="8439151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314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1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2613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659967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1" y="3938589"/>
            <a:ext cx="5659967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44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612520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636839"/>
            <a:ext cx="10363200" cy="1470025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30725"/>
            <a:ext cx="8534400" cy="914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226985" y="6308725"/>
            <a:ext cx="7918449" cy="47625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pt-BR">
                <a:solidFill>
                  <a:srgbClr val="FFFFFF"/>
                </a:solidFill>
              </a:rPr>
              <a:t>Dra. Gláucia R. Tittanegro</a:t>
            </a:r>
          </a:p>
          <a:p>
            <a:r>
              <a:rPr lang="pt-BR">
                <a:solidFill>
                  <a:srgbClr val="FFFFFF"/>
                </a:solidFill>
              </a:rPr>
              <a:t>Grupo CNPq Bioética, Saúde Pública e Humanização dos Serviços de Saúde 2012</a:t>
            </a:r>
          </a:p>
        </p:txBody>
      </p:sp>
    </p:spTree>
    <p:extLst>
      <p:ext uri="{BB962C8B-B14F-4D97-AF65-F5344CB8AC3E}">
        <p14:creationId xmlns:p14="http://schemas.microsoft.com/office/powerpoint/2010/main" val="312077635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6472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5176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7452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0063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5785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4229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4386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077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31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69768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976785" y="274639"/>
            <a:ext cx="2880783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34434" y="274639"/>
            <a:ext cx="8439151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3972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1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9026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659967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1" y="3938589"/>
            <a:ext cx="5659967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6390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636839"/>
            <a:ext cx="10363200" cy="1470025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30725"/>
            <a:ext cx="8534400" cy="9144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4226985" y="6308725"/>
            <a:ext cx="7918449" cy="476250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pt-BR">
                <a:solidFill>
                  <a:srgbClr val="FFFFFF"/>
                </a:solidFill>
              </a:rPr>
              <a:t>Dra. Gláucia R. Tittanegro</a:t>
            </a:r>
          </a:p>
          <a:p>
            <a:r>
              <a:rPr lang="pt-BR">
                <a:solidFill>
                  <a:srgbClr val="FFFFFF"/>
                </a:solidFill>
              </a:rPr>
              <a:t>Grupo CNPq Bioética, Saúde Pública e Humanização dos Serviços de Saúde 2012</a:t>
            </a:r>
          </a:p>
        </p:txBody>
      </p:sp>
    </p:spTree>
    <p:extLst>
      <p:ext uri="{BB962C8B-B14F-4D97-AF65-F5344CB8AC3E}">
        <p14:creationId xmlns:p14="http://schemas.microsoft.com/office/powerpoint/2010/main" val="299258915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8446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77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4213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8643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568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69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1255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0444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4766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7145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976785" y="274639"/>
            <a:ext cx="2880783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34434" y="274639"/>
            <a:ext cx="8439151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4383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1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4592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659967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1" y="3938589"/>
            <a:ext cx="5659967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FFE7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2759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8" y="3956281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9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6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pt-BR" smtClean="0">
                <a:solidFill>
                  <a:srgbClr val="191B0E"/>
                </a:solidFill>
              </a:rPr>
              <a:t>Dra. Gláucia R. Tittanegro</a:t>
            </a:r>
          </a:p>
          <a:p>
            <a:r>
              <a:rPr lang="pt-BR" smtClean="0">
                <a:solidFill>
                  <a:srgbClr val="191B0E"/>
                </a:solidFill>
              </a:rPr>
              <a:t>Grupo CNPq Bioética, Saúde Pública e Humanização dos Serviços de Saúde 2012</a:t>
            </a:r>
            <a:endParaRPr lang="pt-BR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2858" y="744470"/>
            <a:ext cx="1067411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2901744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7705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2"/>
            <a:ext cx="9612971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9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EFEDE3"/>
                </a:solidFill>
              </a:rPr>
              <a:pPr/>
              <a:t>4/15/2020</a:t>
            </a:fld>
            <a:endParaRPr lang="en-US" dirty="0">
              <a:solidFill>
                <a:srgbClr val="EFEDE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3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EFEDE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EFEDE3"/>
                </a:solidFill>
              </a:rPr>
              <a:pPr/>
              <a:t>‹nº›</a:t>
            </a:fld>
            <a:endParaRPr lang="en-US" dirty="0">
              <a:solidFill>
                <a:srgbClr val="EFEDE3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8151963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8151963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39948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6001"/>
            <a:ext cx="4447787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6001"/>
            <a:ext cx="4447787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170" y="4406901"/>
            <a:ext cx="1036348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170" y="2906713"/>
            <a:ext cx="1036348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84965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3242985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230"/>
            <a:ext cx="444778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1" y="3305209"/>
            <a:ext cx="4447785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3" y="2349754"/>
            <a:ext cx="444778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3" y="3305209"/>
            <a:ext cx="444778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1196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416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3014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651131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2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256404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7"/>
            <a:ext cx="9601200" cy="35718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6827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4396" y="624156"/>
            <a:ext cx="1987933" cy="52432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1" y="624156"/>
            <a:ext cx="7632700" cy="52432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361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1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0382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659967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1" y="3938589"/>
            <a:ext cx="5659967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9665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8" y="3956281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9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6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pt-BR" smtClean="0">
                <a:solidFill>
                  <a:srgbClr val="191B0E"/>
                </a:solidFill>
              </a:rPr>
              <a:t>Dra. Gláucia R. Tittanegro</a:t>
            </a:r>
          </a:p>
          <a:p>
            <a:r>
              <a:rPr lang="pt-BR" smtClean="0">
                <a:solidFill>
                  <a:srgbClr val="191B0E"/>
                </a:solidFill>
              </a:rPr>
              <a:t>Grupo CNPq Bioética, Saúde Pública e Humanização dos Serviços de Saúde 2012</a:t>
            </a:r>
            <a:endParaRPr lang="pt-BR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2858" y="744470"/>
            <a:ext cx="1067411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28812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514433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4996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2"/>
            <a:ext cx="9612971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9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EFEDE3"/>
                </a:solidFill>
              </a:rPr>
              <a:pPr/>
              <a:t>4/15/2020</a:t>
            </a:fld>
            <a:endParaRPr lang="en-US" dirty="0">
              <a:solidFill>
                <a:srgbClr val="EFEDE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3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EFEDE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EFEDE3"/>
                </a:solidFill>
              </a:rPr>
              <a:pPr/>
              <a:t>‹nº›</a:t>
            </a:fld>
            <a:endParaRPr lang="en-US" dirty="0">
              <a:solidFill>
                <a:srgbClr val="EFEDE3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8151963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8151963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1487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6001"/>
            <a:ext cx="4447787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6001"/>
            <a:ext cx="4447787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0072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230"/>
            <a:ext cx="444778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1" y="3305209"/>
            <a:ext cx="4447785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3" y="2349754"/>
            <a:ext cx="444778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3" y="3305209"/>
            <a:ext cx="444778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678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8968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708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467706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2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1698931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7"/>
            <a:ext cx="9601200" cy="357187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9541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4396" y="624156"/>
            <a:ext cx="1987933" cy="52432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1" y="624156"/>
            <a:ext cx="7632700" cy="52432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191B0E"/>
                </a:solidFill>
              </a:rPr>
              <a:pPr/>
              <a:t>4/15/2020</a:t>
            </a:fld>
            <a:endParaRPr lang="en-US" dirty="0">
              <a:solidFill>
                <a:srgbClr val="191B0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191B0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191B0E"/>
                </a:solidFill>
              </a:rPr>
              <a:pPr/>
              <a:t>‹nº›</a:t>
            </a:fld>
            <a:endParaRPr lang="en-US" dirty="0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21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62410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1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0405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334434" y="1600201"/>
            <a:ext cx="5659967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659967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1" y="3938589"/>
            <a:ext cx="5659967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0"/>
          </p:nvPr>
        </p:nvSpPr>
        <p:spPr>
          <a:xfrm>
            <a:off x="4178300" y="6408738"/>
            <a:ext cx="7679267" cy="2603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4112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1"/>
            <a:ext cx="99568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49600" y="3048000"/>
            <a:ext cx="85344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253E7-836F-487C-B531-35CFDD2F4D60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9976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3E20-003F-4E80-AA5C-8885F640FA5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4036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B8DD7-09E2-436F-A54F-D35FF1ED52D5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2129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A3379-8391-424D-BF1E-3F9A8DE89DD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736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BF712-11ED-494E-BCA6-20D77E92BB04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1135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1B7AB-A369-4288-B4D8-C3BC77C9F28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0684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425B8-B191-4D6B-ABA7-12ACD3DB206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889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385F9-F069-4486-B305-C2A0CE5B4B9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61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50949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1A939-8032-44E2-BAC1-0E6513FD1031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4862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F7A2B-5E41-4C47-9E3B-003DF1DC2708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8393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828800" y="274639"/>
            <a:ext cx="71120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F4644-E33E-4F8E-8FE2-903B95938F5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6784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1930400" y="1600201"/>
            <a:ext cx="9652000" cy="4525963"/>
          </a:xfr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53267-E6E5-4A02-B2C5-C9E265C54ACE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3086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11C6A-1C8C-4368-B05E-7176B80A2C62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6752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1"/>
            <a:ext cx="99568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49600" y="3048000"/>
            <a:ext cx="85344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253E7-836F-487C-B531-35CFDD2F4D60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4432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3E20-003F-4E80-AA5C-8885F640FA5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1325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B8DD7-09E2-436F-A54F-D35FF1ED52D5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209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A3379-8391-424D-BF1E-3F9A8DE89DD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9214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BF712-11ED-494E-BCA6-20D77E92BB04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08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80304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1B7AB-A369-4288-B4D8-C3BC77C9F28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4882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425B8-B191-4D6B-ABA7-12ACD3DB206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9486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385F9-F069-4486-B305-C2A0CE5B4B9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259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1A939-8032-44E2-BAC1-0E6513FD1031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0616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F7A2B-5E41-4C47-9E3B-003DF1DC2708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2091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828800" y="274639"/>
            <a:ext cx="71120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F4644-E33E-4F8E-8FE2-903B95938F5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7262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1930400" y="1600201"/>
            <a:ext cx="9652000" cy="4525963"/>
          </a:xfr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53267-E6E5-4A02-B2C5-C9E265C54ACE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9881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11C6A-1C8C-4368-B05E-7176B80A2C62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443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1"/>
            <a:ext cx="99568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49600" y="3048000"/>
            <a:ext cx="85344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253E7-836F-487C-B531-35CFDD2F4D60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3599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3E20-003F-4E80-AA5C-8885F640FA5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37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08617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B8DD7-09E2-436F-A54F-D35FF1ED52D5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9102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A3379-8391-424D-BF1E-3F9A8DE89DD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6911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BF712-11ED-494E-BCA6-20D77E92BB04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3346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1B7AB-A369-4288-B4D8-C3BC77C9F28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3656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425B8-B191-4D6B-ABA7-12ACD3DB206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3645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385F9-F069-4486-B305-C2A0CE5B4B9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3825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1A939-8032-44E2-BAC1-0E6513FD1031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210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F7A2B-5E41-4C47-9E3B-003DF1DC2708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8506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828800" y="274639"/>
            <a:ext cx="71120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F4644-E33E-4F8E-8FE2-903B95938F5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0595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1930400" y="1600201"/>
            <a:ext cx="9652000" cy="4525963"/>
          </a:xfr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53267-E6E5-4A02-B2C5-C9E265C54ACE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32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98859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11C6A-1C8C-4368-B05E-7176B80A2C62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8945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1"/>
            <a:ext cx="99568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49600" y="3048000"/>
            <a:ext cx="85344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253E7-836F-487C-B531-35CFDD2F4D60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7065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3E20-003F-4E80-AA5C-8885F640FA5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0536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B8DD7-09E2-436F-A54F-D35FF1ED52D5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4057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A3379-8391-424D-BF1E-3F9A8DE89DD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608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BF712-11ED-494E-BCA6-20D77E92BB04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3033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1B7AB-A369-4288-B4D8-C3BC77C9F28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8329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425B8-B191-4D6B-ABA7-12ACD3DB206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48066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385F9-F069-4486-B305-C2A0CE5B4B9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8703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1A939-8032-44E2-BAC1-0E6513FD1031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43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13896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F7A2B-5E41-4C47-9E3B-003DF1DC2708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30775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828800" y="274639"/>
            <a:ext cx="71120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F4644-E33E-4F8E-8FE2-903B95938F5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89154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1930400" y="1600201"/>
            <a:ext cx="9652000" cy="4525963"/>
          </a:xfr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53267-E6E5-4A02-B2C5-C9E265C54ACE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7816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11C6A-1C8C-4368-B05E-7176B80A2C62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6015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1"/>
            <a:ext cx="99568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49600" y="3048000"/>
            <a:ext cx="85344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253E7-836F-487C-B531-35CFDD2F4D60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4915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3E20-003F-4E80-AA5C-8885F640FA5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2805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B8DD7-09E2-436F-A54F-D35FF1ED52D5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53927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A3379-8391-424D-BF1E-3F9A8DE89DD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74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BF712-11ED-494E-BCA6-20D77E92BB04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72261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1B7AB-A369-4288-B4D8-C3BC77C9F28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04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1795105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425B8-B191-4D6B-ABA7-12ACD3DB206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6341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385F9-F069-4486-B305-C2A0CE5B4B9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2637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1A939-8032-44E2-BAC1-0E6513FD1031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2888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F7A2B-5E41-4C47-9E3B-003DF1DC2708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34203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828800" y="274639"/>
            <a:ext cx="71120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F4644-E33E-4F8E-8FE2-903B95938F5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082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1930400" y="1600201"/>
            <a:ext cx="9652000" cy="4525963"/>
          </a:xfr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53267-E6E5-4A02-B2C5-C9E265C54ACE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0552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11C6A-1C8C-4368-B05E-7176B80A2C62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1126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1"/>
            <a:ext cx="99568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49600" y="3048000"/>
            <a:ext cx="85344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253E7-836F-487C-B531-35CFDD2F4D60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3678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3E20-003F-4E80-AA5C-8885F640FA5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29467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B8DD7-09E2-436F-A54F-D35FF1ED52D5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89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50390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A3379-8391-424D-BF1E-3F9A8DE89DD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5950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BF712-11ED-494E-BCA6-20D77E92BB04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3218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1B7AB-A369-4288-B4D8-C3BC77C9F28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7710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425B8-B191-4D6B-ABA7-12ACD3DB206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34730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385F9-F069-4486-B305-C2A0CE5B4B9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4932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1A939-8032-44E2-BAC1-0E6513FD1031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39778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F7A2B-5E41-4C47-9E3B-003DF1DC2708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5903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828800" y="274639"/>
            <a:ext cx="71120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F4644-E33E-4F8E-8FE2-903B95938F5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5004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1930400" y="1600201"/>
            <a:ext cx="9652000" cy="4525963"/>
          </a:xfr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53267-E6E5-4A02-B2C5-C9E265C54ACE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1215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11C6A-1C8C-4368-B05E-7176B80A2C62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06" y="1604964"/>
            <a:ext cx="5395256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5356" y="1604964"/>
            <a:ext cx="5395256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4619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334522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1"/>
            <a:ext cx="99568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49600" y="3048000"/>
            <a:ext cx="85344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253E7-836F-487C-B531-35CFDD2F4D60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7236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3E20-003F-4E80-AA5C-8885F640FA5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9426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B8DD7-09E2-436F-A54F-D35FF1ED52D5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6598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A3379-8391-424D-BF1E-3F9A8DE89DD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9783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BF712-11ED-494E-BCA6-20D77E92BB04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8580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1B7AB-A369-4288-B4D8-C3BC77C9F28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1804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425B8-B191-4D6B-ABA7-12ACD3DB206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5516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385F9-F069-4486-B305-C2A0CE5B4B9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8780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1A939-8032-44E2-BAC1-0E6513FD1031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02482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F7A2B-5E41-4C47-9E3B-003DF1DC2708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00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69709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828800" y="274639"/>
            <a:ext cx="71120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F4644-E33E-4F8E-8FE2-903B95938F5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5102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1930400" y="1600201"/>
            <a:ext cx="9652000" cy="4525963"/>
          </a:xfr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53267-E6E5-4A02-B2C5-C9E265C54ACE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0234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11C6A-1C8C-4368-B05E-7176B80A2C62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6938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1"/>
            <a:ext cx="99568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49600" y="3048000"/>
            <a:ext cx="85344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Clique para editar o estilo do subtítulo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253E7-836F-487C-B531-35CFDD2F4D60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9318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3E20-003F-4E80-AA5C-8885F640FA5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73263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B8DD7-09E2-436F-A54F-D35FF1ED52D5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9204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A3379-8391-424D-BF1E-3F9A8DE89DD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341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BF712-11ED-494E-BCA6-20D77E92BB04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0361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1B7AB-A369-4288-B4D8-C3BC77C9F28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5663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425B8-B191-4D6B-ABA7-12ACD3DB2066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26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25318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385F9-F069-4486-B305-C2A0CE5B4B9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9550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1A939-8032-44E2-BAC1-0E6513FD1031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8474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F7A2B-5E41-4C47-9E3B-003DF1DC2708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3870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4000" y="274639"/>
            <a:ext cx="2438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828800" y="274639"/>
            <a:ext cx="71120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F4644-E33E-4F8E-8FE2-903B95938F53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9930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1930400" y="1600201"/>
            <a:ext cx="9652000" cy="4525963"/>
          </a:xfr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53267-E6E5-4A02-B2C5-C9E265C54ACE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5990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11C6A-1C8C-4368-B05E-7176B80A2C62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1057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A76E-EAA5-4C59-B3E4-629D7FC0B9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5924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9BF81-08B8-4DAD-899E-95263CCBEA5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0122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8E980-7C8E-4369-9D9A-3EEB3B1CAA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2339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6371F-195B-4396-B4A3-7D7A0842EE6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68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27972571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D953E-8C92-4147-8F0E-121FF08E4BE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6303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89C16-A859-4DB5-B854-59C3817A541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11861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EC55D-7F1D-4877-8306-96673181A50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8590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0A67B-7690-4FF3-B323-BF1C993425D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7462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AB5A4-A1D0-4CE5-A86E-48AD3C1A1D3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3581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E4E6C-356D-42D3-B5BC-46790596956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54969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DBBC6-97C7-4968-9C91-E5635894E34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88043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9753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9304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0" y="1600201"/>
            <a:ext cx="47244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11C6A-1C8C-4368-B05E-7176B80A2C62}" type="slidenum">
              <a:rPr lang="en-US">
                <a:solidFill>
                  <a:srgbClr val="4F261E"/>
                </a:solidFill>
              </a:rPr>
              <a:pPr/>
              <a:t>‹nº›</a:t>
            </a:fld>
            <a:endParaRPr lang="en-US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7983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A76E-EAA5-4C59-B3E4-629D7FC0B9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6741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9BF81-08B8-4DAD-899E-95263CCBEA5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827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1607995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8E980-7C8E-4369-9D9A-3EEB3B1CAA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2488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6371F-195B-4396-B4A3-7D7A0842EE6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4850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D953E-8C92-4147-8F0E-121FF08E4BE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0841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89C16-A859-4DB5-B854-59C3817A541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55025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EC55D-7F1D-4877-8306-96673181A50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23964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0A67B-7690-4FF3-B323-BF1C993425D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42700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AB5A4-A1D0-4CE5-A86E-48AD3C1A1D3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58809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E4E6C-356D-42D3-B5BC-46790596956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0315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DBBC6-97C7-4968-9C91-E5635894E34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7694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A76E-EAA5-4C59-B3E4-629D7FC0B9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55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028180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9BF81-08B8-4DAD-899E-95263CCBEA5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4053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8E980-7C8E-4369-9D9A-3EEB3B1CAA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7436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6371F-195B-4396-B4A3-7D7A0842EE6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3144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D953E-8C92-4147-8F0E-121FF08E4BE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2631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89C16-A859-4DB5-B854-59C3817A541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54134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EC55D-7F1D-4877-8306-96673181A50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73793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0A67B-7690-4FF3-B323-BF1C993425D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1599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AB5A4-A1D0-4CE5-A86E-48AD3C1A1D3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635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E4E6C-356D-42D3-B5BC-46790596956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851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DBBC6-97C7-4968-9C91-E5635894E34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8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279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983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9258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65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06" y="274638"/>
            <a:ext cx="109729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06" y="1535113"/>
            <a:ext cx="53877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06" y="2174875"/>
            <a:ext cx="53877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881" y="1535113"/>
            <a:ext cx="5389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881" y="2174875"/>
            <a:ext cx="5389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822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15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13264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5698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7813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4355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215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04331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169748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688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08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8103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7711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9102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2650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0693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4989861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4452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8812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1514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1859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329419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4863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5647719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1639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3981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7384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997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8620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5070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8101136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5249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25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06" y="273050"/>
            <a:ext cx="401069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939" y="273051"/>
            <a:ext cx="681555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06" y="1435101"/>
            <a:ext cx="401069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624496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1144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0940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5824324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6850212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1519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0927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048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58194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8540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713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113" y="4800600"/>
            <a:ext cx="731595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113" y="612775"/>
            <a:ext cx="731595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113" y="5367338"/>
            <a:ext cx="731595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38489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9481429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6312" y="1981200"/>
            <a:ext cx="5091289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7165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66731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9347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1131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6217737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530218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1440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799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91778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35292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14401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2" y="19812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914401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2" y="4114800"/>
            <a:ext cx="5091289" cy="1981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69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3.xml"/><Relationship Id="rId13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7.xml"/><Relationship Id="rId2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301.xml"/><Relationship Id="rId11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4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Relationship Id="rId1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slideLayout" Target="../slideLayouts/slideLayout347.xml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6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Relationship Id="rId1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slideLayout" Target="../slideLayouts/slideLayout373.xml"/><Relationship Id="rId3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2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6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70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1.xml"/><Relationship Id="rId13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376.xml"/><Relationship Id="rId7" Type="http://schemas.openxmlformats.org/officeDocument/2006/relationships/slideLayout" Target="../slideLayouts/slideLayout380.xml"/><Relationship Id="rId12" Type="http://schemas.openxmlformats.org/officeDocument/2006/relationships/slideLayout" Target="../slideLayouts/slideLayout385.xml"/><Relationship Id="rId2" Type="http://schemas.openxmlformats.org/officeDocument/2006/relationships/slideLayout" Target="../slideLayouts/slideLayout375.xml"/><Relationship Id="rId1" Type="http://schemas.openxmlformats.org/officeDocument/2006/relationships/slideLayout" Target="../slideLayouts/slideLayout374.xml"/><Relationship Id="rId6" Type="http://schemas.openxmlformats.org/officeDocument/2006/relationships/slideLayout" Target="../slideLayouts/slideLayout379.xml"/><Relationship Id="rId11" Type="http://schemas.openxmlformats.org/officeDocument/2006/relationships/slideLayout" Target="../slideLayouts/slideLayout384.xml"/><Relationship Id="rId5" Type="http://schemas.openxmlformats.org/officeDocument/2006/relationships/slideLayout" Target="../slideLayouts/slideLayout37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83.xml"/><Relationship Id="rId4" Type="http://schemas.openxmlformats.org/officeDocument/2006/relationships/slideLayout" Target="../slideLayouts/slideLayout377.xml"/><Relationship Id="rId9" Type="http://schemas.openxmlformats.org/officeDocument/2006/relationships/slideLayout" Target="../slideLayouts/slideLayout382.xml"/><Relationship Id="rId1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13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slideLayout" Target="../slideLayouts/slideLayout398.xml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Relationship Id="rId14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13" Type="http://schemas.openxmlformats.org/officeDocument/2006/relationships/slideLayout" Target="../slideLayouts/slideLayout412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12" Type="http://schemas.openxmlformats.org/officeDocument/2006/relationships/slideLayout" Target="../slideLayouts/slideLayout411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slideLayout" Target="../slideLayouts/slideLayout410.xml"/><Relationship Id="rId5" Type="http://schemas.openxmlformats.org/officeDocument/2006/relationships/slideLayout" Target="../slideLayouts/slideLayout404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09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Relationship Id="rId1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13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415.xml"/><Relationship Id="rId7" Type="http://schemas.openxmlformats.org/officeDocument/2006/relationships/slideLayout" Target="../slideLayouts/slideLayout419.xml"/><Relationship Id="rId12" Type="http://schemas.openxmlformats.org/officeDocument/2006/relationships/slideLayout" Target="../slideLayouts/slideLayout424.xml"/><Relationship Id="rId2" Type="http://schemas.openxmlformats.org/officeDocument/2006/relationships/slideLayout" Target="../slideLayouts/slideLayout414.xml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22.xml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Relationship Id="rId14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37.xml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5.xml"/><Relationship Id="rId3" Type="http://schemas.openxmlformats.org/officeDocument/2006/relationships/slideLayout" Target="../slideLayouts/slideLayout440.xml"/><Relationship Id="rId7" Type="http://schemas.openxmlformats.org/officeDocument/2006/relationships/slideLayout" Target="../slideLayouts/slideLayout444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3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2.xml"/><Relationship Id="rId10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51.xml"/><Relationship Id="rId7" Type="http://schemas.openxmlformats.org/officeDocument/2006/relationships/slideLayout" Target="../slideLayouts/slideLayout455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2A5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-22574" y="-26988"/>
          <a:ext cx="12167544" cy="6946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14" imgW="106843796" imgH="71737609" progId="">
                  <p:embed/>
                </p:oleObj>
              </mc:Choice>
              <mc:Fallback>
                <p:oleObj r:id="rId14" imgW="106843796" imgH="7173760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574" y="-26988"/>
                        <a:ext cx="12167544" cy="694690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76239" y="76201"/>
            <a:ext cx="1465448" cy="5808663"/>
          </a:xfrm>
          <a:prstGeom prst="rect">
            <a:avLst/>
          </a:prstGeom>
          <a:gradFill rotWithShape="0">
            <a:gsLst>
              <a:gs pos="0">
                <a:srgbClr val="003400"/>
              </a:gs>
              <a:gs pos="50000">
                <a:srgbClr val="00AE00"/>
              </a:gs>
              <a:gs pos="100000">
                <a:srgbClr val="0034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933071" y="76201"/>
            <a:ext cx="380001" cy="5808663"/>
          </a:xfrm>
          <a:prstGeom prst="rect">
            <a:avLst/>
          </a:prstGeom>
          <a:gradFill rotWithShape="0">
            <a:gsLst>
              <a:gs pos="0">
                <a:srgbClr val="00AE00"/>
              </a:gs>
              <a:gs pos="50000">
                <a:srgbClr val="003400"/>
              </a:gs>
              <a:gs pos="100000">
                <a:srgbClr val="00AE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1397726" y="5940425"/>
            <a:ext cx="541783" cy="234950"/>
          </a:xfrm>
          <a:custGeom>
            <a:avLst/>
            <a:gdLst>
              <a:gd name="T0" fmla="*/ 0 w 288"/>
              <a:gd name="T1" fmla="*/ 118 h 148"/>
              <a:gd name="T2" fmla="*/ 46 w 288"/>
              <a:gd name="T3" fmla="*/ 147 h 148"/>
              <a:gd name="T4" fmla="*/ 287 w 288"/>
              <a:gd name="T5" fmla="*/ 2 h 148"/>
              <a:gd name="T6" fmla="*/ 189 w 288"/>
              <a:gd name="T7" fmla="*/ 0 h 148"/>
              <a:gd name="T8" fmla="*/ 0 w 288"/>
              <a:gd name="T9" fmla="*/ 118 h 148"/>
              <a:gd name="T10" fmla="*/ 0 w 288"/>
              <a:gd name="T11" fmla="*/ 0 h 148"/>
              <a:gd name="T12" fmla="*/ 288 w 288"/>
              <a:gd name="T13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88" h="148">
                <a:moveTo>
                  <a:pt x="0" y="118"/>
                </a:moveTo>
                <a:lnTo>
                  <a:pt x="46" y="147"/>
                </a:lnTo>
                <a:lnTo>
                  <a:pt x="287" y="2"/>
                </a:lnTo>
                <a:lnTo>
                  <a:pt x="189" y="0"/>
                </a:lnTo>
                <a:lnTo>
                  <a:pt x="0" y="118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380001" y="5886451"/>
            <a:ext cx="664061" cy="55563"/>
          </a:xfrm>
          <a:custGeom>
            <a:avLst/>
            <a:gdLst>
              <a:gd name="T0" fmla="*/ 0 w 353"/>
              <a:gd name="T1" fmla="*/ 0 h 35"/>
              <a:gd name="T2" fmla="*/ 51 w 353"/>
              <a:gd name="T3" fmla="*/ 34 h 35"/>
              <a:gd name="T4" fmla="*/ 352 w 353"/>
              <a:gd name="T5" fmla="*/ 34 h 35"/>
              <a:gd name="T6" fmla="*/ 299 w 353"/>
              <a:gd name="T7" fmla="*/ 0 h 35"/>
              <a:gd name="T8" fmla="*/ 0 w 353"/>
              <a:gd name="T9" fmla="*/ 0 h 35"/>
              <a:gd name="T10" fmla="*/ 0 w 353"/>
              <a:gd name="T11" fmla="*/ 0 h 35"/>
              <a:gd name="T12" fmla="*/ 353 w 353"/>
              <a:gd name="T1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353" h="35">
                <a:moveTo>
                  <a:pt x="0" y="0"/>
                </a:moveTo>
                <a:lnTo>
                  <a:pt x="51" y="34"/>
                </a:lnTo>
                <a:lnTo>
                  <a:pt x="352" y="34"/>
                </a:lnTo>
                <a:lnTo>
                  <a:pt x="299" y="0"/>
                </a:lnTo>
                <a:lnTo>
                  <a:pt x="0" y="0"/>
                </a:lnTo>
              </a:path>
            </a:pathLst>
          </a:custGeom>
          <a:solidFill>
            <a:srgbClr val="00AE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933071" y="5519739"/>
            <a:ext cx="270892" cy="422275"/>
          </a:xfrm>
          <a:custGeom>
            <a:avLst/>
            <a:gdLst>
              <a:gd name="T0" fmla="*/ 55 w 144"/>
              <a:gd name="T1" fmla="*/ 265 h 266"/>
              <a:gd name="T2" fmla="*/ 143 w 144"/>
              <a:gd name="T3" fmla="*/ 31 h 266"/>
              <a:gd name="T4" fmla="*/ 91 w 144"/>
              <a:gd name="T5" fmla="*/ 0 h 266"/>
              <a:gd name="T6" fmla="*/ 0 w 144"/>
              <a:gd name="T7" fmla="*/ 229 h 266"/>
              <a:gd name="T8" fmla="*/ 55 w 144"/>
              <a:gd name="T9" fmla="*/ 265 h 266"/>
              <a:gd name="T10" fmla="*/ 0 w 144"/>
              <a:gd name="T11" fmla="*/ 0 h 266"/>
              <a:gd name="T12" fmla="*/ 144 w 144"/>
              <a:gd name="T13" fmla="*/ 26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44" h="266">
                <a:moveTo>
                  <a:pt x="55" y="265"/>
                </a:moveTo>
                <a:lnTo>
                  <a:pt x="143" y="31"/>
                </a:lnTo>
                <a:lnTo>
                  <a:pt x="91" y="0"/>
                </a:lnTo>
                <a:lnTo>
                  <a:pt x="0" y="229"/>
                </a:lnTo>
                <a:lnTo>
                  <a:pt x="55" y="265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1348815" y="5886451"/>
            <a:ext cx="594456" cy="55563"/>
          </a:xfrm>
          <a:custGeom>
            <a:avLst/>
            <a:gdLst>
              <a:gd name="T0" fmla="*/ 17 w 316"/>
              <a:gd name="T1" fmla="*/ 34 h 35"/>
              <a:gd name="T2" fmla="*/ 0 w 316"/>
              <a:gd name="T3" fmla="*/ 0 h 35"/>
              <a:gd name="T4" fmla="*/ 263 w 316"/>
              <a:gd name="T5" fmla="*/ 0 h 35"/>
              <a:gd name="T6" fmla="*/ 315 w 316"/>
              <a:gd name="T7" fmla="*/ 34 h 35"/>
              <a:gd name="T8" fmla="*/ 17 w 316"/>
              <a:gd name="T9" fmla="*/ 34 h 35"/>
              <a:gd name="T10" fmla="*/ 0 w 316"/>
              <a:gd name="T11" fmla="*/ 0 h 35"/>
              <a:gd name="T12" fmla="*/ 316 w 316"/>
              <a:gd name="T1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316" h="35">
                <a:moveTo>
                  <a:pt x="17" y="34"/>
                </a:moveTo>
                <a:lnTo>
                  <a:pt x="0" y="0"/>
                </a:lnTo>
                <a:lnTo>
                  <a:pt x="263" y="0"/>
                </a:lnTo>
                <a:lnTo>
                  <a:pt x="315" y="34"/>
                </a:lnTo>
                <a:lnTo>
                  <a:pt x="17" y="34"/>
                </a:lnTo>
              </a:path>
            </a:pathLst>
          </a:custGeom>
          <a:solidFill>
            <a:srgbClr val="00AE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>
            <a:off x="679111" y="6264276"/>
            <a:ext cx="541783" cy="277813"/>
          </a:xfrm>
          <a:custGeom>
            <a:avLst/>
            <a:gdLst>
              <a:gd name="T0" fmla="*/ 0 w 288"/>
              <a:gd name="T1" fmla="*/ 144 h 175"/>
              <a:gd name="T2" fmla="*/ 47 w 288"/>
              <a:gd name="T3" fmla="*/ 174 h 175"/>
              <a:gd name="T4" fmla="*/ 287 w 288"/>
              <a:gd name="T5" fmla="*/ 29 h 175"/>
              <a:gd name="T6" fmla="*/ 238 w 288"/>
              <a:gd name="T7" fmla="*/ 0 h 175"/>
              <a:gd name="T8" fmla="*/ 0 w 288"/>
              <a:gd name="T9" fmla="*/ 144 h 175"/>
              <a:gd name="T10" fmla="*/ 0 w 288"/>
              <a:gd name="T11" fmla="*/ 0 h 175"/>
              <a:gd name="T12" fmla="*/ 288 w 288"/>
              <a:gd name="T13" fmla="*/ 175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88" h="175">
                <a:moveTo>
                  <a:pt x="0" y="144"/>
                </a:moveTo>
                <a:lnTo>
                  <a:pt x="47" y="174"/>
                </a:lnTo>
                <a:lnTo>
                  <a:pt x="287" y="29"/>
                </a:lnTo>
                <a:lnTo>
                  <a:pt x="238" y="0"/>
                </a:lnTo>
                <a:lnTo>
                  <a:pt x="0" y="144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1388319" y="6126164"/>
            <a:ext cx="263367" cy="427037"/>
          </a:xfrm>
          <a:custGeom>
            <a:avLst/>
            <a:gdLst>
              <a:gd name="T0" fmla="*/ 78 w 140"/>
              <a:gd name="T1" fmla="*/ 218 h 269"/>
              <a:gd name="T2" fmla="*/ 139 w 140"/>
              <a:gd name="T3" fmla="*/ 268 h 269"/>
              <a:gd name="T4" fmla="*/ 50 w 140"/>
              <a:gd name="T5" fmla="*/ 30 h 269"/>
              <a:gd name="T6" fmla="*/ 0 w 140"/>
              <a:gd name="T7" fmla="*/ 0 h 269"/>
              <a:gd name="T8" fmla="*/ 78 w 140"/>
              <a:gd name="T9" fmla="*/ 218 h 269"/>
              <a:gd name="T10" fmla="*/ 0 w 140"/>
              <a:gd name="T11" fmla="*/ 0 h 269"/>
              <a:gd name="T12" fmla="*/ 140 w 140"/>
              <a:gd name="T13" fmla="*/ 269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40" h="269">
                <a:moveTo>
                  <a:pt x="78" y="218"/>
                </a:moveTo>
                <a:lnTo>
                  <a:pt x="139" y="268"/>
                </a:lnTo>
                <a:lnTo>
                  <a:pt x="50" y="30"/>
                </a:lnTo>
                <a:lnTo>
                  <a:pt x="0" y="0"/>
                </a:lnTo>
                <a:lnTo>
                  <a:pt x="78" y="218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4" name="AutoShape 10"/>
          <p:cNvSpPr>
            <a:spLocks noChangeArrowheads="1"/>
          </p:cNvSpPr>
          <p:nvPr/>
        </p:nvSpPr>
        <p:spPr bwMode="auto">
          <a:xfrm>
            <a:off x="667824" y="6122988"/>
            <a:ext cx="272772" cy="419100"/>
          </a:xfrm>
          <a:custGeom>
            <a:avLst/>
            <a:gdLst>
              <a:gd name="T0" fmla="*/ 51 w 145"/>
              <a:gd name="T1" fmla="*/ 263 h 264"/>
              <a:gd name="T2" fmla="*/ 144 w 145"/>
              <a:gd name="T3" fmla="*/ 33 h 264"/>
              <a:gd name="T4" fmla="*/ 87 w 145"/>
              <a:gd name="T5" fmla="*/ 0 h 264"/>
              <a:gd name="T6" fmla="*/ 0 w 145"/>
              <a:gd name="T7" fmla="*/ 230 h 264"/>
              <a:gd name="T8" fmla="*/ 51 w 145"/>
              <a:gd name="T9" fmla="*/ 263 h 264"/>
              <a:gd name="T10" fmla="*/ 0 w 145"/>
              <a:gd name="T11" fmla="*/ 0 h 264"/>
              <a:gd name="T12" fmla="*/ 145 w 145"/>
              <a:gd name="T13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45" h="264">
                <a:moveTo>
                  <a:pt x="51" y="263"/>
                </a:moveTo>
                <a:lnTo>
                  <a:pt x="144" y="33"/>
                </a:lnTo>
                <a:lnTo>
                  <a:pt x="87" y="0"/>
                </a:lnTo>
                <a:lnTo>
                  <a:pt x="0" y="230"/>
                </a:lnTo>
                <a:lnTo>
                  <a:pt x="51" y="263"/>
                </a:lnTo>
              </a:path>
            </a:pathLst>
          </a:custGeom>
          <a:solidFill>
            <a:srgbClr val="00AE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5" name="AutoShape 11"/>
          <p:cNvSpPr>
            <a:spLocks noChangeArrowheads="1"/>
          </p:cNvSpPr>
          <p:nvPr/>
        </p:nvSpPr>
        <p:spPr bwMode="auto">
          <a:xfrm>
            <a:off x="470298" y="5568951"/>
            <a:ext cx="1279210" cy="906463"/>
          </a:xfrm>
          <a:custGeom>
            <a:avLst/>
            <a:gdLst>
              <a:gd name="T0" fmla="*/ 389 w 680"/>
              <a:gd name="T1" fmla="*/ 0 h 571"/>
              <a:gd name="T2" fmla="*/ 302 w 680"/>
              <a:gd name="T3" fmla="*/ 235 h 571"/>
              <a:gd name="T4" fmla="*/ 0 w 680"/>
              <a:gd name="T5" fmla="*/ 233 h 571"/>
              <a:gd name="T6" fmla="*/ 250 w 680"/>
              <a:gd name="T7" fmla="*/ 382 h 571"/>
              <a:gd name="T8" fmla="*/ 187 w 680"/>
              <a:gd name="T9" fmla="*/ 539 h 571"/>
              <a:gd name="T10" fmla="*/ 352 w 680"/>
              <a:gd name="T11" fmla="*/ 439 h 571"/>
              <a:gd name="T12" fmla="*/ 567 w 680"/>
              <a:gd name="T13" fmla="*/ 570 h 571"/>
              <a:gd name="T14" fmla="*/ 488 w 680"/>
              <a:gd name="T15" fmla="*/ 354 h 571"/>
              <a:gd name="T16" fmla="*/ 679 w 680"/>
              <a:gd name="T17" fmla="*/ 235 h 571"/>
              <a:gd name="T18" fmla="*/ 481 w 680"/>
              <a:gd name="T19" fmla="*/ 236 h 571"/>
              <a:gd name="T20" fmla="*/ 389 w 680"/>
              <a:gd name="T21" fmla="*/ 0 h 571"/>
              <a:gd name="T22" fmla="*/ 0 w 680"/>
              <a:gd name="T23" fmla="*/ 0 h 571"/>
              <a:gd name="T24" fmla="*/ 680 w 680"/>
              <a:gd name="T25" fmla="*/ 571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T22" t="T23" r="T24" b="T25"/>
            <a:pathLst>
              <a:path w="680" h="571">
                <a:moveTo>
                  <a:pt x="389" y="0"/>
                </a:moveTo>
                <a:lnTo>
                  <a:pt x="302" y="235"/>
                </a:lnTo>
                <a:lnTo>
                  <a:pt x="0" y="233"/>
                </a:lnTo>
                <a:lnTo>
                  <a:pt x="250" y="382"/>
                </a:lnTo>
                <a:lnTo>
                  <a:pt x="187" y="539"/>
                </a:lnTo>
                <a:lnTo>
                  <a:pt x="352" y="439"/>
                </a:lnTo>
                <a:lnTo>
                  <a:pt x="567" y="570"/>
                </a:lnTo>
                <a:lnTo>
                  <a:pt x="488" y="354"/>
                </a:lnTo>
                <a:lnTo>
                  <a:pt x="679" y="235"/>
                </a:lnTo>
                <a:lnTo>
                  <a:pt x="481" y="236"/>
                </a:lnTo>
                <a:lnTo>
                  <a:pt x="389" y="0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3200">
              <a:solidFill>
                <a:srgbClr val="FFFFFF"/>
              </a:solidFill>
              <a:latin typeface="Galliard BT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506" y="273050"/>
            <a:ext cx="1097110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06" y="1604964"/>
            <a:ext cx="10971106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2º Nível da estrutura de tópicos</a:t>
            </a:r>
          </a:p>
          <a:p>
            <a:pPr lvl="2"/>
            <a:r>
              <a:rPr lang="en-GB" smtClean="0"/>
              <a:t>3º Nível da estrutura de tópicos</a:t>
            </a:r>
          </a:p>
          <a:p>
            <a:pPr lvl="3"/>
            <a:r>
              <a:rPr lang="en-GB" smtClean="0"/>
              <a:t>4º Nível da estrutura de tópicos</a:t>
            </a:r>
          </a:p>
          <a:p>
            <a:pPr lvl="4"/>
            <a:r>
              <a:rPr lang="en-GB" smtClean="0"/>
              <a:t>5º Nível da estrutura de tópicos</a:t>
            </a:r>
          </a:p>
          <a:p>
            <a:pPr lvl="4"/>
            <a:r>
              <a:rPr lang="en-GB" smtClean="0"/>
              <a:t>6º Nível da estrutura de tópicos</a:t>
            </a:r>
          </a:p>
          <a:p>
            <a:pPr lvl="4"/>
            <a:r>
              <a:rPr lang="en-GB" smtClean="0"/>
              <a:t>7º Nível da estrutura de tópicos</a:t>
            </a:r>
          </a:p>
          <a:p>
            <a:pPr lvl="4"/>
            <a:r>
              <a:rPr lang="en-GB" smtClean="0"/>
              <a:t>8º Nível da estrutura de tópicos</a:t>
            </a:r>
          </a:p>
          <a:p>
            <a:pPr lvl="4"/>
            <a:r>
              <a:rPr lang="en-GB" smtClean="0"/>
              <a:t>9º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301218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FAFD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581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  <p:sldLayoutId id="2147484453" r:id="rId12"/>
    <p:sldLayoutId id="2147484454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863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  <p:sldLayoutId id="2147484467" r:id="rId12"/>
    <p:sldLayoutId id="2147484468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41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  <p:sldLayoutId id="2147484481" r:id="rId12"/>
    <p:sldLayoutId id="2147484482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34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  <p:sldLayoutId id="2147484495" r:id="rId12"/>
    <p:sldLayoutId id="2147484496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18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23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  <p:sldLayoutId id="2147484523" r:id="rId12"/>
    <p:sldLayoutId id="2147484524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655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  <p:sldLayoutId id="2147484536" r:id="rId11"/>
    <p:sldLayoutId id="2147484537" r:id="rId12"/>
    <p:sldLayoutId id="2147484538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88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  <p:sldLayoutId id="2147484551" r:id="rId12"/>
    <p:sldLayoutId id="2147484552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431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  <p:sldLayoutId id="2147484565" r:id="rId12"/>
    <p:sldLayoutId id="2147484566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14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8" r:id="rId1"/>
    <p:sldLayoutId id="214748456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575" r:id="rId8"/>
    <p:sldLayoutId id="2147484576" r:id="rId9"/>
    <p:sldLayoutId id="2147484577" r:id="rId10"/>
    <p:sldLayoutId id="2147484578" r:id="rId11"/>
    <p:sldLayoutId id="2147484579" r:id="rId12"/>
    <p:sldLayoutId id="2147484580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028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C67E58-860E-48E0-9AAC-54ABF2D7566E}" type="datetimeFigureOut">
              <a:rPr lang="pt-BR">
                <a:solidFill>
                  <a:srgbClr val="575F6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15/04/2020</a:t>
            </a:fld>
            <a:endParaRPr lang="pt-BR" dirty="0">
              <a:solidFill>
                <a:srgbClr val="575F6D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575F6D"/>
              </a:solidFill>
            </a:endParaRPr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56CF5E-19A7-426A-A232-F4813A9E0CA2}" type="slidenum"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70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99">
                <a:gamma/>
                <a:shade val="34902"/>
                <a:invGamma/>
              </a:srgbClr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274638"/>
            <a:ext cx="11328400" cy="1143000"/>
          </a:xfrm>
          <a:prstGeom prst="rect">
            <a:avLst/>
          </a:prstGeom>
          <a:solidFill>
            <a:srgbClr val="00006C"/>
          </a:solidFill>
          <a:ln>
            <a:noFill/>
          </a:ln>
          <a:effectLst>
            <a:prstShdw prst="shdw18" dist="17961" dir="13500000">
              <a:srgbClr val="00006C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600201"/>
            <a:ext cx="115231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8300" y="6408738"/>
            <a:ext cx="767926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folHlin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FFE701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226985" y="6308725"/>
            <a:ext cx="79184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000" smtClean="0">
                <a:solidFill>
                  <a:srgbClr val="FFFFFF"/>
                </a:solidFill>
              </a:rPr>
              <a:t>Dra. Gláucia R. Tittanegro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000" smtClean="0">
                <a:solidFill>
                  <a:srgbClr val="FFFFFF"/>
                </a:solidFill>
              </a:rPr>
              <a:t>Grupo CNPq Bioética, Saúde Pública e Humanização dos Serviços de Saúde 2012</a:t>
            </a:r>
          </a:p>
        </p:txBody>
      </p:sp>
    </p:spTree>
    <p:extLst>
      <p:ext uri="{BB962C8B-B14F-4D97-AF65-F5344CB8AC3E}">
        <p14:creationId xmlns:p14="http://schemas.microsoft.com/office/powerpoint/2010/main" val="2250044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66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  <p:sldLayoutId id="2147484677" r:id="rId12"/>
    <p:sldLayoutId id="214748467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99">
                <a:gamma/>
                <a:shade val="34902"/>
                <a:invGamma/>
              </a:srgbClr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274638"/>
            <a:ext cx="11328400" cy="1143000"/>
          </a:xfrm>
          <a:prstGeom prst="rect">
            <a:avLst/>
          </a:prstGeom>
          <a:solidFill>
            <a:srgbClr val="00006C"/>
          </a:solidFill>
          <a:ln>
            <a:noFill/>
          </a:ln>
          <a:effectLst>
            <a:prstShdw prst="shdw18" dist="17961" dir="13500000">
              <a:srgbClr val="00006C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600201"/>
            <a:ext cx="115231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8300" y="6408738"/>
            <a:ext cx="767926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folHlin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FFE701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226985" y="6308725"/>
            <a:ext cx="79184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000" smtClean="0">
                <a:solidFill>
                  <a:srgbClr val="FFFFFF"/>
                </a:solidFill>
              </a:rPr>
              <a:t>Dra. Gláucia R. Tittanegro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000" smtClean="0">
                <a:solidFill>
                  <a:srgbClr val="FFFFFF"/>
                </a:solidFill>
              </a:rPr>
              <a:t>Grupo CNPq Bioética, Saúde Pública e Humanização dos Serviços de Saúde 2012</a:t>
            </a:r>
          </a:p>
        </p:txBody>
      </p:sp>
    </p:spTree>
    <p:extLst>
      <p:ext uri="{BB962C8B-B14F-4D97-AF65-F5344CB8AC3E}">
        <p14:creationId xmlns:p14="http://schemas.microsoft.com/office/powerpoint/2010/main" val="30155310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  <p:sldLayoutId id="2147484691" r:id="rId12"/>
    <p:sldLayoutId id="214748469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99">
                <a:gamma/>
                <a:shade val="34902"/>
                <a:invGamma/>
              </a:srgbClr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274638"/>
            <a:ext cx="11328400" cy="1143000"/>
          </a:xfrm>
          <a:prstGeom prst="rect">
            <a:avLst/>
          </a:prstGeom>
          <a:solidFill>
            <a:srgbClr val="00006C"/>
          </a:solidFill>
          <a:ln>
            <a:noFill/>
          </a:ln>
          <a:effectLst>
            <a:prstShdw prst="shdw18" dist="17961" dir="13500000">
              <a:srgbClr val="00006C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600201"/>
            <a:ext cx="115231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8300" y="6408738"/>
            <a:ext cx="767926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folHlin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FFE701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226985" y="6308725"/>
            <a:ext cx="79184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000" smtClean="0">
                <a:solidFill>
                  <a:srgbClr val="FFFFFF"/>
                </a:solidFill>
              </a:rPr>
              <a:t>Dra. Gláucia R. Tittanegro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000" smtClean="0">
                <a:solidFill>
                  <a:srgbClr val="FFFFFF"/>
                </a:solidFill>
              </a:rPr>
              <a:t>Grupo CNPq Bioética, Saúde Pública e Humanização dos Serviços de Saúde 2012</a:t>
            </a:r>
          </a:p>
        </p:txBody>
      </p:sp>
    </p:spTree>
    <p:extLst>
      <p:ext uri="{BB962C8B-B14F-4D97-AF65-F5344CB8AC3E}">
        <p14:creationId xmlns:p14="http://schemas.microsoft.com/office/powerpoint/2010/main" val="5747258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  <p:sldLayoutId id="2147484705" r:id="rId12"/>
    <p:sldLayoutId id="214748470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99">
                <a:gamma/>
                <a:shade val="34902"/>
                <a:invGamma/>
              </a:srgbClr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274638"/>
            <a:ext cx="11328400" cy="1143000"/>
          </a:xfrm>
          <a:prstGeom prst="rect">
            <a:avLst/>
          </a:prstGeom>
          <a:solidFill>
            <a:srgbClr val="00006C"/>
          </a:solidFill>
          <a:ln>
            <a:noFill/>
          </a:ln>
          <a:effectLst>
            <a:prstShdw prst="shdw18" dist="17961" dir="13500000">
              <a:srgbClr val="00006C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600201"/>
            <a:ext cx="115231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8300" y="6408738"/>
            <a:ext cx="7679267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folHlin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mtClean="0">
              <a:solidFill>
                <a:srgbClr val="FFE701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226985" y="6308725"/>
            <a:ext cx="79184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000" smtClean="0">
                <a:solidFill>
                  <a:srgbClr val="FFFFFF"/>
                </a:solidFill>
              </a:rPr>
              <a:t>Dra. Gláucia R. Tittanegro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t-BR" sz="1000" smtClean="0">
                <a:solidFill>
                  <a:srgbClr val="FFFFFF"/>
                </a:solidFill>
              </a:rPr>
              <a:t>Grupo CNPq Bioética, Saúde Pública e Humanização dos Serviços de Saúde 2012</a:t>
            </a:r>
          </a:p>
        </p:txBody>
      </p:sp>
    </p:spTree>
    <p:extLst>
      <p:ext uri="{BB962C8B-B14F-4D97-AF65-F5344CB8AC3E}">
        <p14:creationId xmlns:p14="http://schemas.microsoft.com/office/powerpoint/2010/main" val="11889098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  <p:sldLayoutId id="2147484719" r:id="rId12"/>
    <p:sldLayoutId id="214748472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DE6118-2437-4B30-8E3C-4D2BE6020583}" type="datetimeFigureOut">
              <a:rPr lang="en-US" dirty="0">
                <a:solidFill>
                  <a:srgbClr val="191B0E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4/15/2020</a:t>
            </a:fld>
            <a:endParaRPr lang="en-US" dirty="0">
              <a:solidFill>
                <a:srgbClr val="191B0E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5" y="6453386"/>
            <a:ext cx="6280831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191B0E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7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E57DC2-970A-4B3E-BB1C-7A09969E49DF}" type="slidenum">
              <a:rPr lang="en-US" dirty="0">
                <a:solidFill>
                  <a:srgbClr val="191B0E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dirty="0">
              <a:solidFill>
                <a:srgbClr val="191B0E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869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  <p:sldLayoutId id="2147484733" r:id="rId12"/>
    <p:sldLayoutId id="2147484734" r:id="rId13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DE6118-2437-4B30-8E3C-4D2BE6020583}" type="datetimeFigureOut">
              <a:rPr lang="en-US" dirty="0">
                <a:solidFill>
                  <a:srgbClr val="191B0E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4/15/2020</a:t>
            </a:fld>
            <a:endParaRPr lang="en-US" dirty="0">
              <a:solidFill>
                <a:srgbClr val="191B0E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5" y="6453386"/>
            <a:ext cx="6280831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191B0E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7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E57DC2-970A-4B3E-BB1C-7A09969E49DF}" type="slidenum">
              <a:rPr lang="en-US" dirty="0">
                <a:solidFill>
                  <a:srgbClr val="191B0E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dirty="0">
              <a:solidFill>
                <a:srgbClr val="191B0E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370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  <p:sldLayoutId id="2147484739" r:id="rId4"/>
    <p:sldLayoutId id="2147484740" r:id="rId5"/>
    <p:sldLayoutId id="2147484741" r:id="rId6"/>
    <p:sldLayoutId id="2147484742" r:id="rId7"/>
    <p:sldLayoutId id="2147484743" r:id="rId8"/>
    <p:sldLayoutId id="2147484744" r:id="rId9"/>
    <p:sldLayoutId id="2147484745" r:id="rId10"/>
    <p:sldLayoutId id="2147484746" r:id="rId11"/>
    <p:sldLayoutId id="2147484747" r:id="rId12"/>
    <p:sldLayoutId id="2147484748" r:id="rId13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74638"/>
            <a:ext cx="975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600201"/>
            <a:ext cx="965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245225"/>
            <a:ext cx="254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C898BE-8E03-48A5-B72C-815A8582D56A}" type="slidenum">
              <a:rPr lang="en-US" smtClean="0">
                <a:solidFill>
                  <a:srgbClr val="4F261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mtClean="0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1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  <p:sldLayoutId id="2147484775" r:id="rId12"/>
    <p:sldLayoutId id="214748477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74638"/>
            <a:ext cx="975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600201"/>
            <a:ext cx="965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245225"/>
            <a:ext cx="254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C898BE-8E03-48A5-B72C-815A8582D56A}" type="slidenum">
              <a:rPr lang="en-US" smtClean="0">
                <a:solidFill>
                  <a:srgbClr val="4F261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mtClean="0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0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2" r:id="rId1"/>
    <p:sldLayoutId id="2147484793" r:id="rId2"/>
    <p:sldLayoutId id="2147484794" r:id="rId3"/>
    <p:sldLayoutId id="2147484795" r:id="rId4"/>
    <p:sldLayoutId id="2147484796" r:id="rId5"/>
    <p:sldLayoutId id="2147484797" r:id="rId6"/>
    <p:sldLayoutId id="2147484798" r:id="rId7"/>
    <p:sldLayoutId id="2147484799" r:id="rId8"/>
    <p:sldLayoutId id="2147484800" r:id="rId9"/>
    <p:sldLayoutId id="2147484801" r:id="rId10"/>
    <p:sldLayoutId id="2147484802" r:id="rId11"/>
    <p:sldLayoutId id="2147484803" r:id="rId12"/>
    <p:sldLayoutId id="214748480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74638"/>
            <a:ext cx="975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600201"/>
            <a:ext cx="965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245225"/>
            <a:ext cx="254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C898BE-8E03-48A5-B72C-815A8582D56A}" type="slidenum">
              <a:rPr lang="en-US" smtClean="0">
                <a:solidFill>
                  <a:srgbClr val="4F261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mtClean="0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9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  <p:sldLayoutId id="2147484813" r:id="rId8"/>
    <p:sldLayoutId id="2147484814" r:id="rId9"/>
    <p:sldLayoutId id="2147484815" r:id="rId10"/>
    <p:sldLayoutId id="2147484816" r:id="rId11"/>
    <p:sldLayoutId id="2147484817" r:id="rId12"/>
    <p:sldLayoutId id="214748481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74638"/>
            <a:ext cx="975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600201"/>
            <a:ext cx="965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245225"/>
            <a:ext cx="254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C898BE-8E03-48A5-B72C-815A8582D56A}" type="slidenum">
              <a:rPr lang="en-US" smtClean="0">
                <a:solidFill>
                  <a:srgbClr val="4F261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mtClean="0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2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  <p:sldLayoutId id="2147484821" r:id="rId2"/>
    <p:sldLayoutId id="2147484822" r:id="rId3"/>
    <p:sldLayoutId id="2147484823" r:id="rId4"/>
    <p:sldLayoutId id="2147484824" r:id="rId5"/>
    <p:sldLayoutId id="2147484825" r:id="rId6"/>
    <p:sldLayoutId id="2147484826" r:id="rId7"/>
    <p:sldLayoutId id="2147484827" r:id="rId8"/>
    <p:sldLayoutId id="2147484828" r:id="rId9"/>
    <p:sldLayoutId id="2147484829" r:id="rId10"/>
    <p:sldLayoutId id="2147484830" r:id="rId11"/>
    <p:sldLayoutId id="2147484831" r:id="rId12"/>
    <p:sldLayoutId id="214748483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32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74638"/>
            <a:ext cx="975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600201"/>
            <a:ext cx="965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245225"/>
            <a:ext cx="254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C898BE-8E03-48A5-B72C-815A8582D56A}" type="slidenum">
              <a:rPr lang="en-US" smtClean="0">
                <a:solidFill>
                  <a:srgbClr val="4F261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mtClean="0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9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4" r:id="rId1"/>
    <p:sldLayoutId id="2147484835" r:id="rId2"/>
    <p:sldLayoutId id="2147484836" r:id="rId3"/>
    <p:sldLayoutId id="2147484837" r:id="rId4"/>
    <p:sldLayoutId id="2147484838" r:id="rId5"/>
    <p:sldLayoutId id="2147484839" r:id="rId6"/>
    <p:sldLayoutId id="2147484840" r:id="rId7"/>
    <p:sldLayoutId id="2147484841" r:id="rId8"/>
    <p:sldLayoutId id="2147484842" r:id="rId9"/>
    <p:sldLayoutId id="2147484843" r:id="rId10"/>
    <p:sldLayoutId id="2147484844" r:id="rId11"/>
    <p:sldLayoutId id="2147484845" r:id="rId12"/>
    <p:sldLayoutId id="214748484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74638"/>
            <a:ext cx="975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600201"/>
            <a:ext cx="965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245225"/>
            <a:ext cx="254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C898BE-8E03-48A5-B72C-815A8582D56A}" type="slidenum">
              <a:rPr lang="en-US" smtClean="0">
                <a:solidFill>
                  <a:srgbClr val="4F261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mtClean="0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5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8" r:id="rId1"/>
    <p:sldLayoutId id="2147484849" r:id="rId2"/>
    <p:sldLayoutId id="2147484850" r:id="rId3"/>
    <p:sldLayoutId id="2147484851" r:id="rId4"/>
    <p:sldLayoutId id="2147484852" r:id="rId5"/>
    <p:sldLayoutId id="2147484853" r:id="rId6"/>
    <p:sldLayoutId id="2147484854" r:id="rId7"/>
    <p:sldLayoutId id="2147484855" r:id="rId8"/>
    <p:sldLayoutId id="2147484856" r:id="rId9"/>
    <p:sldLayoutId id="2147484857" r:id="rId10"/>
    <p:sldLayoutId id="2147484858" r:id="rId11"/>
    <p:sldLayoutId id="2147484859" r:id="rId12"/>
    <p:sldLayoutId id="214748486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74638"/>
            <a:ext cx="975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600201"/>
            <a:ext cx="965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245225"/>
            <a:ext cx="254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C898BE-8E03-48A5-B72C-815A8582D56A}" type="slidenum">
              <a:rPr lang="en-US" smtClean="0">
                <a:solidFill>
                  <a:srgbClr val="4F261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mtClean="0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4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  <p:sldLayoutId id="2147484873" r:id="rId12"/>
    <p:sldLayoutId id="214748487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74638"/>
            <a:ext cx="975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30400" y="1600201"/>
            <a:ext cx="9652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245225"/>
            <a:ext cx="2540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73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dirty="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F261E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C898BE-8E03-48A5-B72C-815A8582D56A}" type="slidenum">
              <a:rPr lang="en-US" smtClean="0">
                <a:solidFill>
                  <a:srgbClr val="4F261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mtClean="0">
              <a:solidFill>
                <a:srgbClr val="4F2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  <p:sldLayoutId id="214748488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BCDA4A-F95E-4583-8B18-5C233C4A5DEB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7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0" r:id="rId1"/>
    <p:sldLayoutId id="2147484891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  <p:sldLayoutId id="21474849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BCDA4A-F95E-4583-8B18-5C233C4A5DEB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1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BCDA4A-F95E-4583-8B18-5C233C4A5DEB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2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4" r:id="rId1"/>
    <p:sldLayoutId id="2147484915" r:id="rId2"/>
    <p:sldLayoutId id="2147484916" r:id="rId3"/>
    <p:sldLayoutId id="2147484917" r:id="rId4"/>
    <p:sldLayoutId id="2147484918" r:id="rId5"/>
    <p:sldLayoutId id="2147484919" r:id="rId6"/>
    <p:sldLayoutId id="2147484920" r:id="rId7"/>
    <p:sldLayoutId id="2147484921" r:id="rId8"/>
    <p:sldLayoutId id="2147484922" r:id="rId9"/>
    <p:sldLayoutId id="2147484923" r:id="rId10"/>
    <p:sldLayoutId id="21474849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83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  <p:sldLayoutId id="2147484370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50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57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  <p:sldLayoutId id="2147484397" r:id="rId12"/>
    <p:sldLayoutId id="2147484398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6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  <p:sldLayoutId id="2147484411" r:id="rId12"/>
    <p:sldLayoutId id="2147484412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50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  <p:sldLayoutId id="2147484425" r:id="rId12"/>
    <p:sldLayoutId id="2147484426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06A00"/>
            </a:gs>
            <a:gs pos="100000">
              <a:srgbClr val="1631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Click to edit Master text styles</a:t>
            </a:r>
          </a:p>
          <a:p>
            <a:pPr lvl="1"/>
            <a:r>
              <a:rPr lang="pt-BR" altLang="pt-BR" smtClean="0"/>
              <a:t>Second level</a:t>
            </a:r>
          </a:p>
          <a:p>
            <a:pPr lvl="2"/>
            <a:r>
              <a:rPr lang="pt-BR" altLang="pt-BR" smtClean="0"/>
              <a:t>Third level</a:t>
            </a:r>
          </a:p>
          <a:p>
            <a:pPr lvl="3"/>
            <a:r>
              <a:rPr lang="pt-BR" altLang="pt-BR" smtClean="0"/>
              <a:t>Fourth level</a:t>
            </a:r>
          </a:p>
          <a:p>
            <a:pPr lvl="4"/>
            <a:r>
              <a:rPr lang="pt-BR" altLang="pt-BR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78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</p:sldLayoutIdLst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46075" indent="-346075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733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5093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11313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716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288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860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432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00488" indent="-230188" algn="l" defTabSz="76835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2.xml"/><Relationship Id="rId6" Type="http://schemas.openxmlformats.org/officeDocument/2006/relationships/image" Target="../media/image33.jpeg"/><Relationship Id="rId5" Type="http://schemas.openxmlformats.org/officeDocument/2006/relationships/hyperlink" Target="http://bvs.sld.cu/revistas/san/vol9_3_05/f0608305.jpg" TargetMode="Externa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36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8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br/imgres?imgurl=http://i204.photobucket.com/albums/bb124/paulolima01/Blog/clonagem.jpg&amp;imgrefurl=http://www.mundodastribos.com/clonagem-o-que-e.html&amp;usg=__t2GuXCnrInIFBjUGgEjlFyXm_gM=&amp;h=299&amp;w=400&amp;sz=26&amp;hl=pt-BR&amp;start=19&amp;tbnid=NulmF528fSCxYM:&amp;tbnh=93&amp;tbnw=124&amp;prev=/images?q=clonagem+com+DNA+adulto&amp;gbv=2&amp;hl=pt-BR&amp;sa=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_hk8C5sZAM24/SRkWFubKKiI/AAAAAAAAAU4/KXsIBRML5SY/s1600-h/Salvador-Dali-EnfGeo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ilithia.skyrock.com/photo.html?id_article=1783441644&amp;rev=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74.jpeg"/><Relationship Id="rId5" Type="http://schemas.openxmlformats.org/officeDocument/2006/relationships/hyperlink" Target="http://www.google.com.br/url?sa=i&amp;rct=j&amp;q=&amp;esrc=s&amp;frm=1&amp;source=images&amp;cd=&amp;cad=rja&amp;uact=8&amp;docid=2lLiQ_vdjmFMrM&amp;tbnid=zl_D5WTspULNFM:&amp;ved=0CAUQjRw&amp;url=http://www.salon.com/2013/01/25/will_computers_kill_gun_control/&amp;ei=-g50U4itCZLIsASSroCADA&amp;bvm=bv.66699033,d.b2k&amp;psig=AFQjCNHEKDHE5zk85zTjmeiC0u34kYNUkA&amp;ust=1400201333631146" TargetMode="External"/><Relationship Id="rId4" Type="http://schemas.openxmlformats.org/officeDocument/2006/relationships/image" Target="../media/image73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gif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4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39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0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ase.com/mlt/argentina" TargetMode="Externa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44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5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revistagalileu.globo.com/Sociedade/Historia/noticia/2019/08/livro-nazista-de-anatomia-ainda-e-utilizado-por-cirurgioes-entenda.html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jpeg"/><Relationship Id="rId3" Type="http://schemas.openxmlformats.org/officeDocument/2006/relationships/image" Target="../media/image15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slideLayout" Target="../slideLayouts/slideLayout437.xml"/><Relationship Id="rId16" Type="http://schemas.openxmlformats.org/officeDocument/2006/relationships/image" Target="../media/image26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jpeg"/><Relationship Id="rId11" Type="http://schemas.openxmlformats.org/officeDocument/2006/relationships/image" Target="../media/image21.jpeg"/><Relationship Id="rId5" Type="http://schemas.openxmlformats.org/officeDocument/2006/relationships/image" Target="../media/image17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90" y="111473"/>
            <a:ext cx="8578304" cy="661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836560" y="260351"/>
            <a:ext cx="6030179" cy="58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3600" tIns="47520" rIns="93600" bIns="47520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 dirty="0">
                <a:ln>
                  <a:solidFill>
                    <a:srgbClr val="000000">
                      <a:lumMod val="85000"/>
                      <a:lumOff val="15000"/>
                    </a:srgbClr>
                  </a:solidFill>
                </a:ln>
                <a:solidFill>
                  <a:srgbClr val="FFCC00"/>
                </a:solidFill>
                <a:effectLst>
                  <a:glow rad="228600">
                    <a:srgbClr val="00CC99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ESTÉTICA E MASSOTERAPIA</a:t>
            </a:r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3215680" y="1340768"/>
            <a:ext cx="7852654" cy="51125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 fromWordArt="1">
            <a:prstTxWarp prst="textDoubleWave1">
              <a:avLst>
                <a:gd name="adj1" fmla="val 0"/>
                <a:gd name="adj2" fmla="val -524"/>
              </a:avLst>
            </a:prstTxWarp>
            <a:sp3d extrusionH="57150">
              <a:bevelT w="82550" h="38100" prst="coolSlant"/>
            </a:sp3d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3600" b="1" i="1" kern="10" dirty="0">
                <a:ln w="3492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FF66"/>
                </a:solidFill>
                <a:effectLst>
                  <a:outerShdw dist="17819" dir="2700000" algn="ctr" rotWithShape="0">
                    <a:srgbClr val="000000"/>
                  </a:outerShdw>
                </a:effectLst>
                <a:latin typeface="Arial Black"/>
              </a:rPr>
              <a:t>ÉTICA 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3600" b="1" i="1" kern="10" dirty="0">
                <a:ln w="3492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FF66"/>
                </a:solidFill>
                <a:effectLst>
                  <a:outerShdw dist="17819" dir="2700000" algn="ctr" rotWithShape="0">
                    <a:srgbClr val="000000"/>
                  </a:outerShdw>
                </a:effectLst>
                <a:latin typeface="Arial Black"/>
              </a:rPr>
              <a:t>MORAL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3600" b="1" i="1" kern="10" dirty="0" smtClean="0">
                <a:ln w="3492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66FF66"/>
                </a:solidFill>
                <a:effectLst>
                  <a:outerShdw dist="17819" dir="2700000" algn="ctr" rotWithShape="0">
                    <a:srgbClr val="000000"/>
                  </a:outerShdw>
                </a:effectLst>
                <a:latin typeface="Arial Black"/>
              </a:rPr>
              <a:t>BIOÉTICA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3600" dirty="0">
                <a:solidFill>
                  <a:schemeClr val="bg1"/>
                </a:solidFill>
              </a:rPr>
              <a:t>AULA 4 e 5: ÉTICA APLICADA II (Bioética)</a:t>
            </a:r>
            <a:endParaRPr lang="pt-BR" sz="3600" b="1" i="1" kern="10" dirty="0">
              <a:ln w="34920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66FF66"/>
              </a:solidFill>
              <a:effectLst>
                <a:outerShdw dist="17819" dir="2700000" algn="ctr" rotWithShape="0">
                  <a:srgbClr val="000000"/>
                </a:outerShdw>
              </a:effectLst>
              <a:latin typeface="Arial Black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976321" y="6453336"/>
            <a:ext cx="2272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pt-BR" sz="1600" dirty="0">
                <a:solidFill>
                  <a:srgbClr val="4BFF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Prof. Dr. Marcos de Almeida</a:t>
            </a:r>
          </a:p>
        </p:txBody>
      </p:sp>
    </p:spTree>
    <p:extLst>
      <p:ext uri="{BB962C8B-B14F-4D97-AF65-F5344CB8AC3E}">
        <p14:creationId xmlns:p14="http://schemas.microsoft.com/office/powerpoint/2010/main" val="4222005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3575720" y="476673"/>
            <a:ext cx="44894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t-BR" sz="7200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ABORTO</a:t>
            </a: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3071813" y="1773238"/>
            <a:ext cx="513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Código Penal Brasileiro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1703389" y="2997200"/>
            <a:ext cx="921702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200">
                <a:solidFill>
                  <a:srgbClr val="3365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Art. 124</a:t>
            </a:r>
            <a:r>
              <a:rPr lang="pt-BR" sz="320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- Provocar aborto em si mesma ou consentir que outrem lho provoque:</a:t>
            </a:r>
          </a:p>
          <a:p>
            <a:pPr algn="ctr">
              <a:defRPr/>
            </a:pPr>
            <a:r>
              <a:rPr lang="pt-BR" sz="32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Pena</a:t>
            </a:r>
            <a:r>
              <a:rPr lang="pt-BR" sz="320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- detenção, de 1 (um) a 3 (três) anos.</a:t>
            </a:r>
          </a:p>
          <a:p>
            <a:pPr algn="ctr">
              <a:defRPr/>
            </a:pPr>
            <a:endParaRPr lang="pt-BR" sz="3200">
              <a:solidFill>
                <a:srgbClr val="F6F36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algn="ctr">
              <a:defRPr/>
            </a:pPr>
            <a:r>
              <a:rPr lang="pt-BR" sz="3200">
                <a:solidFill>
                  <a:srgbClr val="3365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Art. 125</a:t>
            </a:r>
            <a:r>
              <a:rPr lang="pt-BR" sz="320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- Provocar aborto, sem o consentimento da gestante:</a:t>
            </a:r>
          </a:p>
          <a:p>
            <a:pPr algn="ctr">
              <a:defRPr/>
            </a:pPr>
            <a:r>
              <a:rPr lang="pt-BR" sz="32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Pena</a:t>
            </a:r>
            <a:r>
              <a:rPr lang="pt-BR" sz="320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- reclusão, de 3 (três) a 10 (dez) anos.</a:t>
            </a:r>
          </a:p>
        </p:txBody>
      </p:sp>
      <p:pic>
        <p:nvPicPr>
          <p:cNvPr id="73734" name="Picture 13" descr="A new stduy has found that abotion pills used by women to evade surgery are completely safe and do not effect future pregnanc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404813"/>
            <a:ext cx="2381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24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2423593" y="908721"/>
            <a:ext cx="461855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t-BR" sz="7200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ABORTO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2208213" y="2133600"/>
            <a:ext cx="513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Código Penal Brasileiro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952501" y="3213100"/>
            <a:ext cx="1019492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Art. 126</a:t>
            </a:r>
            <a:r>
              <a:rPr lang="pt-BR" sz="280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- Provocar aborto com o consentimento da gestante:</a:t>
            </a:r>
          </a:p>
          <a:p>
            <a:pPr algn="ctr">
              <a:defRPr/>
            </a:pPr>
            <a:r>
              <a:rPr lang="pt-BR" sz="28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Pena</a:t>
            </a:r>
            <a:r>
              <a:rPr lang="pt-BR" sz="280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- reclusão, de 1 (um) a 4 (quatro) anos.</a:t>
            </a:r>
          </a:p>
          <a:p>
            <a:pPr algn="ctr">
              <a:defRPr/>
            </a:pPr>
            <a:r>
              <a:rPr lang="pt-BR" sz="2800">
                <a:solidFill>
                  <a:srgbClr val="F3B3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Parágrafo único</a:t>
            </a:r>
            <a:r>
              <a:rPr lang="pt-BR" sz="280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- Aplica-se a pena do artigo anterior, se a gestante não é maior de 14 (quatorze) anos, ou é alienada ou débil mental, ou se o consentimento é obtido mediante fraude, grave ameaça ou violência.</a:t>
            </a:r>
          </a:p>
        </p:txBody>
      </p:sp>
      <p:pic>
        <p:nvPicPr>
          <p:cNvPr id="74758" name="Picture 13" descr="embri%C3%A3o+m%C3%B3rula+3+d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4800"/>
            <a:ext cx="356235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9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2711625" y="836713"/>
            <a:ext cx="48813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t-BR" sz="7200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ABORTO</a:t>
            </a: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2566988" y="1916113"/>
            <a:ext cx="513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Código Penal Brasileiro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952500" y="2976564"/>
            <a:ext cx="1028700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3600">
                <a:solidFill>
                  <a:srgbClr val="3365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Art. 127</a:t>
            </a:r>
            <a:r>
              <a:rPr lang="pt-BR" sz="360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- As penas cominadas nos dois artigos anteriores são aumentadas de um terço, se, em conseqüência do aborto ou dos meios empregados para provocá-lo, a gestante sofre lesão corporal de natureza grave; e são duplicadas, se, por qualquer dessas causas, lhe sobrevém a morte.</a:t>
            </a:r>
          </a:p>
        </p:txBody>
      </p:sp>
      <p:pic>
        <p:nvPicPr>
          <p:cNvPr id="75782" name="Picture 13" descr="human_blastula_remov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4247" b="1416"/>
          <a:stretch>
            <a:fillRect/>
          </a:stretch>
        </p:blipFill>
        <p:spPr bwMode="auto">
          <a:xfrm>
            <a:off x="7891464" y="476251"/>
            <a:ext cx="3348037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3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2927649" y="692697"/>
            <a:ext cx="48812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t-BR" sz="7200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ABORTO</a:t>
            </a: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2640013" y="1773238"/>
            <a:ext cx="513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Código Penal Brasileiro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952500" y="3092450"/>
            <a:ext cx="10287000" cy="31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3400"/>
              </a:lnSpc>
              <a:defRPr/>
            </a:pPr>
            <a:r>
              <a:rPr lang="pt-BR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Art. 128</a:t>
            </a:r>
            <a:r>
              <a:rPr lang="pt-BR" sz="3200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- Não se pune o aborto praticado por médico:</a:t>
            </a:r>
          </a:p>
          <a:p>
            <a:pPr algn="ctr">
              <a:lnSpc>
                <a:spcPts val="3400"/>
              </a:lnSpc>
              <a:defRPr/>
            </a:pPr>
            <a:r>
              <a:rPr lang="pt-BR" sz="3200" dirty="0">
                <a:solidFill>
                  <a:srgbClr val="F3B3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Aborto necessário</a:t>
            </a:r>
          </a:p>
          <a:p>
            <a:pPr algn="ctr">
              <a:lnSpc>
                <a:spcPts val="3400"/>
              </a:lnSpc>
              <a:defRPr/>
            </a:pPr>
            <a:r>
              <a:rPr lang="pt-BR" sz="32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 -</a:t>
            </a:r>
            <a:r>
              <a:rPr lang="pt-BR" sz="3200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se não há outro meio de salvar a vida da gestante;</a:t>
            </a:r>
          </a:p>
          <a:p>
            <a:pPr algn="ctr">
              <a:lnSpc>
                <a:spcPts val="3400"/>
              </a:lnSpc>
              <a:defRPr/>
            </a:pPr>
            <a:r>
              <a:rPr lang="pt-BR" sz="3200" dirty="0">
                <a:solidFill>
                  <a:srgbClr val="F3B3E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Aborto sentimental </a:t>
            </a:r>
          </a:p>
          <a:p>
            <a:pPr algn="ctr">
              <a:lnSpc>
                <a:spcPts val="3400"/>
              </a:lnSpc>
              <a:defRPr/>
            </a:pPr>
            <a:r>
              <a:rPr lang="pt-BR" sz="32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II -</a:t>
            </a:r>
            <a:r>
              <a:rPr lang="pt-BR" sz="3200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se a gravidez resulta de estupro e o aborto é precedido de consentimento da gestante ou, quando incapaz, de seu representante legal.</a:t>
            </a:r>
          </a:p>
        </p:txBody>
      </p:sp>
      <p:pic>
        <p:nvPicPr>
          <p:cNvPr id="76806" name="Picture 17" descr="Human-blastocy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279400"/>
            <a:ext cx="29114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66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3575050" y="0"/>
            <a:ext cx="476386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Situações extremas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em neonatologia</a:t>
            </a:r>
          </a:p>
        </p:txBody>
      </p:sp>
      <p:grpSp>
        <p:nvGrpSpPr>
          <p:cNvPr id="94211" name="Grupo 1"/>
          <p:cNvGrpSpPr>
            <a:grpSpLocks/>
          </p:cNvGrpSpPr>
          <p:nvPr/>
        </p:nvGrpSpPr>
        <p:grpSpPr bwMode="auto">
          <a:xfrm>
            <a:off x="1271589" y="1773238"/>
            <a:ext cx="6738937" cy="4248150"/>
            <a:chOff x="462980" y="1700808"/>
            <a:chExt cx="6739656" cy="4247311"/>
          </a:xfrm>
        </p:grpSpPr>
        <p:sp>
          <p:nvSpPr>
            <p:cNvPr id="141318" name="Text Box 6"/>
            <p:cNvSpPr txBox="1">
              <a:spLocks noChangeArrowheads="1"/>
            </p:cNvSpPr>
            <p:nvPr/>
          </p:nvSpPr>
          <p:spPr bwMode="auto">
            <a:xfrm>
              <a:off x="462980" y="1700808"/>
              <a:ext cx="5569544" cy="523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Wingdings" pitchFamily="2" charset="2"/>
                <a:buChar char="v"/>
                <a:defRPr/>
              </a:pP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Síndrome de Potter (e variantes)</a:t>
              </a:r>
            </a:p>
          </p:txBody>
        </p:sp>
        <p:sp>
          <p:nvSpPr>
            <p:cNvPr id="141319" name="Text Box 7"/>
            <p:cNvSpPr txBox="1">
              <a:spLocks noChangeArrowheads="1"/>
            </p:cNvSpPr>
            <p:nvPr/>
          </p:nvSpPr>
          <p:spPr bwMode="auto">
            <a:xfrm>
              <a:off x="480444" y="2061099"/>
              <a:ext cx="2389443" cy="522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Wingdings" pitchFamily="2" charset="2"/>
                <a:buChar char="v"/>
                <a:defRPr/>
              </a:pP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Anencefalia</a:t>
              </a:r>
            </a:p>
          </p:txBody>
        </p:sp>
        <p:sp>
          <p:nvSpPr>
            <p:cNvPr id="141320" name="Text Box 8"/>
            <p:cNvSpPr txBox="1">
              <a:spLocks noChangeArrowheads="1"/>
            </p:cNvSpPr>
            <p:nvPr/>
          </p:nvSpPr>
          <p:spPr bwMode="auto">
            <a:xfrm>
              <a:off x="483619" y="2421391"/>
              <a:ext cx="6719017" cy="2677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Wingdings" pitchFamily="2" charset="2"/>
                <a:buChar char="v"/>
                <a:defRPr/>
              </a:pP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pt-BR" sz="2800" b="1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Trissomias</a:t>
              </a: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13(</a:t>
              </a:r>
              <a:r>
                <a:rPr lang="pt-BR" sz="2800" b="1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S.Patau</a:t>
              </a: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 e 18(</a:t>
              </a:r>
              <a:r>
                <a:rPr lang="pt-BR" sz="2800" b="1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S.Edwards</a:t>
              </a: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Wingdings" pitchFamily="2" charset="2"/>
                <a:buChar char="v"/>
                <a:defRPr/>
              </a:pP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pt-BR" sz="2800" b="1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Osteogenesis</a:t>
              </a: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pt-BR" sz="2800" b="1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imperfecta</a:t>
              </a: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tipo II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Wingdings" pitchFamily="2" charset="2"/>
                <a:buChar char="v"/>
                <a:defRPr/>
              </a:pP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pt-BR" sz="2800" b="1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Atelosteogênese</a:t>
              </a:r>
              <a:endParaRPr lang="pt-BR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Wingdings" pitchFamily="2" charset="2"/>
                <a:buChar char="v"/>
                <a:defRPr/>
              </a:pP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Síndrome </a:t>
              </a:r>
              <a:r>
                <a:rPr lang="pt-BR" sz="2800" b="1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tanatofórica</a:t>
              </a:r>
              <a:endParaRPr lang="pt-BR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Wingdings" pitchFamily="2" charset="2"/>
                <a:buChar char="v"/>
                <a:defRPr/>
              </a:pP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pt-BR" sz="2800" b="1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Triploidia</a:t>
              </a:r>
              <a:endParaRPr lang="pt-BR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Wingdings" pitchFamily="2" charset="2"/>
                <a:buChar char="v"/>
                <a:defRPr/>
              </a:pP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pt-BR" sz="2800" b="1" dirty="0" err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Holoprosencefalia</a:t>
              </a:r>
              <a:endParaRPr lang="pt-BR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1321" name="Text Box 9"/>
            <p:cNvSpPr txBox="1">
              <a:spLocks noChangeArrowheads="1"/>
            </p:cNvSpPr>
            <p:nvPr/>
          </p:nvSpPr>
          <p:spPr bwMode="auto">
            <a:xfrm>
              <a:off x="494733" y="4994219"/>
              <a:ext cx="6088712" cy="95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Font typeface="Wingdings" pitchFamily="2" charset="2"/>
                <a:buChar char="v"/>
                <a:defRPr/>
              </a:pPr>
              <a:r>
                <a:rPr lang="pt-BR" sz="2800" b="1" dirty="0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Outras anomalias impossíveis de 	corrigir</a:t>
              </a:r>
            </a:p>
          </p:txBody>
        </p:sp>
      </p:grpSp>
      <p:pic>
        <p:nvPicPr>
          <p:cNvPr id="141326" name="Picture 14" descr="ciclopiatrisomia13"/>
          <p:cNvPicPr>
            <a:picLocks noChangeAspect="1" noChangeArrowheads="1"/>
          </p:cNvPicPr>
          <p:nvPr/>
        </p:nvPicPr>
        <p:blipFill>
          <a:blip r:embed="rId4">
            <a:lum bright="14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8"/>
          <a:stretch>
            <a:fillRect/>
          </a:stretch>
        </p:blipFill>
        <p:spPr bwMode="auto">
          <a:xfrm>
            <a:off x="9864009" y="3143456"/>
            <a:ext cx="1244576" cy="1916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8" name="Picture 16" descr="f0608305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977" y="3311271"/>
            <a:ext cx="2025475" cy="1704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34" name="Picture 22" descr="edwards-fi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650" y="880315"/>
            <a:ext cx="3168650" cy="2370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6" name="Picture 16" descr="http://t2.gstatic.com/images?q=tbn:ANd9GcQRMncHLvyg89k9ssbXwF1-gEEfsOZrYnAeENqB9b7M_Jl7KtkEK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137" y="5015664"/>
            <a:ext cx="2524125" cy="1809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3792538" y="5013325"/>
            <a:ext cx="38147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4400" dirty="0">
                <a:solidFill>
                  <a:srgbClr val="EFEB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 Anencefalia</a:t>
            </a: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2495550" y="5876925"/>
            <a:ext cx="708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>
                <a:solidFill>
                  <a:srgbClr val="B76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Doença  incompatível com a vida</a:t>
            </a:r>
          </a:p>
        </p:txBody>
      </p:sp>
      <p:sp>
        <p:nvSpPr>
          <p:cNvPr id="145414" name="Freeform 6"/>
          <p:cNvSpPr>
            <a:spLocks/>
          </p:cNvSpPr>
          <p:nvPr/>
        </p:nvSpPr>
        <p:spPr bwMode="auto">
          <a:xfrm>
            <a:off x="11206164" y="3244850"/>
            <a:ext cx="33337" cy="223838"/>
          </a:xfrm>
          <a:custGeom>
            <a:avLst/>
            <a:gdLst>
              <a:gd name="T0" fmla="*/ 23 w 82"/>
              <a:gd name="T1" fmla="*/ 7 h 499"/>
              <a:gd name="T2" fmla="*/ 0 w 82"/>
              <a:gd name="T3" fmla="*/ 499 h 499"/>
              <a:gd name="T4" fmla="*/ 65 w 82"/>
              <a:gd name="T5" fmla="*/ 499 h 499"/>
              <a:gd name="T6" fmla="*/ 82 w 82"/>
              <a:gd name="T7" fmla="*/ 0 h 499"/>
              <a:gd name="T8" fmla="*/ 23 w 82"/>
              <a:gd name="T9" fmla="*/ 7 h 499"/>
              <a:gd name="T10" fmla="*/ 23 w 82"/>
              <a:gd name="T11" fmla="*/ 7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" h="499">
                <a:moveTo>
                  <a:pt x="23" y="7"/>
                </a:moveTo>
                <a:lnTo>
                  <a:pt x="0" y="499"/>
                </a:lnTo>
                <a:lnTo>
                  <a:pt x="65" y="499"/>
                </a:lnTo>
                <a:lnTo>
                  <a:pt x="82" y="0"/>
                </a:lnTo>
                <a:lnTo>
                  <a:pt x="23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5415" name="Picture 7" descr="specimen&#10;image"/>
          <p:cNvPicPr>
            <a:picLocks noChangeAspect="1" noChangeArrowheads="1"/>
          </p:cNvPicPr>
          <p:nvPr/>
        </p:nvPicPr>
        <p:blipFill>
          <a:blip r:embed="rId3">
            <a:lum bright="-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79" y="980729"/>
            <a:ext cx="6806621" cy="4197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8" name="Rectangle 10"/>
          <p:cNvSpPr>
            <a:spLocks noChangeArrowheads="1"/>
          </p:cNvSpPr>
          <p:nvPr/>
        </p:nvSpPr>
        <p:spPr bwMode="auto">
          <a:xfrm>
            <a:off x="8367714" y="126593"/>
            <a:ext cx="283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pt-BR" sz="1600" dirty="0">
                <a:solidFill>
                  <a:srgbClr val="FF91B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ÉTICA DO INÍCIO DA VIDA</a:t>
            </a:r>
          </a:p>
        </p:txBody>
      </p:sp>
    </p:spTree>
    <p:extLst>
      <p:ext uri="{BB962C8B-B14F-4D97-AF65-F5344CB8AC3E}">
        <p14:creationId xmlns:p14="http://schemas.microsoft.com/office/powerpoint/2010/main" val="39909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2614131" y="5157788"/>
            <a:ext cx="63049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4400" dirty="0">
                <a:solidFill>
                  <a:srgbClr val="EFEB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 Síndrome </a:t>
            </a:r>
            <a:r>
              <a:rPr lang="pt-BR" sz="4400" dirty="0" err="1" smtClean="0">
                <a:solidFill>
                  <a:srgbClr val="EFEB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tanatofórica</a:t>
            </a:r>
            <a:endParaRPr lang="pt-BR" sz="4400" dirty="0">
              <a:solidFill>
                <a:srgbClr val="EFEB3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1122219" y="5949950"/>
            <a:ext cx="1043247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dirty="0" smtClean="0">
                <a:solidFill>
                  <a:srgbClr val="B76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Má formação do sistema nervoso central</a:t>
            </a:r>
            <a:endParaRPr lang="pt-BR" sz="3600" dirty="0">
              <a:solidFill>
                <a:srgbClr val="B760F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pic>
        <p:nvPicPr>
          <p:cNvPr id="55298" name="Picture 2" descr="Resultado de imagem para sindrome tanatofo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13" y="275972"/>
            <a:ext cx="6509087" cy="48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 autoUpdateAnimBg="0"/>
      <p:bldP spid="14336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obstetric81_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052514"/>
            <a:ext cx="5905500" cy="4154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2927350" y="5157788"/>
            <a:ext cx="56784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4400" dirty="0">
                <a:solidFill>
                  <a:srgbClr val="EFEB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 Síndrome de Potter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2566988" y="5949950"/>
            <a:ext cx="708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dirty="0" smtClean="0">
                <a:solidFill>
                  <a:srgbClr val="B76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Insuficiência dos órgãos</a:t>
            </a:r>
            <a:endParaRPr lang="pt-BR" sz="3600" dirty="0">
              <a:solidFill>
                <a:srgbClr val="B760F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5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3361126" y="5157788"/>
            <a:ext cx="481093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4400" dirty="0">
                <a:solidFill>
                  <a:srgbClr val="EFEB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 </a:t>
            </a:r>
            <a:r>
              <a:rPr lang="pt-BR" sz="4400" dirty="0" err="1" smtClean="0">
                <a:solidFill>
                  <a:srgbClr val="EFEB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Atelosteogenese</a:t>
            </a:r>
            <a:endParaRPr lang="pt-BR" sz="4400" dirty="0">
              <a:solidFill>
                <a:srgbClr val="EFEB3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2566988" y="5949950"/>
            <a:ext cx="708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dirty="0" smtClean="0">
                <a:solidFill>
                  <a:srgbClr val="B76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Má formação dos ossos</a:t>
            </a:r>
            <a:endParaRPr lang="pt-BR" sz="3600" dirty="0">
              <a:solidFill>
                <a:srgbClr val="B760F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788" y="602673"/>
            <a:ext cx="7579921" cy="42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 autoUpdateAnimBg="0"/>
      <p:bldP spid="14336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4060264" y="5013969"/>
            <a:ext cx="32464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4400" dirty="0">
                <a:solidFill>
                  <a:srgbClr val="EFEB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  </a:t>
            </a:r>
            <a:r>
              <a:rPr lang="pt-BR" sz="4400" dirty="0" err="1" smtClean="0">
                <a:solidFill>
                  <a:srgbClr val="EFEB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Triploidia</a:t>
            </a:r>
            <a:endParaRPr lang="pt-BR" sz="4400" dirty="0">
              <a:solidFill>
                <a:srgbClr val="EFEB3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0" y="5657671"/>
            <a:ext cx="1219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sz="3600" dirty="0" smtClean="0">
                <a:solidFill>
                  <a:srgbClr val="B76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Falha na divisão da maturação do ovócito ou espermatozoides</a:t>
            </a:r>
            <a:endParaRPr lang="pt-BR" sz="3600" dirty="0">
              <a:solidFill>
                <a:srgbClr val="B760F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pic>
        <p:nvPicPr>
          <p:cNvPr id="125954" name="Picture 2" descr="Resultado de imagem para triploi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11" y="148476"/>
            <a:ext cx="6058189" cy="454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94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5" grpId="0" autoUpdateAnimBg="0"/>
      <p:bldP spid="14336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91385" y="1298811"/>
            <a:ext cx="7162800" cy="49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446663" y="477672"/>
            <a:ext cx="1029041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</a:rPr>
              <a:t>a)Das </a:t>
            </a:r>
            <a:r>
              <a:rPr lang="pt-BR" sz="2800" dirty="0">
                <a:solidFill>
                  <a:schemeClr val="bg1"/>
                </a:solidFill>
              </a:rPr>
              <a:t>questões de saúde e saúde pública - o SUS e sua importância;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b)Direito à vida e a questão do aborto; início da vida, direitos sexuais e reprodutivos: anencefalia, microcefalia e vítimas e abuso;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- fecundação artificial e reprodução assistida; eugenia; melhoramentos genéticos (</a:t>
            </a:r>
            <a:r>
              <a:rPr lang="pt-BR" sz="2800" dirty="0" err="1">
                <a:solidFill>
                  <a:schemeClr val="bg1"/>
                </a:solidFill>
              </a:rPr>
              <a:t>bioenhancement</a:t>
            </a:r>
            <a:r>
              <a:rPr lang="pt-BR" sz="2800" dirty="0">
                <a:solidFill>
                  <a:schemeClr val="bg1"/>
                </a:solidFill>
              </a:rPr>
              <a:t>); bancos genéticos;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c)Questões sobre a morte natural e o direito de morrer: eutanásia e </a:t>
            </a:r>
            <a:r>
              <a:rPr lang="pt-BR" sz="2800" dirty="0" err="1">
                <a:solidFill>
                  <a:schemeClr val="bg1"/>
                </a:solidFill>
              </a:rPr>
              <a:t>distanásia</a:t>
            </a:r>
            <a:r>
              <a:rPr lang="pt-BR" sz="2800" dirty="0">
                <a:solidFill>
                  <a:schemeClr val="bg1"/>
                </a:solidFill>
              </a:rPr>
              <a:t> (</a:t>
            </a:r>
            <a:r>
              <a:rPr lang="pt-BR" sz="2800" dirty="0" err="1">
                <a:solidFill>
                  <a:schemeClr val="bg1"/>
                </a:solidFill>
              </a:rPr>
              <a:t>death</a:t>
            </a:r>
            <a:r>
              <a:rPr lang="pt-BR" sz="2800" dirty="0">
                <a:solidFill>
                  <a:schemeClr val="bg1"/>
                </a:solidFill>
              </a:rPr>
              <a:t> </a:t>
            </a:r>
            <a:r>
              <a:rPr lang="pt-BR" sz="2800" dirty="0" err="1">
                <a:solidFill>
                  <a:schemeClr val="bg1"/>
                </a:solidFill>
              </a:rPr>
              <a:t>by</a:t>
            </a:r>
            <a:r>
              <a:rPr lang="pt-BR" sz="2800" dirty="0">
                <a:solidFill>
                  <a:schemeClr val="bg1"/>
                </a:solidFill>
              </a:rPr>
              <a:t> </a:t>
            </a:r>
            <a:r>
              <a:rPr lang="pt-BR" sz="2800" dirty="0" err="1">
                <a:solidFill>
                  <a:schemeClr val="bg1"/>
                </a:solidFill>
              </a:rPr>
              <a:t>choice</a:t>
            </a:r>
            <a:r>
              <a:rPr lang="pt-BR" sz="2800" dirty="0">
                <a:solidFill>
                  <a:schemeClr val="bg1"/>
                </a:solidFill>
              </a:rPr>
              <a:t>) e obstinação terapêutica; filme: Mar adentro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d)Placebo e ensaios químicos: uso de humanos e animais em pesquisa clínica;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e)Cuidados paliativos;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f)Indústria farmacêutica;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g)Transmissão do HIV, inexistência de proteção, orientação e educação;</a:t>
            </a: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2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5279013" y="5760461"/>
            <a:ext cx="62953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dirty="0">
                <a:solidFill>
                  <a:srgbClr val="EFEB3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E a indústria do aborto?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99" y="329897"/>
            <a:ext cx="8210946" cy="51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207817" y="311728"/>
            <a:ext cx="11838709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	</a:t>
            </a:r>
            <a:r>
              <a:rPr lang="pt-BR" sz="3600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Nenhuma pessoa propõe o aborto (em circunstâncias muito bem definidas), porque gosta de praticá-lo ou por puro prazer destrutivo. </a:t>
            </a:r>
            <a:r>
              <a:rPr lang="pt-BR" sz="3600" b="1" dirty="0">
                <a:solidFill>
                  <a:srgbClr val="FF6600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O sentimento pelo ato é sempre aversivo</a:t>
            </a:r>
            <a:r>
              <a:rPr lang="pt-BR" sz="3600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. Gostaríamos de viver em uma sociedade em que </a:t>
            </a:r>
            <a:r>
              <a:rPr lang="pt-BR" sz="3600" b="1" dirty="0">
                <a:solidFill>
                  <a:srgbClr val="FE2E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TODOS</a:t>
            </a:r>
            <a:r>
              <a:rPr lang="pt-BR" sz="3600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fossem suficientemente informados, esclarecidos e educados; jamais fossem capazes de cometer qualquer delito. Nem haveria necessidade de Código Penal! Para que? Todos saberiam exatamente como se comportar!... (</a:t>
            </a:r>
            <a:r>
              <a:rPr lang="pt-BR" sz="3600" b="1" dirty="0">
                <a:solidFill>
                  <a:srgbClr val="A9DBE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os que não o soubessem seriam considerados insanos e afastados do convívio social</a:t>
            </a:r>
            <a:r>
              <a:rPr lang="pt-BR" sz="3600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1332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9" name="AutoShape 9" descr="utopia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96261" name="Picture 11" descr="ut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9"/>
          <a:stretch>
            <a:fillRect/>
          </a:stretch>
        </p:blipFill>
        <p:spPr bwMode="auto">
          <a:xfrm>
            <a:off x="0" y="0"/>
            <a:ext cx="12192000" cy="696359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304512" y="201037"/>
            <a:ext cx="11887488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	</a:t>
            </a:r>
            <a:r>
              <a:rPr lang="pt-BR" sz="5400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N</a:t>
            </a:r>
            <a:r>
              <a:rPr lang="pt-BR" sz="4800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o entanto, tal sociedade é uma fantasia inatingível. É um mero pensamento desejoso. Uma utopia. Não existe aqui, na Finlândia, em qualquer tribo africana, americana ou polinésia. Não existe nem em </a:t>
            </a:r>
            <a:r>
              <a:rPr lang="pt-BR" sz="4800" b="1" dirty="0" err="1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Passárgada</a:t>
            </a:r>
            <a:r>
              <a:rPr lang="pt-BR" sz="4800" b="1" dirty="0">
                <a:ln>
                  <a:solidFill>
                    <a:srgbClr val="7E0000"/>
                  </a:solidFill>
                </a:ln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. </a:t>
            </a:r>
            <a:r>
              <a:rPr lang="pt-BR" sz="4800" b="1" dirty="0">
                <a:ln>
                  <a:solidFill>
                    <a:srgbClr val="7E0000"/>
                  </a:solidFill>
                </a:ln>
                <a:solidFill>
                  <a:srgbClr val="FF2727"/>
                </a:solidFill>
                <a:effectLst>
                  <a:glow rad="139700">
                    <a:srgbClr val="009D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Nenhuma sociedade humana dispensaria o recurso a normas, leis e regulamentos, sem os quais elas, simplesmente, desapareceriam!...</a:t>
            </a:r>
          </a:p>
        </p:txBody>
      </p:sp>
    </p:spTree>
    <p:extLst>
      <p:ext uri="{BB962C8B-B14F-4D97-AF65-F5344CB8AC3E}">
        <p14:creationId xmlns:p14="http://schemas.microsoft.com/office/powerpoint/2010/main" val="16318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1343026" y="2622550"/>
            <a:ext cx="9752013" cy="38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	Por tudo isso, opomo-nos frontalmente ao </a:t>
            </a:r>
            <a:r>
              <a:rPr lang="pt-BR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naturalismo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em Ética, na medida em que isso a torna primitiva e </a:t>
            </a:r>
            <a:r>
              <a:rPr lang="pt-BR" b="1" dirty="0" err="1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animística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. Isso não significa que sejamos </a:t>
            </a:r>
            <a:r>
              <a:rPr lang="pt-BR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contra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a natureza, até por que somos seres </a:t>
            </a:r>
            <a:r>
              <a:rPr lang="pt-BR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da natureza. 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No entanto não somos seres </a:t>
            </a:r>
            <a:r>
              <a:rPr lang="pt-BR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somente da natureza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, somos seres </a:t>
            </a:r>
            <a:r>
              <a:rPr lang="pt-BR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também da natureza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. A dimensão humana transcende a categoria do natural </a:t>
            </a:r>
            <a:r>
              <a:rPr lang="pt-BR" sz="3200" b="1" dirty="0">
                <a:ln>
                  <a:solidFill>
                    <a:srgbClr val="7E0000"/>
                  </a:solidFill>
                </a:ln>
                <a:solidFill>
                  <a:srgbClr val="FE2E51"/>
                </a:solidFill>
                <a:effectLst>
                  <a:glow rad="127000">
                    <a:srgbClr val="A9DBE5"/>
                  </a:glow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e abrange a categoria do cultural, do </a:t>
            </a:r>
            <a:r>
              <a:rPr lang="pt-BR" sz="3200" b="1" dirty="0" err="1">
                <a:ln>
                  <a:solidFill>
                    <a:srgbClr val="7E0000"/>
                  </a:solidFill>
                </a:ln>
                <a:solidFill>
                  <a:srgbClr val="FE2E51"/>
                </a:solidFill>
                <a:effectLst>
                  <a:glow rad="127000">
                    <a:srgbClr val="A9DBE5"/>
                  </a:glow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psicosocial</a:t>
            </a:r>
            <a:r>
              <a:rPr lang="pt-BR" sz="3200" b="1" dirty="0">
                <a:ln>
                  <a:solidFill>
                    <a:srgbClr val="7E0000"/>
                  </a:solidFill>
                </a:ln>
                <a:solidFill>
                  <a:srgbClr val="FE2E51"/>
                </a:solidFill>
                <a:effectLst>
                  <a:glow rad="127000">
                    <a:srgbClr val="A9DBE5"/>
                  </a:glow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, do espiritual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. Nosso ponto de vista contra a visão naturalística é apenas no sentido em que ela </a:t>
            </a:r>
            <a:r>
              <a:rPr lang="pt-BR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subordina, </a:t>
            </a:r>
            <a:r>
              <a:rPr lang="pt-BR" b="1" dirty="0">
                <a:solidFill>
                  <a:srgbClr val="DAEE7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ela</a:t>
            </a:r>
            <a:r>
              <a:rPr lang="pt-BR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escraviza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a condição humana à condição física. Tudo </a:t>
            </a:r>
            <a:r>
              <a:rPr lang="pt-BR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se reduz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a pura fisiologia. É uma tentativa absurda, irracional e ensandecida de </a:t>
            </a:r>
            <a:r>
              <a:rPr lang="pt-BR" sz="3200" b="1" dirty="0" err="1">
                <a:solidFill>
                  <a:srgbClr val="FE2E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biologizar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, de </a:t>
            </a:r>
            <a:r>
              <a:rPr lang="pt-BR" sz="3200" b="1" dirty="0" err="1">
                <a:solidFill>
                  <a:srgbClr val="FE2E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molecularizar</a:t>
            </a:r>
            <a:r>
              <a:rPr lang="pt-BR" sz="3200" b="1" dirty="0">
                <a:solidFill>
                  <a:srgbClr val="FE2E5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,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o </a:t>
            </a:r>
            <a:r>
              <a:rPr lang="pt-BR" b="1" i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status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moral da pessoa.</a:t>
            </a:r>
            <a:endParaRPr lang="pt-BR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pic>
        <p:nvPicPr>
          <p:cNvPr id="98307" name="Picture 5" descr="illustration by Maria Rendon"/>
          <p:cNvPicPr>
            <a:picLocks noChangeAspect="1" noChangeArrowheads="1"/>
          </p:cNvPicPr>
          <p:nvPr/>
        </p:nvPicPr>
        <p:blipFill>
          <a:blip r:embed="rId3">
            <a:lum bright="-4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r="2400" b="2362"/>
          <a:stretch>
            <a:fillRect/>
          </a:stretch>
        </p:blipFill>
        <p:spPr bwMode="auto">
          <a:xfrm>
            <a:off x="5015856" y="17252"/>
            <a:ext cx="3384401" cy="26225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8400256" y="1004536"/>
            <a:ext cx="26642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7200" b="1" dirty="0">
                <a:solidFill>
                  <a:srgbClr val="FB91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Poster Compressed" pitchFamily="18" charset="0"/>
              </a:rPr>
              <a:t>BIOLÓGICO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338913" y="979254"/>
            <a:ext cx="3672407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7200" b="1" dirty="0">
                <a:solidFill>
                  <a:srgbClr val="FB91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Poster Compressed" pitchFamily="18" charset="0"/>
              </a:rPr>
              <a:t>REDUCIONISMO</a:t>
            </a:r>
            <a:endParaRPr lang="pt-BR" sz="7200" b="1" dirty="0">
              <a:solidFill>
                <a:srgbClr val="FB9103"/>
              </a:solidFill>
              <a:latin typeface="Bodoni MT Poster Compres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BB-Birth-of-Dionysus-Vase"/>
          <p:cNvPicPr>
            <a:picLocks noChangeAspect="1" noChangeArrowheads="1"/>
          </p:cNvPicPr>
          <p:nvPr/>
        </p:nvPicPr>
        <p:blipFill>
          <a:blip r:embed="rId2">
            <a:lum bright="-1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752600"/>
            <a:ext cx="4567238" cy="4851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3795714" y="408336"/>
            <a:ext cx="5900687" cy="12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000" b="1" dirty="0">
                <a:solidFill>
                  <a:srgbClr val="59E41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O Valor Real da Dignidade Humana</a:t>
            </a:r>
          </a:p>
        </p:txBody>
      </p:sp>
      <p:sp>
        <p:nvSpPr>
          <p:cNvPr id="260103" name="Text Box 7"/>
          <p:cNvSpPr txBox="1">
            <a:spLocks noChangeArrowheads="1"/>
          </p:cNvSpPr>
          <p:nvPr/>
        </p:nvSpPr>
        <p:spPr bwMode="auto">
          <a:xfrm>
            <a:off x="1127125" y="1803400"/>
            <a:ext cx="5329238" cy="4673600"/>
          </a:xfrm>
          <a:prstGeom prst="rect">
            <a:avLst/>
          </a:prstGeom>
          <a:noFill/>
          <a:ln w="76200" cmpd="tri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	A Moralidade, definitivamente, não brota, como uma flor, da natureza (como Apolo brotou do joelho de Zeus). O sentido ético dos  eventos e das pessoas </a:t>
            </a:r>
            <a:r>
              <a:rPr lang="pt-BR" sz="2800" b="1" dirty="0">
                <a:ln w="3175">
                  <a:solidFill>
                    <a:srgbClr val="000000"/>
                  </a:solidFill>
                </a:ln>
                <a:solidFill>
                  <a:srgbClr val="FC0128"/>
                </a:solidFill>
                <a:effectLst>
                  <a:glow rad="127000">
                    <a:srgbClr val="00AE00">
                      <a:lumMod val="60000"/>
                      <a:lumOff val="40000"/>
                      <a:alpha val="63000"/>
                    </a:srgbClr>
                  </a:glow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é uma construção da cultura</a:t>
            </a:r>
            <a:r>
              <a:rPr lang="pt-BR" sz="24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. Da razão temperada pelo sentimento. Da reflexão e da compaixão. Nosso entendimento moral não é um produto natural. É uma elaboração complexa, fabricada pela mútua interação da lógica com a emoção. Nenhum valor moral humano é inerente, mas sim um atributo conferido pelo pensamento.</a:t>
            </a:r>
          </a:p>
        </p:txBody>
      </p:sp>
    </p:spTree>
    <p:extLst>
      <p:ext uri="{BB962C8B-B14F-4D97-AF65-F5344CB8AC3E}">
        <p14:creationId xmlns:p14="http://schemas.microsoft.com/office/powerpoint/2010/main" val="429439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VF_narrowweb__300x368,0"/>
          <p:cNvPicPr>
            <a:picLocks noChangeAspect="1" noChangeArrowheads="1"/>
          </p:cNvPicPr>
          <p:nvPr/>
        </p:nvPicPr>
        <p:blipFill>
          <a:blip r:embed="rId2">
            <a:lum bright="-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9" y="1828801"/>
            <a:ext cx="3857625" cy="42068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3786189" y="152400"/>
            <a:ext cx="6510337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REPRODUÇÃO ASSISTIDA</a:t>
            </a:r>
          </a:p>
        </p:txBody>
      </p:sp>
      <p:pic>
        <p:nvPicPr>
          <p:cNvPr id="26629" name="Picture 5" descr="ivf"/>
          <p:cNvPicPr>
            <a:picLocks noChangeAspect="1" noChangeArrowheads="1"/>
          </p:cNvPicPr>
          <p:nvPr/>
        </p:nvPicPr>
        <p:blipFill>
          <a:blip r:embed="rId3">
            <a:lum bright="-1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1575" r="1575" b="1575"/>
          <a:stretch>
            <a:fillRect/>
          </a:stretch>
        </p:blipFill>
        <p:spPr bwMode="auto">
          <a:xfrm>
            <a:off x="4981576" y="1828800"/>
            <a:ext cx="6169025" cy="4191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4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5ee76d615c7b4e1"/>
          <p:cNvPicPr>
            <a:picLocks noChangeAspect="1" noChangeArrowheads="1"/>
          </p:cNvPicPr>
          <p:nvPr/>
        </p:nvPicPr>
        <p:blipFill>
          <a:blip r:embed="rId2">
            <a:lum bright="-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6"/>
          <a:stretch>
            <a:fillRect/>
          </a:stretch>
        </p:blipFill>
        <p:spPr bwMode="auto">
          <a:xfrm>
            <a:off x="1866900" y="1371600"/>
            <a:ext cx="8686800" cy="5276850"/>
          </a:xfrm>
          <a:prstGeom prst="rect">
            <a:avLst/>
          </a:prstGeom>
          <a:noFill/>
          <a:ln>
            <a:noFill/>
          </a:ln>
          <a:effectLst>
            <a:glow rad="368300">
              <a:schemeClr val="accent1">
                <a:satMod val="175000"/>
                <a:alpha val="5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3464290" y="76201"/>
            <a:ext cx="49359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Embrião de 6 dias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implantado no endométrio</a:t>
            </a:r>
            <a:endParaRPr lang="en-US" sz="36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5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40" name="Text Box 8"/>
          <p:cNvSpPr txBox="1">
            <a:spLocks noChangeArrowheads="1"/>
          </p:cNvSpPr>
          <p:nvPr/>
        </p:nvSpPr>
        <p:spPr bwMode="auto">
          <a:xfrm>
            <a:off x="1340661" y="914401"/>
            <a:ext cx="97535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Problemas éticos da fertilização “in vitro”</a:t>
            </a:r>
          </a:p>
        </p:txBody>
      </p:sp>
      <p:sp>
        <p:nvSpPr>
          <p:cNvPr id="274441" name="Text Box 9"/>
          <p:cNvSpPr txBox="1">
            <a:spLocks noChangeArrowheads="1"/>
          </p:cNvSpPr>
          <p:nvPr/>
        </p:nvSpPr>
        <p:spPr bwMode="auto">
          <a:xfrm>
            <a:off x="952500" y="1828800"/>
            <a:ext cx="60960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ü"/>
              <a:defRPr/>
            </a:pPr>
            <a:r>
              <a:rPr lang="pt-BR" sz="30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A própria FIV</a:t>
            </a:r>
          </a:p>
          <a:p>
            <a:pPr marL="457200" indent="-4572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ü"/>
              <a:defRPr/>
            </a:pPr>
            <a:r>
              <a:rPr lang="pt-BR" sz="30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Embriões “excedentes”</a:t>
            </a:r>
          </a:p>
          <a:p>
            <a:pPr marL="457200" indent="-4572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ü"/>
              <a:defRPr/>
            </a:pPr>
            <a:r>
              <a:rPr lang="pt-BR" sz="30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Útero “de aluguel”</a:t>
            </a:r>
          </a:p>
          <a:p>
            <a:pPr marL="457200" indent="-4572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ü"/>
              <a:defRPr/>
            </a:pPr>
            <a:r>
              <a:rPr lang="pt-BR" sz="30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Direito à maternidade</a:t>
            </a:r>
          </a:p>
          <a:p>
            <a:pPr marL="457200" indent="-4572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ü"/>
              <a:defRPr/>
            </a:pPr>
            <a:r>
              <a:rPr lang="pt-BR" sz="30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Seleção de embriões</a:t>
            </a:r>
          </a:p>
          <a:p>
            <a:pPr marL="457200" indent="-4572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ü"/>
              <a:defRPr/>
            </a:pPr>
            <a:r>
              <a:rPr lang="pt-BR" sz="30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Descarte de embriões</a:t>
            </a:r>
          </a:p>
          <a:p>
            <a:pPr marL="457200" indent="-457200" algn="just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ü"/>
              <a:defRPr/>
            </a:pPr>
            <a:r>
              <a:rPr lang="pt-BR" sz="30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rPr>
              <a:t> Outros eventuais problemas  	morais e jurídicos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­"/>
              <a:defRPr/>
            </a:pPr>
            <a:endParaRPr lang="pt-BR" sz="3000" b="1" dirty="0">
              <a:solidFill>
                <a:srgbClr val="7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274442" name="Picture 10" descr="cartoon : embryos - bioethics"/>
          <p:cNvPicPr>
            <a:picLocks noChangeAspect="1" noChangeArrowheads="1"/>
          </p:cNvPicPr>
          <p:nvPr/>
        </p:nvPicPr>
        <p:blipFill>
          <a:blip r:embed="rId2">
            <a:lum bright="-2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4701"/>
          <a:stretch>
            <a:fillRect/>
          </a:stretch>
        </p:blipFill>
        <p:spPr bwMode="auto">
          <a:xfrm>
            <a:off x="7048500" y="1905000"/>
            <a:ext cx="4191000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4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f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ln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BIOÉTICA</a:t>
            </a:r>
          </a:p>
        </p:txBody>
      </p:sp>
      <p:sp>
        <p:nvSpPr>
          <p:cNvPr id="4" name="Retângulo 3"/>
          <p:cNvSpPr/>
          <p:nvPr/>
        </p:nvSpPr>
        <p:spPr>
          <a:xfrm>
            <a:off x="1524000" y="765175"/>
            <a:ext cx="914400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CLONAGEM</a:t>
            </a:r>
            <a:endParaRPr lang="pt-BR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939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2208213" y="4076701"/>
            <a:ext cx="79565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Problemas éticos da CLONAGEM</a:t>
            </a:r>
          </a:p>
        </p:txBody>
      </p:sp>
      <p:pic>
        <p:nvPicPr>
          <p:cNvPr id="147463" name="Picture 7" descr="Sheep_cloned"/>
          <p:cNvPicPr>
            <a:picLocks noChangeAspect="1" noChangeArrowheads="1" noCrop="1"/>
          </p:cNvPicPr>
          <p:nvPr/>
        </p:nvPicPr>
        <p:blipFill>
          <a:blip r:embed="rId3">
            <a:lum bright="-1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755651"/>
            <a:ext cx="4824413" cy="32670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98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3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BIOÉTICA</a:t>
            </a:r>
          </a:p>
        </p:txBody>
      </p:sp>
    </p:spTree>
    <p:extLst>
      <p:ext uri="{BB962C8B-B14F-4D97-AF65-F5344CB8AC3E}">
        <p14:creationId xmlns:p14="http://schemas.microsoft.com/office/powerpoint/2010/main" val="125665913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pt-BR" b="1" i="1" smtClean="0">
              <a:latin typeface="Monotype Corsiva" panose="03010101010201010101" pitchFamily="66" charset="0"/>
            </a:endParaRPr>
          </a:p>
          <a:p>
            <a:pPr eaLnBrk="1" hangingPunct="1">
              <a:buFontTx/>
              <a:buNone/>
            </a:pPr>
            <a:endParaRPr lang="en-US" sz="2400" b="1" i="1">
              <a:latin typeface="Monotype Corsiva" panose="03010101010201010101" pitchFamily="66" charset="0"/>
            </a:endParaRPr>
          </a:p>
          <a:p>
            <a:pPr eaLnBrk="1" hangingPunct="1">
              <a:buFontTx/>
              <a:buNone/>
            </a:pPr>
            <a:endParaRPr lang="en-US" sz="2400" b="1" i="1">
              <a:latin typeface="Monotype Corsiva" panose="03010101010201010101" pitchFamily="66" charset="0"/>
            </a:endParaRPr>
          </a:p>
          <a:p>
            <a:pPr eaLnBrk="1" hangingPunct="1">
              <a:buFontTx/>
              <a:buNone/>
            </a:pPr>
            <a:endParaRPr lang="en-US" sz="2400" b="1" i="1">
              <a:latin typeface="Monotype Corsiva" panose="03010101010201010101" pitchFamily="66" charset="0"/>
            </a:endParaRPr>
          </a:p>
          <a:p>
            <a:pPr eaLnBrk="1" hangingPunct="1">
              <a:buFontTx/>
              <a:buNone/>
            </a:pPr>
            <a:endParaRPr lang="en-US" sz="2400" b="1" i="1">
              <a:latin typeface="Monotype Corsiva" panose="03010101010201010101" pitchFamily="66" charset="0"/>
            </a:endParaRPr>
          </a:p>
          <a:p>
            <a:pPr eaLnBrk="1" hangingPunct="1">
              <a:buFontTx/>
              <a:buNone/>
            </a:pPr>
            <a:endParaRPr lang="en-US" sz="2400" b="1" i="1">
              <a:latin typeface="Monotype Corsiva" panose="03010101010201010101" pitchFamily="66" charset="0"/>
            </a:endParaRPr>
          </a:p>
          <a:p>
            <a:pPr eaLnBrk="1" hangingPunct="1">
              <a:buFontTx/>
              <a:buNone/>
            </a:pPr>
            <a:endParaRPr lang="en-US" sz="2400" b="1" i="1">
              <a:latin typeface="Monotype Corsiva" panose="03010101010201010101" pitchFamily="66" charset="0"/>
            </a:endParaRPr>
          </a:p>
          <a:p>
            <a:pPr eaLnBrk="1" hangingPunct="1">
              <a:buFontTx/>
              <a:buNone/>
            </a:pPr>
            <a:endParaRPr lang="en-US" sz="2400" b="1" i="1">
              <a:latin typeface="Monotype Corsiva" panose="03010101010201010101" pitchFamily="66" charset="0"/>
            </a:endParaRPr>
          </a:p>
          <a:p>
            <a:pPr eaLnBrk="1" hangingPunct="1">
              <a:buFontTx/>
              <a:buNone/>
            </a:pPr>
            <a:endParaRPr lang="en-US" sz="2400" b="1" i="1">
              <a:latin typeface="Monotype Corsiva" panose="03010101010201010101" pitchFamily="66" charset="0"/>
            </a:endParaRPr>
          </a:p>
          <a:p>
            <a:pPr eaLnBrk="1" hangingPunct="1">
              <a:buFontTx/>
              <a:buNone/>
            </a:pPr>
            <a:endParaRPr lang="pt-BR" sz="2400" b="1" i="1">
              <a:latin typeface="Monotype Corsiva" panose="03010101010201010101" pitchFamily="66" charset="0"/>
            </a:endParaRPr>
          </a:p>
        </p:txBody>
      </p:sp>
      <p:graphicFrame>
        <p:nvGraphicFramePr>
          <p:cNvPr id="60419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6" name="Fotografía de Photo Editor" r:id="rId3" imgW="4772691" imgH="3448531" progId="MSPhotoEd.3">
                  <p:embed/>
                </p:oleObj>
              </mc:Choice>
              <mc:Fallback>
                <p:oleObj name="Fotografía de Photo Editor" r:id="rId3" imgW="4772691" imgH="344853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BIOÉTICA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524000" y="549275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CLONAGEM</a:t>
            </a:r>
          </a:p>
        </p:txBody>
      </p:sp>
    </p:spTree>
    <p:extLst>
      <p:ext uri="{BB962C8B-B14F-4D97-AF65-F5344CB8AC3E}">
        <p14:creationId xmlns:p14="http://schemas.microsoft.com/office/powerpoint/2010/main" val="391303299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2374901" y="836613"/>
            <a:ext cx="752792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TIPOS</a:t>
            </a:r>
            <a:r>
              <a:rPr lang="pt-BR" sz="44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pt-BR" sz="66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DE CLONAGEM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703389" y="2060576"/>
            <a:ext cx="822853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287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6002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717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pt-BR" sz="4800" b="1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Clonagem embrionária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5400" b="1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b="1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3246438" y="1700213"/>
            <a:ext cx="544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Quanto ao modo de fazer</a:t>
            </a:r>
          </a:p>
        </p:txBody>
      </p:sp>
      <p:pic>
        <p:nvPicPr>
          <p:cNvPr id="76822" name="Picture 22" descr="clonage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2835276"/>
            <a:ext cx="3457575" cy="124142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1677989" y="4005263"/>
            <a:ext cx="94583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800" b="1">
                <a:solidFill>
                  <a:srgbClr val="33CB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2) Clonagem com DNA adulto</a:t>
            </a:r>
          </a:p>
        </p:txBody>
      </p:sp>
      <p:pic>
        <p:nvPicPr>
          <p:cNvPr id="76826" name="Picture 26" descr="436641a-f1"/>
          <p:cNvPicPr>
            <a:picLocks noChangeAspect="1" noChangeArrowheads="1"/>
          </p:cNvPicPr>
          <p:nvPr/>
        </p:nvPicPr>
        <p:blipFill>
          <a:blip r:embed="rId5">
            <a:lum bright="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2000" r="41574" b="2000"/>
          <a:stretch>
            <a:fillRect/>
          </a:stretch>
        </p:blipFill>
        <p:spPr bwMode="auto">
          <a:xfrm>
            <a:off x="3935414" y="4718050"/>
            <a:ext cx="3602037" cy="20589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7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 autoUpdateAnimBg="0"/>
      <p:bldP spid="76814" grpId="0"/>
      <p:bldP spid="768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genetic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87400"/>
            <a:ext cx="5867400" cy="44704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1622426" y="5537200"/>
            <a:ext cx="893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6F36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290823" name="Text Box 7"/>
          <p:cNvSpPr txBox="1">
            <a:spLocks noChangeArrowheads="1"/>
          </p:cNvSpPr>
          <p:nvPr/>
        </p:nvSpPr>
        <p:spPr bwMode="auto">
          <a:xfrm>
            <a:off x="1431926" y="5300663"/>
            <a:ext cx="9807575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No dia 17 de março de 2001, o Brasil converteu-se no pioneiro da clonagem de animais na América Latina, com o nascimento de uma bezerra, batizada como Vitória da Embrapa (Empresa Brasileira de Pesquisa Agropecuária). Ela é fruto de um trabalho pioneiro do Centro de Recursos Genéticos e Biotecnologia (</a:t>
            </a:r>
            <a:r>
              <a:rPr lang="pt-BR" sz="1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Cenargen</a:t>
            </a:r>
            <a:r>
              <a:rPr lang="pt-BR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), instalado em Brasília e um dos 40 institutos da Embrapa. Vitória nasceu pesando 50 quilos. Foi desmamada aos sete meses e é “grande, mas normal”, segundo os parâmetros da raça </a:t>
            </a:r>
            <a:r>
              <a:rPr lang="pt-BR" sz="1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Simental</a:t>
            </a:r>
            <a:r>
              <a:rPr lang="pt-BR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 de origem suíça, à qual pertence, segundo o veterinário Rodolfo </a:t>
            </a:r>
            <a:r>
              <a:rPr lang="pt-BR" sz="1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Rumpf</a:t>
            </a:r>
            <a:r>
              <a:rPr lang="pt-BR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 coordenador do projeto.</a:t>
            </a:r>
            <a:endParaRPr lang="pt-BR" sz="14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ab_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524000" y="549276"/>
            <a:ext cx="9144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PESQUISAS COM CÉLULAS TRONCO</a:t>
            </a:r>
            <a:endParaRPr lang="pt-B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524000" y="188914"/>
            <a:ext cx="9144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i="1" dirty="0">
                <a:solidFill>
                  <a:srgbClr val="4F26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BIOÉTICA</a:t>
            </a:r>
          </a:p>
        </p:txBody>
      </p:sp>
    </p:spTree>
    <p:extLst>
      <p:ext uri="{BB962C8B-B14F-4D97-AF65-F5344CB8AC3E}">
        <p14:creationId xmlns:p14="http://schemas.microsoft.com/office/powerpoint/2010/main" val="22928519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3" descr="stem_c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114425"/>
            <a:ext cx="89281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1456556" y="2122489"/>
            <a:ext cx="975201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8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Problemas éticos das Células-Tronco</a:t>
            </a:r>
          </a:p>
        </p:txBody>
      </p:sp>
    </p:spTree>
    <p:extLst>
      <p:ext uri="{BB962C8B-B14F-4D97-AF65-F5344CB8AC3E}">
        <p14:creationId xmlns:p14="http://schemas.microsoft.com/office/powerpoint/2010/main" val="14149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0" descr="080710195658-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933826"/>
            <a:ext cx="3527425" cy="2633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14" descr="180px-mouse_embryonic_stem_ce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1" y="3860801"/>
            <a:ext cx="2695575" cy="2671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4224338" y="-100013"/>
            <a:ext cx="41973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800" b="1" dirty="0">
                <a:solidFill>
                  <a:srgbClr val="B76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Células tronco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2975433" y="3778251"/>
            <a:ext cx="69967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pt-BR" sz="3600" b="1">
                <a:solidFill>
                  <a:srgbClr val="E6EC6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Medula óssea (multipotentes)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010183" y="4692651"/>
            <a:ext cx="76892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pt-BR" sz="3600" b="1">
                <a:solidFill>
                  <a:srgbClr val="E6EC6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Cordão umbilical (pluripotentes)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2999394" y="5530851"/>
            <a:ext cx="66377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pt-BR" sz="3600" b="1">
                <a:solidFill>
                  <a:srgbClr val="E6EC6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Embrionárias (totipotentes) 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3022624" y="2895601"/>
            <a:ext cx="38036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pt-BR" sz="3600" b="1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  Outros tecidos</a:t>
            </a:r>
          </a:p>
        </p:txBody>
      </p:sp>
      <p:grpSp>
        <p:nvGrpSpPr>
          <p:cNvPr id="43017" name="Group 10"/>
          <p:cNvGrpSpPr>
            <a:grpSpLocks/>
          </p:cNvGrpSpPr>
          <p:nvPr/>
        </p:nvGrpSpPr>
        <p:grpSpPr bwMode="auto">
          <a:xfrm>
            <a:off x="952500" y="0"/>
            <a:ext cx="10287000" cy="952500"/>
            <a:chOff x="0" y="0"/>
            <a:chExt cx="6480" cy="600"/>
          </a:xfrm>
        </p:grpSpPr>
        <p:pic>
          <p:nvPicPr>
            <p:cNvPr id="43019" name="Picture 11" descr="logo_epm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44" cy="6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4692" y="0"/>
              <a:ext cx="17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 b="1">
                  <a:solidFill>
                    <a:srgbClr val="FF91B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ÉTICA DO INÍCIO DA VIDA</a:t>
              </a:r>
            </a:p>
          </p:txBody>
        </p:sp>
      </p:grpSp>
      <p:pic>
        <p:nvPicPr>
          <p:cNvPr id="59402" name="Picture 18" descr="gallery-bone-marrow-stem-cells-lar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765175"/>
            <a:ext cx="3240087" cy="2243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58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 autoUpdateAnimBg="0"/>
      <p:bldP spid="82950" grpId="0" autoUpdateAnimBg="0"/>
      <p:bldP spid="82951" grpId="0" autoUpdateAnimBg="0"/>
      <p:bldP spid="82952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1025525" y="1187451"/>
            <a:ext cx="10039350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4572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287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6002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717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3000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Lei de Biossegurança – </a:t>
            </a: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(continuação)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dirty="0">
                <a:solidFill>
                  <a:srgbClr val="F9F9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§ </a:t>
            </a:r>
            <a:r>
              <a:rPr lang="pt-BR" sz="2000" dirty="0">
                <a:solidFill>
                  <a:srgbClr val="F9F9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1º - Em qualquer caso, é necessário o consentimento dos genitores.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dirty="0">
                <a:solidFill>
                  <a:srgbClr val="F9F9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§ 2º - Instituições de pesquisa e serviços de saúde que realizem pesquisa ou terapia com células-tronco embrionárias humanas deverão submeter seus projetos à apreciação e aprovação dos respectivos Comitês de Ética em Pesquisa.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dirty="0">
                <a:solidFill>
                  <a:srgbClr val="F9F9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§ 3º - É vedada a comercialização do material biológico a que se refere este artigo e sua prática implica o crime tipificado no Artigo 15 da Lei 9.434/97.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pt-BR" sz="2000" dirty="0">
              <a:solidFill>
                <a:srgbClr val="F9F9F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</a:t>
            </a:r>
            <a:r>
              <a:rPr lang="pt-BR" sz="2000" i="1" dirty="0">
                <a:solidFill>
                  <a:srgbClr val="33CB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Artigo 15 / Lei dos transplantes -  Comprar ou vender tecidos, órgãos ou partes do corpo humano: Pena – reclusão de três a oito anos, e multa, de 200 a 360 dias-multa.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i="1" dirty="0">
                <a:solidFill>
                  <a:srgbClr val="33CB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Parágrafo único – Incorre na mesma pena quem promove, intermedeia, facilita ou aufere qualquer vantagem com a transação</a:t>
            </a:r>
            <a:endParaRPr lang="pt-BR" sz="3600" b="1" dirty="0">
              <a:solidFill>
                <a:srgbClr val="33CBFB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7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2477244" y="404664"/>
            <a:ext cx="7291164" cy="166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Problemas éticos dos 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Organismos geneticamente </a:t>
            </a:r>
          </a:p>
          <a:p>
            <a:pPr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modificados e Transgenia</a:t>
            </a:r>
          </a:p>
        </p:txBody>
      </p:sp>
      <p:pic>
        <p:nvPicPr>
          <p:cNvPr id="151566" name="Picture 14" descr="Problems with Clo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204864"/>
            <a:ext cx="4038600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15" descr="http://www.vestaldesign.com/blog/wp-content/uploads/square_watermel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204864"/>
            <a:ext cx="3886200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02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050" descr="RecomDNA"/>
          <p:cNvPicPr>
            <a:picLocks noChangeAspect="1" noChangeArrowheads="1"/>
          </p:cNvPicPr>
          <p:nvPr/>
        </p:nvPicPr>
        <p:blipFill>
          <a:blip r:embed="rId3">
            <a:lum bright="-1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24" y="2235994"/>
            <a:ext cx="6805613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00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7" name="Text Box 2051"/>
          <p:cNvSpPr txBox="1">
            <a:spLocks noChangeArrowheads="1"/>
          </p:cNvSpPr>
          <p:nvPr/>
        </p:nvSpPr>
        <p:spPr bwMode="auto">
          <a:xfrm>
            <a:off x="692727" y="1079350"/>
            <a:ext cx="11035146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>
                <a:solidFill>
                  <a:srgbClr val="3365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1.</a:t>
            </a:r>
            <a:r>
              <a:rPr lang="pt-BR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Existem pequenos círculos de DNA nas bactérias, conhecidos como plasmídeos. Eles são modificados para incluir pedaços de DNA humano com instruções para produzir </a:t>
            </a:r>
            <a:r>
              <a:rPr lang="pt-BR" dirty="0" err="1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proinsulina</a:t>
            </a:r>
            <a:r>
              <a:rPr lang="pt-BR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.  </a:t>
            </a:r>
            <a:r>
              <a:rPr lang="pt-BR" dirty="0" err="1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Proinsulina</a:t>
            </a:r>
            <a:r>
              <a:rPr lang="pt-BR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é um precursor da insulina.</a:t>
            </a:r>
          </a:p>
        </p:txBody>
      </p:sp>
      <p:sp>
        <p:nvSpPr>
          <p:cNvPr id="236548" name="Text Box 2052"/>
          <p:cNvSpPr txBox="1">
            <a:spLocks noChangeArrowheads="1"/>
          </p:cNvSpPr>
          <p:nvPr/>
        </p:nvSpPr>
        <p:spPr bwMode="auto">
          <a:xfrm>
            <a:off x="1594225" y="296465"/>
            <a:ext cx="9073009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PRODUÇÃO  ATUAL  DE   INSULINA</a:t>
            </a:r>
          </a:p>
        </p:txBody>
      </p:sp>
      <p:sp>
        <p:nvSpPr>
          <p:cNvPr id="56325" name="Text Box 2053"/>
          <p:cNvSpPr txBox="1">
            <a:spLocks noChangeArrowheads="1"/>
          </p:cNvSpPr>
          <p:nvPr/>
        </p:nvSpPr>
        <p:spPr bwMode="auto">
          <a:xfrm>
            <a:off x="4305301" y="2492376"/>
            <a:ext cx="1700213" cy="701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000" b="0">
                <a:solidFill>
                  <a:srgbClr val="000000"/>
                </a:solidFill>
                <a:latin typeface="Arial" panose="020B0604020202020204" pitchFamily="34" charset="0"/>
              </a:rPr>
              <a:t>Plasmídeo original</a:t>
            </a:r>
          </a:p>
        </p:txBody>
      </p:sp>
      <p:sp>
        <p:nvSpPr>
          <p:cNvPr id="56326" name="Text Box 2054"/>
          <p:cNvSpPr txBox="1">
            <a:spLocks noChangeArrowheads="1"/>
          </p:cNvSpPr>
          <p:nvPr/>
        </p:nvSpPr>
        <p:spPr bwMode="auto">
          <a:xfrm>
            <a:off x="4533900" y="3976688"/>
            <a:ext cx="1143000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1800" b="0">
                <a:solidFill>
                  <a:srgbClr val="000000"/>
                </a:solidFill>
                <a:latin typeface="Arial" panose="020B0604020202020204" pitchFamily="34" charset="0"/>
              </a:rPr>
              <a:t>Secção</a:t>
            </a:r>
          </a:p>
        </p:txBody>
      </p:sp>
      <p:sp>
        <p:nvSpPr>
          <p:cNvPr id="56327" name="Text Box 2055"/>
          <p:cNvSpPr txBox="1">
            <a:spLocks noChangeArrowheads="1"/>
          </p:cNvSpPr>
          <p:nvPr/>
        </p:nvSpPr>
        <p:spPr bwMode="auto">
          <a:xfrm>
            <a:off x="3314700" y="4160838"/>
            <a:ext cx="1360488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altLang="pt-BR" sz="2200" b="0">
                <a:solidFill>
                  <a:srgbClr val="000000"/>
                </a:solidFill>
                <a:latin typeface="Arial" panose="020B0604020202020204" pitchFamily="34" charset="0"/>
              </a:rPr>
              <a:t>Parte  do DNA humano</a:t>
            </a:r>
          </a:p>
        </p:txBody>
      </p:sp>
      <p:sp>
        <p:nvSpPr>
          <p:cNvPr id="56328" name="Text Box 2056"/>
          <p:cNvSpPr txBox="1">
            <a:spLocks noChangeArrowheads="1"/>
          </p:cNvSpPr>
          <p:nvPr/>
        </p:nvSpPr>
        <p:spPr bwMode="auto">
          <a:xfrm>
            <a:off x="6210300" y="5957888"/>
            <a:ext cx="1060450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800" b="0">
                <a:solidFill>
                  <a:srgbClr val="000000"/>
                </a:solidFill>
                <a:latin typeface="Arial" panose="020B0604020202020204" pitchFamily="34" charset="0"/>
              </a:rPr>
              <a:t>Inserção</a:t>
            </a:r>
          </a:p>
        </p:txBody>
      </p:sp>
      <p:sp>
        <p:nvSpPr>
          <p:cNvPr id="56329" name="Text Box 2057"/>
          <p:cNvSpPr txBox="1">
            <a:spLocks noChangeArrowheads="1"/>
          </p:cNvSpPr>
          <p:nvPr/>
        </p:nvSpPr>
        <p:spPr bwMode="auto">
          <a:xfrm>
            <a:off x="7048501" y="4206876"/>
            <a:ext cx="2371725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400" b="0">
                <a:solidFill>
                  <a:srgbClr val="000000"/>
                </a:solidFill>
                <a:latin typeface="Arial" panose="020B0604020202020204" pitchFamily="34" charset="0"/>
              </a:rPr>
              <a:t>Plasmídeo recombinante</a:t>
            </a:r>
          </a:p>
        </p:txBody>
      </p:sp>
      <p:sp>
        <p:nvSpPr>
          <p:cNvPr id="236559" name="Rectangle 2063"/>
          <p:cNvSpPr>
            <a:spLocks noChangeArrowheads="1"/>
          </p:cNvSpPr>
          <p:nvPr/>
        </p:nvSpPr>
        <p:spPr bwMode="auto">
          <a:xfrm>
            <a:off x="2739008" y="2259806"/>
            <a:ext cx="6858000" cy="41910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>
            <a:glow rad="76200">
              <a:srgbClr val="FF0000">
                <a:alpha val="4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7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heic0515a"/>
          <p:cNvPicPr>
            <a:picLocks noChangeAspect="1" noChangeArrowheads="1"/>
          </p:cNvPicPr>
          <p:nvPr/>
        </p:nvPicPr>
        <p:blipFill>
          <a:blip r:embed="rId2">
            <a:lum bright="-36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0"/>
            <a:ext cx="10399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790700" y="5153026"/>
            <a:ext cx="8794750" cy="790575"/>
          </a:xfrm>
          <a:prstGeom prst="rect">
            <a:avLst/>
          </a:prstGeom>
          <a:solidFill>
            <a:srgbClr val="F3B3ED"/>
          </a:solidFill>
          <a:ln w="2857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dirty="0">
                <a:ln w="11430"/>
                <a:solidFill>
                  <a:srgbClr val="007038"/>
                </a:solidFill>
                <a:effectLst>
                  <a:outerShdw dist="63500" dir="5460000" sx="101000" sy="101000" algn="tl">
                    <a:srgbClr val="000000">
                      <a:alpha val="38000"/>
                    </a:srgbClr>
                  </a:outerShdw>
                </a:effectLst>
                <a:latin typeface="Sylfaen" pitchFamily="18" charset="0"/>
              </a:rPr>
              <a:t>ÉTICA DO INÍCIO DA VIDA</a:t>
            </a:r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1181100" y="228600"/>
            <a:ext cx="9829800" cy="6324600"/>
          </a:xfrm>
          <a:prstGeom prst="rect">
            <a:avLst/>
          </a:prstGeom>
          <a:noFill/>
          <a:ln w="38100">
            <a:solidFill>
              <a:srgbClr val="F6FA4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5FB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 dirty="0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056" name="Picture 11" descr="http://4.bp.blogspot.com/_hk8C5sZAM24/SRkWFubKKiI/AAAAAAAAAU4/KXsIBRML5SY/s320/Salvador-Dali-EnfGe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826900"/>
            <a:ext cx="3888432" cy="292030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2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124745"/>
            <a:ext cx="7416824" cy="5180787"/>
          </a:xfrm>
          <a:prstGeom prst="rect">
            <a:avLst/>
          </a:prstGeom>
          <a:noFill/>
          <a:ln>
            <a:noFill/>
          </a:ln>
          <a:effectLst>
            <a:glow rad="482600">
              <a:srgbClr val="FF33CC">
                <a:alpha val="5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153900" y="260649"/>
            <a:ext cx="7046557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800" b="1" dirty="0">
                <a:solidFill>
                  <a:srgbClr val="F6F36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ENGENHARIA GENÉTICA</a:t>
            </a:r>
          </a:p>
        </p:txBody>
      </p:sp>
      <p:grpSp>
        <p:nvGrpSpPr>
          <p:cNvPr id="62468" name="Group 7"/>
          <p:cNvGrpSpPr>
            <a:grpSpLocks/>
          </p:cNvGrpSpPr>
          <p:nvPr/>
        </p:nvGrpSpPr>
        <p:grpSpPr bwMode="auto">
          <a:xfrm>
            <a:off x="952500" y="0"/>
            <a:ext cx="10287000" cy="952500"/>
            <a:chOff x="0" y="0"/>
            <a:chExt cx="6480" cy="600"/>
          </a:xfrm>
        </p:grpSpPr>
        <p:pic>
          <p:nvPicPr>
            <p:cNvPr id="62469" name="Picture 8" descr="logo_epm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44" cy="6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4692" y="0"/>
              <a:ext cx="17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600" b="1">
                  <a:solidFill>
                    <a:srgbClr val="FF91B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ÉTICA DO INÍCIO DA VIDA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90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2171700" y="990601"/>
            <a:ext cx="77724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Aquisições terapêuticas permitidas pela engenharia genética transgênica</a:t>
            </a:r>
          </a:p>
        </p:txBody>
      </p:sp>
      <p:sp>
        <p:nvSpPr>
          <p:cNvPr id="291847" name="Text Box 7"/>
          <p:cNvSpPr txBox="1">
            <a:spLocks noChangeArrowheads="1"/>
          </p:cNvSpPr>
          <p:nvPr/>
        </p:nvSpPr>
        <p:spPr bwMode="auto">
          <a:xfrm>
            <a:off x="2155825" y="2565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b="1">
              <a:solidFill>
                <a:srgbClr val="F6F36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291852" name="Text Box 12"/>
          <p:cNvSpPr txBox="1">
            <a:spLocks noChangeArrowheads="1"/>
          </p:cNvSpPr>
          <p:nvPr/>
        </p:nvSpPr>
        <p:spPr bwMode="auto">
          <a:xfrm>
            <a:off x="1073588" y="2276476"/>
            <a:ext cx="3690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b="1">
              <a:solidFill>
                <a:srgbClr val="F6F36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291853" name="Text Box 13"/>
          <p:cNvSpPr txBox="1">
            <a:spLocks noChangeArrowheads="1"/>
          </p:cNvSpPr>
          <p:nvPr/>
        </p:nvSpPr>
        <p:spPr bwMode="auto">
          <a:xfrm>
            <a:off x="1333501" y="1989139"/>
            <a:ext cx="8512175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Ø"/>
              <a:defRPr/>
            </a:pP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Courier New" pitchFamily="49" charset="0"/>
              </a:rPr>
              <a:t> Insulina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Ø"/>
              <a:defRPr/>
            </a:pP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Courier New" pitchFamily="49" charset="0"/>
              </a:rPr>
              <a:t> Hormônio do crescimento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Ø"/>
              <a:defRPr/>
            </a:pP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Courier New" pitchFamily="49" charset="0"/>
              </a:rPr>
              <a:t> Hormônio folículo-estimulante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Ø"/>
              <a:defRPr/>
            </a:pP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Courier New" pitchFamily="49" charset="0"/>
              </a:rPr>
              <a:t> Albumina humana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Ø"/>
              <a:defRPr/>
            </a:pP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Courier New" pitchFamily="49" charset="0"/>
              </a:rPr>
              <a:t> Anticorpos monoclonais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Ø"/>
              <a:defRPr/>
            </a:pP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Courier New" pitchFamily="49" charset="0"/>
              </a:rPr>
              <a:t> Fatores anti-hemofílicos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C0128"/>
              </a:buClr>
              <a:buFont typeface="Wingdings" pitchFamily="2" charset="2"/>
              <a:buChar char="Ø"/>
              <a:defRPr/>
            </a:pPr>
            <a:r>
              <a:rPr lang="pt-BR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Courier New" pitchFamily="49" charset="0"/>
              </a:rPr>
              <a:t> Vacinas </a:t>
            </a:r>
          </a:p>
        </p:txBody>
      </p:sp>
      <p:pic>
        <p:nvPicPr>
          <p:cNvPr id="77831" name="Picture 15" descr="http://s.ph-cdn.com/newman/gfx/news/hires/2011/1-scientists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1" y="2057400"/>
            <a:ext cx="3870325" cy="464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56" name="Text Box 16"/>
          <p:cNvSpPr txBox="1">
            <a:spLocks noChangeArrowheads="1"/>
          </p:cNvSpPr>
          <p:nvPr/>
        </p:nvSpPr>
        <p:spPr bwMode="auto">
          <a:xfrm>
            <a:off x="1074738" y="5876925"/>
            <a:ext cx="589756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287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6002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717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4572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457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4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 	</a:t>
            </a:r>
            <a:r>
              <a:rPr lang="pt-BR" sz="14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AVISE, J.C – 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The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hope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,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hype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&amp; reality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of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genetic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engeneering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: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remarkable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stories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from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agriculture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,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industry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, medicine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and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the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</a:t>
            </a:r>
            <a:r>
              <a:rPr lang="pt-BR" sz="1400" i="1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environment</a:t>
            </a:r>
            <a:r>
              <a:rPr lang="pt-BR" sz="1400" i="1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</a:t>
            </a:r>
            <a:r>
              <a:rPr lang="pt-BR" sz="14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- </a:t>
            </a:r>
            <a:r>
              <a:rPr lang="pt-BR" sz="1400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Oxforf</a:t>
            </a:r>
            <a:r>
              <a:rPr lang="pt-BR" sz="14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</a:t>
            </a:r>
            <a:r>
              <a:rPr lang="pt-BR" sz="1400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University</a:t>
            </a:r>
            <a:r>
              <a:rPr lang="pt-BR" sz="14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Courier New" pitchFamily="49" charset="0"/>
              </a:rPr>
              <a:t>  Press (2004)</a:t>
            </a:r>
          </a:p>
        </p:txBody>
      </p:sp>
    </p:spTree>
    <p:extLst>
      <p:ext uri="{BB962C8B-B14F-4D97-AF65-F5344CB8AC3E}">
        <p14:creationId xmlns:p14="http://schemas.microsoft.com/office/powerpoint/2010/main" val="381509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613150" y="685012"/>
            <a:ext cx="7091362" cy="65575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768350" eaLnBrk="0" fontAlgn="base" hangingPunct="0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000" b="1" dirty="0">
                <a:solidFill>
                  <a:srgbClr val="8CF4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itchFamily="18" charset="0"/>
              </a:rPr>
              <a:t>Manipulação genética</a:t>
            </a: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2811463" y="3284539"/>
            <a:ext cx="1052512" cy="1587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 type="triangle" w="med" len="med"/>
            <a:tailEnd/>
          </a:ln>
          <a:effectLst>
            <a:outerShdw dist="1796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2863851" y="2420939"/>
            <a:ext cx="1173163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2" tIns="44450" rIns="87312" bIns="44450">
            <a:spAutoFit/>
          </a:bodyPr>
          <a:lstStyle/>
          <a:p>
            <a:pPr defTabSz="723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300" b="1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Gene</a:t>
            </a:r>
          </a:p>
          <a:p>
            <a:pPr defTabSz="723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300" b="1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deletério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3876177" y="5410201"/>
            <a:ext cx="1580560" cy="92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2" tIns="44450" rIns="87312" bIns="44450">
            <a:spAutoFit/>
          </a:bodyPr>
          <a:lstStyle/>
          <a:p>
            <a:pPr algn="ctr" defTabSz="723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Enzima de</a:t>
            </a:r>
          </a:p>
          <a:p>
            <a:pPr algn="ctr" defTabSz="723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restrição</a:t>
            </a: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1408522" y="5410201"/>
            <a:ext cx="1393009" cy="92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2" tIns="44450" rIns="87312" bIns="44450">
            <a:spAutoFit/>
          </a:bodyPr>
          <a:lstStyle/>
          <a:p>
            <a:pPr algn="ctr" defTabSz="723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Molécula</a:t>
            </a:r>
          </a:p>
          <a:p>
            <a:pPr algn="ctr" defTabSz="723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de DNA</a:t>
            </a:r>
          </a:p>
        </p:txBody>
      </p:sp>
      <p:grpSp>
        <p:nvGrpSpPr>
          <p:cNvPr id="12302" name="Group 14"/>
          <p:cNvGrpSpPr>
            <a:grpSpLocks/>
          </p:cNvGrpSpPr>
          <p:nvPr/>
        </p:nvGrpSpPr>
        <p:grpSpPr bwMode="auto">
          <a:xfrm>
            <a:off x="7935913" y="4618039"/>
            <a:ext cx="608012" cy="827087"/>
            <a:chOff x="4373" y="3158"/>
            <a:chExt cx="488" cy="367"/>
          </a:xfrm>
          <a:solidFill>
            <a:schemeClr val="accent5">
              <a:lumMod val="50000"/>
            </a:schemeClr>
          </a:solidFill>
        </p:grpSpPr>
        <p:sp>
          <p:nvSpPr>
            <p:cNvPr id="12299" name="Freeform 11"/>
            <p:cNvSpPr>
              <a:spLocks/>
            </p:cNvSpPr>
            <p:nvPr/>
          </p:nvSpPr>
          <p:spPr bwMode="auto">
            <a:xfrm>
              <a:off x="4373" y="3180"/>
              <a:ext cx="466" cy="345"/>
            </a:xfrm>
            <a:custGeom>
              <a:avLst/>
              <a:gdLst>
                <a:gd name="T0" fmla="*/ 465 w 466"/>
                <a:gd name="T1" fmla="*/ 0 h 345"/>
                <a:gd name="T2" fmla="*/ 465 w 466"/>
                <a:gd name="T3" fmla="*/ 344 h 345"/>
                <a:gd name="T4" fmla="*/ 0 w 466"/>
                <a:gd name="T5" fmla="*/ 344 h 345"/>
                <a:gd name="T6" fmla="*/ 0 w 466"/>
                <a:gd name="T7" fmla="*/ 0 h 345"/>
                <a:gd name="T8" fmla="*/ 465 w 466"/>
                <a:gd name="T9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6" h="345">
                  <a:moveTo>
                    <a:pt x="465" y="0"/>
                  </a:moveTo>
                  <a:lnTo>
                    <a:pt x="465" y="344"/>
                  </a:lnTo>
                  <a:lnTo>
                    <a:pt x="0" y="344"/>
                  </a:lnTo>
                  <a:lnTo>
                    <a:pt x="0" y="0"/>
                  </a:lnTo>
                  <a:lnTo>
                    <a:pt x="465" y="0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tx2"/>
              </a:outerShdw>
            </a:effectLst>
            <a:scene3d>
              <a:camera prst="orthographicFront"/>
              <a:lightRig rig="threePt" dir="t"/>
            </a:scene3d>
            <a:sp3d/>
          </p:spPr>
          <p:txBody>
            <a:bodyPr>
              <a:sp3d extrusionH="57150">
                <a:bevelT w="82550" h="38100" prst="coolSlant"/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2300" name="Freeform 12"/>
            <p:cNvSpPr>
              <a:spLocks/>
            </p:cNvSpPr>
            <p:nvPr/>
          </p:nvSpPr>
          <p:spPr bwMode="auto">
            <a:xfrm>
              <a:off x="4838" y="3158"/>
              <a:ext cx="23" cy="367"/>
            </a:xfrm>
            <a:custGeom>
              <a:avLst/>
              <a:gdLst>
                <a:gd name="T0" fmla="*/ 0 w 23"/>
                <a:gd name="T1" fmla="*/ 22 h 367"/>
                <a:gd name="T2" fmla="*/ 0 w 23"/>
                <a:gd name="T3" fmla="*/ 366 h 367"/>
                <a:gd name="T4" fmla="*/ 22 w 23"/>
                <a:gd name="T5" fmla="*/ 343 h 367"/>
                <a:gd name="T6" fmla="*/ 22 w 23"/>
                <a:gd name="T7" fmla="*/ 0 h 367"/>
                <a:gd name="T8" fmla="*/ 0 w 23"/>
                <a:gd name="T9" fmla="*/ 2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67">
                  <a:moveTo>
                    <a:pt x="0" y="22"/>
                  </a:moveTo>
                  <a:lnTo>
                    <a:pt x="0" y="366"/>
                  </a:lnTo>
                  <a:lnTo>
                    <a:pt x="22" y="343"/>
                  </a:lnTo>
                  <a:lnTo>
                    <a:pt x="22" y="0"/>
                  </a:lnTo>
                  <a:lnTo>
                    <a:pt x="0" y="22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tx2"/>
              </a:outerShdw>
            </a:effectLst>
            <a:scene3d>
              <a:camera prst="orthographicFront"/>
              <a:lightRig rig="threePt" dir="t"/>
            </a:scene3d>
            <a:sp3d/>
          </p:spPr>
          <p:txBody>
            <a:bodyPr>
              <a:sp3d extrusionH="57150">
                <a:bevelT w="82550" h="38100" prst="coolSlant"/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2301" name="Freeform 13"/>
            <p:cNvSpPr>
              <a:spLocks/>
            </p:cNvSpPr>
            <p:nvPr/>
          </p:nvSpPr>
          <p:spPr bwMode="auto">
            <a:xfrm>
              <a:off x="4373" y="3158"/>
              <a:ext cx="488" cy="23"/>
            </a:xfrm>
            <a:custGeom>
              <a:avLst/>
              <a:gdLst>
                <a:gd name="T0" fmla="*/ 487 w 488"/>
                <a:gd name="T1" fmla="*/ 0 h 23"/>
                <a:gd name="T2" fmla="*/ 464 w 488"/>
                <a:gd name="T3" fmla="*/ 22 h 23"/>
                <a:gd name="T4" fmla="*/ 0 w 488"/>
                <a:gd name="T5" fmla="*/ 22 h 23"/>
                <a:gd name="T6" fmla="*/ 23 w 488"/>
                <a:gd name="T7" fmla="*/ 0 h 23"/>
                <a:gd name="T8" fmla="*/ 487 w 48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23">
                  <a:moveTo>
                    <a:pt x="487" y="0"/>
                  </a:moveTo>
                  <a:lnTo>
                    <a:pt x="464" y="22"/>
                  </a:lnTo>
                  <a:lnTo>
                    <a:pt x="0" y="22"/>
                  </a:lnTo>
                  <a:lnTo>
                    <a:pt x="23" y="0"/>
                  </a:lnTo>
                  <a:lnTo>
                    <a:pt x="487" y="0"/>
                  </a:lnTo>
                </a:path>
              </a:pathLst>
            </a:custGeom>
            <a:grp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tx2"/>
              </a:outerShdw>
            </a:effectLst>
            <a:scene3d>
              <a:camera prst="orthographicFront"/>
              <a:lightRig rig="threePt" dir="t"/>
            </a:scene3d>
            <a:sp3d/>
          </p:spPr>
          <p:txBody>
            <a:bodyPr>
              <a:sp3d extrusionH="57150">
                <a:bevelT w="82550" h="38100" prst="coolSlant"/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pSp>
        <p:nvGrpSpPr>
          <p:cNvPr id="12364" name="Group 76"/>
          <p:cNvGrpSpPr>
            <a:grpSpLocks/>
          </p:cNvGrpSpPr>
          <p:nvPr/>
        </p:nvGrpSpPr>
        <p:grpSpPr bwMode="auto">
          <a:xfrm>
            <a:off x="7902575" y="2205039"/>
            <a:ext cx="649288" cy="2484437"/>
            <a:chOff x="4442" y="2065"/>
            <a:chExt cx="351" cy="1102"/>
          </a:xfrm>
        </p:grpSpPr>
        <p:grpSp>
          <p:nvGrpSpPr>
            <p:cNvPr id="64586" name="Group 18"/>
            <p:cNvGrpSpPr>
              <a:grpSpLocks/>
            </p:cNvGrpSpPr>
            <p:nvPr/>
          </p:nvGrpSpPr>
          <p:grpSpPr bwMode="auto">
            <a:xfrm>
              <a:off x="4442" y="2525"/>
              <a:ext cx="351" cy="642"/>
              <a:chOff x="4442" y="2525"/>
              <a:chExt cx="350" cy="642"/>
            </a:xfrm>
          </p:grpSpPr>
          <p:sp>
            <p:nvSpPr>
              <p:cNvPr id="12303" name="Freeform 15"/>
              <p:cNvSpPr>
                <a:spLocks/>
              </p:cNvSpPr>
              <p:nvPr/>
            </p:nvSpPr>
            <p:spPr bwMode="auto">
              <a:xfrm>
                <a:off x="4442" y="2525"/>
                <a:ext cx="199" cy="195"/>
              </a:xfrm>
              <a:custGeom>
                <a:avLst/>
                <a:gdLst>
                  <a:gd name="T0" fmla="*/ 198 w 199"/>
                  <a:gd name="T1" fmla="*/ 170 h 195"/>
                  <a:gd name="T2" fmla="*/ 174 w 199"/>
                  <a:gd name="T3" fmla="*/ 194 h 195"/>
                  <a:gd name="T4" fmla="*/ 0 w 199"/>
                  <a:gd name="T5" fmla="*/ 23 h 195"/>
                  <a:gd name="T6" fmla="*/ 23 w 199"/>
                  <a:gd name="T7" fmla="*/ 0 h 195"/>
                  <a:gd name="T8" fmla="*/ 198 w 199"/>
                  <a:gd name="T9" fmla="*/ 17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195">
                    <a:moveTo>
                      <a:pt x="198" y="170"/>
                    </a:moveTo>
                    <a:lnTo>
                      <a:pt x="174" y="194"/>
                    </a:lnTo>
                    <a:lnTo>
                      <a:pt x="0" y="23"/>
                    </a:lnTo>
                    <a:lnTo>
                      <a:pt x="23" y="0"/>
                    </a:lnTo>
                    <a:lnTo>
                      <a:pt x="198" y="170"/>
                    </a:lnTo>
                  </a:path>
                </a:pathLst>
              </a:custGeom>
              <a:solidFill>
                <a:srgbClr val="005F7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12304" name="Freeform 16"/>
              <p:cNvSpPr>
                <a:spLocks/>
              </p:cNvSpPr>
              <p:nvPr/>
            </p:nvSpPr>
            <p:spPr bwMode="auto">
              <a:xfrm>
                <a:off x="4442" y="2547"/>
                <a:ext cx="326" cy="620"/>
              </a:xfrm>
              <a:custGeom>
                <a:avLst/>
                <a:gdLst>
                  <a:gd name="T0" fmla="*/ 325 w 326"/>
                  <a:gd name="T1" fmla="*/ 23 h 620"/>
                  <a:gd name="T2" fmla="*/ 325 w 326"/>
                  <a:gd name="T3" fmla="*/ 459 h 620"/>
                  <a:gd name="T4" fmla="*/ 162 w 326"/>
                  <a:gd name="T5" fmla="*/ 619 h 620"/>
                  <a:gd name="T6" fmla="*/ 0 w 326"/>
                  <a:gd name="T7" fmla="*/ 459 h 620"/>
                  <a:gd name="T8" fmla="*/ 0 w 326"/>
                  <a:gd name="T9" fmla="*/ 0 h 620"/>
                  <a:gd name="T10" fmla="*/ 174 w 326"/>
                  <a:gd name="T11" fmla="*/ 172 h 620"/>
                  <a:gd name="T12" fmla="*/ 325 w 326"/>
                  <a:gd name="T13" fmla="*/ 23 h 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6" h="620">
                    <a:moveTo>
                      <a:pt x="325" y="23"/>
                    </a:moveTo>
                    <a:lnTo>
                      <a:pt x="325" y="459"/>
                    </a:lnTo>
                    <a:lnTo>
                      <a:pt x="162" y="619"/>
                    </a:lnTo>
                    <a:lnTo>
                      <a:pt x="0" y="459"/>
                    </a:lnTo>
                    <a:lnTo>
                      <a:pt x="0" y="0"/>
                    </a:lnTo>
                    <a:lnTo>
                      <a:pt x="174" y="172"/>
                    </a:lnTo>
                    <a:lnTo>
                      <a:pt x="325" y="23"/>
                    </a:lnTo>
                  </a:path>
                </a:pathLst>
              </a:custGeom>
              <a:solidFill>
                <a:srgbClr val="3FB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12305" name="Freeform 17"/>
              <p:cNvSpPr>
                <a:spLocks/>
              </p:cNvSpPr>
              <p:nvPr/>
            </p:nvSpPr>
            <p:spPr bwMode="auto">
              <a:xfrm>
                <a:off x="4767" y="2547"/>
                <a:ext cx="25" cy="459"/>
              </a:xfrm>
              <a:custGeom>
                <a:avLst/>
                <a:gdLst>
                  <a:gd name="T0" fmla="*/ 0 w 25"/>
                  <a:gd name="T1" fmla="*/ 458 h 459"/>
                  <a:gd name="T2" fmla="*/ 24 w 25"/>
                  <a:gd name="T3" fmla="*/ 435 h 459"/>
                  <a:gd name="T4" fmla="*/ 24 w 25"/>
                  <a:gd name="T5" fmla="*/ 0 h 459"/>
                  <a:gd name="T6" fmla="*/ 0 w 25"/>
                  <a:gd name="T7" fmla="*/ 23 h 459"/>
                  <a:gd name="T8" fmla="*/ 0 w 25"/>
                  <a:gd name="T9" fmla="*/ 458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59">
                    <a:moveTo>
                      <a:pt x="0" y="458"/>
                    </a:moveTo>
                    <a:lnTo>
                      <a:pt x="24" y="435"/>
                    </a:lnTo>
                    <a:lnTo>
                      <a:pt x="24" y="0"/>
                    </a:lnTo>
                    <a:lnTo>
                      <a:pt x="0" y="23"/>
                    </a:lnTo>
                    <a:lnTo>
                      <a:pt x="0" y="458"/>
                    </a:lnTo>
                  </a:path>
                </a:pathLst>
              </a:custGeom>
              <a:solidFill>
                <a:srgbClr val="00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64587" name="Group 22"/>
            <p:cNvGrpSpPr>
              <a:grpSpLocks/>
            </p:cNvGrpSpPr>
            <p:nvPr/>
          </p:nvGrpSpPr>
          <p:grpSpPr bwMode="auto">
            <a:xfrm>
              <a:off x="4442" y="2065"/>
              <a:ext cx="351" cy="620"/>
              <a:chOff x="4442" y="2065"/>
              <a:chExt cx="350" cy="620"/>
            </a:xfrm>
          </p:grpSpPr>
          <p:sp>
            <p:nvSpPr>
              <p:cNvPr id="12307" name="Freeform 19"/>
              <p:cNvSpPr>
                <a:spLocks/>
              </p:cNvSpPr>
              <p:nvPr/>
            </p:nvSpPr>
            <p:spPr bwMode="auto">
              <a:xfrm>
                <a:off x="4442" y="2088"/>
                <a:ext cx="326" cy="596"/>
              </a:xfrm>
              <a:custGeom>
                <a:avLst/>
                <a:gdLst>
                  <a:gd name="T0" fmla="*/ 325 w 326"/>
                  <a:gd name="T1" fmla="*/ 0 h 597"/>
                  <a:gd name="T2" fmla="*/ 325 w 326"/>
                  <a:gd name="T3" fmla="*/ 435 h 597"/>
                  <a:gd name="T4" fmla="*/ 162 w 326"/>
                  <a:gd name="T5" fmla="*/ 596 h 597"/>
                  <a:gd name="T6" fmla="*/ 0 w 326"/>
                  <a:gd name="T7" fmla="*/ 435 h 597"/>
                  <a:gd name="T8" fmla="*/ 0 w 326"/>
                  <a:gd name="T9" fmla="*/ 0 h 597"/>
                  <a:gd name="T10" fmla="*/ 325 w 326"/>
                  <a:gd name="T11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6" h="597">
                    <a:moveTo>
                      <a:pt x="325" y="0"/>
                    </a:moveTo>
                    <a:lnTo>
                      <a:pt x="325" y="435"/>
                    </a:lnTo>
                    <a:lnTo>
                      <a:pt x="162" y="596"/>
                    </a:lnTo>
                    <a:lnTo>
                      <a:pt x="0" y="435"/>
                    </a:lnTo>
                    <a:lnTo>
                      <a:pt x="0" y="0"/>
                    </a:lnTo>
                    <a:lnTo>
                      <a:pt x="325" y="0"/>
                    </a:lnTo>
                  </a:path>
                </a:pathLst>
              </a:custGeom>
              <a:solidFill>
                <a:srgbClr val="00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12308" name="Freeform 20"/>
              <p:cNvSpPr>
                <a:spLocks/>
              </p:cNvSpPr>
              <p:nvPr/>
            </p:nvSpPr>
            <p:spPr bwMode="auto">
              <a:xfrm>
                <a:off x="4767" y="2065"/>
                <a:ext cx="25" cy="460"/>
              </a:xfrm>
              <a:custGeom>
                <a:avLst/>
                <a:gdLst>
                  <a:gd name="T0" fmla="*/ 0 w 25"/>
                  <a:gd name="T1" fmla="*/ 459 h 460"/>
                  <a:gd name="T2" fmla="*/ 24 w 25"/>
                  <a:gd name="T3" fmla="*/ 436 h 460"/>
                  <a:gd name="T4" fmla="*/ 24 w 25"/>
                  <a:gd name="T5" fmla="*/ 0 h 460"/>
                  <a:gd name="T6" fmla="*/ 0 w 25"/>
                  <a:gd name="T7" fmla="*/ 23 h 460"/>
                  <a:gd name="T8" fmla="*/ 0 w 25"/>
                  <a:gd name="T9" fmla="*/ 459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60">
                    <a:moveTo>
                      <a:pt x="0" y="459"/>
                    </a:moveTo>
                    <a:lnTo>
                      <a:pt x="24" y="436"/>
                    </a:lnTo>
                    <a:lnTo>
                      <a:pt x="24" y="0"/>
                    </a:lnTo>
                    <a:lnTo>
                      <a:pt x="0" y="23"/>
                    </a:lnTo>
                    <a:lnTo>
                      <a:pt x="0" y="459"/>
                    </a:lnTo>
                  </a:path>
                </a:pathLst>
              </a:custGeom>
              <a:solidFill>
                <a:srgbClr val="9FFF5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12309" name="Freeform 21"/>
              <p:cNvSpPr>
                <a:spLocks/>
              </p:cNvSpPr>
              <p:nvPr/>
            </p:nvSpPr>
            <p:spPr bwMode="auto">
              <a:xfrm>
                <a:off x="4442" y="2065"/>
                <a:ext cx="350" cy="24"/>
              </a:xfrm>
              <a:custGeom>
                <a:avLst/>
                <a:gdLst>
                  <a:gd name="T0" fmla="*/ 349 w 350"/>
                  <a:gd name="T1" fmla="*/ 0 h 24"/>
                  <a:gd name="T2" fmla="*/ 326 w 350"/>
                  <a:gd name="T3" fmla="*/ 23 h 24"/>
                  <a:gd name="T4" fmla="*/ 0 w 350"/>
                  <a:gd name="T5" fmla="*/ 23 h 24"/>
                  <a:gd name="T6" fmla="*/ 23 w 350"/>
                  <a:gd name="T7" fmla="*/ 0 h 24"/>
                  <a:gd name="T8" fmla="*/ 349 w 35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0" h="24">
                    <a:moveTo>
                      <a:pt x="349" y="0"/>
                    </a:moveTo>
                    <a:lnTo>
                      <a:pt x="326" y="23"/>
                    </a:lnTo>
                    <a:lnTo>
                      <a:pt x="0" y="23"/>
                    </a:lnTo>
                    <a:lnTo>
                      <a:pt x="23" y="0"/>
                    </a:lnTo>
                    <a:lnTo>
                      <a:pt x="349" y="0"/>
                    </a:lnTo>
                  </a:path>
                </a:pathLst>
              </a:custGeom>
              <a:solidFill>
                <a:srgbClr val="0080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2312" name="Rectangle 24"/>
          <p:cNvSpPr>
            <a:spLocks noChangeArrowheads="1"/>
          </p:cNvSpPr>
          <p:nvPr/>
        </p:nvSpPr>
        <p:spPr bwMode="auto">
          <a:xfrm>
            <a:off x="7365548" y="5410201"/>
            <a:ext cx="1807481" cy="92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2" tIns="44450" rIns="87312" bIns="44450">
            <a:spAutoFit/>
          </a:bodyPr>
          <a:lstStyle/>
          <a:p>
            <a:pPr algn="ctr" defTabSz="723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DNA </a:t>
            </a:r>
            <a:r>
              <a:rPr lang="pt-BR" sz="2700" b="1" dirty="0" err="1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recom</a:t>
            </a:r>
            <a:r>
              <a:rPr lang="pt-BR" sz="2700" b="1" dirty="0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-</a:t>
            </a:r>
          </a:p>
          <a:p>
            <a:pPr algn="ctr" defTabSz="723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00" b="1" dirty="0" err="1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binante</a:t>
            </a:r>
            <a:endParaRPr lang="pt-BR" sz="2700" b="1" dirty="0">
              <a:solidFill>
                <a:srgbClr val="7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12340" name="Group 52"/>
          <p:cNvGrpSpPr>
            <a:grpSpLocks/>
          </p:cNvGrpSpPr>
          <p:nvPr/>
        </p:nvGrpSpPr>
        <p:grpSpPr bwMode="auto">
          <a:xfrm>
            <a:off x="5664200" y="2381251"/>
            <a:ext cx="1460500" cy="2733675"/>
            <a:chOff x="3032" y="2223"/>
            <a:chExt cx="790" cy="1212"/>
          </a:xfrm>
        </p:grpSpPr>
        <p:grpSp>
          <p:nvGrpSpPr>
            <p:cNvPr id="64559" name="Group 30"/>
            <p:cNvGrpSpPr>
              <a:grpSpLocks/>
            </p:cNvGrpSpPr>
            <p:nvPr/>
          </p:nvGrpSpPr>
          <p:grpSpPr bwMode="auto">
            <a:xfrm>
              <a:off x="3032" y="2223"/>
              <a:ext cx="790" cy="1212"/>
              <a:chOff x="3032" y="2223"/>
              <a:chExt cx="790" cy="1212"/>
            </a:xfrm>
          </p:grpSpPr>
          <p:sp>
            <p:nvSpPr>
              <p:cNvPr id="12313" name="Freeform 25"/>
              <p:cNvSpPr>
                <a:spLocks/>
              </p:cNvSpPr>
              <p:nvPr/>
            </p:nvSpPr>
            <p:spPr bwMode="auto">
              <a:xfrm>
                <a:off x="3032" y="3296"/>
                <a:ext cx="790" cy="139"/>
              </a:xfrm>
              <a:custGeom>
                <a:avLst/>
                <a:gdLst>
                  <a:gd name="T0" fmla="*/ 0 w 790"/>
                  <a:gd name="T1" fmla="*/ 41 h 139"/>
                  <a:gd name="T2" fmla="*/ 8 w 790"/>
                  <a:gd name="T3" fmla="*/ 55 h 139"/>
                  <a:gd name="T4" fmla="*/ 18 w 790"/>
                  <a:gd name="T5" fmla="*/ 65 h 139"/>
                  <a:gd name="T6" fmla="*/ 32 w 790"/>
                  <a:gd name="T7" fmla="*/ 77 h 139"/>
                  <a:gd name="T8" fmla="*/ 47 w 790"/>
                  <a:gd name="T9" fmla="*/ 85 h 139"/>
                  <a:gd name="T10" fmla="*/ 64 w 790"/>
                  <a:gd name="T11" fmla="*/ 92 h 139"/>
                  <a:gd name="T12" fmla="*/ 85 w 790"/>
                  <a:gd name="T13" fmla="*/ 99 h 139"/>
                  <a:gd name="T14" fmla="*/ 107 w 790"/>
                  <a:gd name="T15" fmla="*/ 107 h 139"/>
                  <a:gd name="T16" fmla="*/ 129 w 790"/>
                  <a:gd name="T17" fmla="*/ 112 h 139"/>
                  <a:gd name="T18" fmla="*/ 156 w 790"/>
                  <a:gd name="T19" fmla="*/ 118 h 139"/>
                  <a:gd name="T20" fmla="*/ 189 w 790"/>
                  <a:gd name="T21" fmla="*/ 124 h 139"/>
                  <a:gd name="T22" fmla="*/ 217 w 790"/>
                  <a:gd name="T23" fmla="*/ 128 h 139"/>
                  <a:gd name="T24" fmla="*/ 264 w 790"/>
                  <a:gd name="T25" fmla="*/ 132 h 139"/>
                  <a:gd name="T26" fmla="*/ 309 w 790"/>
                  <a:gd name="T27" fmla="*/ 136 h 139"/>
                  <a:gd name="T28" fmla="*/ 349 w 790"/>
                  <a:gd name="T29" fmla="*/ 138 h 139"/>
                  <a:gd name="T30" fmla="*/ 383 w 790"/>
                  <a:gd name="T31" fmla="*/ 138 h 139"/>
                  <a:gd name="T32" fmla="*/ 408 w 790"/>
                  <a:gd name="T33" fmla="*/ 138 h 139"/>
                  <a:gd name="T34" fmla="*/ 438 w 790"/>
                  <a:gd name="T35" fmla="*/ 138 h 139"/>
                  <a:gd name="T36" fmla="*/ 487 w 790"/>
                  <a:gd name="T37" fmla="*/ 136 h 139"/>
                  <a:gd name="T38" fmla="*/ 521 w 790"/>
                  <a:gd name="T39" fmla="*/ 133 h 139"/>
                  <a:gd name="T40" fmla="*/ 556 w 790"/>
                  <a:gd name="T41" fmla="*/ 129 h 139"/>
                  <a:gd name="T42" fmla="*/ 599 w 790"/>
                  <a:gd name="T43" fmla="*/ 124 h 139"/>
                  <a:gd name="T44" fmla="*/ 631 w 790"/>
                  <a:gd name="T45" fmla="*/ 118 h 139"/>
                  <a:gd name="T46" fmla="*/ 659 w 790"/>
                  <a:gd name="T47" fmla="*/ 112 h 139"/>
                  <a:gd name="T48" fmla="*/ 691 w 790"/>
                  <a:gd name="T49" fmla="*/ 104 h 139"/>
                  <a:gd name="T50" fmla="*/ 724 w 790"/>
                  <a:gd name="T51" fmla="*/ 93 h 139"/>
                  <a:gd name="T52" fmla="*/ 748 w 790"/>
                  <a:gd name="T53" fmla="*/ 81 h 139"/>
                  <a:gd name="T54" fmla="*/ 766 w 790"/>
                  <a:gd name="T55" fmla="*/ 72 h 139"/>
                  <a:gd name="T56" fmla="*/ 778 w 790"/>
                  <a:gd name="T57" fmla="*/ 60 h 139"/>
                  <a:gd name="T58" fmla="*/ 786 w 790"/>
                  <a:gd name="T59" fmla="*/ 48 h 139"/>
                  <a:gd name="T60" fmla="*/ 789 w 790"/>
                  <a:gd name="T61" fmla="*/ 39 h 139"/>
                  <a:gd name="T62" fmla="*/ 0 w 790"/>
                  <a:gd name="T6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90" h="139">
                    <a:moveTo>
                      <a:pt x="0" y="0"/>
                    </a:moveTo>
                    <a:lnTo>
                      <a:pt x="0" y="41"/>
                    </a:lnTo>
                    <a:lnTo>
                      <a:pt x="3" y="48"/>
                    </a:lnTo>
                    <a:lnTo>
                      <a:pt x="8" y="55"/>
                    </a:lnTo>
                    <a:lnTo>
                      <a:pt x="12" y="60"/>
                    </a:lnTo>
                    <a:lnTo>
                      <a:pt x="18" y="65"/>
                    </a:lnTo>
                    <a:lnTo>
                      <a:pt x="26" y="72"/>
                    </a:lnTo>
                    <a:lnTo>
                      <a:pt x="32" y="77"/>
                    </a:lnTo>
                    <a:lnTo>
                      <a:pt x="39" y="80"/>
                    </a:lnTo>
                    <a:lnTo>
                      <a:pt x="47" y="85"/>
                    </a:lnTo>
                    <a:lnTo>
                      <a:pt x="54" y="89"/>
                    </a:lnTo>
                    <a:lnTo>
                      <a:pt x="64" y="92"/>
                    </a:lnTo>
                    <a:lnTo>
                      <a:pt x="73" y="95"/>
                    </a:lnTo>
                    <a:lnTo>
                      <a:pt x="85" y="99"/>
                    </a:lnTo>
                    <a:lnTo>
                      <a:pt x="97" y="103"/>
                    </a:lnTo>
                    <a:lnTo>
                      <a:pt x="107" y="107"/>
                    </a:lnTo>
                    <a:lnTo>
                      <a:pt x="119" y="110"/>
                    </a:lnTo>
                    <a:lnTo>
                      <a:pt x="129" y="112"/>
                    </a:lnTo>
                    <a:lnTo>
                      <a:pt x="141" y="114"/>
                    </a:lnTo>
                    <a:lnTo>
                      <a:pt x="156" y="118"/>
                    </a:lnTo>
                    <a:lnTo>
                      <a:pt x="174" y="121"/>
                    </a:lnTo>
                    <a:lnTo>
                      <a:pt x="189" y="124"/>
                    </a:lnTo>
                    <a:lnTo>
                      <a:pt x="205" y="126"/>
                    </a:lnTo>
                    <a:lnTo>
                      <a:pt x="217" y="128"/>
                    </a:lnTo>
                    <a:lnTo>
                      <a:pt x="239" y="130"/>
                    </a:lnTo>
                    <a:lnTo>
                      <a:pt x="264" y="132"/>
                    </a:lnTo>
                    <a:lnTo>
                      <a:pt x="286" y="134"/>
                    </a:lnTo>
                    <a:lnTo>
                      <a:pt x="309" y="136"/>
                    </a:lnTo>
                    <a:lnTo>
                      <a:pt x="330" y="137"/>
                    </a:lnTo>
                    <a:lnTo>
                      <a:pt x="349" y="138"/>
                    </a:lnTo>
                    <a:lnTo>
                      <a:pt x="368" y="138"/>
                    </a:lnTo>
                    <a:lnTo>
                      <a:pt x="383" y="138"/>
                    </a:lnTo>
                    <a:lnTo>
                      <a:pt x="395" y="138"/>
                    </a:lnTo>
                    <a:lnTo>
                      <a:pt x="408" y="138"/>
                    </a:lnTo>
                    <a:lnTo>
                      <a:pt x="420" y="138"/>
                    </a:lnTo>
                    <a:lnTo>
                      <a:pt x="438" y="138"/>
                    </a:lnTo>
                    <a:lnTo>
                      <a:pt x="465" y="137"/>
                    </a:lnTo>
                    <a:lnTo>
                      <a:pt x="487" y="136"/>
                    </a:lnTo>
                    <a:lnTo>
                      <a:pt x="504" y="135"/>
                    </a:lnTo>
                    <a:lnTo>
                      <a:pt x="521" y="133"/>
                    </a:lnTo>
                    <a:lnTo>
                      <a:pt x="538" y="131"/>
                    </a:lnTo>
                    <a:lnTo>
                      <a:pt x="556" y="129"/>
                    </a:lnTo>
                    <a:lnTo>
                      <a:pt x="577" y="128"/>
                    </a:lnTo>
                    <a:lnTo>
                      <a:pt x="599" y="124"/>
                    </a:lnTo>
                    <a:lnTo>
                      <a:pt x="616" y="121"/>
                    </a:lnTo>
                    <a:lnTo>
                      <a:pt x="631" y="118"/>
                    </a:lnTo>
                    <a:lnTo>
                      <a:pt x="645" y="115"/>
                    </a:lnTo>
                    <a:lnTo>
                      <a:pt x="659" y="112"/>
                    </a:lnTo>
                    <a:lnTo>
                      <a:pt x="674" y="109"/>
                    </a:lnTo>
                    <a:lnTo>
                      <a:pt x="691" y="104"/>
                    </a:lnTo>
                    <a:lnTo>
                      <a:pt x="708" y="98"/>
                    </a:lnTo>
                    <a:lnTo>
                      <a:pt x="724" y="93"/>
                    </a:lnTo>
                    <a:lnTo>
                      <a:pt x="737" y="87"/>
                    </a:lnTo>
                    <a:lnTo>
                      <a:pt x="748" y="81"/>
                    </a:lnTo>
                    <a:lnTo>
                      <a:pt x="757" y="77"/>
                    </a:lnTo>
                    <a:lnTo>
                      <a:pt x="766" y="72"/>
                    </a:lnTo>
                    <a:lnTo>
                      <a:pt x="773" y="65"/>
                    </a:lnTo>
                    <a:lnTo>
                      <a:pt x="778" y="60"/>
                    </a:lnTo>
                    <a:lnTo>
                      <a:pt x="783" y="53"/>
                    </a:lnTo>
                    <a:lnTo>
                      <a:pt x="786" y="48"/>
                    </a:lnTo>
                    <a:lnTo>
                      <a:pt x="788" y="43"/>
                    </a:lnTo>
                    <a:lnTo>
                      <a:pt x="789" y="39"/>
                    </a:lnTo>
                    <a:lnTo>
                      <a:pt x="78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40404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12314" name="Freeform 26"/>
              <p:cNvSpPr>
                <a:spLocks/>
              </p:cNvSpPr>
              <p:nvPr/>
            </p:nvSpPr>
            <p:spPr bwMode="auto">
              <a:xfrm>
                <a:off x="3032" y="2306"/>
                <a:ext cx="790" cy="1104"/>
              </a:xfrm>
              <a:custGeom>
                <a:avLst/>
                <a:gdLst>
                  <a:gd name="T0" fmla="*/ 0 w 790"/>
                  <a:gd name="T1" fmla="*/ 1004 h 1104"/>
                  <a:gd name="T2" fmla="*/ 8 w 790"/>
                  <a:gd name="T3" fmla="*/ 1019 h 1104"/>
                  <a:gd name="T4" fmla="*/ 18 w 790"/>
                  <a:gd name="T5" fmla="*/ 1030 h 1104"/>
                  <a:gd name="T6" fmla="*/ 32 w 790"/>
                  <a:gd name="T7" fmla="*/ 1040 h 1104"/>
                  <a:gd name="T8" fmla="*/ 47 w 790"/>
                  <a:gd name="T9" fmla="*/ 1049 h 1104"/>
                  <a:gd name="T10" fmla="*/ 64 w 790"/>
                  <a:gd name="T11" fmla="*/ 1056 h 1104"/>
                  <a:gd name="T12" fmla="*/ 85 w 790"/>
                  <a:gd name="T13" fmla="*/ 1064 h 1104"/>
                  <a:gd name="T14" fmla="*/ 107 w 790"/>
                  <a:gd name="T15" fmla="*/ 1071 h 1104"/>
                  <a:gd name="T16" fmla="*/ 129 w 790"/>
                  <a:gd name="T17" fmla="*/ 1076 h 1104"/>
                  <a:gd name="T18" fmla="*/ 156 w 790"/>
                  <a:gd name="T19" fmla="*/ 1082 h 1104"/>
                  <a:gd name="T20" fmla="*/ 189 w 790"/>
                  <a:gd name="T21" fmla="*/ 1088 h 1104"/>
                  <a:gd name="T22" fmla="*/ 217 w 790"/>
                  <a:gd name="T23" fmla="*/ 1092 h 1104"/>
                  <a:gd name="T24" fmla="*/ 264 w 790"/>
                  <a:gd name="T25" fmla="*/ 1097 h 1104"/>
                  <a:gd name="T26" fmla="*/ 309 w 790"/>
                  <a:gd name="T27" fmla="*/ 1100 h 1104"/>
                  <a:gd name="T28" fmla="*/ 349 w 790"/>
                  <a:gd name="T29" fmla="*/ 1102 h 1104"/>
                  <a:gd name="T30" fmla="*/ 383 w 790"/>
                  <a:gd name="T31" fmla="*/ 1103 h 1104"/>
                  <a:gd name="T32" fmla="*/ 408 w 790"/>
                  <a:gd name="T33" fmla="*/ 1103 h 1104"/>
                  <a:gd name="T34" fmla="*/ 438 w 790"/>
                  <a:gd name="T35" fmla="*/ 1102 h 1104"/>
                  <a:gd name="T36" fmla="*/ 487 w 790"/>
                  <a:gd name="T37" fmla="*/ 1101 h 1104"/>
                  <a:gd name="T38" fmla="*/ 521 w 790"/>
                  <a:gd name="T39" fmla="*/ 1098 h 1104"/>
                  <a:gd name="T40" fmla="*/ 556 w 790"/>
                  <a:gd name="T41" fmla="*/ 1094 h 1104"/>
                  <a:gd name="T42" fmla="*/ 599 w 790"/>
                  <a:gd name="T43" fmla="*/ 1088 h 1104"/>
                  <a:gd name="T44" fmla="*/ 631 w 790"/>
                  <a:gd name="T45" fmla="*/ 1083 h 1104"/>
                  <a:gd name="T46" fmla="*/ 659 w 790"/>
                  <a:gd name="T47" fmla="*/ 1076 h 1104"/>
                  <a:gd name="T48" fmla="*/ 691 w 790"/>
                  <a:gd name="T49" fmla="*/ 1068 h 1104"/>
                  <a:gd name="T50" fmla="*/ 724 w 790"/>
                  <a:gd name="T51" fmla="*/ 1057 h 1104"/>
                  <a:gd name="T52" fmla="*/ 748 w 790"/>
                  <a:gd name="T53" fmla="*/ 1046 h 1104"/>
                  <a:gd name="T54" fmla="*/ 766 w 790"/>
                  <a:gd name="T55" fmla="*/ 1036 h 1104"/>
                  <a:gd name="T56" fmla="*/ 778 w 790"/>
                  <a:gd name="T57" fmla="*/ 1024 h 1104"/>
                  <a:gd name="T58" fmla="*/ 786 w 790"/>
                  <a:gd name="T59" fmla="*/ 1012 h 1104"/>
                  <a:gd name="T60" fmla="*/ 789 w 790"/>
                  <a:gd name="T61" fmla="*/ 1003 h 1104"/>
                  <a:gd name="T62" fmla="*/ 0 w 790"/>
                  <a:gd name="T63" fmla="*/ 0 h 1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90" h="1104">
                    <a:moveTo>
                      <a:pt x="0" y="0"/>
                    </a:moveTo>
                    <a:lnTo>
                      <a:pt x="0" y="1004"/>
                    </a:lnTo>
                    <a:lnTo>
                      <a:pt x="3" y="1012"/>
                    </a:lnTo>
                    <a:lnTo>
                      <a:pt x="8" y="1019"/>
                    </a:lnTo>
                    <a:lnTo>
                      <a:pt x="12" y="1024"/>
                    </a:lnTo>
                    <a:lnTo>
                      <a:pt x="18" y="1030"/>
                    </a:lnTo>
                    <a:lnTo>
                      <a:pt x="26" y="1037"/>
                    </a:lnTo>
                    <a:lnTo>
                      <a:pt x="32" y="1040"/>
                    </a:lnTo>
                    <a:lnTo>
                      <a:pt x="39" y="1044"/>
                    </a:lnTo>
                    <a:lnTo>
                      <a:pt x="47" y="1049"/>
                    </a:lnTo>
                    <a:lnTo>
                      <a:pt x="54" y="1053"/>
                    </a:lnTo>
                    <a:lnTo>
                      <a:pt x="64" y="1056"/>
                    </a:lnTo>
                    <a:lnTo>
                      <a:pt x="73" y="1059"/>
                    </a:lnTo>
                    <a:lnTo>
                      <a:pt x="85" y="1064"/>
                    </a:lnTo>
                    <a:lnTo>
                      <a:pt x="97" y="1068"/>
                    </a:lnTo>
                    <a:lnTo>
                      <a:pt x="107" y="1071"/>
                    </a:lnTo>
                    <a:lnTo>
                      <a:pt x="119" y="1075"/>
                    </a:lnTo>
                    <a:lnTo>
                      <a:pt x="129" y="1076"/>
                    </a:lnTo>
                    <a:lnTo>
                      <a:pt x="141" y="1079"/>
                    </a:lnTo>
                    <a:lnTo>
                      <a:pt x="156" y="1082"/>
                    </a:lnTo>
                    <a:lnTo>
                      <a:pt x="174" y="1085"/>
                    </a:lnTo>
                    <a:lnTo>
                      <a:pt x="189" y="1088"/>
                    </a:lnTo>
                    <a:lnTo>
                      <a:pt x="205" y="1090"/>
                    </a:lnTo>
                    <a:lnTo>
                      <a:pt x="217" y="1092"/>
                    </a:lnTo>
                    <a:lnTo>
                      <a:pt x="239" y="1094"/>
                    </a:lnTo>
                    <a:lnTo>
                      <a:pt x="264" y="1097"/>
                    </a:lnTo>
                    <a:lnTo>
                      <a:pt x="286" y="1098"/>
                    </a:lnTo>
                    <a:lnTo>
                      <a:pt x="309" y="1100"/>
                    </a:lnTo>
                    <a:lnTo>
                      <a:pt x="330" y="1101"/>
                    </a:lnTo>
                    <a:lnTo>
                      <a:pt x="349" y="1102"/>
                    </a:lnTo>
                    <a:lnTo>
                      <a:pt x="368" y="1103"/>
                    </a:lnTo>
                    <a:lnTo>
                      <a:pt x="383" y="1103"/>
                    </a:lnTo>
                    <a:lnTo>
                      <a:pt x="395" y="1103"/>
                    </a:lnTo>
                    <a:lnTo>
                      <a:pt x="408" y="1103"/>
                    </a:lnTo>
                    <a:lnTo>
                      <a:pt x="420" y="1103"/>
                    </a:lnTo>
                    <a:lnTo>
                      <a:pt x="438" y="1102"/>
                    </a:lnTo>
                    <a:lnTo>
                      <a:pt x="465" y="1101"/>
                    </a:lnTo>
                    <a:lnTo>
                      <a:pt x="487" y="1101"/>
                    </a:lnTo>
                    <a:lnTo>
                      <a:pt x="504" y="1100"/>
                    </a:lnTo>
                    <a:lnTo>
                      <a:pt x="521" y="1098"/>
                    </a:lnTo>
                    <a:lnTo>
                      <a:pt x="538" y="1096"/>
                    </a:lnTo>
                    <a:lnTo>
                      <a:pt x="556" y="1094"/>
                    </a:lnTo>
                    <a:lnTo>
                      <a:pt x="577" y="1092"/>
                    </a:lnTo>
                    <a:lnTo>
                      <a:pt x="599" y="1088"/>
                    </a:lnTo>
                    <a:lnTo>
                      <a:pt x="616" y="1085"/>
                    </a:lnTo>
                    <a:lnTo>
                      <a:pt x="631" y="1083"/>
                    </a:lnTo>
                    <a:lnTo>
                      <a:pt x="645" y="1080"/>
                    </a:lnTo>
                    <a:lnTo>
                      <a:pt x="659" y="1076"/>
                    </a:lnTo>
                    <a:lnTo>
                      <a:pt x="674" y="1073"/>
                    </a:lnTo>
                    <a:lnTo>
                      <a:pt x="691" y="1068"/>
                    </a:lnTo>
                    <a:lnTo>
                      <a:pt x="708" y="1063"/>
                    </a:lnTo>
                    <a:lnTo>
                      <a:pt x="724" y="1057"/>
                    </a:lnTo>
                    <a:lnTo>
                      <a:pt x="737" y="1052"/>
                    </a:lnTo>
                    <a:lnTo>
                      <a:pt x="748" y="1046"/>
                    </a:lnTo>
                    <a:lnTo>
                      <a:pt x="757" y="1041"/>
                    </a:lnTo>
                    <a:lnTo>
                      <a:pt x="766" y="1036"/>
                    </a:lnTo>
                    <a:lnTo>
                      <a:pt x="773" y="1030"/>
                    </a:lnTo>
                    <a:lnTo>
                      <a:pt x="778" y="1024"/>
                    </a:lnTo>
                    <a:lnTo>
                      <a:pt x="783" y="1017"/>
                    </a:lnTo>
                    <a:lnTo>
                      <a:pt x="786" y="1012"/>
                    </a:lnTo>
                    <a:lnTo>
                      <a:pt x="788" y="1007"/>
                    </a:lnTo>
                    <a:lnTo>
                      <a:pt x="789" y="1003"/>
                    </a:lnTo>
                    <a:lnTo>
                      <a:pt x="78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A0A0"/>
              </a:solidFill>
              <a:ln w="12700" cap="rnd" cmpd="sng">
                <a:solidFill>
                  <a:srgbClr val="40404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64583" name="Group 29"/>
              <p:cNvGrpSpPr>
                <a:grpSpLocks/>
              </p:cNvGrpSpPr>
              <p:nvPr/>
            </p:nvGrpSpPr>
            <p:grpSpPr bwMode="auto">
              <a:xfrm>
                <a:off x="3032" y="2223"/>
                <a:ext cx="784" cy="228"/>
                <a:chOff x="3032" y="2223"/>
                <a:chExt cx="784" cy="228"/>
              </a:xfrm>
            </p:grpSpPr>
            <p:sp>
              <p:nvSpPr>
                <p:cNvPr id="12315" name="Freeform 27"/>
                <p:cNvSpPr>
                  <a:spLocks/>
                </p:cNvSpPr>
                <p:nvPr/>
              </p:nvSpPr>
              <p:spPr bwMode="auto">
                <a:xfrm>
                  <a:off x="3032" y="2316"/>
                  <a:ext cx="784" cy="135"/>
                </a:xfrm>
                <a:custGeom>
                  <a:avLst/>
                  <a:gdLst>
                    <a:gd name="T0" fmla="*/ 0 w 784"/>
                    <a:gd name="T1" fmla="*/ 39 h 135"/>
                    <a:gd name="T2" fmla="*/ 8 w 784"/>
                    <a:gd name="T3" fmla="*/ 53 h 135"/>
                    <a:gd name="T4" fmla="*/ 18 w 784"/>
                    <a:gd name="T5" fmla="*/ 64 h 135"/>
                    <a:gd name="T6" fmla="*/ 32 w 784"/>
                    <a:gd name="T7" fmla="*/ 74 h 135"/>
                    <a:gd name="T8" fmla="*/ 47 w 784"/>
                    <a:gd name="T9" fmla="*/ 82 h 135"/>
                    <a:gd name="T10" fmla="*/ 63 w 784"/>
                    <a:gd name="T11" fmla="*/ 88 h 135"/>
                    <a:gd name="T12" fmla="*/ 84 w 784"/>
                    <a:gd name="T13" fmla="*/ 97 h 135"/>
                    <a:gd name="T14" fmla="*/ 106 w 784"/>
                    <a:gd name="T15" fmla="*/ 103 h 135"/>
                    <a:gd name="T16" fmla="*/ 128 w 784"/>
                    <a:gd name="T17" fmla="*/ 108 h 135"/>
                    <a:gd name="T18" fmla="*/ 155 w 784"/>
                    <a:gd name="T19" fmla="*/ 114 h 135"/>
                    <a:gd name="T20" fmla="*/ 188 w 784"/>
                    <a:gd name="T21" fmla="*/ 119 h 135"/>
                    <a:gd name="T22" fmla="*/ 216 w 784"/>
                    <a:gd name="T23" fmla="*/ 123 h 135"/>
                    <a:gd name="T24" fmla="*/ 262 w 784"/>
                    <a:gd name="T25" fmla="*/ 129 h 135"/>
                    <a:gd name="T26" fmla="*/ 307 w 784"/>
                    <a:gd name="T27" fmla="*/ 131 h 135"/>
                    <a:gd name="T28" fmla="*/ 346 w 784"/>
                    <a:gd name="T29" fmla="*/ 133 h 135"/>
                    <a:gd name="T30" fmla="*/ 380 w 784"/>
                    <a:gd name="T31" fmla="*/ 134 h 135"/>
                    <a:gd name="T32" fmla="*/ 404 w 784"/>
                    <a:gd name="T33" fmla="*/ 134 h 135"/>
                    <a:gd name="T34" fmla="*/ 435 w 784"/>
                    <a:gd name="T35" fmla="*/ 133 h 135"/>
                    <a:gd name="T36" fmla="*/ 483 w 784"/>
                    <a:gd name="T37" fmla="*/ 132 h 135"/>
                    <a:gd name="T38" fmla="*/ 518 w 784"/>
                    <a:gd name="T39" fmla="*/ 129 h 135"/>
                    <a:gd name="T40" fmla="*/ 552 w 784"/>
                    <a:gd name="T41" fmla="*/ 125 h 135"/>
                    <a:gd name="T42" fmla="*/ 594 w 784"/>
                    <a:gd name="T43" fmla="*/ 119 h 135"/>
                    <a:gd name="T44" fmla="*/ 626 w 784"/>
                    <a:gd name="T45" fmla="*/ 115 h 135"/>
                    <a:gd name="T46" fmla="*/ 654 w 784"/>
                    <a:gd name="T47" fmla="*/ 108 h 135"/>
                    <a:gd name="T48" fmla="*/ 686 w 784"/>
                    <a:gd name="T49" fmla="*/ 100 h 135"/>
                    <a:gd name="T50" fmla="*/ 719 w 784"/>
                    <a:gd name="T51" fmla="*/ 89 h 135"/>
                    <a:gd name="T52" fmla="*/ 743 w 784"/>
                    <a:gd name="T53" fmla="*/ 79 h 135"/>
                    <a:gd name="T54" fmla="*/ 760 w 784"/>
                    <a:gd name="T55" fmla="*/ 69 h 135"/>
                    <a:gd name="T56" fmla="*/ 772 w 784"/>
                    <a:gd name="T57" fmla="*/ 58 h 135"/>
                    <a:gd name="T58" fmla="*/ 780 w 784"/>
                    <a:gd name="T59" fmla="*/ 46 h 135"/>
                    <a:gd name="T60" fmla="*/ 783 w 784"/>
                    <a:gd name="T61" fmla="*/ 37 h 135"/>
                    <a:gd name="T62" fmla="*/ 0 w 784"/>
                    <a:gd name="T63" fmla="*/ 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784" h="135">
                      <a:moveTo>
                        <a:pt x="0" y="0"/>
                      </a:moveTo>
                      <a:lnTo>
                        <a:pt x="0" y="39"/>
                      </a:lnTo>
                      <a:lnTo>
                        <a:pt x="3" y="46"/>
                      </a:lnTo>
                      <a:lnTo>
                        <a:pt x="8" y="53"/>
                      </a:lnTo>
                      <a:lnTo>
                        <a:pt x="12" y="58"/>
                      </a:lnTo>
                      <a:lnTo>
                        <a:pt x="18" y="64"/>
                      </a:lnTo>
                      <a:lnTo>
                        <a:pt x="26" y="70"/>
                      </a:lnTo>
                      <a:lnTo>
                        <a:pt x="32" y="74"/>
                      </a:lnTo>
                      <a:lnTo>
                        <a:pt x="38" y="77"/>
                      </a:lnTo>
                      <a:lnTo>
                        <a:pt x="47" y="82"/>
                      </a:lnTo>
                      <a:lnTo>
                        <a:pt x="54" y="86"/>
                      </a:lnTo>
                      <a:lnTo>
                        <a:pt x="63" y="88"/>
                      </a:lnTo>
                      <a:lnTo>
                        <a:pt x="73" y="92"/>
                      </a:lnTo>
                      <a:lnTo>
                        <a:pt x="84" y="97"/>
                      </a:lnTo>
                      <a:lnTo>
                        <a:pt x="96" y="100"/>
                      </a:lnTo>
                      <a:lnTo>
                        <a:pt x="106" y="103"/>
                      </a:lnTo>
                      <a:lnTo>
                        <a:pt x="118" y="107"/>
                      </a:lnTo>
                      <a:lnTo>
                        <a:pt x="128" y="108"/>
                      </a:lnTo>
                      <a:lnTo>
                        <a:pt x="140" y="111"/>
                      </a:lnTo>
                      <a:lnTo>
                        <a:pt x="155" y="114"/>
                      </a:lnTo>
                      <a:lnTo>
                        <a:pt x="173" y="117"/>
                      </a:lnTo>
                      <a:lnTo>
                        <a:pt x="188" y="119"/>
                      </a:lnTo>
                      <a:lnTo>
                        <a:pt x="203" y="121"/>
                      </a:lnTo>
                      <a:lnTo>
                        <a:pt x="216" y="123"/>
                      </a:lnTo>
                      <a:lnTo>
                        <a:pt x="237" y="127"/>
                      </a:lnTo>
                      <a:lnTo>
                        <a:pt x="262" y="129"/>
                      </a:lnTo>
                      <a:lnTo>
                        <a:pt x="284" y="130"/>
                      </a:lnTo>
                      <a:lnTo>
                        <a:pt x="307" y="131"/>
                      </a:lnTo>
                      <a:lnTo>
                        <a:pt x="328" y="132"/>
                      </a:lnTo>
                      <a:lnTo>
                        <a:pt x="346" y="133"/>
                      </a:lnTo>
                      <a:lnTo>
                        <a:pt x="365" y="134"/>
                      </a:lnTo>
                      <a:lnTo>
                        <a:pt x="380" y="134"/>
                      </a:lnTo>
                      <a:lnTo>
                        <a:pt x="392" y="134"/>
                      </a:lnTo>
                      <a:lnTo>
                        <a:pt x="404" y="134"/>
                      </a:lnTo>
                      <a:lnTo>
                        <a:pt x="417" y="134"/>
                      </a:lnTo>
                      <a:lnTo>
                        <a:pt x="435" y="133"/>
                      </a:lnTo>
                      <a:lnTo>
                        <a:pt x="461" y="132"/>
                      </a:lnTo>
                      <a:lnTo>
                        <a:pt x="483" y="132"/>
                      </a:lnTo>
                      <a:lnTo>
                        <a:pt x="500" y="131"/>
                      </a:lnTo>
                      <a:lnTo>
                        <a:pt x="518" y="129"/>
                      </a:lnTo>
                      <a:lnTo>
                        <a:pt x="534" y="128"/>
                      </a:lnTo>
                      <a:lnTo>
                        <a:pt x="552" y="125"/>
                      </a:lnTo>
                      <a:lnTo>
                        <a:pt x="572" y="123"/>
                      </a:lnTo>
                      <a:lnTo>
                        <a:pt x="594" y="119"/>
                      </a:lnTo>
                      <a:lnTo>
                        <a:pt x="611" y="117"/>
                      </a:lnTo>
                      <a:lnTo>
                        <a:pt x="626" y="115"/>
                      </a:lnTo>
                      <a:lnTo>
                        <a:pt x="640" y="112"/>
                      </a:lnTo>
                      <a:lnTo>
                        <a:pt x="654" y="108"/>
                      </a:lnTo>
                      <a:lnTo>
                        <a:pt x="669" y="105"/>
                      </a:lnTo>
                      <a:lnTo>
                        <a:pt x="686" y="100"/>
                      </a:lnTo>
                      <a:lnTo>
                        <a:pt x="702" y="96"/>
                      </a:lnTo>
                      <a:lnTo>
                        <a:pt x="719" y="89"/>
                      </a:lnTo>
                      <a:lnTo>
                        <a:pt x="731" y="85"/>
                      </a:lnTo>
                      <a:lnTo>
                        <a:pt x="743" y="79"/>
                      </a:lnTo>
                      <a:lnTo>
                        <a:pt x="751" y="75"/>
                      </a:lnTo>
                      <a:lnTo>
                        <a:pt x="760" y="69"/>
                      </a:lnTo>
                      <a:lnTo>
                        <a:pt x="767" y="64"/>
                      </a:lnTo>
                      <a:lnTo>
                        <a:pt x="772" y="58"/>
                      </a:lnTo>
                      <a:lnTo>
                        <a:pt x="777" y="51"/>
                      </a:lnTo>
                      <a:lnTo>
                        <a:pt x="780" y="46"/>
                      </a:lnTo>
                      <a:lnTo>
                        <a:pt x="782" y="42"/>
                      </a:lnTo>
                      <a:lnTo>
                        <a:pt x="783" y="37"/>
                      </a:lnTo>
                      <a:lnTo>
                        <a:pt x="781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16" name="Oval 28"/>
                <p:cNvSpPr>
                  <a:spLocks noChangeArrowheads="1"/>
                </p:cNvSpPr>
                <p:nvPr/>
              </p:nvSpPr>
              <p:spPr bwMode="auto">
                <a:xfrm>
                  <a:off x="3036" y="2223"/>
                  <a:ext cx="775" cy="194"/>
                </a:xfrm>
                <a:prstGeom prst="ellipse">
                  <a:avLst/>
                </a:prstGeom>
                <a:solidFill>
                  <a:srgbClr val="202020"/>
                </a:solidFill>
                <a:ln w="12700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64560" name="Group 51"/>
            <p:cNvGrpSpPr>
              <a:grpSpLocks/>
            </p:cNvGrpSpPr>
            <p:nvPr/>
          </p:nvGrpSpPr>
          <p:grpSpPr bwMode="auto">
            <a:xfrm>
              <a:off x="3074" y="2441"/>
              <a:ext cx="700" cy="920"/>
              <a:chOff x="3074" y="2441"/>
              <a:chExt cx="700" cy="920"/>
            </a:xfrm>
          </p:grpSpPr>
          <p:grpSp>
            <p:nvGrpSpPr>
              <p:cNvPr id="64561" name="Group 34"/>
              <p:cNvGrpSpPr>
                <a:grpSpLocks/>
              </p:cNvGrpSpPr>
              <p:nvPr/>
            </p:nvGrpSpPr>
            <p:grpSpPr bwMode="auto">
              <a:xfrm>
                <a:off x="3074" y="2442"/>
                <a:ext cx="96" cy="883"/>
                <a:chOff x="3074" y="2442"/>
                <a:chExt cx="96" cy="883"/>
              </a:xfrm>
            </p:grpSpPr>
            <p:sp>
              <p:nvSpPr>
                <p:cNvPr id="12319" name="Oval 31"/>
                <p:cNvSpPr>
                  <a:spLocks noChangeArrowheads="1"/>
                </p:cNvSpPr>
                <p:nvPr/>
              </p:nvSpPr>
              <p:spPr bwMode="auto">
                <a:xfrm>
                  <a:off x="3075" y="2442"/>
                  <a:ext cx="94" cy="95"/>
                </a:xfrm>
                <a:prstGeom prst="ellipse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20" name="Rectangle 32"/>
                <p:cNvSpPr>
                  <a:spLocks noChangeArrowheads="1"/>
                </p:cNvSpPr>
                <p:nvPr/>
              </p:nvSpPr>
              <p:spPr bwMode="auto">
                <a:xfrm>
                  <a:off x="3074" y="2488"/>
                  <a:ext cx="96" cy="793"/>
                </a:xfrm>
                <a:prstGeom prst="rect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21" name="Oval 33"/>
                <p:cNvSpPr>
                  <a:spLocks noChangeArrowheads="1"/>
                </p:cNvSpPr>
                <p:nvPr/>
              </p:nvSpPr>
              <p:spPr bwMode="auto">
                <a:xfrm>
                  <a:off x="3075" y="3231"/>
                  <a:ext cx="94" cy="94"/>
                </a:xfrm>
                <a:prstGeom prst="ellipse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64562" name="Group 38"/>
              <p:cNvGrpSpPr>
                <a:grpSpLocks/>
              </p:cNvGrpSpPr>
              <p:nvPr/>
            </p:nvGrpSpPr>
            <p:grpSpPr bwMode="auto">
              <a:xfrm>
                <a:off x="3680" y="2441"/>
                <a:ext cx="94" cy="882"/>
                <a:chOff x="3680" y="2441"/>
                <a:chExt cx="94" cy="882"/>
              </a:xfrm>
            </p:grpSpPr>
            <p:sp>
              <p:nvSpPr>
                <p:cNvPr id="12323" name="Oval 35"/>
                <p:cNvSpPr>
                  <a:spLocks noChangeArrowheads="1"/>
                </p:cNvSpPr>
                <p:nvPr/>
              </p:nvSpPr>
              <p:spPr bwMode="auto">
                <a:xfrm>
                  <a:off x="3681" y="2441"/>
                  <a:ext cx="92" cy="94"/>
                </a:xfrm>
                <a:prstGeom prst="ellipse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24" name="Rectangle 36"/>
                <p:cNvSpPr>
                  <a:spLocks noChangeArrowheads="1"/>
                </p:cNvSpPr>
                <p:nvPr/>
              </p:nvSpPr>
              <p:spPr bwMode="auto">
                <a:xfrm>
                  <a:off x="3680" y="2486"/>
                  <a:ext cx="94" cy="792"/>
                </a:xfrm>
                <a:prstGeom prst="rect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25" name="Oval 37"/>
                <p:cNvSpPr>
                  <a:spLocks noChangeArrowheads="1"/>
                </p:cNvSpPr>
                <p:nvPr/>
              </p:nvSpPr>
              <p:spPr bwMode="auto">
                <a:xfrm>
                  <a:off x="3681" y="3230"/>
                  <a:ext cx="92" cy="93"/>
                </a:xfrm>
                <a:prstGeom prst="ellipse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64563" name="Group 42"/>
              <p:cNvGrpSpPr>
                <a:grpSpLocks/>
              </p:cNvGrpSpPr>
              <p:nvPr/>
            </p:nvGrpSpPr>
            <p:grpSpPr bwMode="auto">
              <a:xfrm>
                <a:off x="3527" y="2467"/>
                <a:ext cx="96" cy="882"/>
                <a:chOff x="3527" y="2467"/>
                <a:chExt cx="96" cy="882"/>
              </a:xfrm>
            </p:grpSpPr>
            <p:sp>
              <p:nvSpPr>
                <p:cNvPr id="12327" name="Oval 39"/>
                <p:cNvSpPr>
                  <a:spLocks noChangeArrowheads="1"/>
                </p:cNvSpPr>
                <p:nvPr/>
              </p:nvSpPr>
              <p:spPr bwMode="auto">
                <a:xfrm>
                  <a:off x="3527" y="2467"/>
                  <a:ext cx="94" cy="94"/>
                </a:xfrm>
                <a:prstGeom prst="ellipse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28" name="Rectangle 40"/>
                <p:cNvSpPr>
                  <a:spLocks noChangeArrowheads="1"/>
                </p:cNvSpPr>
                <p:nvPr/>
              </p:nvSpPr>
              <p:spPr bwMode="auto">
                <a:xfrm>
                  <a:off x="3527" y="2512"/>
                  <a:ext cx="96" cy="792"/>
                </a:xfrm>
                <a:prstGeom prst="rect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29" name="Oval 41"/>
                <p:cNvSpPr>
                  <a:spLocks noChangeArrowheads="1"/>
                </p:cNvSpPr>
                <p:nvPr/>
              </p:nvSpPr>
              <p:spPr bwMode="auto">
                <a:xfrm>
                  <a:off x="3527" y="3255"/>
                  <a:ext cx="94" cy="94"/>
                </a:xfrm>
                <a:prstGeom prst="ellipse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64564" name="Group 46"/>
              <p:cNvGrpSpPr>
                <a:grpSpLocks/>
              </p:cNvGrpSpPr>
              <p:nvPr/>
            </p:nvGrpSpPr>
            <p:grpSpPr bwMode="auto">
              <a:xfrm>
                <a:off x="3224" y="2467"/>
                <a:ext cx="94" cy="881"/>
                <a:chOff x="3224" y="2467"/>
                <a:chExt cx="94" cy="881"/>
              </a:xfrm>
            </p:grpSpPr>
            <p:sp>
              <p:nvSpPr>
                <p:cNvPr id="12331" name="Oval 43"/>
                <p:cNvSpPr>
                  <a:spLocks noChangeArrowheads="1"/>
                </p:cNvSpPr>
                <p:nvPr/>
              </p:nvSpPr>
              <p:spPr bwMode="auto">
                <a:xfrm>
                  <a:off x="3225" y="2467"/>
                  <a:ext cx="92" cy="94"/>
                </a:xfrm>
                <a:prstGeom prst="ellipse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32" name="Rectangle 44"/>
                <p:cNvSpPr>
                  <a:spLocks noChangeArrowheads="1"/>
                </p:cNvSpPr>
                <p:nvPr/>
              </p:nvSpPr>
              <p:spPr bwMode="auto">
                <a:xfrm>
                  <a:off x="3224" y="2512"/>
                  <a:ext cx="94" cy="792"/>
                </a:xfrm>
                <a:prstGeom prst="rect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33" name="Oval 45"/>
                <p:cNvSpPr>
                  <a:spLocks noChangeArrowheads="1"/>
                </p:cNvSpPr>
                <p:nvPr/>
              </p:nvSpPr>
              <p:spPr bwMode="auto">
                <a:xfrm>
                  <a:off x="3225" y="3254"/>
                  <a:ext cx="92" cy="94"/>
                </a:xfrm>
                <a:prstGeom prst="ellipse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</p:grpSp>
          <p:grpSp>
            <p:nvGrpSpPr>
              <p:cNvPr id="64565" name="Group 50"/>
              <p:cNvGrpSpPr>
                <a:grpSpLocks/>
              </p:cNvGrpSpPr>
              <p:nvPr/>
            </p:nvGrpSpPr>
            <p:grpSpPr bwMode="auto">
              <a:xfrm>
                <a:off x="3375" y="2479"/>
                <a:ext cx="95" cy="882"/>
                <a:chOff x="3375" y="2479"/>
                <a:chExt cx="95" cy="882"/>
              </a:xfrm>
            </p:grpSpPr>
            <p:sp>
              <p:nvSpPr>
                <p:cNvPr id="12335" name="Oval 47"/>
                <p:cNvSpPr>
                  <a:spLocks noChangeArrowheads="1"/>
                </p:cNvSpPr>
                <p:nvPr/>
              </p:nvSpPr>
              <p:spPr bwMode="auto">
                <a:xfrm>
                  <a:off x="3375" y="2479"/>
                  <a:ext cx="94" cy="95"/>
                </a:xfrm>
                <a:prstGeom prst="ellipse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36" name="Rectangle 48"/>
                <p:cNvSpPr>
                  <a:spLocks noChangeArrowheads="1"/>
                </p:cNvSpPr>
                <p:nvPr/>
              </p:nvSpPr>
              <p:spPr bwMode="auto">
                <a:xfrm>
                  <a:off x="3375" y="2524"/>
                  <a:ext cx="95" cy="792"/>
                </a:xfrm>
                <a:prstGeom prst="rect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37" name="Oval 49"/>
                <p:cNvSpPr>
                  <a:spLocks noChangeArrowheads="1"/>
                </p:cNvSpPr>
                <p:nvPr/>
              </p:nvSpPr>
              <p:spPr bwMode="auto">
                <a:xfrm>
                  <a:off x="3375" y="3267"/>
                  <a:ext cx="94" cy="94"/>
                </a:xfrm>
                <a:prstGeom prst="ellipse">
                  <a:avLst/>
                </a:prstGeom>
                <a:solidFill>
                  <a:srgbClr val="60606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</p:grpSp>
        </p:grpSp>
      </p:grpSp>
      <p:grpSp>
        <p:nvGrpSpPr>
          <p:cNvPr id="12351" name="Group 63"/>
          <p:cNvGrpSpPr>
            <a:grpSpLocks/>
          </p:cNvGrpSpPr>
          <p:nvPr/>
        </p:nvGrpSpPr>
        <p:grpSpPr bwMode="auto">
          <a:xfrm>
            <a:off x="6216650" y="2752725"/>
            <a:ext cx="1544638" cy="700088"/>
            <a:chOff x="3380" y="2077"/>
            <a:chExt cx="835" cy="311"/>
          </a:xfrm>
        </p:grpSpPr>
        <p:sp>
          <p:nvSpPr>
            <p:cNvPr id="12341" name="Freeform 53"/>
            <p:cNvSpPr>
              <a:spLocks/>
            </p:cNvSpPr>
            <p:nvPr/>
          </p:nvSpPr>
          <p:spPr bwMode="auto">
            <a:xfrm>
              <a:off x="3380" y="2184"/>
              <a:ext cx="835" cy="204"/>
            </a:xfrm>
            <a:custGeom>
              <a:avLst/>
              <a:gdLst>
                <a:gd name="T0" fmla="*/ 0 w 835"/>
                <a:gd name="T1" fmla="*/ 0 h 204"/>
                <a:gd name="T2" fmla="*/ 0 w 835"/>
                <a:gd name="T3" fmla="*/ 97 h 204"/>
                <a:gd name="T4" fmla="*/ 5 w 835"/>
                <a:gd name="T5" fmla="*/ 113 h 204"/>
                <a:gd name="T6" fmla="*/ 21 w 835"/>
                <a:gd name="T7" fmla="*/ 131 h 204"/>
                <a:gd name="T8" fmla="*/ 39 w 835"/>
                <a:gd name="T9" fmla="*/ 143 h 204"/>
                <a:gd name="T10" fmla="*/ 65 w 835"/>
                <a:gd name="T11" fmla="*/ 153 h 204"/>
                <a:gd name="T12" fmla="*/ 96 w 835"/>
                <a:gd name="T13" fmla="*/ 164 h 204"/>
                <a:gd name="T14" fmla="*/ 140 w 835"/>
                <a:gd name="T15" fmla="*/ 178 h 204"/>
                <a:gd name="T16" fmla="*/ 192 w 835"/>
                <a:gd name="T17" fmla="*/ 187 h 204"/>
                <a:gd name="T18" fmla="*/ 242 w 835"/>
                <a:gd name="T19" fmla="*/ 195 h 204"/>
                <a:gd name="T20" fmla="*/ 303 w 835"/>
                <a:gd name="T21" fmla="*/ 199 h 204"/>
                <a:gd name="T22" fmla="*/ 363 w 835"/>
                <a:gd name="T23" fmla="*/ 203 h 204"/>
                <a:gd name="T24" fmla="*/ 417 w 835"/>
                <a:gd name="T25" fmla="*/ 203 h 204"/>
                <a:gd name="T26" fmla="*/ 474 w 835"/>
                <a:gd name="T27" fmla="*/ 203 h 204"/>
                <a:gd name="T28" fmla="*/ 529 w 835"/>
                <a:gd name="T29" fmla="*/ 199 h 204"/>
                <a:gd name="T30" fmla="*/ 583 w 835"/>
                <a:gd name="T31" fmla="*/ 195 h 204"/>
                <a:gd name="T32" fmla="*/ 635 w 835"/>
                <a:gd name="T33" fmla="*/ 189 h 204"/>
                <a:gd name="T34" fmla="*/ 684 w 835"/>
                <a:gd name="T35" fmla="*/ 178 h 204"/>
                <a:gd name="T36" fmla="*/ 708 w 835"/>
                <a:gd name="T37" fmla="*/ 174 h 204"/>
                <a:gd name="T38" fmla="*/ 731 w 835"/>
                <a:gd name="T39" fmla="*/ 168 h 204"/>
                <a:gd name="T40" fmla="*/ 751 w 835"/>
                <a:gd name="T41" fmla="*/ 161 h 204"/>
                <a:gd name="T42" fmla="*/ 765 w 835"/>
                <a:gd name="T43" fmla="*/ 157 h 204"/>
                <a:gd name="T44" fmla="*/ 777 w 835"/>
                <a:gd name="T45" fmla="*/ 152 h 204"/>
                <a:gd name="T46" fmla="*/ 791 w 835"/>
                <a:gd name="T47" fmla="*/ 146 h 204"/>
                <a:gd name="T48" fmla="*/ 803 w 835"/>
                <a:gd name="T49" fmla="*/ 138 h 204"/>
                <a:gd name="T50" fmla="*/ 814 w 835"/>
                <a:gd name="T51" fmla="*/ 129 h 204"/>
                <a:gd name="T52" fmla="*/ 826 w 835"/>
                <a:gd name="T53" fmla="*/ 117 h 204"/>
                <a:gd name="T54" fmla="*/ 832 w 835"/>
                <a:gd name="T55" fmla="*/ 106 h 204"/>
                <a:gd name="T56" fmla="*/ 834 w 835"/>
                <a:gd name="T57" fmla="*/ 96 h 204"/>
                <a:gd name="T58" fmla="*/ 833 w 835"/>
                <a:gd name="T59" fmla="*/ 88 h 204"/>
                <a:gd name="T60" fmla="*/ 833 w 835"/>
                <a:gd name="T61" fmla="*/ 0 h 204"/>
                <a:gd name="T62" fmla="*/ 0 w 835"/>
                <a:gd name="T6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5" h="204">
                  <a:moveTo>
                    <a:pt x="0" y="0"/>
                  </a:moveTo>
                  <a:lnTo>
                    <a:pt x="0" y="97"/>
                  </a:lnTo>
                  <a:lnTo>
                    <a:pt x="5" y="113"/>
                  </a:lnTo>
                  <a:lnTo>
                    <a:pt x="21" y="131"/>
                  </a:lnTo>
                  <a:lnTo>
                    <a:pt x="39" y="143"/>
                  </a:lnTo>
                  <a:lnTo>
                    <a:pt x="65" y="153"/>
                  </a:lnTo>
                  <a:lnTo>
                    <a:pt x="96" y="164"/>
                  </a:lnTo>
                  <a:lnTo>
                    <a:pt x="140" y="178"/>
                  </a:lnTo>
                  <a:lnTo>
                    <a:pt x="192" y="187"/>
                  </a:lnTo>
                  <a:lnTo>
                    <a:pt x="242" y="195"/>
                  </a:lnTo>
                  <a:lnTo>
                    <a:pt x="303" y="199"/>
                  </a:lnTo>
                  <a:lnTo>
                    <a:pt x="363" y="203"/>
                  </a:lnTo>
                  <a:lnTo>
                    <a:pt x="417" y="203"/>
                  </a:lnTo>
                  <a:lnTo>
                    <a:pt x="474" y="203"/>
                  </a:lnTo>
                  <a:lnTo>
                    <a:pt x="529" y="199"/>
                  </a:lnTo>
                  <a:lnTo>
                    <a:pt x="583" y="195"/>
                  </a:lnTo>
                  <a:lnTo>
                    <a:pt x="635" y="189"/>
                  </a:lnTo>
                  <a:lnTo>
                    <a:pt x="684" y="178"/>
                  </a:lnTo>
                  <a:lnTo>
                    <a:pt x="708" y="174"/>
                  </a:lnTo>
                  <a:lnTo>
                    <a:pt x="731" y="168"/>
                  </a:lnTo>
                  <a:lnTo>
                    <a:pt x="751" y="161"/>
                  </a:lnTo>
                  <a:lnTo>
                    <a:pt x="765" y="157"/>
                  </a:lnTo>
                  <a:lnTo>
                    <a:pt x="777" y="152"/>
                  </a:lnTo>
                  <a:lnTo>
                    <a:pt x="791" y="146"/>
                  </a:lnTo>
                  <a:lnTo>
                    <a:pt x="803" y="138"/>
                  </a:lnTo>
                  <a:lnTo>
                    <a:pt x="814" y="129"/>
                  </a:lnTo>
                  <a:lnTo>
                    <a:pt x="826" y="117"/>
                  </a:lnTo>
                  <a:lnTo>
                    <a:pt x="832" y="106"/>
                  </a:lnTo>
                  <a:lnTo>
                    <a:pt x="834" y="96"/>
                  </a:lnTo>
                  <a:lnTo>
                    <a:pt x="833" y="88"/>
                  </a:lnTo>
                  <a:lnTo>
                    <a:pt x="833" y="0"/>
                  </a:lnTo>
                  <a:lnTo>
                    <a:pt x="0" y="0"/>
                  </a:lnTo>
                </a:path>
              </a:pathLst>
            </a:custGeom>
            <a:solidFill>
              <a:srgbClr val="808080"/>
            </a:solidFill>
            <a:ln w="12700" cap="rnd" cmpd="sng">
              <a:solidFill>
                <a:srgbClr val="40404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2342" name="Oval 54"/>
            <p:cNvSpPr>
              <a:spLocks noChangeArrowheads="1"/>
            </p:cNvSpPr>
            <p:nvPr/>
          </p:nvSpPr>
          <p:spPr bwMode="auto">
            <a:xfrm>
              <a:off x="3381" y="2077"/>
              <a:ext cx="826" cy="207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40404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grpSp>
          <p:nvGrpSpPr>
            <p:cNvPr id="64551" name="Group 59"/>
            <p:cNvGrpSpPr>
              <a:grpSpLocks/>
            </p:cNvGrpSpPr>
            <p:nvPr/>
          </p:nvGrpSpPr>
          <p:grpSpPr bwMode="auto">
            <a:xfrm>
              <a:off x="3428" y="2087"/>
              <a:ext cx="733" cy="185"/>
              <a:chOff x="3428" y="2087"/>
              <a:chExt cx="733" cy="185"/>
            </a:xfrm>
          </p:grpSpPr>
          <p:sp>
            <p:nvSpPr>
              <p:cNvPr id="12343" name="Oval 55"/>
              <p:cNvSpPr>
                <a:spLocks noChangeArrowheads="1"/>
              </p:cNvSpPr>
              <p:nvPr/>
            </p:nvSpPr>
            <p:spPr bwMode="auto">
              <a:xfrm>
                <a:off x="3452" y="2099"/>
                <a:ext cx="684" cy="162"/>
              </a:xfrm>
              <a:prstGeom prst="ellipse">
                <a:avLst/>
              </a:prstGeom>
              <a:solidFill>
                <a:srgbClr val="60606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64556" name="Group 58"/>
              <p:cNvGrpSpPr>
                <a:grpSpLocks/>
              </p:cNvGrpSpPr>
              <p:nvPr/>
            </p:nvGrpSpPr>
            <p:grpSpPr bwMode="auto">
              <a:xfrm>
                <a:off x="3428" y="2087"/>
                <a:ext cx="733" cy="185"/>
                <a:chOff x="3428" y="2087"/>
                <a:chExt cx="733" cy="185"/>
              </a:xfrm>
            </p:grpSpPr>
            <p:sp>
              <p:nvSpPr>
                <p:cNvPr id="12344" name="Freeform 56"/>
                <p:cNvSpPr>
                  <a:spLocks/>
                </p:cNvSpPr>
                <p:nvPr/>
              </p:nvSpPr>
              <p:spPr bwMode="auto">
                <a:xfrm>
                  <a:off x="3428" y="2087"/>
                  <a:ext cx="364" cy="181"/>
                </a:xfrm>
                <a:custGeom>
                  <a:avLst/>
                  <a:gdLst>
                    <a:gd name="T0" fmla="*/ 363 w 364"/>
                    <a:gd name="T1" fmla="*/ 94 h 181"/>
                    <a:gd name="T2" fmla="*/ 324 w 364"/>
                    <a:gd name="T3" fmla="*/ 180 h 181"/>
                    <a:gd name="T4" fmla="*/ 242 w 364"/>
                    <a:gd name="T5" fmla="*/ 180 h 181"/>
                    <a:gd name="T6" fmla="*/ 363 w 364"/>
                    <a:gd name="T7" fmla="*/ 94 h 181"/>
                    <a:gd name="T8" fmla="*/ 149 w 364"/>
                    <a:gd name="T9" fmla="*/ 172 h 181"/>
                    <a:gd name="T10" fmla="*/ 97 w 364"/>
                    <a:gd name="T11" fmla="*/ 155 h 181"/>
                    <a:gd name="T12" fmla="*/ 363 w 364"/>
                    <a:gd name="T13" fmla="*/ 94 h 181"/>
                    <a:gd name="T14" fmla="*/ 0 w 364"/>
                    <a:gd name="T15" fmla="*/ 130 h 181"/>
                    <a:gd name="T16" fmla="*/ 0 w 364"/>
                    <a:gd name="T17" fmla="*/ 81 h 181"/>
                    <a:gd name="T18" fmla="*/ 363 w 364"/>
                    <a:gd name="T19" fmla="*/ 94 h 181"/>
                    <a:gd name="T20" fmla="*/ 48 w 364"/>
                    <a:gd name="T21" fmla="*/ 56 h 181"/>
                    <a:gd name="T22" fmla="*/ 72 w 364"/>
                    <a:gd name="T23" fmla="*/ 31 h 181"/>
                    <a:gd name="T24" fmla="*/ 363 w 364"/>
                    <a:gd name="T25" fmla="*/ 94 h 181"/>
                    <a:gd name="T26" fmla="*/ 154 w 364"/>
                    <a:gd name="T27" fmla="*/ 17 h 181"/>
                    <a:gd name="T28" fmla="*/ 202 w 364"/>
                    <a:gd name="T29" fmla="*/ 6 h 181"/>
                    <a:gd name="T30" fmla="*/ 363 w 364"/>
                    <a:gd name="T31" fmla="*/ 94 h 181"/>
                    <a:gd name="T32" fmla="*/ 276 w 364"/>
                    <a:gd name="T33" fmla="*/ 2 h 181"/>
                    <a:gd name="T34" fmla="*/ 337 w 364"/>
                    <a:gd name="T35" fmla="*/ 0 h 181"/>
                    <a:gd name="T36" fmla="*/ 363 w 364"/>
                    <a:gd name="T37" fmla="*/ 94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4" h="181">
                      <a:moveTo>
                        <a:pt x="363" y="94"/>
                      </a:moveTo>
                      <a:lnTo>
                        <a:pt x="324" y="180"/>
                      </a:lnTo>
                      <a:lnTo>
                        <a:pt x="242" y="180"/>
                      </a:lnTo>
                      <a:lnTo>
                        <a:pt x="363" y="94"/>
                      </a:lnTo>
                      <a:lnTo>
                        <a:pt x="149" y="172"/>
                      </a:lnTo>
                      <a:lnTo>
                        <a:pt x="97" y="155"/>
                      </a:lnTo>
                      <a:lnTo>
                        <a:pt x="363" y="94"/>
                      </a:lnTo>
                      <a:lnTo>
                        <a:pt x="0" y="130"/>
                      </a:lnTo>
                      <a:lnTo>
                        <a:pt x="0" y="81"/>
                      </a:lnTo>
                      <a:lnTo>
                        <a:pt x="363" y="94"/>
                      </a:lnTo>
                      <a:lnTo>
                        <a:pt x="48" y="56"/>
                      </a:lnTo>
                      <a:lnTo>
                        <a:pt x="72" y="31"/>
                      </a:lnTo>
                      <a:lnTo>
                        <a:pt x="363" y="94"/>
                      </a:lnTo>
                      <a:lnTo>
                        <a:pt x="154" y="17"/>
                      </a:lnTo>
                      <a:lnTo>
                        <a:pt x="202" y="6"/>
                      </a:lnTo>
                      <a:lnTo>
                        <a:pt x="363" y="94"/>
                      </a:lnTo>
                      <a:lnTo>
                        <a:pt x="276" y="2"/>
                      </a:lnTo>
                      <a:lnTo>
                        <a:pt x="337" y="0"/>
                      </a:lnTo>
                      <a:lnTo>
                        <a:pt x="363" y="94"/>
                      </a:lnTo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12345" name="Freeform 57"/>
                <p:cNvSpPr>
                  <a:spLocks/>
                </p:cNvSpPr>
                <p:nvPr/>
              </p:nvSpPr>
              <p:spPr bwMode="auto">
                <a:xfrm>
                  <a:off x="3797" y="2091"/>
                  <a:ext cx="364" cy="181"/>
                </a:xfrm>
                <a:custGeom>
                  <a:avLst/>
                  <a:gdLst>
                    <a:gd name="T0" fmla="*/ 0 w 364"/>
                    <a:gd name="T1" fmla="*/ 93 h 181"/>
                    <a:gd name="T2" fmla="*/ 38 w 364"/>
                    <a:gd name="T3" fmla="*/ 180 h 181"/>
                    <a:gd name="T4" fmla="*/ 121 w 364"/>
                    <a:gd name="T5" fmla="*/ 180 h 181"/>
                    <a:gd name="T6" fmla="*/ 0 w 364"/>
                    <a:gd name="T7" fmla="*/ 93 h 181"/>
                    <a:gd name="T8" fmla="*/ 214 w 364"/>
                    <a:gd name="T9" fmla="*/ 172 h 181"/>
                    <a:gd name="T10" fmla="*/ 266 w 364"/>
                    <a:gd name="T11" fmla="*/ 155 h 181"/>
                    <a:gd name="T12" fmla="*/ 0 w 364"/>
                    <a:gd name="T13" fmla="*/ 93 h 181"/>
                    <a:gd name="T14" fmla="*/ 363 w 364"/>
                    <a:gd name="T15" fmla="*/ 130 h 181"/>
                    <a:gd name="T16" fmla="*/ 363 w 364"/>
                    <a:gd name="T17" fmla="*/ 81 h 181"/>
                    <a:gd name="T18" fmla="*/ 0 w 364"/>
                    <a:gd name="T19" fmla="*/ 93 h 181"/>
                    <a:gd name="T20" fmla="*/ 315 w 364"/>
                    <a:gd name="T21" fmla="*/ 56 h 181"/>
                    <a:gd name="T22" fmla="*/ 291 w 364"/>
                    <a:gd name="T23" fmla="*/ 31 h 181"/>
                    <a:gd name="T24" fmla="*/ 0 w 364"/>
                    <a:gd name="T25" fmla="*/ 93 h 181"/>
                    <a:gd name="T26" fmla="*/ 209 w 364"/>
                    <a:gd name="T27" fmla="*/ 17 h 181"/>
                    <a:gd name="T28" fmla="*/ 161 w 364"/>
                    <a:gd name="T29" fmla="*/ 5 h 181"/>
                    <a:gd name="T30" fmla="*/ 0 w 364"/>
                    <a:gd name="T31" fmla="*/ 93 h 181"/>
                    <a:gd name="T32" fmla="*/ 86 w 364"/>
                    <a:gd name="T33" fmla="*/ 2 h 181"/>
                    <a:gd name="T34" fmla="*/ 25 w 364"/>
                    <a:gd name="T35" fmla="*/ 0 h 181"/>
                    <a:gd name="T36" fmla="*/ 0 w 364"/>
                    <a:gd name="T37" fmla="*/ 93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4" h="181">
                      <a:moveTo>
                        <a:pt x="0" y="93"/>
                      </a:moveTo>
                      <a:lnTo>
                        <a:pt x="38" y="180"/>
                      </a:lnTo>
                      <a:lnTo>
                        <a:pt x="121" y="180"/>
                      </a:lnTo>
                      <a:lnTo>
                        <a:pt x="0" y="93"/>
                      </a:lnTo>
                      <a:lnTo>
                        <a:pt x="214" y="172"/>
                      </a:lnTo>
                      <a:lnTo>
                        <a:pt x="266" y="155"/>
                      </a:lnTo>
                      <a:lnTo>
                        <a:pt x="0" y="93"/>
                      </a:lnTo>
                      <a:lnTo>
                        <a:pt x="363" y="130"/>
                      </a:lnTo>
                      <a:lnTo>
                        <a:pt x="363" y="81"/>
                      </a:lnTo>
                      <a:lnTo>
                        <a:pt x="0" y="93"/>
                      </a:lnTo>
                      <a:lnTo>
                        <a:pt x="315" y="56"/>
                      </a:lnTo>
                      <a:lnTo>
                        <a:pt x="291" y="31"/>
                      </a:lnTo>
                      <a:lnTo>
                        <a:pt x="0" y="93"/>
                      </a:lnTo>
                      <a:lnTo>
                        <a:pt x="209" y="17"/>
                      </a:lnTo>
                      <a:lnTo>
                        <a:pt x="161" y="5"/>
                      </a:lnTo>
                      <a:lnTo>
                        <a:pt x="0" y="93"/>
                      </a:lnTo>
                      <a:lnTo>
                        <a:pt x="86" y="2"/>
                      </a:lnTo>
                      <a:lnTo>
                        <a:pt x="25" y="0"/>
                      </a:lnTo>
                      <a:lnTo>
                        <a:pt x="0" y="93"/>
                      </a:lnTo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400" b="1">
                    <a:solidFill>
                      <a:srgbClr val="F6F36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</p:grpSp>
        </p:grpSp>
        <p:grpSp>
          <p:nvGrpSpPr>
            <p:cNvPr id="64552" name="Group 62"/>
            <p:cNvGrpSpPr>
              <a:grpSpLocks/>
            </p:cNvGrpSpPr>
            <p:nvPr/>
          </p:nvGrpSpPr>
          <p:grpSpPr bwMode="auto">
            <a:xfrm>
              <a:off x="3666" y="2107"/>
              <a:ext cx="261" cy="78"/>
              <a:chOff x="3666" y="2107"/>
              <a:chExt cx="261" cy="78"/>
            </a:xfrm>
          </p:grpSpPr>
          <p:sp>
            <p:nvSpPr>
              <p:cNvPr id="12348" name="Freeform 60"/>
              <p:cNvSpPr>
                <a:spLocks/>
              </p:cNvSpPr>
              <p:nvPr/>
            </p:nvSpPr>
            <p:spPr bwMode="auto">
              <a:xfrm>
                <a:off x="3680" y="2107"/>
                <a:ext cx="235" cy="63"/>
              </a:xfrm>
              <a:custGeom>
                <a:avLst/>
                <a:gdLst>
                  <a:gd name="T0" fmla="*/ 0 w 235"/>
                  <a:gd name="T1" fmla="*/ 63 h 64"/>
                  <a:gd name="T2" fmla="*/ 58 w 235"/>
                  <a:gd name="T3" fmla="*/ 0 h 64"/>
                  <a:gd name="T4" fmla="*/ 176 w 235"/>
                  <a:gd name="T5" fmla="*/ 0 h 64"/>
                  <a:gd name="T6" fmla="*/ 234 w 235"/>
                  <a:gd name="T7" fmla="*/ 63 h 64"/>
                  <a:gd name="T8" fmla="*/ 176 w 235"/>
                  <a:gd name="T9" fmla="*/ 63 h 64"/>
                  <a:gd name="T10" fmla="*/ 146 w 235"/>
                  <a:gd name="T11" fmla="*/ 31 h 64"/>
                  <a:gd name="T12" fmla="*/ 88 w 235"/>
                  <a:gd name="T13" fmla="*/ 31 h 64"/>
                  <a:gd name="T14" fmla="*/ 58 w 235"/>
                  <a:gd name="T15" fmla="*/ 63 h 64"/>
                  <a:gd name="T16" fmla="*/ 0 w 235"/>
                  <a:gd name="T17" fmla="*/ 6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5" h="64">
                    <a:moveTo>
                      <a:pt x="0" y="63"/>
                    </a:moveTo>
                    <a:lnTo>
                      <a:pt x="58" y="0"/>
                    </a:lnTo>
                    <a:lnTo>
                      <a:pt x="176" y="0"/>
                    </a:lnTo>
                    <a:lnTo>
                      <a:pt x="234" y="63"/>
                    </a:lnTo>
                    <a:lnTo>
                      <a:pt x="176" y="63"/>
                    </a:lnTo>
                    <a:lnTo>
                      <a:pt x="146" y="31"/>
                    </a:lnTo>
                    <a:lnTo>
                      <a:pt x="88" y="31"/>
                    </a:lnTo>
                    <a:lnTo>
                      <a:pt x="58" y="63"/>
                    </a:lnTo>
                    <a:lnTo>
                      <a:pt x="0" y="63"/>
                    </a:lnTo>
                  </a:path>
                </a:pathLst>
              </a:custGeom>
              <a:solidFill>
                <a:srgbClr val="E0E0E0"/>
              </a:solidFill>
              <a:ln w="12700" cap="rnd" cmpd="sng">
                <a:solidFill>
                  <a:srgbClr val="40404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12349" name="Freeform 61"/>
              <p:cNvSpPr>
                <a:spLocks/>
              </p:cNvSpPr>
              <p:nvPr/>
            </p:nvSpPr>
            <p:spPr bwMode="auto">
              <a:xfrm>
                <a:off x="3666" y="2113"/>
                <a:ext cx="261" cy="72"/>
              </a:xfrm>
              <a:custGeom>
                <a:avLst/>
                <a:gdLst>
                  <a:gd name="T0" fmla="*/ 0 w 261"/>
                  <a:gd name="T1" fmla="*/ 71 h 72"/>
                  <a:gd name="T2" fmla="*/ 65 w 261"/>
                  <a:gd name="T3" fmla="*/ 0 h 72"/>
                  <a:gd name="T4" fmla="*/ 195 w 261"/>
                  <a:gd name="T5" fmla="*/ 0 h 72"/>
                  <a:gd name="T6" fmla="*/ 260 w 261"/>
                  <a:gd name="T7" fmla="*/ 71 h 72"/>
                  <a:gd name="T8" fmla="*/ 195 w 261"/>
                  <a:gd name="T9" fmla="*/ 71 h 72"/>
                  <a:gd name="T10" fmla="*/ 162 w 261"/>
                  <a:gd name="T11" fmla="*/ 36 h 72"/>
                  <a:gd name="T12" fmla="*/ 98 w 261"/>
                  <a:gd name="T13" fmla="*/ 36 h 72"/>
                  <a:gd name="T14" fmla="*/ 65 w 261"/>
                  <a:gd name="T15" fmla="*/ 71 h 72"/>
                  <a:gd name="T16" fmla="*/ 0 w 261"/>
                  <a:gd name="T17" fmla="*/ 7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72">
                    <a:moveTo>
                      <a:pt x="0" y="71"/>
                    </a:moveTo>
                    <a:lnTo>
                      <a:pt x="65" y="0"/>
                    </a:lnTo>
                    <a:lnTo>
                      <a:pt x="195" y="0"/>
                    </a:lnTo>
                    <a:lnTo>
                      <a:pt x="260" y="71"/>
                    </a:lnTo>
                    <a:lnTo>
                      <a:pt x="195" y="71"/>
                    </a:lnTo>
                    <a:lnTo>
                      <a:pt x="162" y="36"/>
                    </a:lnTo>
                    <a:lnTo>
                      <a:pt x="98" y="36"/>
                    </a:lnTo>
                    <a:lnTo>
                      <a:pt x="65" y="71"/>
                    </a:lnTo>
                    <a:lnTo>
                      <a:pt x="0" y="71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40404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12353" name="Freeform 65"/>
          <p:cNvSpPr>
            <a:spLocks/>
          </p:cNvSpPr>
          <p:nvPr/>
        </p:nvSpPr>
        <p:spPr bwMode="auto">
          <a:xfrm>
            <a:off x="2760663" y="1773239"/>
            <a:ext cx="3511550" cy="446087"/>
          </a:xfrm>
          <a:custGeom>
            <a:avLst/>
            <a:gdLst>
              <a:gd name="T0" fmla="*/ 0 w 1899"/>
              <a:gd name="T1" fmla="*/ 116 h 198"/>
              <a:gd name="T2" fmla="*/ 160 w 1899"/>
              <a:gd name="T3" fmla="*/ 184 h 198"/>
              <a:gd name="T4" fmla="*/ 192 w 1899"/>
              <a:gd name="T5" fmla="*/ 175 h 198"/>
              <a:gd name="T6" fmla="*/ 232 w 1899"/>
              <a:gd name="T7" fmla="*/ 164 h 198"/>
              <a:gd name="T8" fmla="*/ 269 w 1899"/>
              <a:gd name="T9" fmla="*/ 156 h 198"/>
              <a:gd name="T10" fmla="*/ 311 w 1899"/>
              <a:gd name="T11" fmla="*/ 147 h 198"/>
              <a:gd name="T12" fmla="*/ 349 w 1899"/>
              <a:gd name="T13" fmla="*/ 138 h 198"/>
              <a:gd name="T14" fmla="*/ 392 w 1899"/>
              <a:gd name="T15" fmla="*/ 131 h 198"/>
              <a:gd name="T16" fmla="*/ 428 w 1899"/>
              <a:gd name="T17" fmla="*/ 126 h 198"/>
              <a:gd name="T18" fmla="*/ 469 w 1899"/>
              <a:gd name="T19" fmla="*/ 119 h 198"/>
              <a:gd name="T20" fmla="*/ 511 w 1899"/>
              <a:gd name="T21" fmla="*/ 114 h 198"/>
              <a:gd name="T22" fmla="*/ 546 w 1899"/>
              <a:gd name="T23" fmla="*/ 109 h 198"/>
              <a:gd name="T24" fmla="*/ 595 w 1899"/>
              <a:gd name="T25" fmla="*/ 105 h 198"/>
              <a:gd name="T26" fmla="*/ 656 w 1899"/>
              <a:gd name="T27" fmla="*/ 99 h 198"/>
              <a:gd name="T28" fmla="*/ 717 w 1899"/>
              <a:gd name="T29" fmla="*/ 94 h 198"/>
              <a:gd name="T30" fmla="*/ 779 w 1899"/>
              <a:gd name="T31" fmla="*/ 91 h 198"/>
              <a:gd name="T32" fmla="*/ 838 w 1899"/>
              <a:gd name="T33" fmla="*/ 90 h 198"/>
              <a:gd name="T34" fmla="*/ 909 w 1899"/>
              <a:gd name="T35" fmla="*/ 90 h 198"/>
              <a:gd name="T36" fmla="*/ 976 w 1899"/>
              <a:gd name="T37" fmla="*/ 90 h 198"/>
              <a:gd name="T38" fmla="*/ 1048 w 1899"/>
              <a:gd name="T39" fmla="*/ 93 h 198"/>
              <a:gd name="T40" fmla="*/ 1112 w 1899"/>
              <a:gd name="T41" fmla="*/ 96 h 198"/>
              <a:gd name="T42" fmla="*/ 1173 w 1899"/>
              <a:gd name="T43" fmla="*/ 101 h 198"/>
              <a:gd name="T44" fmla="*/ 1233 w 1899"/>
              <a:gd name="T45" fmla="*/ 106 h 198"/>
              <a:gd name="T46" fmla="*/ 1294 w 1899"/>
              <a:gd name="T47" fmla="*/ 113 h 198"/>
              <a:gd name="T48" fmla="*/ 1359 w 1899"/>
              <a:gd name="T49" fmla="*/ 121 h 198"/>
              <a:gd name="T50" fmla="*/ 1423 w 1899"/>
              <a:gd name="T51" fmla="*/ 132 h 198"/>
              <a:gd name="T52" fmla="*/ 1486 w 1899"/>
              <a:gd name="T53" fmla="*/ 143 h 198"/>
              <a:gd name="T54" fmla="*/ 1549 w 1899"/>
              <a:gd name="T55" fmla="*/ 157 h 198"/>
              <a:gd name="T56" fmla="*/ 1606 w 1899"/>
              <a:gd name="T57" fmla="*/ 171 h 198"/>
              <a:gd name="T58" fmla="*/ 1898 w 1899"/>
              <a:gd name="T59" fmla="*/ 195 h 198"/>
              <a:gd name="T60" fmla="*/ 1741 w 1899"/>
              <a:gd name="T61" fmla="*/ 97 h 198"/>
              <a:gd name="T62" fmla="*/ 1674 w 1899"/>
              <a:gd name="T63" fmla="*/ 82 h 198"/>
              <a:gd name="T64" fmla="*/ 1606 w 1899"/>
              <a:gd name="T65" fmla="*/ 67 h 198"/>
              <a:gd name="T66" fmla="*/ 1544 w 1899"/>
              <a:gd name="T67" fmla="*/ 55 h 198"/>
              <a:gd name="T68" fmla="*/ 1480 w 1899"/>
              <a:gd name="T69" fmla="*/ 44 h 198"/>
              <a:gd name="T70" fmla="*/ 1418 w 1899"/>
              <a:gd name="T71" fmla="*/ 35 h 198"/>
              <a:gd name="T72" fmla="*/ 1346 w 1899"/>
              <a:gd name="T73" fmla="*/ 25 h 198"/>
              <a:gd name="T74" fmla="*/ 1282 w 1899"/>
              <a:gd name="T75" fmla="*/ 19 h 198"/>
              <a:gd name="T76" fmla="*/ 1208 w 1899"/>
              <a:gd name="T77" fmla="*/ 12 h 198"/>
              <a:gd name="T78" fmla="*/ 1141 w 1899"/>
              <a:gd name="T79" fmla="*/ 8 h 198"/>
              <a:gd name="T80" fmla="*/ 1069 w 1899"/>
              <a:gd name="T81" fmla="*/ 4 h 198"/>
              <a:gd name="T82" fmla="*/ 1001 w 1899"/>
              <a:gd name="T83" fmla="*/ 1 h 198"/>
              <a:gd name="T84" fmla="*/ 936 w 1899"/>
              <a:gd name="T85" fmla="*/ 0 h 198"/>
              <a:gd name="T86" fmla="*/ 865 w 1899"/>
              <a:gd name="T87" fmla="*/ 0 h 198"/>
              <a:gd name="T88" fmla="*/ 797 w 1899"/>
              <a:gd name="T89" fmla="*/ 1 h 198"/>
              <a:gd name="T90" fmla="*/ 730 w 1899"/>
              <a:gd name="T91" fmla="*/ 4 h 198"/>
              <a:gd name="T92" fmla="*/ 671 w 1899"/>
              <a:gd name="T93" fmla="*/ 7 h 198"/>
              <a:gd name="T94" fmla="*/ 600 w 1899"/>
              <a:gd name="T95" fmla="*/ 12 h 198"/>
              <a:gd name="T96" fmla="*/ 540 w 1899"/>
              <a:gd name="T97" fmla="*/ 17 h 198"/>
              <a:gd name="T98" fmla="*/ 475 w 1899"/>
              <a:gd name="T99" fmla="*/ 24 h 198"/>
              <a:gd name="T100" fmla="*/ 415 w 1899"/>
              <a:gd name="T101" fmla="*/ 32 h 198"/>
              <a:gd name="T102" fmla="*/ 354 w 1899"/>
              <a:gd name="T103" fmla="*/ 39 h 198"/>
              <a:gd name="T104" fmla="*/ 308 w 1899"/>
              <a:gd name="T105" fmla="*/ 47 h 198"/>
              <a:gd name="T106" fmla="*/ 275 w 1899"/>
              <a:gd name="T107" fmla="*/ 51 h 198"/>
              <a:gd name="T108" fmla="*/ 249 w 1899"/>
              <a:gd name="T109" fmla="*/ 56 h 198"/>
              <a:gd name="T110" fmla="*/ 216 w 1899"/>
              <a:gd name="T111" fmla="*/ 63 h 198"/>
              <a:gd name="T112" fmla="*/ 187 w 1899"/>
              <a:gd name="T113" fmla="*/ 69 h 198"/>
              <a:gd name="T114" fmla="*/ 152 w 1899"/>
              <a:gd name="T115" fmla="*/ 76 h 198"/>
              <a:gd name="T116" fmla="*/ 117 w 1899"/>
              <a:gd name="T117" fmla="*/ 84 h 198"/>
              <a:gd name="T118" fmla="*/ 90 w 1899"/>
              <a:gd name="T119" fmla="*/ 90 h 198"/>
              <a:gd name="T120" fmla="*/ 58 w 1899"/>
              <a:gd name="T121" fmla="*/ 99 h 198"/>
              <a:gd name="T122" fmla="*/ 33 w 1899"/>
              <a:gd name="T123" fmla="*/ 106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99" h="198">
                <a:moveTo>
                  <a:pt x="18" y="109"/>
                </a:moveTo>
                <a:lnTo>
                  <a:pt x="0" y="116"/>
                </a:lnTo>
                <a:lnTo>
                  <a:pt x="138" y="189"/>
                </a:lnTo>
                <a:lnTo>
                  <a:pt x="160" y="184"/>
                </a:lnTo>
                <a:lnTo>
                  <a:pt x="176" y="179"/>
                </a:lnTo>
                <a:lnTo>
                  <a:pt x="192" y="175"/>
                </a:lnTo>
                <a:lnTo>
                  <a:pt x="213" y="169"/>
                </a:lnTo>
                <a:lnTo>
                  <a:pt x="232" y="164"/>
                </a:lnTo>
                <a:lnTo>
                  <a:pt x="253" y="159"/>
                </a:lnTo>
                <a:lnTo>
                  <a:pt x="269" y="156"/>
                </a:lnTo>
                <a:lnTo>
                  <a:pt x="292" y="150"/>
                </a:lnTo>
                <a:lnTo>
                  <a:pt x="311" y="147"/>
                </a:lnTo>
                <a:lnTo>
                  <a:pt x="332" y="142"/>
                </a:lnTo>
                <a:lnTo>
                  <a:pt x="349" y="138"/>
                </a:lnTo>
                <a:lnTo>
                  <a:pt x="373" y="135"/>
                </a:lnTo>
                <a:lnTo>
                  <a:pt x="392" y="131"/>
                </a:lnTo>
                <a:lnTo>
                  <a:pt x="410" y="128"/>
                </a:lnTo>
                <a:lnTo>
                  <a:pt x="428" y="126"/>
                </a:lnTo>
                <a:lnTo>
                  <a:pt x="449" y="122"/>
                </a:lnTo>
                <a:lnTo>
                  <a:pt x="469" y="119"/>
                </a:lnTo>
                <a:lnTo>
                  <a:pt x="492" y="117"/>
                </a:lnTo>
                <a:lnTo>
                  <a:pt x="511" y="114"/>
                </a:lnTo>
                <a:lnTo>
                  <a:pt x="527" y="112"/>
                </a:lnTo>
                <a:lnTo>
                  <a:pt x="546" y="109"/>
                </a:lnTo>
                <a:lnTo>
                  <a:pt x="570" y="107"/>
                </a:lnTo>
                <a:lnTo>
                  <a:pt x="595" y="105"/>
                </a:lnTo>
                <a:lnTo>
                  <a:pt x="626" y="101"/>
                </a:lnTo>
                <a:lnTo>
                  <a:pt x="656" y="99"/>
                </a:lnTo>
                <a:lnTo>
                  <a:pt x="687" y="96"/>
                </a:lnTo>
                <a:lnTo>
                  <a:pt x="717" y="94"/>
                </a:lnTo>
                <a:lnTo>
                  <a:pt x="751" y="92"/>
                </a:lnTo>
                <a:lnTo>
                  <a:pt x="779" y="91"/>
                </a:lnTo>
                <a:lnTo>
                  <a:pt x="808" y="91"/>
                </a:lnTo>
                <a:lnTo>
                  <a:pt x="838" y="90"/>
                </a:lnTo>
                <a:lnTo>
                  <a:pt x="873" y="89"/>
                </a:lnTo>
                <a:lnTo>
                  <a:pt x="909" y="90"/>
                </a:lnTo>
                <a:lnTo>
                  <a:pt x="940" y="90"/>
                </a:lnTo>
                <a:lnTo>
                  <a:pt x="976" y="90"/>
                </a:lnTo>
                <a:lnTo>
                  <a:pt x="1013" y="91"/>
                </a:lnTo>
                <a:lnTo>
                  <a:pt x="1048" y="93"/>
                </a:lnTo>
                <a:lnTo>
                  <a:pt x="1079" y="94"/>
                </a:lnTo>
                <a:lnTo>
                  <a:pt x="1112" y="96"/>
                </a:lnTo>
                <a:lnTo>
                  <a:pt x="1140" y="98"/>
                </a:lnTo>
                <a:lnTo>
                  <a:pt x="1173" y="101"/>
                </a:lnTo>
                <a:lnTo>
                  <a:pt x="1202" y="103"/>
                </a:lnTo>
                <a:lnTo>
                  <a:pt x="1233" y="106"/>
                </a:lnTo>
                <a:lnTo>
                  <a:pt x="1266" y="109"/>
                </a:lnTo>
                <a:lnTo>
                  <a:pt x="1294" y="113"/>
                </a:lnTo>
                <a:lnTo>
                  <a:pt x="1327" y="117"/>
                </a:lnTo>
                <a:lnTo>
                  <a:pt x="1359" y="121"/>
                </a:lnTo>
                <a:lnTo>
                  <a:pt x="1390" y="126"/>
                </a:lnTo>
                <a:lnTo>
                  <a:pt x="1423" y="132"/>
                </a:lnTo>
                <a:lnTo>
                  <a:pt x="1458" y="137"/>
                </a:lnTo>
                <a:lnTo>
                  <a:pt x="1486" y="143"/>
                </a:lnTo>
                <a:lnTo>
                  <a:pt x="1516" y="149"/>
                </a:lnTo>
                <a:lnTo>
                  <a:pt x="1549" y="157"/>
                </a:lnTo>
                <a:lnTo>
                  <a:pt x="1575" y="164"/>
                </a:lnTo>
                <a:lnTo>
                  <a:pt x="1606" y="171"/>
                </a:lnTo>
                <a:lnTo>
                  <a:pt x="1560" y="197"/>
                </a:lnTo>
                <a:lnTo>
                  <a:pt x="1898" y="195"/>
                </a:lnTo>
                <a:lnTo>
                  <a:pt x="1787" y="73"/>
                </a:lnTo>
                <a:lnTo>
                  <a:pt x="1741" y="97"/>
                </a:lnTo>
                <a:lnTo>
                  <a:pt x="1707" y="89"/>
                </a:lnTo>
                <a:lnTo>
                  <a:pt x="1674" y="82"/>
                </a:lnTo>
                <a:lnTo>
                  <a:pt x="1637" y="74"/>
                </a:lnTo>
                <a:lnTo>
                  <a:pt x="1606" y="67"/>
                </a:lnTo>
                <a:lnTo>
                  <a:pt x="1575" y="60"/>
                </a:lnTo>
                <a:lnTo>
                  <a:pt x="1544" y="55"/>
                </a:lnTo>
                <a:lnTo>
                  <a:pt x="1512" y="49"/>
                </a:lnTo>
                <a:lnTo>
                  <a:pt x="1480" y="44"/>
                </a:lnTo>
                <a:lnTo>
                  <a:pt x="1451" y="39"/>
                </a:lnTo>
                <a:lnTo>
                  <a:pt x="1418" y="35"/>
                </a:lnTo>
                <a:lnTo>
                  <a:pt x="1377" y="29"/>
                </a:lnTo>
                <a:lnTo>
                  <a:pt x="1346" y="25"/>
                </a:lnTo>
                <a:lnTo>
                  <a:pt x="1313" y="22"/>
                </a:lnTo>
                <a:lnTo>
                  <a:pt x="1282" y="19"/>
                </a:lnTo>
                <a:lnTo>
                  <a:pt x="1244" y="15"/>
                </a:lnTo>
                <a:lnTo>
                  <a:pt x="1208" y="12"/>
                </a:lnTo>
                <a:lnTo>
                  <a:pt x="1176" y="10"/>
                </a:lnTo>
                <a:lnTo>
                  <a:pt x="1141" y="8"/>
                </a:lnTo>
                <a:lnTo>
                  <a:pt x="1103" y="5"/>
                </a:lnTo>
                <a:lnTo>
                  <a:pt x="1069" y="4"/>
                </a:lnTo>
                <a:lnTo>
                  <a:pt x="1035" y="2"/>
                </a:lnTo>
                <a:lnTo>
                  <a:pt x="1001" y="1"/>
                </a:lnTo>
                <a:lnTo>
                  <a:pt x="968" y="1"/>
                </a:lnTo>
                <a:lnTo>
                  <a:pt x="936" y="0"/>
                </a:lnTo>
                <a:lnTo>
                  <a:pt x="903" y="0"/>
                </a:lnTo>
                <a:lnTo>
                  <a:pt x="865" y="0"/>
                </a:lnTo>
                <a:lnTo>
                  <a:pt x="831" y="0"/>
                </a:lnTo>
                <a:lnTo>
                  <a:pt x="797" y="1"/>
                </a:lnTo>
                <a:lnTo>
                  <a:pt x="762" y="3"/>
                </a:lnTo>
                <a:lnTo>
                  <a:pt x="730" y="4"/>
                </a:lnTo>
                <a:lnTo>
                  <a:pt x="697" y="5"/>
                </a:lnTo>
                <a:lnTo>
                  <a:pt x="671" y="7"/>
                </a:lnTo>
                <a:lnTo>
                  <a:pt x="635" y="9"/>
                </a:lnTo>
                <a:lnTo>
                  <a:pt x="600" y="12"/>
                </a:lnTo>
                <a:lnTo>
                  <a:pt x="571" y="14"/>
                </a:lnTo>
                <a:lnTo>
                  <a:pt x="540" y="17"/>
                </a:lnTo>
                <a:lnTo>
                  <a:pt x="509" y="20"/>
                </a:lnTo>
                <a:lnTo>
                  <a:pt x="475" y="24"/>
                </a:lnTo>
                <a:lnTo>
                  <a:pt x="444" y="28"/>
                </a:lnTo>
                <a:lnTo>
                  <a:pt x="415" y="32"/>
                </a:lnTo>
                <a:lnTo>
                  <a:pt x="380" y="35"/>
                </a:lnTo>
                <a:lnTo>
                  <a:pt x="354" y="39"/>
                </a:lnTo>
                <a:lnTo>
                  <a:pt x="327" y="43"/>
                </a:lnTo>
                <a:lnTo>
                  <a:pt x="308" y="47"/>
                </a:lnTo>
                <a:lnTo>
                  <a:pt x="290" y="49"/>
                </a:lnTo>
                <a:lnTo>
                  <a:pt x="275" y="51"/>
                </a:lnTo>
                <a:lnTo>
                  <a:pt x="262" y="54"/>
                </a:lnTo>
                <a:lnTo>
                  <a:pt x="249" y="56"/>
                </a:lnTo>
                <a:lnTo>
                  <a:pt x="232" y="60"/>
                </a:lnTo>
                <a:lnTo>
                  <a:pt x="216" y="63"/>
                </a:lnTo>
                <a:lnTo>
                  <a:pt x="200" y="67"/>
                </a:lnTo>
                <a:lnTo>
                  <a:pt x="187" y="69"/>
                </a:lnTo>
                <a:lnTo>
                  <a:pt x="170" y="73"/>
                </a:lnTo>
                <a:lnTo>
                  <a:pt x="152" y="76"/>
                </a:lnTo>
                <a:lnTo>
                  <a:pt x="136" y="80"/>
                </a:lnTo>
                <a:lnTo>
                  <a:pt x="117" y="84"/>
                </a:lnTo>
                <a:lnTo>
                  <a:pt x="104" y="87"/>
                </a:lnTo>
                <a:lnTo>
                  <a:pt x="90" y="90"/>
                </a:lnTo>
                <a:lnTo>
                  <a:pt x="74" y="94"/>
                </a:lnTo>
                <a:lnTo>
                  <a:pt x="58" y="99"/>
                </a:lnTo>
                <a:lnTo>
                  <a:pt x="44" y="102"/>
                </a:lnTo>
                <a:lnTo>
                  <a:pt x="33" y="106"/>
                </a:lnTo>
                <a:lnTo>
                  <a:pt x="18" y="109"/>
                </a:lnTo>
              </a:path>
            </a:pathLst>
          </a:custGeom>
          <a:solidFill>
            <a:srgbClr val="FE9B03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53882" dir="27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354" name="Rectangle 66"/>
          <p:cNvSpPr>
            <a:spLocks noChangeArrowheads="1"/>
          </p:cNvSpPr>
          <p:nvPr/>
        </p:nvSpPr>
        <p:spPr bwMode="auto">
          <a:xfrm>
            <a:off x="5573163" y="5410201"/>
            <a:ext cx="1755288" cy="92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2" tIns="44450" rIns="87312" bIns="44450">
            <a:spAutoFit/>
          </a:bodyPr>
          <a:lstStyle>
            <a:lvl1pPr defTabSz="7239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1pPr>
            <a:lvl2pPr marL="742950" indent="-285750" defTabSz="7239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2pPr>
            <a:lvl3pPr marL="1143000" indent="-228600" defTabSz="7239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3pPr>
            <a:lvl4pPr marL="1600200" indent="-228600" defTabSz="7239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4pPr>
            <a:lvl5pPr marL="2057400" indent="-228600" defTabSz="723900"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5pPr>
            <a:lvl6pPr marL="2514600" indent="-228600" algn="ctr" defTabSz="7239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6pPr>
            <a:lvl7pPr marL="2971800" indent="-228600" algn="ctr" defTabSz="7239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7pPr>
            <a:lvl8pPr marL="3429000" indent="-228600" algn="ctr" defTabSz="7239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8pPr>
            <a:lvl9pPr marL="3886200" indent="-228600" algn="ctr" defTabSz="7239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anose="020B0606020202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700">
                <a:solidFill>
                  <a:srgbClr val="7FFF00"/>
                </a:solidFill>
              </a:rPr>
              <a:t>Gene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700">
                <a:solidFill>
                  <a:srgbClr val="7FFF00"/>
                </a:solidFill>
              </a:rPr>
              <a:t>dispensado</a:t>
            </a:r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9179014" y="5405439"/>
            <a:ext cx="1787348" cy="92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312" tIns="44450" rIns="87312" bIns="44450">
            <a:spAutoFit/>
          </a:bodyPr>
          <a:lstStyle/>
          <a:p>
            <a:pPr algn="ctr" defTabSz="723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00" b="1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Molécula</a:t>
            </a:r>
          </a:p>
          <a:p>
            <a:pPr algn="ctr" defTabSz="723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700" b="1"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recomposta</a:t>
            </a:r>
          </a:p>
        </p:txBody>
      </p:sp>
      <p:sp>
        <p:nvSpPr>
          <p:cNvPr id="12360" name="AutoShape 72"/>
          <p:cNvSpPr>
            <a:spLocks noChangeArrowheads="1"/>
          </p:cNvSpPr>
          <p:nvPr/>
        </p:nvSpPr>
        <p:spPr bwMode="auto">
          <a:xfrm>
            <a:off x="3136900" y="3716338"/>
            <a:ext cx="355600" cy="32385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361" name="Text Box 73"/>
          <p:cNvSpPr txBox="1">
            <a:spLocks noChangeArrowheads="1"/>
          </p:cNvSpPr>
          <p:nvPr/>
        </p:nvSpPr>
        <p:spPr bwMode="auto">
          <a:xfrm>
            <a:off x="2846389" y="3940175"/>
            <a:ext cx="1063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Sonda</a:t>
            </a:r>
          </a:p>
        </p:txBody>
      </p:sp>
      <p:grpSp>
        <p:nvGrpSpPr>
          <p:cNvPr id="4" name="Grupo 3"/>
          <p:cNvGrpSpPr>
            <a:grpSpLocks/>
          </p:cNvGrpSpPr>
          <p:nvPr/>
        </p:nvGrpSpPr>
        <p:grpSpPr bwMode="auto">
          <a:xfrm>
            <a:off x="6132514" y="2589213"/>
            <a:ext cx="434975" cy="177800"/>
            <a:chOff x="5180347" y="2588959"/>
            <a:chExt cx="434975" cy="177800"/>
          </a:xfrm>
        </p:grpSpPr>
        <p:sp>
          <p:nvSpPr>
            <p:cNvPr id="12362" name="Rectangle 74"/>
            <p:cNvSpPr>
              <a:spLocks noChangeArrowheads="1"/>
            </p:cNvSpPr>
            <p:nvPr/>
          </p:nvSpPr>
          <p:spPr bwMode="auto">
            <a:xfrm>
              <a:off x="5180347" y="2590546"/>
              <a:ext cx="434975" cy="176213"/>
            </a:xfrm>
            <a:prstGeom prst="rect">
              <a:avLst/>
            </a:prstGeom>
            <a:solidFill>
              <a:srgbClr val="F6F36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2365" name="Line 77"/>
            <p:cNvSpPr>
              <a:spLocks noChangeShapeType="1"/>
            </p:cNvSpPr>
            <p:nvPr/>
          </p:nvSpPr>
          <p:spPr bwMode="auto">
            <a:xfrm flipH="1">
              <a:off x="4877134" y="2588959"/>
              <a:ext cx="0" cy="17780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ln>
                  <a:solidFill>
                    <a:srgbClr val="FF0000"/>
                  </a:solidFill>
                </a:ln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pic>
        <p:nvPicPr>
          <p:cNvPr id="77844" name="Picture 89" descr="http://www.clker.com/cliparts/2/i/B/r/n/a/value-logo-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9" y="2420938"/>
            <a:ext cx="1266825" cy="22225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5" name="Picture 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9" y="2133601"/>
            <a:ext cx="1201737" cy="2809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74"/>
          <p:cNvSpPr>
            <a:spLocks noChangeArrowheads="1"/>
          </p:cNvSpPr>
          <p:nvPr/>
        </p:nvSpPr>
        <p:spPr bwMode="auto">
          <a:xfrm>
            <a:off x="1833564" y="3016250"/>
            <a:ext cx="460375" cy="196850"/>
          </a:xfrm>
          <a:prstGeom prst="rect">
            <a:avLst/>
          </a:prstGeom>
          <a:solidFill>
            <a:srgbClr val="F6F36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4" name="Line 77"/>
          <p:cNvSpPr>
            <a:spLocks noChangeShapeType="1"/>
          </p:cNvSpPr>
          <p:nvPr/>
        </p:nvSpPr>
        <p:spPr bwMode="auto">
          <a:xfrm flipH="1">
            <a:off x="2063750" y="3016250"/>
            <a:ext cx="0" cy="19685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77847" name="Picture 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4" y="2276476"/>
            <a:ext cx="1150937" cy="2809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 bwMode="auto">
          <a:xfrm>
            <a:off x="3113088" y="4470401"/>
            <a:ext cx="461962" cy="18256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 wrap="none" anchor="ctr"/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54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utoUpdateAnimBg="0"/>
      <p:bldP spid="12297" grpId="0" autoUpdateAnimBg="0"/>
      <p:bldP spid="12298" grpId="0"/>
      <p:bldP spid="12312" grpId="0" autoUpdateAnimBg="0"/>
      <p:bldP spid="12354" grpId="0" autoUpdateAnimBg="0"/>
      <p:bldP spid="12356" grpId="0" autoUpdateAnimBg="0"/>
      <p:bldP spid="12360" grpId="0" animBg="1" autoUpdateAnimBg="0"/>
      <p:bldP spid="12361" grpId="0" autoUpdateAnimBg="0"/>
      <p:bldP spid="8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558925" y="1916113"/>
            <a:ext cx="9438480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3365FB"/>
                  </a:outerShdw>
                </a:effectLst>
              </a14:hiddenEffects>
            </a:ext>
          </a:extLst>
        </p:spPr>
        <p:txBody>
          <a:bodyPr wrap="none" lIns="87312" tIns="44450" rIns="87312" bIns="4445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defTabSz="723900">
              <a:defRPr/>
            </a:pPr>
            <a:r>
              <a:rPr lang="pt-BR" sz="7200" dirty="0">
                <a:ln>
                  <a:solidFill>
                    <a:srgbClr val="FFFF99"/>
                  </a:solidFill>
                </a:ln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“</a:t>
            </a:r>
            <a:r>
              <a:rPr lang="pt-BR" sz="7200" dirty="0" err="1">
                <a:ln>
                  <a:solidFill>
                    <a:srgbClr val="FFFF99"/>
                  </a:solidFill>
                </a:ln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Abusus</a:t>
            </a:r>
            <a:r>
              <a:rPr lang="pt-BR" sz="7200" dirty="0">
                <a:ln>
                  <a:solidFill>
                    <a:srgbClr val="FFFF99"/>
                  </a:solidFill>
                </a:ln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pt-BR" sz="7200" dirty="0">
                <a:ln>
                  <a:solidFill>
                    <a:srgbClr val="FFFF99"/>
                  </a:solidFill>
                </a:ln>
                <a:solidFill>
                  <a:srgbClr val="FC01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non</a:t>
            </a:r>
            <a:r>
              <a:rPr lang="pt-BR" sz="7200" dirty="0">
                <a:ln>
                  <a:solidFill>
                    <a:srgbClr val="FFFF99"/>
                  </a:solidFill>
                </a:ln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pt-BR" sz="7200" dirty="0" err="1">
                <a:ln>
                  <a:solidFill>
                    <a:srgbClr val="FFFF99"/>
                  </a:solidFill>
                </a:ln>
                <a:solidFill>
                  <a:srgbClr val="3365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tollit</a:t>
            </a:r>
            <a:r>
              <a:rPr lang="pt-BR" sz="7200" dirty="0">
                <a:ln>
                  <a:solidFill>
                    <a:srgbClr val="FFFF99"/>
                  </a:solidFill>
                </a:ln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 </a:t>
            </a:r>
            <a:r>
              <a:rPr lang="pt-BR" sz="7200" dirty="0" err="1">
                <a:ln>
                  <a:solidFill>
                    <a:srgbClr val="FFFF99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usum</a:t>
            </a:r>
            <a:r>
              <a:rPr lang="pt-BR" sz="7200" dirty="0">
                <a:ln>
                  <a:solidFill>
                    <a:srgbClr val="FFFF99"/>
                  </a:solidFill>
                </a:ln>
                <a:solidFill>
                  <a:srgbClr val="7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”</a:t>
            </a:r>
          </a:p>
        </p:txBody>
      </p:sp>
      <p:pic>
        <p:nvPicPr>
          <p:cNvPr id="81925" name="Picture 10" descr="Abusus non tollit usu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3068638"/>
            <a:ext cx="3760787" cy="357346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11624" y="1189068"/>
            <a:ext cx="7091362" cy="65575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defTabSz="768350">
              <a:lnSpc>
                <a:spcPts val="4300"/>
              </a:lnSpc>
              <a:defRPr/>
            </a:pPr>
            <a:r>
              <a:rPr lang="pt-BR" sz="6000" dirty="0">
                <a:solidFill>
                  <a:srgbClr val="8CF4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itchFamily="18" charset="0"/>
              </a:rPr>
              <a:t>Manipulação genética</a:t>
            </a:r>
          </a:p>
        </p:txBody>
      </p:sp>
    </p:spTree>
    <p:extLst>
      <p:ext uri="{BB962C8B-B14F-4D97-AF65-F5344CB8AC3E}">
        <p14:creationId xmlns:p14="http://schemas.microsoft.com/office/powerpoint/2010/main" val="1964499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7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2" name="Rectangle 46"/>
          <p:cNvSpPr>
            <a:spLocks noChangeArrowheads="1"/>
          </p:cNvSpPr>
          <p:nvPr/>
        </p:nvSpPr>
        <p:spPr bwMode="auto">
          <a:xfrm>
            <a:off x="1415481" y="1268760"/>
            <a:ext cx="4887557" cy="101309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defTabSz="762000">
              <a:defRPr/>
            </a:pPr>
            <a:r>
              <a:rPr lang="pt-BR" sz="6000" dirty="0">
                <a:solidFill>
                  <a:srgbClr val="FFFF00"/>
                </a:solidFill>
                <a:latin typeface="Playbill" pitchFamily="82" charset="0"/>
              </a:rPr>
              <a:t>O FOGO...... É PERIGOSO</a:t>
            </a:r>
          </a:p>
        </p:txBody>
      </p:sp>
      <p:sp>
        <p:nvSpPr>
          <p:cNvPr id="19503" name="Rectangle 47"/>
          <p:cNvSpPr>
            <a:spLocks noChangeArrowheads="1"/>
          </p:cNvSpPr>
          <p:nvPr/>
        </p:nvSpPr>
        <p:spPr bwMode="auto">
          <a:xfrm>
            <a:off x="1433514" y="2924945"/>
            <a:ext cx="5746767" cy="92076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defTabSz="762000">
              <a:defRPr/>
            </a:pPr>
            <a:r>
              <a:rPr lang="pt-BR" sz="5400" dirty="0">
                <a:solidFill>
                  <a:srgbClr val="FFFF00"/>
                </a:solidFill>
                <a:latin typeface="Playbill" pitchFamily="82" charset="0"/>
              </a:rPr>
              <a:t>A LINGUAGEM ..... É PERIGOSA</a:t>
            </a:r>
          </a:p>
        </p:txBody>
      </p:sp>
      <p:pic>
        <p:nvPicPr>
          <p:cNvPr id="19528" name="Picture 72" descr="bonhommes-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04" y="1743851"/>
            <a:ext cx="2254542" cy="222708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10" descr="http://www.animatedgif.net/fireexplosions/explosion2_e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15889"/>
            <a:ext cx="151130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415700" y="4869160"/>
            <a:ext cx="604845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pt-BR" sz="5400" dirty="0">
                <a:solidFill>
                  <a:srgbClr val="FFFF00"/>
                </a:solidFill>
                <a:effectLst>
                  <a:outerShdw blurRad="50800" dist="50800" dir="3000000" algn="ctr" rotWithShape="0">
                    <a:schemeClr val="tx2"/>
                  </a:outerShdw>
                </a:effectLst>
                <a:latin typeface="Playbill" panose="040506030A0602020202" pitchFamily="82" charset="0"/>
              </a:rPr>
              <a:t>A IMPRESSORA 3 D..... TAMBÉM</a:t>
            </a:r>
          </a:p>
        </p:txBody>
      </p:sp>
      <p:pic>
        <p:nvPicPr>
          <p:cNvPr id="85000" name="Picture 12" descr="http://media.salon.com/2013/01/3d_printer_guns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4437064"/>
            <a:ext cx="31464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89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8" name="Freeform 148"/>
          <p:cNvSpPr>
            <a:spLocks/>
          </p:cNvSpPr>
          <p:nvPr/>
        </p:nvSpPr>
        <p:spPr bwMode="auto">
          <a:xfrm>
            <a:off x="5127626" y="952501"/>
            <a:ext cx="5432425" cy="4775200"/>
          </a:xfrm>
          <a:custGeom>
            <a:avLst/>
            <a:gdLst>
              <a:gd name="T0" fmla="*/ 303 w 3422"/>
              <a:gd name="T1" fmla="*/ 665 h 2537"/>
              <a:gd name="T2" fmla="*/ 332 w 3422"/>
              <a:gd name="T3" fmla="*/ 363 h 2537"/>
              <a:gd name="T4" fmla="*/ 634 w 3422"/>
              <a:gd name="T5" fmla="*/ 348 h 2537"/>
              <a:gd name="T6" fmla="*/ 677 w 3422"/>
              <a:gd name="T7" fmla="*/ 305 h 2537"/>
              <a:gd name="T8" fmla="*/ 807 w 3422"/>
              <a:gd name="T9" fmla="*/ 262 h 2537"/>
              <a:gd name="T10" fmla="*/ 893 w 3422"/>
              <a:gd name="T11" fmla="*/ 132 h 2537"/>
              <a:gd name="T12" fmla="*/ 1080 w 3422"/>
              <a:gd name="T13" fmla="*/ 60 h 2537"/>
              <a:gd name="T14" fmla="*/ 1599 w 3422"/>
              <a:gd name="T15" fmla="*/ 3 h 2537"/>
              <a:gd name="T16" fmla="*/ 1800 w 3422"/>
              <a:gd name="T17" fmla="*/ 17 h 2537"/>
              <a:gd name="T18" fmla="*/ 1916 w 3422"/>
              <a:gd name="T19" fmla="*/ 32 h 2537"/>
              <a:gd name="T20" fmla="*/ 1930 w 3422"/>
              <a:gd name="T21" fmla="*/ 204 h 2537"/>
              <a:gd name="T22" fmla="*/ 1973 w 3422"/>
              <a:gd name="T23" fmla="*/ 248 h 2537"/>
              <a:gd name="T24" fmla="*/ 2002 w 3422"/>
              <a:gd name="T25" fmla="*/ 334 h 2537"/>
              <a:gd name="T26" fmla="*/ 2045 w 3422"/>
              <a:gd name="T27" fmla="*/ 348 h 2537"/>
              <a:gd name="T28" fmla="*/ 2362 w 3422"/>
              <a:gd name="T29" fmla="*/ 406 h 2537"/>
              <a:gd name="T30" fmla="*/ 2549 w 3422"/>
              <a:gd name="T31" fmla="*/ 406 h 2537"/>
              <a:gd name="T32" fmla="*/ 2808 w 3422"/>
              <a:gd name="T33" fmla="*/ 377 h 2537"/>
              <a:gd name="T34" fmla="*/ 2967 w 3422"/>
              <a:gd name="T35" fmla="*/ 492 h 2537"/>
              <a:gd name="T36" fmla="*/ 3168 w 3422"/>
              <a:gd name="T37" fmla="*/ 694 h 2537"/>
              <a:gd name="T38" fmla="*/ 3082 w 3422"/>
              <a:gd name="T39" fmla="*/ 1083 h 2537"/>
              <a:gd name="T40" fmla="*/ 3010 w 3422"/>
              <a:gd name="T41" fmla="*/ 1169 h 2537"/>
              <a:gd name="T42" fmla="*/ 2938 w 3422"/>
              <a:gd name="T43" fmla="*/ 1443 h 2537"/>
              <a:gd name="T44" fmla="*/ 3039 w 3422"/>
              <a:gd name="T45" fmla="*/ 1659 h 2537"/>
              <a:gd name="T46" fmla="*/ 3197 w 3422"/>
              <a:gd name="T47" fmla="*/ 1846 h 2537"/>
              <a:gd name="T48" fmla="*/ 3197 w 3422"/>
              <a:gd name="T49" fmla="*/ 2321 h 2537"/>
              <a:gd name="T50" fmla="*/ 2996 w 3422"/>
              <a:gd name="T51" fmla="*/ 2393 h 2537"/>
              <a:gd name="T52" fmla="*/ 2650 w 3422"/>
              <a:gd name="T53" fmla="*/ 2436 h 2537"/>
              <a:gd name="T54" fmla="*/ 2520 w 3422"/>
              <a:gd name="T55" fmla="*/ 2465 h 2537"/>
              <a:gd name="T56" fmla="*/ 2348 w 3422"/>
              <a:gd name="T57" fmla="*/ 2480 h 2537"/>
              <a:gd name="T58" fmla="*/ 2319 w 3422"/>
              <a:gd name="T59" fmla="*/ 2523 h 2537"/>
              <a:gd name="T60" fmla="*/ 2276 w 3422"/>
              <a:gd name="T61" fmla="*/ 2537 h 2537"/>
              <a:gd name="T62" fmla="*/ 1095 w 3422"/>
              <a:gd name="T63" fmla="*/ 2494 h 2537"/>
              <a:gd name="T64" fmla="*/ 533 w 3422"/>
              <a:gd name="T65" fmla="*/ 2422 h 2537"/>
              <a:gd name="T66" fmla="*/ 605 w 3422"/>
              <a:gd name="T67" fmla="*/ 2220 h 2537"/>
              <a:gd name="T68" fmla="*/ 692 w 3422"/>
              <a:gd name="T69" fmla="*/ 1846 h 2537"/>
              <a:gd name="T70" fmla="*/ 792 w 3422"/>
              <a:gd name="T71" fmla="*/ 1760 h 2537"/>
              <a:gd name="T72" fmla="*/ 634 w 3422"/>
              <a:gd name="T73" fmla="*/ 1587 h 2537"/>
              <a:gd name="T74" fmla="*/ 432 w 3422"/>
              <a:gd name="T75" fmla="*/ 1544 h 2537"/>
              <a:gd name="T76" fmla="*/ 332 w 3422"/>
              <a:gd name="T77" fmla="*/ 1500 h 2537"/>
              <a:gd name="T78" fmla="*/ 0 w 3422"/>
              <a:gd name="T79" fmla="*/ 1428 h 2537"/>
              <a:gd name="T80" fmla="*/ 87 w 3422"/>
              <a:gd name="T81" fmla="*/ 1385 h 2537"/>
              <a:gd name="T82" fmla="*/ 202 w 3422"/>
              <a:gd name="T83" fmla="*/ 1371 h 2537"/>
              <a:gd name="T84" fmla="*/ 317 w 3422"/>
              <a:gd name="T85" fmla="*/ 1256 h 2537"/>
              <a:gd name="T86" fmla="*/ 360 w 3422"/>
              <a:gd name="T87" fmla="*/ 1241 h 2537"/>
              <a:gd name="T88" fmla="*/ 476 w 3422"/>
              <a:gd name="T89" fmla="*/ 1054 h 2537"/>
              <a:gd name="T90" fmla="*/ 519 w 3422"/>
              <a:gd name="T91" fmla="*/ 939 h 2537"/>
              <a:gd name="T92" fmla="*/ 548 w 3422"/>
              <a:gd name="T93" fmla="*/ 838 h 2537"/>
              <a:gd name="T94" fmla="*/ 404 w 3422"/>
              <a:gd name="T95" fmla="*/ 824 h 2537"/>
              <a:gd name="T96" fmla="*/ 274 w 3422"/>
              <a:gd name="T97" fmla="*/ 723 h 2537"/>
              <a:gd name="T98" fmla="*/ 303 w 3422"/>
              <a:gd name="T99" fmla="*/ 665 h 2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22" h="2537">
                <a:moveTo>
                  <a:pt x="303" y="665"/>
                </a:moveTo>
                <a:cubicBezTo>
                  <a:pt x="301" y="651"/>
                  <a:pt x="207" y="373"/>
                  <a:pt x="332" y="363"/>
                </a:cubicBezTo>
                <a:cubicBezTo>
                  <a:pt x="432" y="355"/>
                  <a:pt x="533" y="353"/>
                  <a:pt x="634" y="348"/>
                </a:cubicBezTo>
                <a:cubicBezTo>
                  <a:pt x="648" y="334"/>
                  <a:pt x="659" y="314"/>
                  <a:pt x="677" y="305"/>
                </a:cubicBezTo>
                <a:cubicBezTo>
                  <a:pt x="718" y="285"/>
                  <a:pt x="807" y="262"/>
                  <a:pt x="807" y="262"/>
                </a:cubicBezTo>
                <a:cubicBezTo>
                  <a:pt x="874" y="161"/>
                  <a:pt x="845" y="205"/>
                  <a:pt x="893" y="132"/>
                </a:cubicBezTo>
                <a:cubicBezTo>
                  <a:pt x="924" y="85"/>
                  <a:pt x="1029" y="68"/>
                  <a:pt x="1080" y="60"/>
                </a:cubicBezTo>
                <a:cubicBezTo>
                  <a:pt x="1377" y="14"/>
                  <a:pt x="1346" y="21"/>
                  <a:pt x="1599" y="3"/>
                </a:cubicBezTo>
                <a:cubicBezTo>
                  <a:pt x="1666" y="8"/>
                  <a:pt x="1733" y="11"/>
                  <a:pt x="1800" y="17"/>
                </a:cubicBezTo>
                <a:cubicBezTo>
                  <a:pt x="1839" y="21"/>
                  <a:pt x="1894" y="0"/>
                  <a:pt x="1916" y="32"/>
                </a:cubicBezTo>
                <a:cubicBezTo>
                  <a:pt x="1949" y="79"/>
                  <a:pt x="1915" y="148"/>
                  <a:pt x="1930" y="204"/>
                </a:cubicBezTo>
                <a:cubicBezTo>
                  <a:pt x="1935" y="224"/>
                  <a:pt x="1959" y="233"/>
                  <a:pt x="1973" y="248"/>
                </a:cubicBezTo>
                <a:cubicBezTo>
                  <a:pt x="1983" y="277"/>
                  <a:pt x="1984" y="309"/>
                  <a:pt x="2002" y="334"/>
                </a:cubicBezTo>
                <a:cubicBezTo>
                  <a:pt x="2011" y="346"/>
                  <a:pt x="2030" y="345"/>
                  <a:pt x="2045" y="348"/>
                </a:cubicBezTo>
                <a:cubicBezTo>
                  <a:pt x="2154" y="373"/>
                  <a:pt x="2251" y="387"/>
                  <a:pt x="2362" y="406"/>
                </a:cubicBezTo>
                <a:cubicBezTo>
                  <a:pt x="2488" y="448"/>
                  <a:pt x="2438" y="422"/>
                  <a:pt x="2549" y="406"/>
                </a:cubicBezTo>
                <a:cubicBezTo>
                  <a:pt x="2635" y="394"/>
                  <a:pt x="2722" y="388"/>
                  <a:pt x="2808" y="377"/>
                </a:cubicBezTo>
                <a:cubicBezTo>
                  <a:pt x="2861" y="415"/>
                  <a:pt x="2918" y="449"/>
                  <a:pt x="2967" y="492"/>
                </a:cubicBezTo>
                <a:cubicBezTo>
                  <a:pt x="3038" y="555"/>
                  <a:pt x="3168" y="694"/>
                  <a:pt x="3168" y="694"/>
                </a:cubicBezTo>
                <a:cubicBezTo>
                  <a:pt x="3158" y="826"/>
                  <a:pt x="3148" y="964"/>
                  <a:pt x="3082" y="1083"/>
                </a:cubicBezTo>
                <a:cubicBezTo>
                  <a:pt x="3064" y="1116"/>
                  <a:pt x="3031" y="1138"/>
                  <a:pt x="3010" y="1169"/>
                </a:cubicBezTo>
                <a:cubicBezTo>
                  <a:pt x="2948" y="1415"/>
                  <a:pt x="2977" y="1325"/>
                  <a:pt x="2938" y="1443"/>
                </a:cubicBezTo>
                <a:cubicBezTo>
                  <a:pt x="2967" y="1530"/>
                  <a:pt x="2963" y="1608"/>
                  <a:pt x="3039" y="1659"/>
                </a:cubicBezTo>
                <a:cubicBezTo>
                  <a:pt x="3069" y="1748"/>
                  <a:pt x="3101" y="1815"/>
                  <a:pt x="3197" y="1846"/>
                </a:cubicBezTo>
                <a:cubicBezTo>
                  <a:pt x="3422" y="1696"/>
                  <a:pt x="3349" y="1714"/>
                  <a:pt x="3197" y="2321"/>
                </a:cubicBezTo>
                <a:cubicBezTo>
                  <a:pt x="3185" y="2370"/>
                  <a:pt x="3053" y="2383"/>
                  <a:pt x="2996" y="2393"/>
                </a:cubicBezTo>
                <a:cubicBezTo>
                  <a:pt x="2832" y="2421"/>
                  <a:pt x="2801" y="2421"/>
                  <a:pt x="2650" y="2436"/>
                </a:cubicBezTo>
                <a:cubicBezTo>
                  <a:pt x="2607" y="2446"/>
                  <a:pt x="2564" y="2459"/>
                  <a:pt x="2520" y="2465"/>
                </a:cubicBezTo>
                <a:cubicBezTo>
                  <a:pt x="2463" y="2473"/>
                  <a:pt x="2403" y="2464"/>
                  <a:pt x="2348" y="2480"/>
                </a:cubicBezTo>
                <a:cubicBezTo>
                  <a:pt x="2331" y="2485"/>
                  <a:pt x="2333" y="2512"/>
                  <a:pt x="2319" y="2523"/>
                </a:cubicBezTo>
                <a:cubicBezTo>
                  <a:pt x="2307" y="2532"/>
                  <a:pt x="2290" y="2532"/>
                  <a:pt x="2276" y="2537"/>
                </a:cubicBezTo>
                <a:cubicBezTo>
                  <a:pt x="1847" y="2530"/>
                  <a:pt x="1498" y="2527"/>
                  <a:pt x="1095" y="2494"/>
                </a:cubicBezTo>
                <a:cubicBezTo>
                  <a:pt x="909" y="2453"/>
                  <a:pt x="722" y="2437"/>
                  <a:pt x="533" y="2422"/>
                </a:cubicBezTo>
                <a:cubicBezTo>
                  <a:pt x="504" y="2334"/>
                  <a:pt x="566" y="2298"/>
                  <a:pt x="605" y="2220"/>
                </a:cubicBezTo>
                <a:cubicBezTo>
                  <a:pt x="614" y="2146"/>
                  <a:pt x="615" y="1923"/>
                  <a:pt x="692" y="1846"/>
                </a:cubicBezTo>
                <a:cubicBezTo>
                  <a:pt x="723" y="1815"/>
                  <a:pt x="761" y="1791"/>
                  <a:pt x="792" y="1760"/>
                </a:cubicBezTo>
                <a:cubicBezTo>
                  <a:pt x="827" y="1656"/>
                  <a:pt x="833" y="1686"/>
                  <a:pt x="634" y="1587"/>
                </a:cubicBezTo>
                <a:cubicBezTo>
                  <a:pt x="591" y="1566"/>
                  <a:pt x="488" y="1565"/>
                  <a:pt x="432" y="1544"/>
                </a:cubicBezTo>
                <a:cubicBezTo>
                  <a:pt x="398" y="1531"/>
                  <a:pt x="367" y="1509"/>
                  <a:pt x="332" y="1500"/>
                </a:cubicBezTo>
                <a:cubicBezTo>
                  <a:pt x="220" y="1471"/>
                  <a:pt x="110" y="1466"/>
                  <a:pt x="0" y="1428"/>
                </a:cubicBezTo>
                <a:cubicBezTo>
                  <a:pt x="31" y="1418"/>
                  <a:pt x="56" y="1393"/>
                  <a:pt x="87" y="1385"/>
                </a:cubicBezTo>
                <a:cubicBezTo>
                  <a:pt x="124" y="1375"/>
                  <a:pt x="164" y="1376"/>
                  <a:pt x="202" y="1371"/>
                </a:cubicBezTo>
                <a:cubicBezTo>
                  <a:pt x="240" y="1333"/>
                  <a:pt x="275" y="1290"/>
                  <a:pt x="317" y="1256"/>
                </a:cubicBezTo>
                <a:cubicBezTo>
                  <a:pt x="329" y="1246"/>
                  <a:pt x="352" y="1254"/>
                  <a:pt x="360" y="1241"/>
                </a:cubicBezTo>
                <a:cubicBezTo>
                  <a:pt x="521" y="981"/>
                  <a:pt x="223" y="1304"/>
                  <a:pt x="476" y="1054"/>
                </a:cubicBezTo>
                <a:cubicBezTo>
                  <a:pt x="490" y="1016"/>
                  <a:pt x="506" y="978"/>
                  <a:pt x="519" y="939"/>
                </a:cubicBezTo>
                <a:cubicBezTo>
                  <a:pt x="530" y="906"/>
                  <a:pt x="573" y="863"/>
                  <a:pt x="548" y="838"/>
                </a:cubicBezTo>
                <a:cubicBezTo>
                  <a:pt x="514" y="804"/>
                  <a:pt x="452" y="829"/>
                  <a:pt x="404" y="824"/>
                </a:cubicBezTo>
                <a:cubicBezTo>
                  <a:pt x="276" y="798"/>
                  <a:pt x="231" y="839"/>
                  <a:pt x="274" y="723"/>
                </a:cubicBezTo>
                <a:cubicBezTo>
                  <a:pt x="306" y="638"/>
                  <a:pt x="303" y="708"/>
                  <a:pt x="303" y="665"/>
                </a:cubicBez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22" name="Rectangle 142"/>
          <p:cNvSpPr>
            <a:spLocks noChangeArrowheads="1"/>
          </p:cNvSpPr>
          <p:nvPr/>
        </p:nvSpPr>
        <p:spPr bwMode="auto">
          <a:xfrm>
            <a:off x="1731963" y="1484784"/>
            <a:ext cx="3302000" cy="424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defTabSz="762000">
              <a:defRPr/>
            </a:pPr>
            <a:r>
              <a:rPr lang="pt-BR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agara Solid" pitchFamily="82" charset="0"/>
              </a:rPr>
              <a:t>No entanto, sem os dois primeiros, estaríamos, ainda hoje , morando em cavernas!!!...</a:t>
            </a:r>
          </a:p>
        </p:txBody>
      </p:sp>
      <p:pic>
        <p:nvPicPr>
          <p:cNvPr id="20630" name="Picture 150" descr="Cave_man_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2573339"/>
            <a:ext cx="2951162" cy="28717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871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i="1" dirty="0">
                <a:solidFill>
                  <a:srgbClr val="4F26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BIOÉTICA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847850" y="765176"/>
            <a:ext cx="8820150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DOAÇÃO DE ÓRGÃOS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pt-BR" sz="2400" b="1" i="1" dirty="0">
              <a:solidFill>
                <a:srgbClr val="4F261E"/>
              </a:solidFill>
              <a:latin typeface="Monotype Corsiva" pitchFamily="66" charset="0"/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pt-BR" sz="2400" b="1" i="1" dirty="0">
              <a:solidFill>
                <a:srgbClr val="4F261E"/>
              </a:solidFill>
              <a:latin typeface="Monotype Corsiva" pitchFamily="66" charset="0"/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pt-BR" sz="2400" b="1" i="1" dirty="0">
              <a:solidFill>
                <a:srgbClr val="4F261E"/>
              </a:solidFill>
              <a:latin typeface="Monotype Corsiva" pitchFamily="66" charset="0"/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pt-BR" sz="2400" b="1" i="1" dirty="0">
              <a:solidFill>
                <a:srgbClr val="FF0000"/>
              </a:solidFill>
              <a:latin typeface="Monotype Corsiva" pitchFamily="66" charset="0"/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2400" b="1" i="1" dirty="0">
                <a:solidFill>
                  <a:srgbClr val="4F261E"/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51205" name="Picture 5" descr="coração de ped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12407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Coração pulsan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4797426"/>
            <a:ext cx="21240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E:\Meus Documentos\Minhas imagens\Corações\Planeta Terra  + Coração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724400"/>
            <a:ext cx="2195512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E:\Meus Documentos\Minhas imagens\Olhos\Olhar Sobre as Ondas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1"/>
            <a:ext cx="2195512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E:\Meus Documentos\Minhas imagens\Racismo não\benetton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4" y="2205038"/>
            <a:ext cx="2884487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E:\Meus Documentos\Minhas imagens\271607_ori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5246688"/>
            <a:ext cx="1800225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 descr="E:\Meus Documentos\Minhas imagens\doação de órgão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503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E:\Meus Documentos\Minhas imagens\flores ao ven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341438"/>
            <a:ext cx="25209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 descr="E:\Meus Documentos\Minhas imagens\Rosa 2 core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4508500"/>
            <a:ext cx="14335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50264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908051"/>
            <a:ext cx="7772400" cy="1871663"/>
          </a:xfrm>
        </p:spPr>
        <p:txBody>
          <a:bodyPr/>
          <a:lstStyle/>
          <a:p>
            <a:r>
              <a:rPr lang="pt-BR"/>
              <a:t>Questões ligadas ao final da vida humana</a:t>
            </a:r>
          </a:p>
        </p:txBody>
      </p:sp>
      <p:pic>
        <p:nvPicPr>
          <p:cNvPr id="17411" name="Picture 3" descr="grit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08275"/>
            <a:ext cx="3200400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2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919288" y="1052514"/>
            <a:ext cx="3810000" cy="1800225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pt-B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A MORTE </a:t>
            </a:r>
          </a:p>
          <a:p>
            <a:pPr algn="ctr" eaLnBrk="1" hangingPunct="1">
              <a:buFontTx/>
              <a:buNone/>
              <a:defRPr/>
            </a:pPr>
            <a:r>
              <a:rPr lang="pt-B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E O</a:t>
            </a:r>
          </a:p>
          <a:p>
            <a:pPr algn="ctr" eaLnBrk="1" hangingPunct="1">
              <a:buFontTx/>
              <a:buNone/>
              <a:defRPr/>
            </a:pPr>
            <a:r>
              <a:rPr lang="pt-B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MORRER</a:t>
            </a:r>
            <a:endParaRPr lang="pt-BR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1443" name="Picture 3" descr="100862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500439"/>
            <a:ext cx="46450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davidt039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692150"/>
            <a:ext cx="39243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45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7608888" y="3716339"/>
          <a:ext cx="2139950" cy="269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0" name="CorelPhotoPaint.Image.11" r:id="rId5" imgW="2139700" imgH="3026670" progId="CorelPhotoPaint.Image.11">
                  <p:embed/>
                </p:oleObj>
              </mc:Choice>
              <mc:Fallback>
                <p:oleObj name="CorelPhotoPaint.Image.11" r:id="rId5" imgW="2139700" imgH="3026670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8888" y="3716339"/>
                        <a:ext cx="2139950" cy="2693987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i="1" dirty="0">
                <a:solidFill>
                  <a:srgbClr val="4F26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BIOÉTICA</a:t>
            </a:r>
          </a:p>
        </p:txBody>
      </p:sp>
    </p:spTree>
    <p:extLst>
      <p:ext uri="{BB962C8B-B14F-4D97-AF65-F5344CB8AC3E}">
        <p14:creationId xmlns:p14="http://schemas.microsoft.com/office/powerpoint/2010/main" val="184546297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916114"/>
            <a:ext cx="4211637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i="1" dirty="0">
                <a:solidFill>
                  <a:srgbClr val="4F26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BIOÉTICA</a:t>
            </a: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1703389" y="765175"/>
            <a:ext cx="871378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pt-B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EUTANÁSIA</a:t>
            </a:r>
          </a:p>
        </p:txBody>
      </p:sp>
      <p:pic>
        <p:nvPicPr>
          <p:cNvPr id="7" name="Picture 6" descr="samped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9138"/>
            <a:ext cx="41402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8769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1" name="Picture 1031" descr="the beginning of lif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-6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8604" r="6024" b="8604"/>
          <a:stretch>
            <a:fillRect/>
          </a:stretch>
        </p:blipFill>
        <p:spPr bwMode="auto">
          <a:xfrm>
            <a:off x="4367214" y="1196975"/>
            <a:ext cx="3519486" cy="26289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033" descr="Life"/>
          <p:cNvPicPr>
            <a:picLocks noChangeAspect="1" noChangeArrowheads="1"/>
          </p:cNvPicPr>
          <p:nvPr/>
        </p:nvPicPr>
        <p:blipFill>
          <a:blip r:embed="rId5">
            <a:lum bright="-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201864"/>
            <a:ext cx="3384550" cy="29559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035" descr="19990909 24"/>
          <p:cNvPicPr>
            <a:picLocks noChangeAspect="1" noChangeArrowheads="1"/>
          </p:cNvPicPr>
          <p:nvPr/>
        </p:nvPicPr>
        <p:blipFill>
          <a:blip r:embed="rId6">
            <a:lum bright="-2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4" y="2317156"/>
            <a:ext cx="3271837" cy="284003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8" name="Rectangle 1038"/>
          <p:cNvSpPr>
            <a:spLocks noChangeArrowheads="1"/>
          </p:cNvSpPr>
          <p:nvPr/>
        </p:nvSpPr>
        <p:spPr bwMode="auto">
          <a:xfrm>
            <a:off x="8586788" y="0"/>
            <a:ext cx="283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>
                <a:solidFill>
                  <a:srgbClr val="FF91B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ÉTICA DO INÍCIO DA VIDA</a:t>
            </a:r>
          </a:p>
        </p:txBody>
      </p:sp>
      <p:pic>
        <p:nvPicPr>
          <p:cNvPr id="52240" name="Picture 1040" descr="meteorite-17291"/>
          <p:cNvPicPr>
            <a:picLocks noChangeAspect="1" noChangeArrowheads="1"/>
          </p:cNvPicPr>
          <p:nvPr/>
        </p:nvPicPr>
        <p:blipFill>
          <a:blip r:embed="rId7">
            <a:lum bright="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3860800"/>
            <a:ext cx="3519487" cy="27686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74826" y="1700214"/>
            <a:ext cx="2449513" cy="33972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Teoria do “caldo primordial”</a:t>
            </a:r>
          </a:p>
        </p:txBody>
      </p:sp>
      <p:sp>
        <p:nvSpPr>
          <p:cNvPr id="3082" name="CaixaDeTexto 2"/>
          <p:cNvSpPr txBox="1">
            <a:spLocks noChangeArrowheads="1"/>
          </p:cNvSpPr>
          <p:nvPr/>
        </p:nvSpPr>
        <p:spPr bwMode="auto">
          <a:xfrm>
            <a:off x="2546351" y="5876926"/>
            <a:ext cx="1820863" cy="3079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F6F364"/>
                </a:solidFill>
                <a:latin typeface="Arial Narrow" pitchFamily="34" charset="0"/>
              </a:defRPr>
            </a:lvl1pPr>
            <a:lvl2pPr marL="742950" indent="-285750">
              <a:defRPr sz="1400" b="1">
                <a:solidFill>
                  <a:srgbClr val="F6F364"/>
                </a:solidFill>
                <a:latin typeface="Arial Narrow" pitchFamily="34" charset="0"/>
              </a:defRPr>
            </a:lvl2pPr>
            <a:lvl3pPr marL="1143000" indent="-228600">
              <a:defRPr sz="1400" b="1">
                <a:solidFill>
                  <a:srgbClr val="F6F364"/>
                </a:solidFill>
                <a:latin typeface="Arial Narrow" pitchFamily="34" charset="0"/>
              </a:defRPr>
            </a:lvl3pPr>
            <a:lvl4pPr marL="1600200" indent="-228600">
              <a:defRPr sz="1400" b="1">
                <a:solidFill>
                  <a:srgbClr val="F6F364"/>
                </a:solidFill>
                <a:latin typeface="Arial Narrow" pitchFamily="34" charset="0"/>
              </a:defRPr>
            </a:lvl4pPr>
            <a:lvl5pPr marL="2057400" indent="-228600">
              <a:defRPr sz="1400" b="1">
                <a:solidFill>
                  <a:srgbClr val="F6F364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/>
              <a:t>Teoria da </a:t>
            </a:r>
            <a:r>
              <a:rPr lang="pt-BR" dirty="0" err="1"/>
              <a:t>pan</a:t>
            </a:r>
            <a:r>
              <a:rPr lang="pt-BR" dirty="0"/>
              <a:t> </a:t>
            </a:r>
            <a:r>
              <a:rPr lang="pt-BR" dirty="0" err="1"/>
              <a:t>espermia</a:t>
            </a:r>
            <a:endParaRPr lang="pt-BR" dirty="0"/>
          </a:p>
        </p:txBody>
      </p:sp>
      <p:sp>
        <p:nvSpPr>
          <p:cNvPr id="3083" name="CaixaDeTexto 4"/>
          <p:cNvSpPr txBox="1">
            <a:spLocks noChangeArrowheads="1"/>
          </p:cNvSpPr>
          <p:nvPr/>
        </p:nvSpPr>
        <p:spPr bwMode="auto">
          <a:xfrm>
            <a:off x="8458200" y="5220940"/>
            <a:ext cx="2246313" cy="3683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F6F364"/>
                </a:solidFill>
                <a:latin typeface="Arial Narrow" pitchFamily="34" charset="0"/>
              </a:defRPr>
            </a:lvl1pPr>
            <a:lvl2pPr marL="742950" indent="-285750">
              <a:defRPr sz="1400" b="1">
                <a:solidFill>
                  <a:srgbClr val="F6F364"/>
                </a:solidFill>
                <a:latin typeface="Arial Narrow" pitchFamily="34" charset="0"/>
              </a:defRPr>
            </a:lvl2pPr>
            <a:lvl3pPr marL="1143000" indent="-228600">
              <a:defRPr sz="1400" b="1">
                <a:solidFill>
                  <a:srgbClr val="F6F364"/>
                </a:solidFill>
                <a:latin typeface="Arial Narrow" pitchFamily="34" charset="0"/>
              </a:defRPr>
            </a:lvl3pPr>
            <a:lvl4pPr marL="1600200" indent="-228600">
              <a:defRPr sz="1400" b="1">
                <a:solidFill>
                  <a:srgbClr val="F6F364"/>
                </a:solidFill>
                <a:latin typeface="Arial Narrow" pitchFamily="34" charset="0"/>
              </a:defRPr>
            </a:lvl4pPr>
            <a:lvl5pPr marL="2057400" indent="-228600">
              <a:defRPr sz="1400" b="1">
                <a:solidFill>
                  <a:srgbClr val="F6F364"/>
                </a:solidFill>
                <a:latin typeface="Arial Narrow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6F364"/>
                </a:solidFill>
                <a:latin typeface="Arial Narrow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800" dirty="0"/>
              <a:t>Teoria do criacionismo</a:t>
            </a:r>
          </a:p>
        </p:txBody>
      </p:sp>
    </p:spTree>
    <p:extLst>
      <p:ext uri="{BB962C8B-B14F-4D97-AF65-F5344CB8AC3E}">
        <p14:creationId xmlns:p14="http://schemas.microsoft.com/office/powerpoint/2010/main" val="175952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rapia_intensiva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5953124" y="2643182"/>
            <a:ext cx="441551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8810645" y="3571876"/>
            <a:ext cx="285752" cy="339155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2000">
              <a:solidFill>
                <a:srgbClr val="00000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760450" y="986838"/>
            <a:ext cx="2662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 err="1">
                <a:solidFill>
                  <a:srgbClr val="000000"/>
                </a:solidFill>
              </a:rPr>
              <a:t>DISTANÁSIA</a:t>
            </a:r>
            <a:endParaRPr lang="pt-BR" sz="3200" b="1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lum bright="-14000" contrast="14000"/>
          </a:blip>
          <a:srcRect/>
          <a:stretch>
            <a:fillRect/>
          </a:stretch>
        </p:blipFill>
        <p:spPr bwMode="auto">
          <a:xfrm>
            <a:off x="2095472" y="2643182"/>
            <a:ext cx="363819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2935" y="785795"/>
            <a:ext cx="1619926" cy="12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24892" y="586308"/>
            <a:ext cx="649692" cy="15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2076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i="1" dirty="0">
                <a:solidFill>
                  <a:srgbClr val="4F26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BIOÉTICA</a:t>
            </a:r>
          </a:p>
        </p:txBody>
      </p:sp>
    </p:spTree>
    <p:extLst>
      <p:ext uri="{BB962C8B-B14F-4D97-AF65-F5344CB8AC3E}">
        <p14:creationId xmlns:p14="http://schemas.microsoft.com/office/powerpoint/2010/main" val="6069572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Declaração de Harvard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552700" y="1412776"/>
            <a:ext cx="7200900" cy="4454624"/>
          </a:xfrm>
        </p:spPr>
        <p:txBody>
          <a:bodyPr>
            <a:normAutofit fontScale="92500" lnSpcReduction="20000"/>
          </a:bodyPr>
          <a:lstStyle/>
          <a:p>
            <a:r>
              <a:rPr lang="pt-BR" sz="3600" dirty="0"/>
              <a:t>morre-se quando cessam definitiva e irreversivelmente as funções encefálicas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pt-BR" sz="3600" b="1" dirty="0">
                <a:solidFill>
                  <a:schemeClr val="folHlink"/>
                </a:solidFill>
              </a:rPr>
              <a:t>=</a:t>
            </a:r>
          </a:p>
          <a:p>
            <a:r>
              <a:rPr lang="pt-BR" sz="3600" dirty="0"/>
              <a:t>certificado do diagnóstico da “morte encefálica”</a:t>
            </a:r>
          </a:p>
          <a:p>
            <a:r>
              <a:rPr lang="pt-BR" sz="3600" dirty="0"/>
              <a:t>Ela resolve, para </a:t>
            </a:r>
            <a:r>
              <a:rPr lang="pt-BR" sz="3600" dirty="0">
                <a:solidFill>
                  <a:schemeClr val="hlink"/>
                </a:solidFill>
              </a:rPr>
              <a:t>fins clínicos e jurídicos</a:t>
            </a:r>
            <a:r>
              <a:rPr lang="pt-BR" sz="3600" dirty="0"/>
              <a:t>, a pessoa e o momento exato para a captação de órgãos </a:t>
            </a:r>
          </a:p>
          <a:p>
            <a:pPr marL="0" indent="0" algn="r">
              <a:buNone/>
            </a:pPr>
            <a:r>
              <a:rPr lang="pt-BR" dirty="0" smtClean="0"/>
              <a:t>(</a:t>
            </a:r>
            <a:r>
              <a:rPr lang="pt-BR" dirty="0"/>
              <a:t>GURGEL, 2007)</a:t>
            </a:r>
          </a:p>
        </p:txBody>
      </p:sp>
    </p:spTree>
    <p:extLst>
      <p:ext uri="{BB962C8B-B14F-4D97-AF65-F5344CB8AC3E}">
        <p14:creationId xmlns:p14="http://schemas.microsoft.com/office/powerpoint/2010/main" val="5398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Definindo: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74825" y="1600200"/>
            <a:ext cx="4235450" cy="1468438"/>
          </a:xfrm>
        </p:spPr>
        <p:txBody>
          <a:bodyPr>
            <a:noAutofit/>
          </a:bodyPr>
          <a:lstStyle/>
          <a:p>
            <a:r>
              <a:rPr lang="pt-BR" sz="4800" dirty="0"/>
              <a:t>Morte Social:</a:t>
            </a:r>
          </a:p>
          <a:p>
            <a:pPr lvl="1"/>
            <a:r>
              <a:rPr lang="pt-BR" sz="4800" dirty="0"/>
              <a:t>Exclusão de um grupo dado</a:t>
            </a:r>
          </a:p>
        </p:txBody>
      </p:sp>
      <p:pic>
        <p:nvPicPr>
          <p:cNvPr id="45060" name="Picture 4" descr="20070524-miseri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08" y="685800"/>
            <a:ext cx="3842739" cy="5623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67109" y="261572"/>
            <a:ext cx="4837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</a:rPr>
              <a:t>EXPECTATIVAS ATUAIS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lum contrast="31000"/>
          </a:blip>
          <a:srcRect/>
          <a:stretch>
            <a:fillRect/>
          </a:stretch>
        </p:blipFill>
        <p:spPr bwMode="auto">
          <a:xfrm>
            <a:off x="6600056" y="1124745"/>
            <a:ext cx="3388793" cy="44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7881604" y="5661249"/>
            <a:ext cx="87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rgbClr val="000000"/>
                </a:solidFill>
              </a:rPr>
              <a:t>Abr. 2000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lum contrast="31000"/>
          </a:blip>
          <a:srcRect/>
          <a:stretch>
            <a:fillRect/>
          </a:stretch>
        </p:blipFill>
        <p:spPr bwMode="auto">
          <a:xfrm>
            <a:off x="2495601" y="1149703"/>
            <a:ext cx="3302893" cy="438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3647728" y="5661249"/>
            <a:ext cx="878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rgbClr val="000000"/>
                </a:solidFill>
              </a:rPr>
              <a:t>Out. 1999</a:t>
            </a:r>
          </a:p>
        </p:txBody>
      </p:sp>
    </p:spTree>
    <p:extLst>
      <p:ext uri="{BB962C8B-B14F-4D97-AF65-F5344CB8AC3E}">
        <p14:creationId xmlns:p14="http://schemas.microsoft.com/office/powerpoint/2010/main" val="8511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67108" y="225177"/>
            <a:ext cx="4837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</a:rPr>
              <a:t>EXPECTATIVAS ATUAIS</a:t>
            </a:r>
          </a:p>
        </p:txBody>
      </p:sp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6535590" y="1171708"/>
            <a:ext cx="3376834" cy="43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7835777" y="5657946"/>
            <a:ext cx="889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rgbClr val="000000"/>
                </a:solidFill>
              </a:rPr>
              <a:t>Nov. 2005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lum contrast="27000"/>
          </a:blip>
          <a:srcRect/>
          <a:stretch>
            <a:fillRect/>
          </a:stretch>
        </p:blipFill>
        <p:spPr bwMode="auto">
          <a:xfrm>
            <a:off x="2316662" y="1124745"/>
            <a:ext cx="3335716" cy="440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3540996" y="5672282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rgbClr val="000000"/>
                </a:solidFill>
              </a:rPr>
              <a:t>Jan. 2001</a:t>
            </a:r>
          </a:p>
        </p:txBody>
      </p:sp>
    </p:spTree>
    <p:extLst>
      <p:ext uri="{BB962C8B-B14F-4D97-AF65-F5344CB8AC3E}">
        <p14:creationId xmlns:p14="http://schemas.microsoft.com/office/powerpoint/2010/main" val="288521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89910" y="5672282"/>
            <a:ext cx="8338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rgbClr val="000000"/>
                </a:solidFill>
              </a:rPr>
              <a:t>Jul. 2009</a:t>
            </a:r>
          </a:p>
        </p:txBody>
      </p:sp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6528049" y="1190634"/>
            <a:ext cx="3312368" cy="436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7726093" y="5672282"/>
            <a:ext cx="881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rgbClr val="000000"/>
                </a:solidFill>
              </a:rPr>
              <a:t>Nov. 2011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667109" y="343896"/>
            <a:ext cx="4837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</a:rPr>
              <a:t>EXPECTATIVAS ATUAIS</a:t>
            </a:r>
          </a:p>
        </p:txBody>
      </p:sp>
      <p:pic>
        <p:nvPicPr>
          <p:cNvPr id="6" name="Picture 2" descr="http://veja.abril.com.br/150709/imagens/capa38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307728" y="1210896"/>
            <a:ext cx="3356444" cy="4329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41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67109" y="285729"/>
            <a:ext cx="4837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</a:rPr>
              <a:t>EXPECTATIVAS ATUAIS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267828" y="1150165"/>
            <a:ext cx="3468132" cy="452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lum contrast="14000"/>
          </a:blip>
          <a:srcRect/>
          <a:stretch>
            <a:fillRect/>
          </a:stretch>
        </p:blipFill>
        <p:spPr bwMode="auto">
          <a:xfrm>
            <a:off x="6446174" y="1124745"/>
            <a:ext cx="3394243" cy="45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471038" y="5732715"/>
            <a:ext cx="10407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rgbClr val="000000"/>
                </a:solidFill>
              </a:rPr>
              <a:t>Fev. 2010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680177" y="5698047"/>
            <a:ext cx="10407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>
                <a:solidFill>
                  <a:srgbClr val="000000"/>
                </a:solidFill>
              </a:rPr>
              <a:t>Fev. 2010</a:t>
            </a:r>
          </a:p>
        </p:txBody>
      </p:sp>
    </p:spTree>
    <p:extLst>
      <p:ext uri="{BB962C8B-B14F-4D97-AF65-F5344CB8AC3E}">
        <p14:creationId xmlns:p14="http://schemas.microsoft.com/office/powerpoint/2010/main" val="5380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602191" y="5396228"/>
            <a:ext cx="696857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 anchorCtr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TRANSHUMANISMO             PÓS-HUMANISMO</a:t>
            </a:r>
          </a:p>
        </p:txBody>
      </p:sp>
      <p:pic>
        <p:nvPicPr>
          <p:cNvPr id="3" name="Picture 9" descr="Ilusão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2648545" y="1459076"/>
            <a:ext cx="3649346" cy="328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387" y="1465373"/>
            <a:ext cx="2448272" cy="327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eta para a direita 4"/>
          <p:cNvSpPr/>
          <p:nvPr/>
        </p:nvSpPr>
        <p:spPr bwMode="auto">
          <a:xfrm>
            <a:off x="5856826" y="5435078"/>
            <a:ext cx="792088" cy="360040"/>
          </a:xfrm>
          <a:prstGeom prst="rightArrow">
            <a:avLst/>
          </a:prstGeom>
          <a:solidFill>
            <a:srgbClr val="00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200" b="1">
              <a:solidFill>
                <a:srgbClr val="0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018931" y="4766956"/>
            <a:ext cx="2592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000" b="1" dirty="0">
                <a:solidFill>
                  <a:srgbClr val="000000"/>
                </a:solidFill>
              </a:rPr>
              <a:t>Fonte da vida eterna - Cleveland (Ohio)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667108" y="357167"/>
            <a:ext cx="4837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</a:rPr>
              <a:t>EXPECTATIVAS ATUAIS</a:t>
            </a:r>
          </a:p>
        </p:txBody>
      </p:sp>
    </p:spTree>
    <p:extLst>
      <p:ext uri="{BB962C8B-B14F-4D97-AF65-F5344CB8AC3E}">
        <p14:creationId xmlns:p14="http://schemas.microsoft.com/office/powerpoint/2010/main" val="14171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 bibliográficas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1100" dirty="0">
                <a:latin typeface="Arial Narrow" panose="020B0606020202030204" pitchFamily="34" charset="0"/>
              </a:rPr>
              <a:t>Livro nazista de anatomia ainda é utilizado por </a:t>
            </a:r>
            <a:r>
              <a:rPr lang="pt-BR" sz="1100" dirty="0" smtClean="0">
                <a:latin typeface="Arial Narrow" panose="020B0606020202030204" pitchFamily="34" charset="0"/>
              </a:rPr>
              <a:t>cirurgiões. Disponível em: </a:t>
            </a:r>
            <a:r>
              <a:rPr lang="pt-BR" sz="1100" dirty="0" smtClean="0">
                <a:latin typeface="Arial Narrow" panose="020B0606020202030204" pitchFamily="34" charset="0"/>
                <a:hlinkClick r:id="rId2"/>
              </a:rPr>
              <a:t>https</a:t>
            </a:r>
            <a:r>
              <a:rPr lang="pt-BR" sz="1100" dirty="0">
                <a:latin typeface="Arial Narrow" panose="020B0606020202030204" pitchFamily="34" charset="0"/>
                <a:hlinkClick r:id="rId2"/>
              </a:rPr>
              <a:t>://</a:t>
            </a:r>
            <a:r>
              <a:rPr lang="pt-BR" sz="1100" dirty="0" smtClean="0">
                <a:latin typeface="Arial Narrow" panose="020B0606020202030204" pitchFamily="34" charset="0"/>
                <a:hlinkClick r:id="rId2"/>
              </a:rPr>
              <a:t>revistagalileu.globo.com/Sociedade/Historia/noticia/2019/08/livro-nazista-de-anatomia-ainda-e-utilizado-por-cirurgioes-entenda.html</a:t>
            </a:r>
            <a:endParaRPr lang="pt-BR" sz="11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pt-BR" sz="1100" dirty="0"/>
              <a:t>GURGEL, </a:t>
            </a:r>
            <a:r>
              <a:rPr lang="pt-BR" sz="1100" dirty="0" err="1"/>
              <a:t>Wildoberto</a:t>
            </a:r>
            <a:r>
              <a:rPr lang="pt-BR" sz="1100" dirty="0"/>
              <a:t> Batista. A morte como questão social. </a:t>
            </a:r>
            <a:r>
              <a:rPr lang="pt-BR" sz="1100" i="1" dirty="0" err="1"/>
              <a:t>Barbarói</a:t>
            </a:r>
            <a:r>
              <a:rPr lang="pt-BR" sz="1100" i="1" dirty="0"/>
              <a:t>. </a:t>
            </a:r>
            <a:r>
              <a:rPr lang="pt-BR" sz="1100" dirty="0"/>
              <a:t>Santa Cruz do Sul, n. 27, jul./dez. 2007.</a:t>
            </a:r>
          </a:p>
          <a:p>
            <a:pPr marL="0" indent="0">
              <a:buNone/>
            </a:pPr>
            <a:endParaRPr lang="pt-BR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8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2874493"/>
            <a:ext cx="1503362" cy="76358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027"/>
          <p:cNvSpPr>
            <a:spLocks noChangeArrowheads="1"/>
          </p:cNvSpPr>
          <p:nvPr/>
        </p:nvSpPr>
        <p:spPr bwMode="auto">
          <a:xfrm>
            <a:off x="7022277" y="3849218"/>
            <a:ext cx="2140010" cy="78226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279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76835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Mola</a:t>
            </a:r>
          </a:p>
          <a:p>
            <a:pPr algn="ctr" defTabSz="768350" eaLnBrk="0" fontAlgn="base" hangingPunct="0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 err="1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hidatiforme</a:t>
            </a:r>
            <a:endParaRPr lang="pt-BR" sz="2800" b="1" dirty="0">
              <a:solidFill>
                <a:srgbClr val="00DFC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8196" name="Rectangle 1028"/>
          <p:cNvSpPr>
            <a:spLocks noChangeArrowheads="1"/>
          </p:cNvSpPr>
          <p:nvPr/>
        </p:nvSpPr>
        <p:spPr bwMode="auto">
          <a:xfrm>
            <a:off x="7216820" y="4503268"/>
            <a:ext cx="1960474" cy="730969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79001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76835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 err="1">
                <a:solidFill>
                  <a:srgbClr val="FC01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Md BT" charset="0"/>
              </a:rPr>
              <a:t>Corio</a:t>
            </a:r>
            <a:r>
              <a:rPr lang="pt-BR" sz="2800" b="1" dirty="0">
                <a:solidFill>
                  <a:srgbClr val="FC01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Md BT" charset="0"/>
              </a:rPr>
              <a:t>-</a:t>
            </a:r>
          </a:p>
          <a:p>
            <a:pPr algn="ctr" defTabSz="768350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rgbClr val="FC01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nkGothic Md BT" charset="0"/>
              </a:rPr>
              <a:t>epitelioma</a:t>
            </a:r>
          </a:p>
        </p:txBody>
      </p:sp>
      <p:sp>
        <p:nvSpPr>
          <p:cNvPr id="8197" name="Rectangle 1029"/>
          <p:cNvSpPr>
            <a:spLocks noChangeArrowheads="1"/>
          </p:cNvSpPr>
          <p:nvPr/>
        </p:nvSpPr>
        <p:spPr bwMode="auto">
          <a:xfrm>
            <a:off x="6787669" y="2155355"/>
            <a:ext cx="2561600" cy="75661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285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76835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900" b="1" dirty="0">
                <a:solidFill>
                  <a:srgbClr val="60C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Aborto</a:t>
            </a:r>
          </a:p>
          <a:p>
            <a:pPr algn="ctr" defTabSz="76835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900" b="1" dirty="0">
                <a:solidFill>
                  <a:srgbClr val="60C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 espontâneo</a:t>
            </a:r>
          </a:p>
        </p:txBody>
      </p:sp>
      <p:sp>
        <p:nvSpPr>
          <p:cNvPr id="8198" name="Oval 1030"/>
          <p:cNvSpPr>
            <a:spLocks noChangeArrowheads="1"/>
          </p:cNvSpPr>
          <p:nvPr/>
        </p:nvSpPr>
        <p:spPr bwMode="auto">
          <a:xfrm rot="2220000">
            <a:off x="1993900" y="2247429"/>
            <a:ext cx="319088" cy="514350"/>
          </a:xfrm>
          <a:prstGeom prst="ellipse">
            <a:avLst/>
          </a:prstGeom>
          <a:gradFill rotWithShape="0">
            <a:gsLst>
              <a:gs pos="0">
                <a:srgbClr val="00DFCA">
                  <a:gamma/>
                  <a:shade val="0"/>
                  <a:invGamma/>
                </a:srgbClr>
              </a:gs>
              <a:gs pos="50000">
                <a:srgbClr val="00DFCA"/>
              </a:gs>
              <a:gs pos="100000">
                <a:srgbClr val="00DFCA">
                  <a:gamma/>
                  <a:shade val="0"/>
                  <a:invGamma/>
                </a:srgbClr>
              </a:gs>
            </a:gsLst>
            <a:lin ang="2700000" scaled="1"/>
          </a:gradFill>
          <a:ln w="2540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tx2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199" name="AutoShape 1031"/>
          <p:cNvSpPr>
            <a:spLocks noChangeArrowheads="1"/>
          </p:cNvSpPr>
          <p:nvPr/>
        </p:nvSpPr>
        <p:spPr bwMode="auto">
          <a:xfrm>
            <a:off x="1992314" y="3090863"/>
            <a:ext cx="585787" cy="525462"/>
          </a:xfrm>
          <a:prstGeom prst="plus">
            <a:avLst>
              <a:gd name="adj" fmla="val 24995"/>
            </a:avLst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B50069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200" name="Oval 1032"/>
          <p:cNvSpPr>
            <a:spLocks noChangeArrowheads="1"/>
          </p:cNvSpPr>
          <p:nvPr/>
        </p:nvSpPr>
        <p:spPr bwMode="auto">
          <a:xfrm>
            <a:off x="1731963" y="3992093"/>
            <a:ext cx="1185862" cy="1133475"/>
          </a:xfrm>
          <a:prstGeom prst="ellipse">
            <a:avLst/>
          </a:prstGeom>
          <a:solidFill>
            <a:srgbClr val="FFC5C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2700" dir="5400000" algn="ctr" rotWithShape="0">
              <a:srgbClr val="E5405D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201" name="Oval 1033" descr="Confetes grandes"/>
          <p:cNvSpPr>
            <a:spLocks noChangeArrowheads="1"/>
          </p:cNvSpPr>
          <p:nvPr/>
        </p:nvSpPr>
        <p:spPr bwMode="auto">
          <a:xfrm>
            <a:off x="2074863" y="4330700"/>
            <a:ext cx="500062" cy="458788"/>
          </a:xfrm>
          <a:prstGeom prst="ellipse">
            <a:avLst/>
          </a:prstGeom>
          <a:pattFill prst="lgConfetti">
            <a:fgClr>
              <a:schemeClr val="hlink"/>
            </a:fgClr>
            <a:bgClr>
              <a:schemeClr val="bg1"/>
            </a:bgClr>
          </a:patt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8204" name="Group 1036"/>
          <p:cNvGrpSpPr>
            <a:grpSpLocks/>
          </p:cNvGrpSpPr>
          <p:nvPr/>
        </p:nvGrpSpPr>
        <p:grpSpPr bwMode="auto">
          <a:xfrm>
            <a:off x="3513139" y="4531842"/>
            <a:ext cx="2414587" cy="933450"/>
            <a:chOff x="1613" y="3507"/>
            <a:chExt cx="1520" cy="588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8202" name="Freeform 1034"/>
            <p:cNvSpPr>
              <a:spLocks/>
            </p:cNvSpPr>
            <p:nvPr/>
          </p:nvSpPr>
          <p:spPr bwMode="auto">
            <a:xfrm>
              <a:off x="1613" y="3507"/>
              <a:ext cx="1520" cy="583"/>
            </a:xfrm>
            <a:custGeom>
              <a:avLst/>
              <a:gdLst>
                <a:gd name="T0" fmla="*/ 0 w 1520"/>
                <a:gd name="T1" fmla="*/ 36 h 583"/>
                <a:gd name="T2" fmla="*/ 45 w 1520"/>
                <a:gd name="T3" fmla="*/ 86 h 583"/>
                <a:gd name="T4" fmla="*/ 111 w 1520"/>
                <a:gd name="T5" fmla="*/ 143 h 583"/>
                <a:gd name="T6" fmla="*/ 191 w 1520"/>
                <a:gd name="T7" fmla="*/ 194 h 583"/>
                <a:gd name="T8" fmla="*/ 284 w 1520"/>
                <a:gd name="T9" fmla="*/ 251 h 583"/>
                <a:gd name="T10" fmla="*/ 392 w 1520"/>
                <a:gd name="T11" fmla="*/ 306 h 583"/>
                <a:gd name="T12" fmla="*/ 532 w 1520"/>
                <a:gd name="T13" fmla="*/ 363 h 583"/>
                <a:gd name="T14" fmla="*/ 661 w 1520"/>
                <a:gd name="T15" fmla="*/ 411 h 583"/>
                <a:gd name="T16" fmla="*/ 810 w 1520"/>
                <a:gd name="T17" fmla="*/ 444 h 583"/>
                <a:gd name="T18" fmla="*/ 958 w 1520"/>
                <a:gd name="T19" fmla="*/ 465 h 583"/>
                <a:gd name="T20" fmla="*/ 1058 w 1520"/>
                <a:gd name="T21" fmla="*/ 466 h 583"/>
                <a:gd name="T22" fmla="*/ 1140 w 1520"/>
                <a:gd name="T23" fmla="*/ 463 h 583"/>
                <a:gd name="T24" fmla="*/ 1164 w 1520"/>
                <a:gd name="T25" fmla="*/ 582 h 583"/>
                <a:gd name="T26" fmla="*/ 1262 w 1520"/>
                <a:gd name="T27" fmla="*/ 516 h 583"/>
                <a:gd name="T28" fmla="*/ 1382 w 1520"/>
                <a:gd name="T29" fmla="*/ 449 h 583"/>
                <a:gd name="T30" fmla="*/ 1518 w 1520"/>
                <a:gd name="T31" fmla="*/ 413 h 583"/>
                <a:gd name="T32" fmla="*/ 1452 w 1520"/>
                <a:gd name="T33" fmla="*/ 366 h 583"/>
                <a:gd name="T34" fmla="*/ 1310 w 1520"/>
                <a:gd name="T35" fmla="*/ 313 h 583"/>
                <a:gd name="T36" fmla="*/ 1221 w 1520"/>
                <a:gd name="T37" fmla="*/ 264 h 583"/>
                <a:gd name="T38" fmla="*/ 1179 w 1520"/>
                <a:gd name="T39" fmla="*/ 339 h 583"/>
                <a:gd name="T40" fmla="*/ 1045 w 1520"/>
                <a:gd name="T41" fmla="*/ 346 h 583"/>
                <a:gd name="T42" fmla="*/ 900 w 1520"/>
                <a:gd name="T43" fmla="*/ 336 h 583"/>
                <a:gd name="T44" fmla="*/ 746 w 1520"/>
                <a:gd name="T45" fmla="*/ 312 h 583"/>
                <a:gd name="T46" fmla="*/ 560 w 1520"/>
                <a:gd name="T47" fmla="*/ 269 h 583"/>
                <a:gd name="T48" fmla="*/ 408 w 1520"/>
                <a:gd name="T49" fmla="*/ 219 h 583"/>
                <a:gd name="T50" fmla="*/ 337 w 1520"/>
                <a:gd name="T51" fmla="*/ 194 h 583"/>
                <a:gd name="T52" fmla="*/ 280 w 1520"/>
                <a:gd name="T53" fmla="*/ 169 h 583"/>
                <a:gd name="T54" fmla="*/ 194 w 1520"/>
                <a:gd name="T55" fmla="*/ 130 h 583"/>
                <a:gd name="T56" fmla="*/ 141 w 1520"/>
                <a:gd name="T57" fmla="*/ 100 h 583"/>
                <a:gd name="T58" fmla="*/ 95 w 1520"/>
                <a:gd name="T59" fmla="*/ 72 h 583"/>
                <a:gd name="T60" fmla="*/ 45 w 1520"/>
                <a:gd name="T61" fmla="*/ 37 h 583"/>
                <a:gd name="T62" fmla="*/ 1 w 1520"/>
                <a:gd name="T63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20" h="583">
                  <a:moveTo>
                    <a:pt x="1" y="0"/>
                  </a:moveTo>
                  <a:lnTo>
                    <a:pt x="0" y="36"/>
                  </a:lnTo>
                  <a:lnTo>
                    <a:pt x="24" y="63"/>
                  </a:lnTo>
                  <a:lnTo>
                    <a:pt x="45" y="86"/>
                  </a:lnTo>
                  <a:lnTo>
                    <a:pt x="74" y="113"/>
                  </a:lnTo>
                  <a:lnTo>
                    <a:pt x="111" y="143"/>
                  </a:lnTo>
                  <a:lnTo>
                    <a:pt x="145" y="164"/>
                  </a:lnTo>
                  <a:lnTo>
                    <a:pt x="191" y="194"/>
                  </a:lnTo>
                  <a:lnTo>
                    <a:pt x="238" y="224"/>
                  </a:lnTo>
                  <a:lnTo>
                    <a:pt x="284" y="251"/>
                  </a:lnTo>
                  <a:lnTo>
                    <a:pt x="344" y="284"/>
                  </a:lnTo>
                  <a:lnTo>
                    <a:pt x="392" y="306"/>
                  </a:lnTo>
                  <a:lnTo>
                    <a:pt x="458" y="333"/>
                  </a:lnTo>
                  <a:lnTo>
                    <a:pt x="532" y="363"/>
                  </a:lnTo>
                  <a:lnTo>
                    <a:pt x="606" y="391"/>
                  </a:lnTo>
                  <a:lnTo>
                    <a:pt x="661" y="411"/>
                  </a:lnTo>
                  <a:lnTo>
                    <a:pt x="743" y="430"/>
                  </a:lnTo>
                  <a:lnTo>
                    <a:pt x="810" y="444"/>
                  </a:lnTo>
                  <a:lnTo>
                    <a:pt x="882" y="456"/>
                  </a:lnTo>
                  <a:lnTo>
                    <a:pt x="958" y="465"/>
                  </a:lnTo>
                  <a:lnTo>
                    <a:pt x="1004" y="467"/>
                  </a:lnTo>
                  <a:lnTo>
                    <a:pt x="1058" y="466"/>
                  </a:lnTo>
                  <a:lnTo>
                    <a:pt x="1099" y="464"/>
                  </a:lnTo>
                  <a:lnTo>
                    <a:pt x="1140" y="463"/>
                  </a:lnTo>
                  <a:lnTo>
                    <a:pt x="1173" y="458"/>
                  </a:lnTo>
                  <a:lnTo>
                    <a:pt x="1164" y="582"/>
                  </a:lnTo>
                  <a:lnTo>
                    <a:pt x="1208" y="551"/>
                  </a:lnTo>
                  <a:lnTo>
                    <a:pt x="1262" y="516"/>
                  </a:lnTo>
                  <a:lnTo>
                    <a:pt x="1316" y="481"/>
                  </a:lnTo>
                  <a:lnTo>
                    <a:pt x="1382" y="449"/>
                  </a:lnTo>
                  <a:lnTo>
                    <a:pt x="1431" y="430"/>
                  </a:lnTo>
                  <a:lnTo>
                    <a:pt x="1518" y="413"/>
                  </a:lnTo>
                  <a:lnTo>
                    <a:pt x="1519" y="385"/>
                  </a:lnTo>
                  <a:lnTo>
                    <a:pt x="1452" y="366"/>
                  </a:lnTo>
                  <a:lnTo>
                    <a:pt x="1380" y="344"/>
                  </a:lnTo>
                  <a:lnTo>
                    <a:pt x="1310" y="313"/>
                  </a:lnTo>
                  <a:lnTo>
                    <a:pt x="1254" y="283"/>
                  </a:lnTo>
                  <a:lnTo>
                    <a:pt x="1221" y="264"/>
                  </a:lnTo>
                  <a:lnTo>
                    <a:pt x="1186" y="233"/>
                  </a:lnTo>
                  <a:lnTo>
                    <a:pt x="1179" y="339"/>
                  </a:lnTo>
                  <a:lnTo>
                    <a:pt x="1109" y="344"/>
                  </a:lnTo>
                  <a:lnTo>
                    <a:pt x="1045" y="346"/>
                  </a:lnTo>
                  <a:lnTo>
                    <a:pt x="973" y="342"/>
                  </a:lnTo>
                  <a:lnTo>
                    <a:pt x="900" y="336"/>
                  </a:lnTo>
                  <a:lnTo>
                    <a:pt x="820" y="324"/>
                  </a:lnTo>
                  <a:lnTo>
                    <a:pt x="746" y="312"/>
                  </a:lnTo>
                  <a:lnTo>
                    <a:pt x="644" y="290"/>
                  </a:lnTo>
                  <a:lnTo>
                    <a:pt x="560" y="269"/>
                  </a:lnTo>
                  <a:lnTo>
                    <a:pt x="486" y="247"/>
                  </a:lnTo>
                  <a:lnTo>
                    <a:pt x="408" y="219"/>
                  </a:lnTo>
                  <a:lnTo>
                    <a:pt x="372" y="206"/>
                  </a:lnTo>
                  <a:lnTo>
                    <a:pt x="337" y="194"/>
                  </a:lnTo>
                  <a:lnTo>
                    <a:pt x="309" y="182"/>
                  </a:lnTo>
                  <a:lnTo>
                    <a:pt x="280" y="169"/>
                  </a:lnTo>
                  <a:lnTo>
                    <a:pt x="230" y="148"/>
                  </a:lnTo>
                  <a:lnTo>
                    <a:pt x="194" y="130"/>
                  </a:lnTo>
                  <a:lnTo>
                    <a:pt x="168" y="115"/>
                  </a:lnTo>
                  <a:lnTo>
                    <a:pt x="141" y="100"/>
                  </a:lnTo>
                  <a:lnTo>
                    <a:pt x="116" y="86"/>
                  </a:lnTo>
                  <a:lnTo>
                    <a:pt x="95" y="72"/>
                  </a:lnTo>
                  <a:lnTo>
                    <a:pt x="70" y="56"/>
                  </a:lnTo>
                  <a:lnTo>
                    <a:pt x="45" y="37"/>
                  </a:lnTo>
                  <a:lnTo>
                    <a:pt x="21" y="19"/>
                  </a:lnTo>
                  <a:lnTo>
                    <a:pt x="1" y="0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279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8203" name="Freeform 1035"/>
            <p:cNvSpPr>
              <a:spLocks/>
            </p:cNvSpPr>
            <p:nvPr/>
          </p:nvSpPr>
          <p:spPr bwMode="auto">
            <a:xfrm>
              <a:off x="1613" y="3540"/>
              <a:ext cx="1519" cy="555"/>
            </a:xfrm>
            <a:custGeom>
              <a:avLst/>
              <a:gdLst>
                <a:gd name="T0" fmla="*/ 0 w 1519"/>
                <a:gd name="T1" fmla="*/ 0 h 555"/>
                <a:gd name="T2" fmla="*/ 17 w 1519"/>
                <a:gd name="T3" fmla="*/ 30 h 555"/>
                <a:gd name="T4" fmla="*/ 36 w 1519"/>
                <a:gd name="T5" fmla="*/ 55 h 555"/>
                <a:gd name="T6" fmla="*/ 53 w 1519"/>
                <a:gd name="T7" fmla="*/ 76 h 555"/>
                <a:gd name="T8" fmla="*/ 75 w 1519"/>
                <a:gd name="T9" fmla="*/ 99 h 555"/>
                <a:gd name="T10" fmla="*/ 108 w 1519"/>
                <a:gd name="T11" fmla="*/ 132 h 555"/>
                <a:gd name="T12" fmla="*/ 144 w 1519"/>
                <a:gd name="T13" fmla="*/ 161 h 555"/>
                <a:gd name="T14" fmla="*/ 189 w 1519"/>
                <a:gd name="T15" fmla="*/ 191 h 555"/>
                <a:gd name="T16" fmla="*/ 236 w 1519"/>
                <a:gd name="T17" fmla="*/ 220 h 555"/>
                <a:gd name="T18" fmla="*/ 283 w 1519"/>
                <a:gd name="T19" fmla="*/ 248 h 555"/>
                <a:gd name="T20" fmla="*/ 345 w 1519"/>
                <a:gd name="T21" fmla="*/ 279 h 555"/>
                <a:gd name="T22" fmla="*/ 391 w 1519"/>
                <a:gd name="T23" fmla="*/ 301 h 555"/>
                <a:gd name="T24" fmla="*/ 457 w 1519"/>
                <a:gd name="T25" fmla="*/ 328 h 555"/>
                <a:gd name="T26" fmla="*/ 531 w 1519"/>
                <a:gd name="T27" fmla="*/ 357 h 555"/>
                <a:gd name="T28" fmla="*/ 604 w 1519"/>
                <a:gd name="T29" fmla="*/ 385 h 555"/>
                <a:gd name="T30" fmla="*/ 661 w 1519"/>
                <a:gd name="T31" fmla="*/ 404 h 555"/>
                <a:gd name="T32" fmla="*/ 742 w 1519"/>
                <a:gd name="T33" fmla="*/ 423 h 555"/>
                <a:gd name="T34" fmla="*/ 810 w 1519"/>
                <a:gd name="T35" fmla="*/ 437 h 555"/>
                <a:gd name="T36" fmla="*/ 881 w 1519"/>
                <a:gd name="T37" fmla="*/ 449 h 555"/>
                <a:gd name="T38" fmla="*/ 959 w 1519"/>
                <a:gd name="T39" fmla="*/ 458 h 555"/>
                <a:gd name="T40" fmla="*/ 1004 w 1519"/>
                <a:gd name="T41" fmla="*/ 460 h 555"/>
                <a:gd name="T42" fmla="*/ 1058 w 1519"/>
                <a:gd name="T43" fmla="*/ 459 h 555"/>
                <a:gd name="T44" fmla="*/ 1101 w 1519"/>
                <a:gd name="T45" fmla="*/ 458 h 555"/>
                <a:gd name="T46" fmla="*/ 1140 w 1519"/>
                <a:gd name="T47" fmla="*/ 456 h 555"/>
                <a:gd name="T48" fmla="*/ 1172 w 1519"/>
                <a:gd name="T49" fmla="*/ 451 h 555"/>
                <a:gd name="T50" fmla="*/ 1165 w 1519"/>
                <a:gd name="T51" fmla="*/ 554 h 555"/>
                <a:gd name="T52" fmla="*/ 1211 w 1519"/>
                <a:gd name="T53" fmla="*/ 523 h 555"/>
                <a:gd name="T54" fmla="*/ 1258 w 1519"/>
                <a:gd name="T55" fmla="*/ 494 h 555"/>
                <a:gd name="T56" fmla="*/ 1319 w 1519"/>
                <a:gd name="T57" fmla="*/ 456 h 555"/>
                <a:gd name="T58" fmla="*/ 1385 w 1519"/>
                <a:gd name="T59" fmla="*/ 427 h 555"/>
                <a:gd name="T60" fmla="*/ 1444 w 1519"/>
                <a:gd name="T61" fmla="*/ 402 h 555"/>
                <a:gd name="T62" fmla="*/ 1518 w 1519"/>
                <a:gd name="T63" fmla="*/ 379 h 555"/>
                <a:gd name="T64" fmla="*/ 1451 w 1519"/>
                <a:gd name="T65" fmla="*/ 361 h 555"/>
                <a:gd name="T66" fmla="*/ 1382 w 1519"/>
                <a:gd name="T67" fmla="*/ 338 h 555"/>
                <a:gd name="T68" fmla="*/ 1309 w 1519"/>
                <a:gd name="T69" fmla="*/ 309 h 555"/>
                <a:gd name="T70" fmla="*/ 1254 w 1519"/>
                <a:gd name="T71" fmla="*/ 279 h 555"/>
                <a:gd name="T72" fmla="*/ 1221 w 1519"/>
                <a:gd name="T73" fmla="*/ 261 h 555"/>
                <a:gd name="T74" fmla="*/ 1186 w 1519"/>
                <a:gd name="T75" fmla="*/ 230 h 555"/>
                <a:gd name="T76" fmla="*/ 1180 w 1519"/>
                <a:gd name="T77" fmla="*/ 334 h 555"/>
                <a:gd name="T78" fmla="*/ 1108 w 1519"/>
                <a:gd name="T79" fmla="*/ 339 h 555"/>
                <a:gd name="T80" fmla="*/ 1045 w 1519"/>
                <a:gd name="T81" fmla="*/ 341 h 555"/>
                <a:gd name="T82" fmla="*/ 972 w 1519"/>
                <a:gd name="T83" fmla="*/ 337 h 555"/>
                <a:gd name="T84" fmla="*/ 900 w 1519"/>
                <a:gd name="T85" fmla="*/ 330 h 555"/>
                <a:gd name="T86" fmla="*/ 818 w 1519"/>
                <a:gd name="T87" fmla="*/ 319 h 555"/>
                <a:gd name="T88" fmla="*/ 746 w 1519"/>
                <a:gd name="T89" fmla="*/ 307 h 555"/>
                <a:gd name="T90" fmla="*/ 643 w 1519"/>
                <a:gd name="T91" fmla="*/ 286 h 555"/>
                <a:gd name="T92" fmla="*/ 560 w 1519"/>
                <a:gd name="T93" fmla="*/ 265 h 555"/>
                <a:gd name="T94" fmla="*/ 485 w 1519"/>
                <a:gd name="T95" fmla="*/ 243 h 555"/>
                <a:gd name="T96" fmla="*/ 407 w 1519"/>
                <a:gd name="T97" fmla="*/ 216 h 555"/>
                <a:gd name="T98" fmla="*/ 370 w 1519"/>
                <a:gd name="T99" fmla="*/ 203 h 555"/>
                <a:gd name="T100" fmla="*/ 337 w 1519"/>
                <a:gd name="T101" fmla="*/ 191 h 555"/>
                <a:gd name="T102" fmla="*/ 307 w 1519"/>
                <a:gd name="T103" fmla="*/ 179 h 555"/>
                <a:gd name="T104" fmla="*/ 280 w 1519"/>
                <a:gd name="T105" fmla="*/ 167 h 555"/>
                <a:gd name="T106" fmla="*/ 227 w 1519"/>
                <a:gd name="T107" fmla="*/ 145 h 555"/>
                <a:gd name="T108" fmla="*/ 193 w 1519"/>
                <a:gd name="T109" fmla="*/ 128 h 555"/>
                <a:gd name="T110" fmla="*/ 166 w 1519"/>
                <a:gd name="T111" fmla="*/ 113 h 555"/>
                <a:gd name="T112" fmla="*/ 139 w 1519"/>
                <a:gd name="T113" fmla="*/ 99 h 555"/>
                <a:gd name="T114" fmla="*/ 115 w 1519"/>
                <a:gd name="T115" fmla="*/ 84 h 555"/>
                <a:gd name="T116" fmla="*/ 94 w 1519"/>
                <a:gd name="T117" fmla="*/ 70 h 555"/>
                <a:gd name="T118" fmla="*/ 69 w 1519"/>
                <a:gd name="T119" fmla="*/ 56 h 555"/>
                <a:gd name="T120" fmla="*/ 45 w 1519"/>
                <a:gd name="T121" fmla="*/ 37 h 555"/>
                <a:gd name="T122" fmla="*/ 21 w 1519"/>
                <a:gd name="T123" fmla="*/ 19 h 555"/>
                <a:gd name="T124" fmla="*/ 0 w 1519"/>
                <a:gd name="T125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9" h="555">
                  <a:moveTo>
                    <a:pt x="0" y="0"/>
                  </a:moveTo>
                  <a:lnTo>
                    <a:pt x="17" y="30"/>
                  </a:lnTo>
                  <a:lnTo>
                    <a:pt x="36" y="55"/>
                  </a:lnTo>
                  <a:lnTo>
                    <a:pt x="53" y="76"/>
                  </a:lnTo>
                  <a:lnTo>
                    <a:pt x="75" y="99"/>
                  </a:lnTo>
                  <a:lnTo>
                    <a:pt x="108" y="132"/>
                  </a:lnTo>
                  <a:lnTo>
                    <a:pt x="144" y="161"/>
                  </a:lnTo>
                  <a:lnTo>
                    <a:pt x="189" y="191"/>
                  </a:lnTo>
                  <a:lnTo>
                    <a:pt x="236" y="220"/>
                  </a:lnTo>
                  <a:lnTo>
                    <a:pt x="283" y="248"/>
                  </a:lnTo>
                  <a:lnTo>
                    <a:pt x="345" y="279"/>
                  </a:lnTo>
                  <a:lnTo>
                    <a:pt x="391" y="301"/>
                  </a:lnTo>
                  <a:lnTo>
                    <a:pt x="457" y="328"/>
                  </a:lnTo>
                  <a:lnTo>
                    <a:pt x="531" y="357"/>
                  </a:lnTo>
                  <a:lnTo>
                    <a:pt x="604" y="385"/>
                  </a:lnTo>
                  <a:lnTo>
                    <a:pt x="661" y="404"/>
                  </a:lnTo>
                  <a:lnTo>
                    <a:pt x="742" y="423"/>
                  </a:lnTo>
                  <a:lnTo>
                    <a:pt x="810" y="437"/>
                  </a:lnTo>
                  <a:lnTo>
                    <a:pt x="881" y="449"/>
                  </a:lnTo>
                  <a:lnTo>
                    <a:pt x="959" y="458"/>
                  </a:lnTo>
                  <a:lnTo>
                    <a:pt x="1004" y="460"/>
                  </a:lnTo>
                  <a:lnTo>
                    <a:pt x="1058" y="459"/>
                  </a:lnTo>
                  <a:lnTo>
                    <a:pt x="1101" y="458"/>
                  </a:lnTo>
                  <a:lnTo>
                    <a:pt x="1140" y="456"/>
                  </a:lnTo>
                  <a:lnTo>
                    <a:pt x="1172" y="451"/>
                  </a:lnTo>
                  <a:lnTo>
                    <a:pt x="1165" y="554"/>
                  </a:lnTo>
                  <a:lnTo>
                    <a:pt x="1211" y="523"/>
                  </a:lnTo>
                  <a:lnTo>
                    <a:pt x="1258" y="494"/>
                  </a:lnTo>
                  <a:lnTo>
                    <a:pt x="1319" y="456"/>
                  </a:lnTo>
                  <a:lnTo>
                    <a:pt x="1385" y="427"/>
                  </a:lnTo>
                  <a:lnTo>
                    <a:pt x="1444" y="402"/>
                  </a:lnTo>
                  <a:lnTo>
                    <a:pt x="1518" y="379"/>
                  </a:lnTo>
                  <a:lnTo>
                    <a:pt x="1451" y="361"/>
                  </a:lnTo>
                  <a:lnTo>
                    <a:pt x="1382" y="338"/>
                  </a:lnTo>
                  <a:lnTo>
                    <a:pt x="1309" y="309"/>
                  </a:lnTo>
                  <a:lnTo>
                    <a:pt x="1254" y="279"/>
                  </a:lnTo>
                  <a:lnTo>
                    <a:pt x="1221" y="261"/>
                  </a:lnTo>
                  <a:lnTo>
                    <a:pt x="1186" y="230"/>
                  </a:lnTo>
                  <a:lnTo>
                    <a:pt x="1180" y="334"/>
                  </a:lnTo>
                  <a:lnTo>
                    <a:pt x="1108" y="339"/>
                  </a:lnTo>
                  <a:lnTo>
                    <a:pt x="1045" y="341"/>
                  </a:lnTo>
                  <a:lnTo>
                    <a:pt x="972" y="337"/>
                  </a:lnTo>
                  <a:lnTo>
                    <a:pt x="900" y="330"/>
                  </a:lnTo>
                  <a:lnTo>
                    <a:pt x="818" y="319"/>
                  </a:lnTo>
                  <a:lnTo>
                    <a:pt x="746" y="307"/>
                  </a:lnTo>
                  <a:lnTo>
                    <a:pt x="643" y="286"/>
                  </a:lnTo>
                  <a:lnTo>
                    <a:pt x="560" y="265"/>
                  </a:lnTo>
                  <a:lnTo>
                    <a:pt x="485" y="243"/>
                  </a:lnTo>
                  <a:lnTo>
                    <a:pt x="407" y="216"/>
                  </a:lnTo>
                  <a:lnTo>
                    <a:pt x="370" y="203"/>
                  </a:lnTo>
                  <a:lnTo>
                    <a:pt x="337" y="191"/>
                  </a:lnTo>
                  <a:lnTo>
                    <a:pt x="307" y="179"/>
                  </a:lnTo>
                  <a:lnTo>
                    <a:pt x="280" y="167"/>
                  </a:lnTo>
                  <a:lnTo>
                    <a:pt x="227" y="145"/>
                  </a:lnTo>
                  <a:lnTo>
                    <a:pt x="193" y="128"/>
                  </a:lnTo>
                  <a:lnTo>
                    <a:pt x="166" y="113"/>
                  </a:lnTo>
                  <a:lnTo>
                    <a:pt x="139" y="99"/>
                  </a:lnTo>
                  <a:lnTo>
                    <a:pt x="115" y="84"/>
                  </a:lnTo>
                  <a:lnTo>
                    <a:pt x="94" y="70"/>
                  </a:lnTo>
                  <a:lnTo>
                    <a:pt x="69" y="56"/>
                  </a:lnTo>
                  <a:lnTo>
                    <a:pt x="45" y="37"/>
                  </a:lnTo>
                  <a:lnTo>
                    <a:pt x="21" y="19"/>
                  </a:lnTo>
                  <a:lnTo>
                    <a:pt x="0" y="0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279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pSp>
        <p:nvGrpSpPr>
          <p:cNvPr id="8207" name="Group 1039"/>
          <p:cNvGrpSpPr>
            <a:grpSpLocks/>
          </p:cNvGrpSpPr>
          <p:nvPr/>
        </p:nvGrpSpPr>
        <p:grpSpPr bwMode="auto">
          <a:xfrm>
            <a:off x="3438526" y="1506068"/>
            <a:ext cx="2574925" cy="822325"/>
            <a:chOff x="1566" y="1343"/>
            <a:chExt cx="1621" cy="518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8205" name="Freeform 1037"/>
            <p:cNvSpPr>
              <a:spLocks/>
            </p:cNvSpPr>
            <p:nvPr/>
          </p:nvSpPr>
          <p:spPr bwMode="auto">
            <a:xfrm>
              <a:off x="1568" y="1344"/>
              <a:ext cx="1619" cy="517"/>
            </a:xfrm>
            <a:custGeom>
              <a:avLst/>
              <a:gdLst>
                <a:gd name="T0" fmla="*/ 0 w 1619"/>
                <a:gd name="T1" fmla="*/ 504 h 517"/>
                <a:gd name="T2" fmla="*/ 32 w 1619"/>
                <a:gd name="T3" fmla="*/ 447 h 517"/>
                <a:gd name="T4" fmla="*/ 66 w 1619"/>
                <a:gd name="T5" fmla="*/ 413 h 517"/>
                <a:gd name="T6" fmla="*/ 108 w 1619"/>
                <a:gd name="T7" fmla="*/ 376 h 517"/>
                <a:gd name="T8" fmla="*/ 160 w 1619"/>
                <a:gd name="T9" fmla="*/ 342 h 517"/>
                <a:gd name="T10" fmla="*/ 220 w 1619"/>
                <a:gd name="T11" fmla="*/ 306 h 517"/>
                <a:gd name="T12" fmla="*/ 299 w 1619"/>
                <a:gd name="T13" fmla="*/ 268 h 517"/>
                <a:gd name="T14" fmla="*/ 409 w 1619"/>
                <a:gd name="T15" fmla="*/ 220 h 517"/>
                <a:gd name="T16" fmla="*/ 517 w 1619"/>
                <a:gd name="T17" fmla="*/ 183 h 517"/>
                <a:gd name="T18" fmla="*/ 618 w 1619"/>
                <a:gd name="T19" fmla="*/ 153 h 517"/>
                <a:gd name="T20" fmla="*/ 730 w 1619"/>
                <a:gd name="T21" fmla="*/ 126 h 517"/>
                <a:gd name="T22" fmla="*/ 835 w 1619"/>
                <a:gd name="T23" fmla="*/ 107 h 517"/>
                <a:gd name="T24" fmla="*/ 943 w 1619"/>
                <a:gd name="T25" fmla="*/ 96 h 517"/>
                <a:gd name="T26" fmla="*/ 1062 w 1619"/>
                <a:gd name="T27" fmla="*/ 94 h 517"/>
                <a:gd name="T28" fmla="*/ 1165 w 1619"/>
                <a:gd name="T29" fmla="*/ 100 h 517"/>
                <a:gd name="T30" fmla="*/ 1227 w 1619"/>
                <a:gd name="T31" fmla="*/ 107 h 517"/>
                <a:gd name="T32" fmla="*/ 1258 w 1619"/>
                <a:gd name="T33" fmla="*/ 14 h 517"/>
                <a:gd name="T34" fmla="*/ 1301 w 1619"/>
                <a:gd name="T35" fmla="*/ 49 h 517"/>
                <a:gd name="T36" fmla="*/ 1352 w 1619"/>
                <a:gd name="T37" fmla="*/ 83 h 517"/>
                <a:gd name="T38" fmla="*/ 1407 w 1619"/>
                <a:gd name="T39" fmla="*/ 112 h 517"/>
                <a:gd name="T40" fmla="*/ 1470 w 1619"/>
                <a:gd name="T41" fmla="*/ 140 h 517"/>
                <a:gd name="T42" fmla="*/ 1571 w 1619"/>
                <a:gd name="T43" fmla="*/ 171 h 517"/>
                <a:gd name="T44" fmla="*/ 1578 w 1619"/>
                <a:gd name="T45" fmla="*/ 196 h 517"/>
                <a:gd name="T46" fmla="*/ 1498 w 1619"/>
                <a:gd name="T47" fmla="*/ 211 h 517"/>
                <a:gd name="T48" fmla="*/ 1437 w 1619"/>
                <a:gd name="T49" fmla="*/ 226 h 517"/>
                <a:gd name="T50" fmla="*/ 1385 w 1619"/>
                <a:gd name="T51" fmla="*/ 244 h 517"/>
                <a:gd name="T52" fmla="*/ 1335 w 1619"/>
                <a:gd name="T53" fmla="*/ 266 h 517"/>
                <a:gd name="T54" fmla="*/ 1286 w 1619"/>
                <a:gd name="T55" fmla="*/ 296 h 517"/>
                <a:gd name="T56" fmla="*/ 1210 w 1619"/>
                <a:gd name="T57" fmla="*/ 301 h 517"/>
                <a:gd name="T58" fmla="*/ 1201 w 1619"/>
                <a:gd name="T59" fmla="*/ 209 h 517"/>
                <a:gd name="T60" fmla="*/ 1073 w 1619"/>
                <a:gd name="T61" fmla="*/ 206 h 517"/>
                <a:gd name="T62" fmla="*/ 953 w 1619"/>
                <a:gd name="T63" fmla="*/ 208 h 517"/>
                <a:gd name="T64" fmla="*/ 850 w 1619"/>
                <a:gd name="T65" fmla="*/ 213 h 517"/>
                <a:gd name="T66" fmla="*/ 734 w 1619"/>
                <a:gd name="T67" fmla="*/ 226 h 517"/>
                <a:gd name="T68" fmla="*/ 627 w 1619"/>
                <a:gd name="T69" fmla="*/ 245 h 517"/>
                <a:gd name="T70" fmla="*/ 534 w 1619"/>
                <a:gd name="T71" fmla="*/ 266 h 517"/>
                <a:gd name="T72" fmla="*/ 432 w 1619"/>
                <a:gd name="T73" fmla="*/ 297 h 517"/>
                <a:gd name="T74" fmla="*/ 335 w 1619"/>
                <a:gd name="T75" fmla="*/ 329 h 517"/>
                <a:gd name="T76" fmla="*/ 225 w 1619"/>
                <a:gd name="T77" fmla="*/ 369 h 517"/>
                <a:gd name="T78" fmla="*/ 151 w 1619"/>
                <a:gd name="T79" fmla="*/ 406 h 517"/>
                <a:gd name="T80" fmla="*/ 102 w 1619"/>
                <a:gd name="T81" fmla="*/ 436 h 517"/>
                <a:gd name="T82" fmla="*/ 67 w 1619"/>
                <a:gd name="T83" fmla="*/ 466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9" h="517">
                  <a:moveTo>
                    <a:pt x="22" y="516"/>
                  </a:moveTo>
                  <a:lnTo>
                    <a:pt x="0" y="504"/>
                  </a:lnTo>
                  <a:lnTo>
                    <a:pt x="19" y="468"/>
                  </a:lnTo>
                  <a:lnTo>
                    <a:pt x="32" y="447"/>
                  </a:lnTo>
                  <a:lnTo>
                    <a:pt x="51" y="429"/>
                  </a:lnTo>
                  <a:lnTo>
                    <a:pt x="66" y="413"/>
                  </a:lnTo>
                  <a:lnTo>
                    <a:pt x="88" y="393"/>
                  </a:lnTo>
                  <a:lnTo>
                    <a:pt x="108" y="376"/>
                  </a:lnTo>
                  <a:lnTo>
                    <a:pt x="138" y="357"/>
                  </a:lnTo>
                  <a:lnTo>
                    <a:pt x="160" y="342"/>
                  </a:lnTo>
                  <a:lnTo>
                    <a:pt x="184" y="326"/>
                  </a:lnTo>
                  <a:lnTo>
                    <a:pt x="220" y="306"/>
                  </a:lnTo>
                  <a:lnTo>
                    <a:pt x="256" y="288"/>
                  </a:lnTo>
                  <a:lnTo>
                    <a:pt x="299" y="268"/>
                  </a:lnTo>
                  <a:lnTo>
                    <a:pt x="358" y="240"/>
                  </a:lnTo>
                  <a:lnTo>
                    <a:pt x="409" y="220"/>
                  </a:lnTo>
                  <a:lnTo>
                    <a:pt x="453" y="205"/>
                  </a:lnTo>
                  <a:lnTo>
                    <a:pt x="517" y="183"/>
                  </a:lnTo>
                  <a:lnTo>
                    <a:pt x="565" y="166"/>
                  </a:lnTo>
                  <a:lnTo>
                    <a:pt x="618" y="153"/>
                  </a:lnTo>
                  <a:lnTo>
                    <a:pt x="672" y="138"/>
                  </a:lnTo>
                  <a:lnTo>
                    <a:pt x="730" y="126"/>
                  </a:lnTo>
                  <a:lnTo>
                    <a:pt x="781" y="115"/>
                  </a:lnTo>
                  <a:lnTo>
                    <a:pt x="835" y="107"/>
                  </a:lnTo>
                  <a:lnTo>
                    <a:pt x="889" y="101"/>
                  </a:lnTo>
                  <a:lnTo>
                    <a:pt x="943" y="96"/>
                  </a:lnTo>
                  <a:lnTo>
                    <a:pt x="1000" y="93"/>
                  </a:lnTo>
                  <a:lnTo>
                    <a:pt x="1062" y="94"/>
                  </a:lnTo>
                  <a:lnTo>
                    <a:pt x="1110" y="96"/>
                  </a:lnTo>
                  <a:lnTo>
                    <a:pt x="1165" y="100"/>
                  </a:lnTo>
                  <a:lnTo>
                    <a:pt x="1207" y="104"/>
                  </a:lnTo>
                  <a:lnTo>
                    <a:pt x="1227" y="107"/>
                  </a:lnTo>
                  <a:lnTo>
                    <a:pt x="1227" y="0"/>
                  </a:lnTo>
                  <a:lnTo>
                    <a:pt x="1258" y="14"/>
                  </a:lnTo>
                  <a:lnTo>
                    <a:pt x="1279" y="33"/>
                  </a:lnTo>
                  <a:lnTo>
                    <a:pt x="1301" y="49"/>
                  </a:lnTo>
                  <a:lnTo>
                    <a:pt x="1325" y="65"/>
                  </a:lnTo>
                  <a:lnTo>
                    <a:pt x="1352" y="83"/>
                  </a:lnTo>
                  <a:lnTo>
                    <a:pt x="1382" y="99"/>
                  </a:lnTo>
                  <a:lnTo>
                    <a:pt x="1407" y="112"/>
                  </a:lnTo>
                  <a:lnTo>
                    <a:pt x="1440" y="127"/>
                  </a:lnTo>
                  <a:lnTo>
                    <a:pt x="1470" y="140"/>
                  </a:lnTo>
                  <a:lnTo>
                    <a:pt x="1514" y="157"/>
                  </a:lnTo>
                  <a:lnTo>
                    <a:pt x="1571" y="171"/>
                  </a:lnTo>
                  <a:lnTo>
                    <a:pt x="1618" y="191"/>
                  </a:lnTo>
                  <a:lnTo>
                    <a:pt x="1578" y="196"/>
                  </a:lnTo>
                  <a:lnTo>
                    <a:pt x="1540" y="202"/>
                  </a:lnTo>
                  <a:lnTo>
                    <a:pt x="1498" y="211"/>
                  </a:lnTo>
                  <a:lnTo>
                    <a:pt x="1460" y="220"/>
                  </a:lnTo>
                  <a:lnTo>
                    <a:pt x="1437" y="226"/>
                  </a:lnTo>
                  <a:lnTo>
                    <a:pt x="1416" y="233"/>
                  </a:lnTo>
                  <a:lnTo>
                    <a:pt x="1385" y="244"/>
                  </a:lnTo>
                  <a:lnTo>
                    <a:pt x="1359" y="256"/>
                  </a:lnTo>
                  <a:lnTo>
                    <a:pt x="1335" y="266"/>
                  </a:lnTo>
                  <a:lnTo>
                    <a:pt x="1311" y="282"/>
                  </a:lnTo>
                  <a:lnTo>
                    <a:pt x="1286" y="296"/>
                  </a:lnTo>
                  <a:lnTo>
                    <a:pt x="1254" y="321"/>
                  </a:lnTo>
                  <a:lnTo>
                    <a:pt x="1210" y="301"/>
                  </a:lnTo>
                  <a:lnTo>
                    <a:pt x="1223" y="211"/>
                  </a:lnTo>
                  <a:lnTo>
                    <a:pt x="1201" y="209"/>
                  </a:lnTo>
                  <a:lnTo>
                    <a:pt x="1131" y="206"/>
                  </a:lnTo>
                  <a:lnTo>
                    <a:pt x="1073" y="206"/>
                  </a:lnTo>
                  <a:lnTo>
                    <a:pt x="998" y="206"/>
                  </a:lnTo>
                  <a:lnTo>
                    <a:pt x="953" y="208"/>
                  </a:lnTo>
                  <a:lnTo>
                    <a:pt x="911" y="209"/>
                  </a:lnTo>
                  <a:lnTo>
                    <a:pt x="850" y="213"/>
                  </a:lnTo>
                  <a:lnTo>
                    <a:pt x="793" y="218"/>
                  </a:lnTo>
                  <a:lnTo>
                    <a:pt x="734" y="226"/>
                  </a:lnTo>
                  <a:lnTo>
                    <a:pt x="681" y="234"/>
                  </a:lnTo>
                  <a:lnTo>
                    <a:pt x="627" y="245"/>
                  </a:lnTo>
                  <a:lnTo>
                    <a:pt x="573" y="255"/>
                  </a:lnTo>
                  <a:lnTo>
                    <a:pt x="534" y="266"/>
                  </a:lnTo>
                  <a:lnTo>
                    <a:pt x="482" y="280"/>
                  </a:lnTo>
                  <a:lnTo>
                    <a:pt x="432" y="297"/>
                  </a:lnTo>
                  <a:lnTo>
                    <a:pt x="384" y="312"/>
                  </a:lnTo>
                  <a:lnTo>
                    <a:pt x="335" y="329"/>
                  </a:lnTo>
                  <a:lnTo>
                    <a:pt x="279" y="349"/>
                  </a:lnTo>
                  <a:lnTo>
                    <a:pt x="225" y="369"/>
                  </a:lnTo>
                  <a:lnTo>
                    <a:pt x="182" y="391"/>
                  </a:lnTo>
                  <a:lnTo>
                    <a:pt x="151" y="406"/>
                  </a:lnTo>
                  <a:lnTo>
                    <a:pt x="122" y="423"/>
                  </a:lnTo>
                  <a:lnTo>
                    <a:pt x="102" y="436"/>
                  </a:lnTo>
                  <a:lnTo>
                    <a:pt x="82" y="451"/>
                  </a:lnTo>
                  <a:lnTo>
                    <a:pt x="67" y="466"/>
                  </a:lnTo>
                  <a:lnTo>
                    <a:pt x="22" y="516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279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chemeClr val="tx2"/>
              </a:outerShdw>
            </a:effec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8206" name="Freeform 1038"/>
            <p:cNvSpPr>
              <a:spLocks/>
            </p:cNvSpPr>
            <p:nvPr/>
          </p:nvSpPr>
          <p:spPr bwMode="auto">
            <a:xfrm>
              <a:off x="1566" y="1343"/>
              <a:ext cx="1572" cy="507"/>
            </a:xfrm>
            <a:custGeom>
              <a:avLst/>
              <a:gdLst>
                <a:gd name="T0" fmla="*/ 11 w 1572"/>
                <a:gd name="T1" fmla="*/ 459 h 507"/>
                <a:gd name="T2" fmla="*/ 37 w 1572"/>
                <a:gd name="T3" fmla="*/ 423 h 507"/>
                <a:gd name="T4" fmla="*/ 72 w 1572"/>
                <a:gd name="T5" fmla="*/ 388 h 507"/>
                <a:gd name="T6" fmla="*/ 120 w 1572"/>
                <a:gd name="T7" fmla="*/ 350 h 507"/>
                <a:gd name="T8" fmla="*/ 166 w 1572"/>
                <a:gd name="T9" fmla="*/ 318 h 507"/>
                <a:gd name="T10" fmla="*/ 239 w 1572"/>
                <a:gd name="T11" fmla="*/ 280 h 507"/>
                <a:gd name="T12" fmla="*/ 340 w 1572"/>
                <a:gd name="T13" fmla="*/ 232 h 507"/>
                <a:gd name="T14" fmla="*/ 435 w 1572"/>
                <a:gd name="T15" fmla="*/ 196 h 507"/>
                <a:gd name="T16" fmla="*/ 546 w 1572"/>
                <a:gd name="T17" fmla="*/ 157 h 507"/>
                <a:gd name="T18" fmla="*/ 651 w 1572"/>
                <a:gd name="T19" fmla="*/ 128 h 507"/>
                <a:gd name="T20" fmla="*/ 759 w 1572"/>
                <a:gd name="T21" fmla="*/ 105 h 507"/>
                <a:gd name="T22" fmla="*/ 864 w 1572"/>
                <a:gd name="T23" fmla="*/ 90 h 507"/>
                <a:gd name="T24" fmla="*/ 973 w 1572"/>
                <a:gd name="T25" fmla="*/ 80 h 507"/>
                <a:gd name="T26" fmla="*/ 1081 w 1572"/>
                <a:gd name="T27" fmla="*/ 82 h 507"/>
                <a:gd name="T28" fmla="*/ 1174 w 1572"/>
                <a:gd name="T29" fmla="*/ 89 h 507"/>
                <a:gd name="T30" fmla="*/ 1228 w 1572"/>
                <a:gd name="T31" fmla="*/ 0 h 507"/>
                <a:gd name="T32" fmla="*/ 1268 w 1572"/>
                <a:gd name="T33" fmla="*/ 34 h 507"/>
                <a:gd name="T34" fmla="*/ 1316 w 1572"/>
                <a:gd name="T35" fmla="*/ 66 h 507"/>
                <a:gd name="T36" fmla="*/ 1369 w 1572"/>
                <a:gd name="T37" fmla="*/ 94 h 507"/>
                <a:gd name="T38" fmla="*/ 1430 w 1572"/>
                <a:gd name="T39" fmla="*/ 121 h 507"/>
                <a:gd name="T40" fmla="*/ 1510 w 1572"/>
                <a:gd name="T41" fmla="*/ 150 h 507"/>
                <a:gd name="T42" fmla="*/ 1571 w 1572"/>
                <a:gd name="T43" fmla="*/ 170 h 507"/>
                <a:gd name="T44" fmla="*/ 1494 w 1572"/>
                <a:gd name="T45" fmla="*/ 181 h 507"/>
                <a:gd name="T46" fmla="*/ 1415 w 1572"/>
                <a:gd name="T47" fmla="*/ 199 h 507"/>
                <a:gd name="T48" fmla="*/ 1373 w 1572"/>
                <a:gd name="T49" fmla="*/ 212 h 507"/>
                <a:gd name="T50" fmla="*/ 1314 w 1572"/>
                <a:gd name="T51" fmla="*/ 235 h 507"/>
                <a:gd name="T52" fmla="*/ 1267 w 1572"/>
                <a:gd name="T53" fmla="*/ 261 h 507"/>
                <a:gd name="T54" fmla="*/ 1209 w 1572"/>
                <a:gd name="T55" fmla="*/ 300 h 507"/>
                <a:gd name="T56" fmla="*/ 1164 w 1572"/>
                <a:gd name="T57" fmla="*/ 191 h 507"/>
                <a:gd name="T58" fmla="*/ 1039 w 1572"/>
                <a:gd name="T59" fmla="*/ 190 h 507"/>
                <a:gd name="T60" fmla="*/ 921 w 1572"/>
                <a:gd name="T61" fmla="*/ 193 h 507"/>
                <a:gd name="T62" fmla="*/ 821 w 1572"/>
                <a:gd name="T63" fmla="*/ 199 h 507"/>
                <a:gd name="T64" fmla="*/ 707 w 1572"/>
                <a:gd name="T65" fmla="*/ 213 h 507"/>
                <a:gd name="T66" fmla="*/ 603 w 1572"/>
                <a:gd name="T67" fmla="*/ 233 h 507"/>
                <a:gd name="T68" fmla="*/ 510 w 1572"/>
                <a:gd name="T69" fmla="*/ 255 h 507"/>
                <a:gd name="T70" fmla="*/ 409 w 1572"/>
                <a:gd name="T71" fmla="*/ 286 h 507"/>
                <a:gd name="T72" fmla="*/ 313 w 1572"/>
                <a:gd name="T73" fmla="*/ 319 h 507"/>
                <a:gd name="T74" fmla="*/ 204 w 1572"/>
                <a:gd name="T75" fmla="*/ 360 h 507"/>
                <a:gd name="T76" fmla="*/ 130 w 1572"/>
                <a:gd name="T77" fmla="*/ 396 h 507"/>
                <a:gd name="T78" fmla="*/ 79 w 1572"/>
                <a:gd name="T79" fmla="*/ 427 h 507"/>
                <a:gd name="T80" fmla="*/ 46 w 1572"/>
                <a:gd name="T81" fmla="*/ 456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72" h="507">
                  <a:moveTo>
                    <a:pt x="0" y="506"/>
                  </a:moveTo>
                  <a:lnTo>
                    <a:pt x="11" y="459"/>
                  </a:lnTo>
                  <a:lnTo>
                    <a:pt x="21" y="442"/>
                  </a:lnTo>
                  <a:lnTo>
                    <a:pt x="37" y="423"/>
                  </a:lnTo>
                  <a:lnTo>
                    <a:pt x="51" y="407"/>
                  </a:lnTo>
                  <a:lnTo>
                    <a:pt x="72" y="388"/>
                  </a:lnTo>
                  <a:lnTo>
                    <a:pt x="92" y="370"/>
                  </a:lnTo>
                  <a:lnTo>
                    <a:pt x="120" y="350"/>
                  </a:lnTo>
                  <a:lnTo>
                    <a:pt x="143" y="334"/>
                  </a:lnTo>
                  <a:lnTo>
                    <a:pt x="166" y="318"/>
                  </a:lnTo>
                  <a:lnTo>
                    <a:pt x="202" y="298"/>
                  </a:lnTo>
                  <a:lnTo>
                    <a:pt x="239" y="280"/>
                  </a:lnTo>
                  <a:lnTo>
                    <a:pt x="282" y="259"/>
                  </a:lnTo>
                  <a:lnTo>
                    <a:pt x="340" y="232"/>
                  </a:lnTo>
                  <a:lnTo>
                    <a:pt x="391" y="211"/>
                  </a:lnTo>
                  <a:lnTo>
                    <a:pt x="435" y="196"/>
                  </a:lnTo>
                  <a:lnTo>
                    <a:pt x="498" y="173"/>
                  </a:lnTo>
                  <a:lnTo>
                    <a:pt x="546" y="157"/>
                  </a:lnTo>
                  <a:lnTo>
                    <a:pt x="597" y="143"/>
                  </a:lnTo>
                  <a:lnTo>
                    <a:pt x="651" y="128"/>
                  </a:lnTo>
                  <a:lnTo>
                    <a:pt x="708" y="116"/>
                  </a:lnTo>
                  <a:lnTo>
                    <a:pt x="759" y="105"/>
                  </a:lnTo>
                  <a:lnTo>
                    <a:pt x="811" y="96"/>
                  </a:lnTo>
                  <a:lnTo>
                    <a:pt x="864" y="90"/>
                  </a:lnTo>
                  <a:lnTo>
                    <a:pt x="917" y="84"/>
                  </a:lnTo>
                  <a:lnTo>
                    <a:pt x="973" y="80"/>
                  </a:lnTo>
                  <a:lnTo>
                    <a:pt x="1033" y="80"/>
                  </a:lnTo>
                  <a:lnTo>
                    <a:pt x="1081" y="82"/>
                  </a:lnTo>
                  <a:lnTo>
                    <a:pt x="1134" y="86"/>
                  </a:lnTo>
                  <a:lnTo>
                    <a:pt x="1174" y="89"/>
                  </a:lnTo>
                  <a:lnTo>
                    <a:pt x="1228" y="94"/>
                  </a:lnTo>
                  <a:lnTo>
                    <a:pt x="1228" y="0"/>
                  </a:lnTo>
                  <a:lnTo>
                    <a:pt x="1249" y="18"/>
                  </a:lnTo>
                  <a:lnTo>
                    <a:pt x="1268" y="34"/>
                  </a:lnTo>
                  <a:lnTo>
                    <a:pt x="1291" y="50"/>
                  </a:lnTo>
                  <a:lnTo>
                    <a:pt x="1316" y="66"/>
                  </a:lnTo>
                  <a:lnTo>
                    <a:pt x="1345" y="82"/>
                  </a:lnTo>
                  <a:lnTo>
                    <a:pt x="1369" y="94"/>
                  </a:lnTo>
                  <a:lnTo>
                    <a:pt x="1400" y="108"/>
                  </a:lnTo>
                  <a:lnTo>
                    <a:pt x="1430" y="121"/>
                  </a:lnTo>
                  <a:lnTo>
                    <a:pt x="1472" y="137"/>
                  </a:lnTo>
                  <a:lnTo>
                    <a:pt x="1510" y="150"/>
                  </a:lnTo>
                  <a:lnTo>
                    <a:pt x="1538" y="159"/>
                  </a:lnTo>
                  <a:lnTo>
                    <a:pt x="1571" y="170"/>
                  </a:lnTo>
                  <a:lnTo>
                    <a:pt x="1533" y="175"/>
                  </a:lnTo>
                  <a:lnTo>
                    <a:pt x="1494" y="181"/>
                  </a:lnTo>
                  <a:lnTo>
                    <a:pt x="1453" y="190"/>
                  </a:lnTo>
                  <a:lnTo>
                    <a:pt x="1415" y="199"/>
                  </a:lnTo>
                  <a:lnTo>
                    <a:pt x="1392" y="205"/>
                  </a:lnTo>
                  <a:lnTo>
                    <a:pt x="1373" y="212"/>
                  </a:lnTo>
                  <a:lnTo>
                    <a:pt x="1341" y="224"/>
                  </a:lnTo>
                  <a:lnTo>
                    <a:pt x="1314" y="235"/>
                  </a:lnTo>
                  <a:lnTo>
                    <a:pt x="1291" y="246"/>
                  </a:lnTo>
                  <a:lnTo>
                    <a:pt x="1267" y="261"/>
                  </a:lnTo>
                  <a:lnTo>
                    <a:pt x="1241" y="276"/>
                  </a:lnTo>
                  <a:lnTo>
                    <a:pt x="1209" y="300"/>
                  </a:lnTo>
                  <a:lnTo>
                    <a:pt x="1223" y="193"/>
                  </a:lnTo>
                  <a:lnTo>
                    <a:pt x="1164" y="191"/>
                  </a:lnTo>
                  <a:lnTo>
                    <a:pt x="1095" y="189"/>
                  </a:lnTo>
                  <a:lnTo>
                    <a:pt x="1039" y="190"/>
                  </a:lnTo>
                  <a:lnTo>
                    <a:pt x="965" y="191"/>
                  </a:lnTo>
                  <a:lnTo>
                    <a:pt x="921" y="193"/>
                  </a:lnTo>
                  <a:lnTo>
                    <a:pt x="880" y="195"/>
                  </a:lnTo>
                  <a:lnTo>
                    <a:pt x="821" y="199"/>
                  </a:lnTo>
                  <a:lnTo>
                    <a:pt x="765" y="205"/>
                  </a:lnTo>
                  <a:lnTo>
                    <a:pt x="707" y="213"/>
                  </a:lnTo>
                  <a:lnTo>
                    <a:pt x="656" y="222"/>
                  </a:lnTo>
                  <a:lnTo>
                    <a:pt x="603" y="233"/>
                  </a:lnTo>
                  <a:lnTo>
                    <a:pt x="549" y="244"/>
                  </a:lnTo>
                  <a:lnTo>
                    <a:pt x="510" y="255"/>
                  </a:lnTo>
                  <a:lnTo>
                    <a:pt x="459" y="269"/>
                  </a:lnTo>
                  <a:lnTo>
                    <a:pt x="409" y="286"/>
                  </a:lnTo>
                  <a:lnTo>
                    <a:pt x="362" y="302"/>
                  </a:lnTo>
                  <a:lnTo>
                    <a:pt x="313" y="319"/>
                  </a:lnTo>
                  <a:lnTo>
                    <a:pt x="258" y="339"/>
                  </a:lnTo>
                  <a:lnTo>
                    <a:pt x="204" y="360"/>
                  </a:lnTo>
                  <a:lnTo>
                    <a:pt x="162" y="382"/>
                  </a:lnTo>
                  <a:lnTo>
                    <a:pt x="130" y="396"/>
                  </a:lnTo>
                  <a:lnTo>
                    <a:pt x="100" y="413"/>
                  </a:lnTo>
                  <a:lnTo>
                    <a:pt x="79" y="427"/>
                  </a:lnTo>
                  <a:lnTo>
                    <a:pt x="59" y="441"/>
                  </a:lnTo>
                  <a:lnTo>
                    <a:pt x="46" y="456"/>
                  </a:lnTo>
                  <a:lnTo>
                    <a:pt x="0" y="506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279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chemeClr val="tx2"/>
              </a:outerShdw>
            </a:effec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pSp>
        <p:nvGrpSpPr>
          <p:cNvPr id="8210" name="Group 1042"/>
          <p:cNvGrpSpPr>
            <a:grpSpLocks/>
          </p:cNvGrpSpPr>
          <p:nvPr/>
        </p:nvGrpSpPr>
        <p:grpSpPr bwMode="auto">
          <a:xfrm>
            <a:off x="3438525" y="3811118"/>
            <a:ext cx="2489200" cy="638175"/>
            <a:chOff x="1566" y="3055"/>
            <a:chExt cx="1567" cy="402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8208" name="Freeform 1040"/>
            <p:cNvSpPr>
              <a:spLocks/>
            </p:cNvSpPr>
            <p:nvPr/>
          </p:nvSpPr>
          <p:spPr bwMode="auto">
            <a:xfrm>
              <a:off x="1566" y="3055"/>
              <a:ext cx="1567" cy="400"/>
            </a:xfrm>
            <a:custGeom>
              <a:avLst/>
              <a:gdLst>
                <a:gd name="T0" fmla="*/ 0 w 1567"/>
                <a:gd name="T1" fmla="*/ 25 h 400"/>
                <a:gd name="T2" fmla="*/ 48 w 1567"/>
                <a:gd name="T3" fmla="*/ 60 h 400"/>
                <a:gd name="T4" fmla="*/ 118 w 1567"/>
                <a:gd name="T5" fmla="*/ 99 h 400"/>
                <a:gd name="T6" fmla="*/ 201 w 1567"/>
                <a:gd name="T7" fmla="*/ 135 h 400"/>
                <a:gd name="T8" fmla="*/ 299 w 1567"/>
                <a:gd name="T9" fmla="*/ 173 h 400"/>
                <a:gd name="T10" fmla="*/ 410 w 1567"/>
                <a:gd name="T11" fmla="*/ 211 h 400"/>
                <a:gd name="T12" fmla="*/ 556 w 1567"/>
                <a:gd name="T13" fmla="*/ 250 h 400"/>
                <a:gd name="T14" fmla="*/ 689 w 1567"/>
                <a:gd name="T15" fmla="*/ 282 h 400"/>
                <a:gd name="T16" fmla="*/ 841 w 1567"/>
                <a:gd name="T17" fmla="*/ 305 h 400"/>
                <a:gd name="T18" fmla="*/ 994 w 1567"/>
                <a:gd name="T19" fmla="*/ 319 h 400"/>
                <a:gd name="T20" fmla="*/ 1096 w 1567"/>
                <a:gd name="T21" fmla="*/ 319 h 400"/>
                <a:gd name="T22" fmla="*/ 1181 w 1567"/>
                <a:gd name="T23" fmla="*/ 316 h 400"/>
                <a:gd name="T24" fmla="*/ 1209 w 1567"/>
                <a:gd name="T25" fmla="*/ 399 h 400"/>
                <a:gd name="T26" fmla="*/ 1305 w 1567"/>
                <a:gd name="T27" fmla="*/ 353 h 400"/>
                <a:gd name="T28" fmla="*/ 1425 w 1567"/>
                <a:gd name="T29" fmla="*/ 305 h 400"/>
                <a:gd name="T30" fmla="*/ 1564 w 1567"/>
                <a:gd name="T31" fmla="*/ 279 h 400"/>
                <a:gd name="T32" fmla="*/ 1494 w 1567"/>
                <a:gd name="T33" fmla="*/ 247 h 400"/>
                <a:gd name="T34" fmla="*/ 1349 w 1567"/>
                <a:gd name="T35" fmla="*/ 210 h 400"/>
                <a:gd name="T36" fmla="*/ 1255 w 1567"/>
                <a:gd name="T37" fmla="*/ 177 h 400"/>
                <a:gd name="T38" fmla="*/ 1215 w 1567"/>
                <a:gd name="T39" fmla="*/ 230 h 400"/>
                <a:gd name="T40" fmla="*/ 1078 w 1567"/>
                <a:gd name="T41" fmla="*/ 235 h 400"/>
                <a:gd name="T42" fmla="*/ 930 w 1567"/>
                <a:gd name="T43" fmla="*/ 228 h 400"/>
                <a:gd name="T44" fmla="*/ 773 w 1567"/>
                <a:gd name="T45" fmla="*/ 213 h 400"/>
                <a:gd name="T46" fmla="*/ 580 w 1567"/>
                <a:gd name="T47" fmla="*/ 184 h 400"/>
                <a:gd name="T48" fmla="*/ 422 w 1567"/>
                <a:gd name="T49" fmla="*/ 150 h 400"/>
                <a:gd name="T50" fmla="*/ 351 w 1567"/>
                <a:gd name="T51" fmla="*/ 133 h 400"/>
                <a:gd name="T52" fmla="*/ 291 w 1567"/>
                <a:gd name="T53" fmla="*/ 117 h 400"/>
                <a:gd name="T54" fmla="*/ 201 w 1567"/>
                <a:gd name="T55" fmla="*/ 90 h 400"/>
                <a:gd name="T56" fmla="*/ 145 w 1567"/>
                <a:gd name="T57" fmla="*/ 69 h 400"/>
                <a:gd name="T58" fmla="*/ 98 w 1567"/>
                <a:gd name="T59" fmla="*/ 50 h 400"/>
                <a:gd name="T60" fmla="*/ 48 w 1567"/>
                <a:gd name="T61" fmla="*/ 26 h 400"/>
                <a:gd name="T62" fmla="*/ 0 w 1567"/>
                <a:gd name="T6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67" h="400">
                  <a:moveTo>
                    <a:pt x="0" y="0"/>
                  </a:moveTo>
                  <a:lnTo>
                    <a:pt x="0" y="25"/>
                  </a:lnTo>
                  <a:lnTo>
                    <a:pt x="26" y="44"/>
                  </a:lnTo>
                  <a:lnTo>
                    <a:pt x="48" y="60"/>
                  </a:lnTo>
                  <a:lnTo>
                    <a:pt x="78" y="78"/>
                  </a:lnTo>
                  <a:lnTo>
                    <a:pt x="118" y="99"/>
                  </a:lnTo>
                  <a:lnTo>
                    <a:pt x="153" y="113"/>
                  </a:lnTo>
                  <a:lnTo>
                    <a:pt x="201" y="135"/>
                  </a:lnTo>
                  <a:lnTo>
                    <a:pt x="249" y="154"/>
                  </a:lnTo>
                  <a:lnTo>
                    <a:pt x="299" y="173"/>
                  </a:lnTo>
                  <a:lnTo>
                    <a:pt x="361" y="196"/>
                  </a:lnTo>
                  <a:lnTo>
                    <a:pt x="410" y="211"/>
                  </a:lnTo>
                  <a:lnTo>
                    <a:pt x="478" y="230"/>
                  </a:lnTo>
                  <a:lnTo>
                    <a:pt x="556" y="250"/>
                  </a:lnTo>
                  <a:lnTo>
                    <a:pt x="630" y="269"/>
                  </a:lnTo>
                  <a:lnTo>
                    <a:pt x="689" y="282"/>
                  </a:lnTo>
                  <a:lnTo>
                    <a:pt x="773" y="295"/>
                  </a:lnTo>
                  <a:lnTo>
                    <a:pt x="841" y="305"/>
                  </a:lnTo>
                  <a:lnTo>
                    <a:pt x="916" y="313"/>
                  </a:lnTo>
                  <a:lnTo>
                    <a:pt x="994" y="319"/>
                  </a:lnTo>
                  <a:lnTo>
                    <a:pt x="1042" y="319"/>
                  </a:lnTo>
                  <a:lnTo>
                    <a:pt x="1096" y="319"/>
                  </a:lnTo>
                  <a:lnTo>
                    <a:pt x="1138" y="317"/>
                  </a:lnTo>
                  <a:lnTo>
                    <a:pt x="1181" y="316"/>
                  </a:lnTo>
                  <a:lnTo>
                    <a:pt x="1213" y="313"/>
                  </a:lnTo>
                  <a:lnTo>
                    <a:pt x="1209" y="399"/>
                  </a:lnTo>
                  <a:lnTo>
                    <a:pt x="1251" y="377"/>
                  </a:lnTo>
                  <a:lnTo>
                    <a:pt x="1305" y="353"/>
                  </a:lnTo>
                  <a:lnTo>
                    <a:pt x="1361" y="328"/>
                  </a:lnTo>
                  <a:lnTo>
                    <a:pt x="1425" y="305"/>
                  </a:lnTo>
                  <a:lnTo>
                    <a:pt x="1478" y="292"/>
                  </a:lnTo>
                  <a:lnTo>
                    <a:pt x="1564" y="279"/>
                  </a:lnTo>
                  <a:lnTo>
                    <a:pt x="1566" y="260"/>
                  </a:lnTo>
                  <a:lnTo>
                    <a:pt x="1494" y="247"/>
                  </a:lnTo>
                  <a:lnTo>
                    <a:pt x="1421" y="232"/>
                  </a:lnTo>
                  <a:lnTo>
                    <a:pt x="1349" y="210"/>
                  </a:lnTo>
                  <a:lnTo>
                    <a:pt x="1289" y="190"/>
                  </a:lnTo>
                  <a:lnTo>
                    <a:pt x="1255" y="177"/>
                  </a:lnTo>
                  <a:lnTo>
                    <a:pt x="1219" y="156"/>
                  </a:lnTo>
                  <a:lnTo>
                    <a:pt x="1215" y="230"/>
                  </a:lnTo>
                  <a:lnTo>
                    <a:pt x="1142" y="233"/>
                  </a:lnTo>
                  <a:lnTo>
                    <a:pt x="1078" y="235"/>
                  </a:lnTo>
                  <a:lnTo>
                    <a:pt x="1004" y="233"/>
                  </a:lnTo>
                  <a:lnTo>
                    <a:pt x="930" y="228"/>
                  </a:lnTo>
                  <a:lnTo>
                    <a:pt x="847" y="221"/>
                  </a:lnTo>
                  <a:lnTo>
                    <a:pt x="773" y="213"/>
                  </a:lnTo>
                  <a:lnTo>
                    <a:pt x="667" y="199"/>
                  </a:lnTo>
                  <a:lnTo>
                    <a:pt x="580" y="184"/>
                  </a:lnTo>
                  <a:lnTo>
                    <a:pt x="504" y="169"/>
                  </a:lnTo>
                  <a:lnTo>
                    <a:pt x="422" y="150"/>
                  </a:lnTo>
                  <a:lnTo>
                    <a:pt x="385" y="142"/>
                  </a:lnTo>
                  <a:lnTo>
                    <a:pt x="351" y="133"/>
                  </a:lnTo>
                  <a:lnTo>
                    <a:pt x="319" y="125"/>
                  </a:lnTo>
                  <a:lnTo>
                    <a:pt x="291" y="117"/>
                  </a:lnTo>
                  <a:lnTo>
                    <a:pt x="239" y="102"/>
                  </a:lnTo>
                  <a:lnTo>
                    <a:pt x="201" y="90"/>
                  </a:lnTo>
                  <a:lnTo>
                    <a:pt x="173" y="80"/>
                  </a:lnTo>
                  <a:lnTo>
                    <a:pt x="145" y="69"/>
                  </a:lnTo>
                  <a:lnTo>
                    <a:pt x="120" y="59"/>
                  </a:lnTo>
                  <a:lnTo>
                    <a:pt x="98" y="50"/>
                  </a:lnTo>
                  <a:lnTo>
                    <a:pt x="72" y="39"/>
                  </a:lnTo>
                  <a:lnTo>
                    <a:pt x="48" y="26"/>
                  </a:lnTo>
                  <a:lnTo>
                    <a:pt x="22" y="13"/>
                  </a:lnTo>
                  <a:lnTo>
                    <a:pt x="0" y="0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279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8209" name="Freeform 1041"/>
            <p:cNvSpPr>
              <a:spLocks/>
            </p:cNvSpPr>
            <p:nvPr/>
          </p:nvSpPr>
          <p:spPr bwMode="auto">
            <a:xfrm>
              <a:off x="1566" y="3080"/>
              <a:ext cx="1566" cy="377"/>
            </a:xfrm>
            <a:custGeom>
              <a:avLst/>
              <a:gdLst>
                <a:gd name="T0" fmla="*/ 0 w 1566"/>
                <a:gd name="T1" fmla="*/ 0 h 377"/>
                <a:gd name="T2" fmla="*/ 18 w 1566"/>
                <a:gd name="T3" fmla="*/ 21 h 377"/>
                <a:gd name="T4" fmla="*/ 38 w 1566"/>
                <a:gd name="T5" fmla="*/ 38 h 377"/>
                <a:gd name="T6" fmla="*/ 56 w 1566"/>
                <a:gd name="T7" fmla="*/ 52 h 377"/>
                <a:gd name="T8" fmla="*/ 80 w 1566"/>
                <a:gd name="T9" fmla="*/ 68 h 377"/>
                <a:gd name="T10" fmla="*/ 115 w 1566"/>
                <a:gd name="T11" fmla="*/ 90 h 377"/>
                <a:gd name="T12" fmla="*/ 153 w 1566"/>
                <a:gd name="T13" fmla="*/ 111 h 377"/>
                <a:gd name="T14" fmla="*/ 201 w 1566"/>
                <a:gd name="T15" fmla="*/ 131 h 377"/>
                <a:gd name="T16" fmla="*/ 251 w 1566"/>
                <a:gd name="T17" fmla="*/ 151 h 377"/>
                <a:gd name="T18" fmla="*/ 297 w 1566"/>
                <a:gd name="T19" fmla="*/ 170 h 377"/>
                <a:gd name="T20" fmla="*/ 364 w 1566"/>
                <a:gd name="T21" fmla="*/ 191 h 377"/>
                <a:gd name="T22" fmla="*/ 410 w 1566"/>
                <a:gd name="T23" fmla="*/ 206 h 377"/>
                <a:gd name="T24" fmla="*/ 480 w 1566"/>
                <a:gd name="T25" fmla="*/ 223 h 377"/>
                <a:gd name="T26" fmla="*/ 554 w 1566"/>
                <a:gd name="T27" fmla="*/ 244 h 377"/>
                <a:gd name="T28" fmla="*/ 633 w 1566"/>
                <a:gd name="T29" fmla="*/ 263 h 377"/>
                <a:gd name="T30" fmla="*/ 689 w 1566"/>
                <a:gd name="T31" fmla="*/ 275 h 377"/>
                <a:gd name="T32" fmla="*/ 773 w 1566"/>
                <a:gd name="T33" fmla="*/ 288 h 377"/>
                <a:gd name="T34" fmla="*/ 844 w 1566"/>
                <a:gd name="T35" fmla="*/ 297 h 377"/>
                <a:gd name="T36" fmla="*/ 918 w 1566"/>
                <a:gd name="T37" fmla="*/ 305 h 377"/>
                <a:gd name="T38" fmla="*/ 994 w 1566"/>
                <a:gd name="T39" fmla="*/ 310 h 377"/>
                <a:gd name="T40" fmla="*/ 1041 w 1566"/>
                <a:gd name="T41" fmla="*/ 312 h 377"/>
                <a:gd name="T42" fmla="*/ 1097 w 1566"/>
                <a:gd name="T43" fmla="*/ 311 h 377"/>
                <a:gd name="T44" fmla="*/ 1141 w 1566"/>
                <a:gd name="T45" fmla="*/ 309 h 377"/>
                <a:gd name="T46" fmla="*/ 1181 w 1566"/>
                <a:gd name="T47" fmla="*/ 309 h 377"/>
                <a:gd name="T48" fmla="*/ 1215 w 1566"/>
                <a:gd name="T49" fmla="*/ 305 h 377"/>
                <a:gd name="T50" fmla="*/ 1211 w 1566"/>
                <a:gd name="T51" fmla="*/ 376 h 377"/>
                <a:gd name="T52" fmla="*/ 1256 w 1566"/>
                <a:gd name="T53" fmla="*/ 354 h 377"/>
                <a:gd name="T54" fmla="*/ 1302 w 1566"/>
                <a:gd name="T55" fmla="*/ 334 h 377"/>
                <a:gd name="T56" fmla="*/ 1364 w 1566"/>
                <a:gd name="T57" fmla="*/ 307 h 377"/>
                <a:gd name="T58" fmla="*/ 1428 w 1566"/>
                <a:gd name="T59" fmla="*/ 286 h 377"/>
                <a:gd name="T60" fmla="*/ 1491 w 1566"/>
                <a:gd name="T61" fmla="*/ 269 h 377"/>
                <a:gd name="T62" fmla="*/ 1565 w 1566"/>
                <a:gd name="T63" fmla="*/ 254 h 377"/>
                <a:gd name="T64" fmla="*/ 1495 w 1566"/>
                <a:gd name="T65" fmla="*/ 240 h 377"/>
                <a:gd name="T66" fmla="*/ 1424 w 1566"/>
                <a:gd name="T67" fmla="*/ 226 h 377"/>
                <a:gd name="T68" fmla="*/ 1348 w 1566"/>
                <a:gd name="T69" fmla="*/ 206 h 377"/>
                <a:gd name="T70" fmla="*/ 1292 w 1566"/>
                <a:gd name="T71" fmla="*/ 185 h 377"/>
                <a:gd name="T72" fmla="*/ 1256 w 1566"/>
                <a:gd name="T73" fmla="*/ 173 h 377"/>
                <a:gd name="T74" fmla="*/ 1221 w 1566"/>
                <a:gd name="T75" fmla="*/ 152 h 377"/>
                <a:gd name="T76" fmla="*/ 1217 w 1566"/>
                <a:gd name="T77" fmla="*/ 224 h 377"/>
                <a:gd name="T78" fmla="*/ 1145 w 1566"/>
                <a:gd name="T79" fmla="*/ 227 h 377"/>
                <a:gd name="T80" fmla="*/ 1081 w 1566"/>
                <a:gd name="T81" fmla="*/ 229 h 377"/>
                <a:gd name="T82" fmla="*/ 1007 w 1566"/>
                <a:gd name="T83" fmla="*/ 227 h 377"/>
                <a:gd name="T84" fmla="*/ 932 w 1566"/>
                <a:gd name="T85" fmla="*/ 223 h 377"/>
                <a:gd name="T86" fmla="*/ 848 w 1566"/>
                <a:gd name="T87" fmla="*/ 216 h 377"/>
                <a:gd name="T88" fmla="*/ 773 w 1566"/>
                <a:gd name="T89" fmla="*/ 208 h 377"/>
                <a:gd name="T90" fmla="*/ 667 w 1566"/>
                <a:gd name="T91" fmla="*/ 194 h 377"/>
                <a:gd name="T92" fmla="*/ 581 w 1566"/>
                <a:gd name="T93" fmla="*/ 179 h 377"/>
                <a:gd name="T94" fmla="*/ 504 w 1566"/>
                <a:gd name="T95" fmla="*/ 165 h 377"/>
                <a:gd name="T96" fmla="*/ 424 w 1566"/>
                <a:gd name="T97" fmla="*/ 147 h 377"/>
                <a:gd name="T98" fmla="*/ 386 w 1566"/>
                <a:gd name="T99" fmla="*/ 138 h 377"/>
                <a:gd name="T100" fmla="*/ 350 w 1566"/>
                <a:gd name="T101" fmla="*/ 130 h 377"/>
                <a:gd name="T102" fmla="*/ 319 w 1566"/>
                <a:gd name="T103" fmla="*/ 122 h 377"/>
                <a:gd name="T104" fmla="*/ 291 w 1566"/>
                <a:gd name="T105" fmla="*/ 114 h 377"/>
                <a:gd name="T106" fmla="*/ 237 w 1566"/>
                <a:gd name="T107" fmla="*/ 99 h 377"/>
                <a:gd name="T108" fmla="*/ 201 w 1566"/>
                <a:gd name="T109" fmla="*/ 87 h 377"/>
                <a:gd name="T110" fmla="*/ 175 w 1566"/>
                <a:gd name="T111" fmla="*/ 78 h 377"/>
                <a:gd name="T112" fmla="*/ 147 w 1566"/>
                <a:gd name="T113" fmla="*/ 67 h 377"/>
                <a:gd name="T114" fmla="*/ 121 w 1566"/>
                <a:gd name="T115" fmla="*/ 57 h 377"/>
                <a:gd name="T116" fmla="*/ 96 w 1566"/>
                <a:gd name="T117" fmla="*/ 48 h 377"/>
                <a:gd name="T118" fmla="*/ 72 w 1566"/>
                <a:gd name="T119" fmla="*/ 38 h 377"/>
                <a:gd name="T120" fmla="*/ 46 w 1566"/>
                <a:gd name="T121" fmla="*/ 26 h 377"/>
                <a:gd name="T122" fmla="*/ 20 w 1566"/>
                <a:gd name="T123" fmla="*/ 13 h 377"/>
                <a:gd name="T124" fmla="*/ 0 w 1566"/>
                <a:gd name="T125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6" h="377">
                  <a:moveTo>
                    <a:pt x="0" y="0"/>
                  </a:moveTo>
                  <a:lnTo>
                    <a:pt x="18" y="21"/>
                  </a:lnTo>
                  <a:lnTo>
                    <a:pt x="38" y="38"/>
                  </a:lnTo>
                  <a:lnTo>
                    <a:pt x="56" y="52"/>
                  </a:lnTo>
                  <a:lnTo>
                    <a:pt x="80" y="68"/>
                  </a:lnTo>
                  <a:lnTo>
                    <a:pt x="115" y="90"/>
                  </a:lnTo>
                  <a:lnTo>
                    <a:pt x="153" y="111"/>
                  </a:lnTo>
                  <a:lnTo>
                    <a:pt x="201" y="131"/>
                  </a:lnTo>
                  <a:lnTo>
                    <a:pt x="251" y="151"/>
                  </a:lnTo>
                  <a:lnTo>
                    <a:pt x="297" y="170"/>
                  </a:lnTo>
                  <a:lnTo>
                    <a:pt x="364" y="191"/>
                  </a:lnTo>
                  <a:lnTo>
                    <a:pt x="410" y="206"/>
                  </a:lnTo>
                  <a:lnTo>
                    <a:pt x="480" y="223"/>
                  </a:lnTo>
                  <a:lnTo>
                    <a:pt x="554" y="244"/>
                  </a:lnTo>
                  <a:lnTo>
                    <a:pt x="633" y="263"/>
                  </a:lnTo>
                  <a:lnTo>
                    <a:pt x="689" y="275"/>
                  </a:lnTo>
                  <a:lnTo>
                    <a:pt x="773" y="288"/>
                  </a:lnTo>
                  <a:lnTo>
                    <a:pt x="844" y="297"/>
                  </a:lnTo>
                  <a:lnTo>
                    <a:pt x="918" y="305"/>
                  </a:lnTo>
                  <a:lnTo>
                    <a:pt x="994" y="310"/>
                  </a:lnTo>
                  <a:lnTo>
                    <a:pt x="1041" y="312"/>
                  </a:lnTo>
                  <a:lnTo>
                    <a:pt x="1097" y="311"/>
                  </a:lnTo>
                  <a:lnTo>
                    <a:pt x="1141" y="309"/>
                  </a:lnTo>
                  <a:lnTo>
                    <a:pt x="1181" y="309"/>
                  </a:lnTo>
                  <a:lnTo>
                    <a:pt x="1215" y="305"/>
                  </a:lnTo>
                  <a:lnTo>
                    <a:pt x="1211" y="376"/>
                  </a:lnTo>
                  <a:lnTo>
                    <a:pt x="1256" y="354"/>
                  </a:lnTo>
                  <a:lnTo>
                    <a:pt x="1302" y="334"/>
                  </a:lnTo>
                  <a:lnTo>
                    <a:pt x="1364" y="307"/>
                  </a:lnTo>
                  <a:lnTo>
                    <a:pt x="1428" y="286"/>
                  </a:lnTo>
                  <a:lnTo>
                    <a:pt x="1491" y="269"/>
                  </a:lnTo>
                  <a:lnTo>
                    <a:pt x="1565" y="254"/>
                  </a:lnTo>
                  <a:lnTo>
                    <a:pt x="1495" y="240"/>
                  </a:lnTo>
                  <a:lnTo>
                    <a:pt x="1424" y="226"/>
                  </a:lnTo>
                  <a:lnTo>
                    <a:pt x="1348" y="206"/>
                  </a:lnTo>
                  <a:lnTo>
                    <a:pt x="1292" y="185"/>
                  </a:lnTo>
                  <a:lnTo>
                    <a:pt x="1256" y="173"/>
                  </a:lnTo>
                  <a:lnTo>
                    <a:pt x="1221" y="152"/>
                  </a:lnTo>
                  <a:lnTo>
                    <a:pt x="1217" y="224"/>
                  </a:lnTo>
                  <a:lnTo>
                    <a:pt x="1145" y="227"/>
                  </a:lnTo>
                  <a:lnTo>
                    <a:pt x="1081" y="229"/>
                  </a:lnTo>
                  <a:lnTo>
                    <a:pt x="1007" y="227"/>
                  </a:lnTo>
                  <a:lnTo>
                    <a:pt x="932" y="223"/>
                  </a:lnTo>
                  <a:lnTo>
                    <a:pt x="848" y="216"/>
                  </a:lnTo>
                  <a:lnTo>
                    <a:pt x="773" y="208"/>
                  </a:lnTo>
                  <a:lnTo>
                    <a:pt x="667" y="194"/>
                  </a:lnTo>
                  <a:lnTo>
                    <a:pt x="581" y="179"/>
                  </a:lnTo>
                  <a:lnTo>
                    <a:pt x="504" y="165"/>
                  </a:lnTo>
                  <a:lnTo>
                    <a:pt x="424" y="147"/>
                  </a:lnTo>
                  <a:lnTo>
                    <a:pt x="386" y="138"/>
                  </a:lnTo>
                  <a:lnTo>
                    <a:pt x="350" y="130"/>
                  </a:lnTo>
                  <a:lnTo>
                    <a:pt x="319" y="122"/>
                  </a:lnTo>
                  <a:lnTo>
                    <a:pt x="291" y="114"/>
                  </a:lnTo>
                  <a:lnTo>
                    <a:pt x="237" y="99"/>
                  </a:lnTo>
                  <a:lnTo>
                    <a:pt x="201" y="87"/>
                  </a:lnTo>
                  <a:lnTo>
                    <a:pt x="175" y="78"/>
                  </a:lnTo>
                  <a:lnTo>
                    <a:pt x="147" y="67"/>
                  </a:lnTo>
                  <a:lnTo>
                    <a:pt x="121" y="57"/>
                  </a:lnTo>
                  <a:lnTo>
                    <a:pt x="96" y="48"/>
                  </a:lnTo>
                  <a:lnTo>
                    <a:pt x="72" y="38"/>
                  </a:lnTo>
                  <a:lnTo>
                    <a:pt x="46" y="26"/>
                  </a:lnTo>
                  <a:lnTo>
                    <a:pt x="20" y="13"/>
                  </a:lnTo>
                  <a:lnTo>
                    <a:pt x="0" y="0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279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pSp>
        <p:nvGrpSpPr>
          <p:cNvPr id="8213" name="Group 1045"/>
          <p:cNvGrpSpPr>
            <a:grpSpLocks/>
          </p:cNvGrpSpPr>
          <p:nvPr/>
        </p:nvGrpSpPr>
        <p:grpSpPr bwMode="auto">
          <a:xfrm>
            <a:off x="3524251" y="2155354"/>
            <a:ext cx="2574925" cy="687388"/>
            <a:chOff x="1620" y="1824"/>
            <a:chExt cx="1621" cy="433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8211" name="Freeform 1043"/>
            <p:cNvSpPr>
              <a:spLocks/>
            </p:cNvSpPr>
            <p:nvPr/>
          </p:nvSpPr>
          <p:spPr bwMode="auto">
            <a:xfrm>
              <a:off x="1622" y="1824"/>
              <a:ext cx="1619" cy="433"/>
            </a:xfrm>
            <a:custGeom>
              <a:avLst/>
              <a:gdLst>
                <a:gd name="T0" fmla="*/ 0 w 1619"/>
                <a:gd name="T1" fmla="*/ 424 h 433"/>
                <a:gd name="T2" fmla="*/ 40 w 1619"/>
                <a:gd name="T3" fmla="*/ 377 h 433"/>
                <a:gd name="T4" fmla="*/ 75 w 1619"/>
                <a:gd name="T5" fmla="*/ 348 h 433"/>
                <a:gd name="T6" fmla="*/ 122 w 1619"/>
                <a:gd name="T7" fmla="*/ 319 h 433"/>
                <a:gd name="T8" fmla="*/ 178 w 1619"/>
                <a:gd name="T9" fmla="*/ 290 h 433"/>
                <a:gd name="T10" fmla="*/ 239 w 1619"/>
                <a:gd name="T11" fmla="*/ 261 h 433"/>
                <a:gd name="T12" fmla="*/ 322 w 1619"/>
                <a:gd name="T13" fmla="*/ 228 h 433"/>
                <a:gd name="T14" fmla="*/ 435 w 1619"/>
                <a:gd name="T15" fmla="*/ 187 h 433"/>
                <a:gd name="T16" fmla="*/ 544 w 1619"/>
                <a:gd name="T17" fmla="*/ 156 h 433"/>
                <a:gd name="T18" fmla="*/ 649 w 1619"/>
                <a:gd name="T19" fmla="*/ 131 h 433"/>
                <a:gd name="T20" fmla="*/ 759 w 1619"/>
                <a:gd name="T21" fmla="*/ 108 h 433"/>
                <a:gd name="T22" fmla="*/ 866 w 1619"/>
                <a:gd name="T23" fmla="*/ 90 h 433"/>
                <a:gd name="T24" fmla="*/ 972 w 1619"/>
                <a:gd name="T25" fmla="*/ 81 h 433"/>
                <a:gd name="T26" fmla="*/ 1091 w 1619"/>
                <a:gd name="T27" fmla="*/ 77 h 433"/>
                <a:gd name="T28" fmla="*/ 1193 w 1619"/>
                <a:gd name="T29" fmla="*/ 82 h 433"/>
                <a:gd name="T30" fmla="*/ 1251 w 1619"/>
                <a:gd name="T31" fmla="*/ 87 h 433"/>
                <a:gd name="T32" fmla="*/ 1291 w 1619"/>
                <a:gd name="T33" fmla="*/ 11 h 433"/>
                <a:gd name="T34" fmla="*/ 1329 w 1619"/>
                <a:gd name="T35" fmla="*/ 39 h 433"/>
                <a:gd name="T36" fmla="*/ 1374 w 1619"/>
                <a:gd name="T37" fmla="*/ 65 h 433"/>
                <a:gd name="T38" fmla="*/ 1421 w 1619"/>
                <a:gd name="T39" fmla="*/ 88 h 433"/>
                <a:gd name="T40" fmla="*/ 1481 w 1619"/>
                <a:gd name="T41" fmla="*/ 110 h 433"/>
                <a:gd name="T42" fmla="*/ 1575 w 1619"/>
                <a:gd name="T43" fmla="*/ 133 h 433"/>
                <a:gd name="T44" fmla="*/ 1578 w 1619"/>
                <a:gd name="T45" fmla="*/ 155 h 433"/>
                <a:gd name="T46" fmla="*/ 1498 w 1619"/>
                <a:gd name="T47" fmla="*/ 167 h 433"/>
                <a:gd name="T48" fmla="*/ 1436 w 1619"/>
                <a:gd name="T49" fmla="*/ 180 h 433"/>
                <a:gd name="T50" fmla="*/ 1388 w 1619"/>
                <a:gd name="T51" fmla="*/ 195 h 433"/>
                <a:gd name="T52" fmla="*/ 1333 w 1619"/>
                <a:gd name="T53" fmla="*/ 214 h 433"/>
                <a:gd name="T54" fmla="*/ 1283 w 1619"/>
                <a:gd name="T55" fmla="*/ 239 h 433"/>
                <a:gd name="T56" fmla="*/ 1208 w 1619"/>
                <a:gd name="T57" fmla="*/ 244 h 433"/>
                <a:gd name="T58" fmla="*/ 1208 w 1619"/>
                <a:gd name="T59" fmla="*/ 170 h 433"/>
                <a:gd name="T60" fmla="*/ 1088 w 1619"/>
                <a:gd name="T61" fmla="*/ 168 h 433"/>
                <a:gd name="T62" fmla="*/ 969 w 1619"/>
                <a:gd name="T63" fmla="*/ 171 h 433"/>
                <a:gd name="T64" fmla="*/ 867 w 1619"/>
                <a:gd name="T65" fmla="*/ 177 h 433"/>
                <a:gd name="T66" fmla="*/ 751 w 1619"/>
                <a:gd name="T67" fmla="*/ 189 h 433"/>
                <a:gd name="T68" fmla="*/ 646 w 1619"/>
                <a:gd name="T69" fmla="*/ 206 h 433"/>
                <a:gd name="T70" fmla="*/ 550 w 1619"/>
                <a:gd name="T71" fmla="*/ 223 h 433"/>
                <a:gd name="T72" fmla="*/ 445 w 1619"/>
                <a:gd name="T73" fmla="*/ 249 h 433"/>
                <a:gd name="T74" fmla="*/ 347 w 1619"/>
                <a:gd name="T75" fmla="*/ 277 h 433"/>
                <a:gd name="T76" fmla="*/ 237 w 1619"/>
                <a:gd name="T77" fmla="*/ 311 h 433"/>
                <a:gd name="T78" fmla="*/ 162 w 1619"/>
                <a:gd name="T79" fmla="*/ 342 h 433"/>
                <a:gd name="T80" fmla="*/ 110 w 1619"/>
                <a:gd name="T81" fmla="*/ 366 h 433"/>
                <a:gd name="T82" fmla="*/ 72 w 1619"/>
                <a:gd name="T83" fmla="*/ 391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19" h="433">
                  <a:moveTo>
                    <a:pt x="22" y="432"/>
                  </a:moveTo>
                  <a:lnTo>
                    <a:pt x="0" y="424"/>
                  </a:lnTo>
                  <a:lnTo>
                    <a:pt x="25" y="393"/>
                  </a:lnTo>
                  <a:lnTo>
                    <a:pt x="40" y="377"/>
                  </a:lnTo>
                  <a:lnTo>
                    <a:pt x="60" y="361"/>
                  </a:lnTo>
                  <a:lnTo>
                    <a:pt x="75" y="348"/>
                  </a:lnTo>
                  <a:lnTo>
                    <a:pt x="102" y="332"/>
                  </a:lnTo>
                  <a:lnTo>
                    <a:pt x="122" y="319"/>
                  </a:lnTo>
                  <a:lnTo>
                    <a:pt x="155" y="303"/>
                  </a:lnTo>
                  <a:lnTo>
                    <a:pt x="178" y="290"/>
                  </a:lnTo>
                  <a:lnTo>
                    <a:pt x="200" y="277"/>
                  </a:lnTo>
                  <a:lnTo>
                    <a:pt x="239" y="261"/>
                  </a:lnTo>
                  <a:lnTo>
                    <a:pt x="277" y="245"/>
                  </a:lnTo>
                  <a:lnTo>
                    <a:pt x="322" y="228"/>
                  </a:lnTo>
                  <a:lnTo>
                    <a:pt x="382" y="205"/>
                  </a:lnTo>
                  <a:lnTo>
                    <a:pt x="435" y="187"/>
                  </a:lnTo>
                  <a:lnTo>
                    <a:pt x="479" y="175"/>
                  </a:lnTo>
                  <a:lnTo>
                    <a:pt x="544" y="156"/>
                  </a:lnTo>
                  <a:lnTo>
                    <a:pt x="594" y="142"/>
                  </a:lnTo>
                  <a:lnTo>
                    <a:pt x="649" y="131"/>
                  </a:lnTo>
                  <a:lnTo>
                    <a:pt x="704" y="118"/>
                  </a:lnTo>
                  <a:lnTo>
                    <a:pt x="759" y="108"/>
                  </a:lnTo>
                  <a:lnTo>
                    <a:pt x="814" y="98"/>
                  </a:lnTo>
                  <a:lnTo>
                    <a:pt x="866" y="90"/>
                  </a:lnTo>
                  <a:lnTo>
                    <a:pt x="921" y="87"/>
                  </a:lnTo>
                  <a:lnTo>
                    <a:pt x="972" y="81"/>
                  </a:lnTo>
                  <a:lnTo>
                    <a:pt x="1031" y="77"/>
                  </a:lnTo>
                  <a:lnTo>
                    <a:pt x="1091" y="77"/>
                  </a:lnTo>
                  <a:lnTo>
                    <a:pt x="1138" y="80"/>
                  </a:lnTo>
                  <a:lnTo>
                    <a:pt x="1193" y="82"/>
                  </a:lnTo>
                  <a:lnTo>
                    <a:pt x="1231" y="84"/>
                  </a:lnTo>
                  <a:lnTo>
                    <a:pt x="1251" y="87"/>
                  </a:lnTo>
                  <a:lnTo>
                    <a:pt x="1263" y="0"/>
                  </a:lnTo>
                  <a:lnTo>
                    <a:pt x="1291" y="11"/>
                  </a:lnTo>
                  <a:lnTo>
                    <a:pt x="1309" y="25"/>
                  </a:lnTo>
                  <a:lnTo>
                    <a:pt x="1329" y="39"/>
                  </a:lnTo>
                  <a:lnTo>
                    <a:pt x="1349" y="51"/>
                  </a:lnTo>
                  <a:lnTo>
                    <a:pt x="1374" y="65"/>
                  </a:lnTo>
                  <a:lnTo>
                    <a:pt x="1399" y="78"/>
                  </a:lnTo>
                  <a:lnTo>
                    <a:pt x="1421" y="88"/>
                  </a:lnTo>
                  <a:lnTo>
                    <a:pt x="1451" y="100"/>
                  </a:lnTo>
                  <a:lnTo>
                    <a:pt x="1481" y="110"/>
                  </a:lnTo>
                  <a:lnTo>
                    <a:pt x="1521" y="123"/>
                  </a:lnTo>
                  <a:lnTo>
                    <a:pt x="1575" y="133"/>
                  </a:lnTo>
                  <a:lnTo>
                    <a:pt x="1618" y="150"/>
                  </a:lnTo>
                  <a:lnTo>
                    <a:pt x="1578" y="155"/>
                  </a:lnTo>
                  <a:lnTo>
                    <a:pt x="1541" y="159"/>
                  </a:lnTo>
                  <a:lnTo>
                    <a:pt x="1498" y="167"/>
                  </a:lnTo>
                  <a:lnTo>
                    <a:pt x="1460" y="175"/>
                  </a:lnTo>
                  <a:lnTo>
                    <a:pt x="1436" y="180"/>
                  </a:lnTo>
                  <a:lnTo>
                    <a:pt x="1414" y="187"/>
                  </a:lnTo>
                  <a:lnTo>
                    <a:pt x="1388" y="195"/>
                  </a:lnTo>
                  <a:lnTo>
                    <a:pt x="1358" y="205"/>
                  </a:lnTo>
                  <a:lnTo>
                    <a:pt x="1333" y="214"/>
                  </a:lnTo>
                  <a:lnTo>
                    <a:pt x="1309" y="227"/>
                  </a:lnTo>
                  <a:lnTo>
                    <a:pt x="1283" y="239"/>
                  </a:lnTo>
                  <a:lnTo>
                    <a:pt x="1248" y="259"/>
                  </a:lnTo>
                  <a:lnTo>
                    <a:pt x="1208" y="244"/>
                  </a:lnTo>
                  <a:lnTo>
                    <a:pt x="1233" y="171"/>
                  </a:lnTo>
                  <a:lnTo>
                    <a:pt x="1208" y="170"/>
                  </a:lnTo>
                  <a:lnTo>
                    <a:pt x="1141" y="169"/>
                  </a:lnTo>
                  <a:lnTo>
                    <a:pt x="1088" y="168"/>
                  </a:lnTo>
                  <a:lnTo>
                    <a:pt x="1014" y="169"/>
                  </a:lnTo>
                  <a:lnTo>
                    <a:pt x="969" y="171"/>
                  </a:lnTo>
                  <a:lnTo>
                    <a:pt x="927" y="173"/>
                  </a:lnTo>
                  <a:lnTo>
                    <a:pt x="867" y="177"/>
                  </a:lnTo>
                  <a:lnTo>
                    <a:pt x="811" y="181"/>
                  </a:lnTo>
                  <a:lnTo>
                    <a:pt x="751" y="189"/>
                  </a:lnTo>
                  <a:lnTo>
                    <a:pt x="699" y="197"/>
                  </a:lnTo>
                  <a:lnTo>
                    <a:pt x="646" y="206"/>
                  </a:lnTo>
                  <a:lnTo>
                    <a:pt x="590" y="214"/>
                  </a:lnTo>
                  <a:lnTo>
                    <a:pt x="550" y="223"/>
                  </a:lnTo>
                  <a:lnTo>
                    <a:pt x="499" y="235"/>
                  </a:lnTo>
                  <a:lnTo>
                    <a:pt x="445" y="249"/>
                  </a:lnTo>
                  <a:lnTo>
                    <a:pt x="399" y="263"/>
                  </a:lnTo>
                  <a:lnTo>
                    <a:pt x="347" y="277"/>
                  </a:lnTo>
                  <a:lnTo>
                    <a:pt x="290" y="294"/>
                  </a:lnTo>
                  <a:lnTo>
                    <a:pt x="237" y="311"/>
                  </a:lnTo>
                  <a:lnTo>
                    <a:pt x="193" y="330"/>
                  </a:lnTo>
                  <a:lnTo>
                    <a:pt x="162" y="342"/>
                  </a:lnTo>
                  <a:lnTo>
                    <a:pt x="130" y="356"/>
                  </a:lnTo>
                  <a:lnTo>
                    <a:pt x="110" y="366"/>
                  </a:lnTo>
                  <a:lnTo>
                    <a:pt x="90" y="379"/>
                  </a:lnTo>
                  <a:lnTo>
                    <a:pt x="72" y="391"/>
                  </a:lnTo>
                  <a:lnTo>
                    <a:pt x="22" y="432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279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chemeClr val="tx2"/>
              </a:outerShdw>
            </a:effec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8212" name="Freeform 1044"/>
            <p:cNvSpPr>
              <a:spLocks/>
            </p:cNvSpPr>
            <p:nvPr/>
          </p:nvSpPr>
          <p:spPr bwMode="auto">
            <a:xfrm>
              <a:off x="1620" y="1824"/>
              <a:ext cx="1575" cy="425"/>
            </a:xfrm>
            <a:custGeom>
              <a:avLst/>
              <a:gdLst>
                <a:gd name="T0" fmla="*/ 15 w 1575"/>
                <a:gd name="T1" fmla="*/ 386 h 425"/>
                <a:gd name="T2" fmla="*/ 48 w 1575"/>
                <a:gd name="T3" fmla="*/ 356 h 425"/>
                <a:gd name="T4" fmla="*/ 87 w 1575"/>
                <a:gd name="T5" fmla="*/ 328 h 425"/>
                <a:gd name="T6" fmla="*/ 138 w 1575"/>
                <a:gd name="T7" fmla="*/ 296 h 425"/>
                <a:gd name="T8" fmla="*/ 188 w 1575"/>
                <a:gd name="T9" fmla="*/ 269 h 425"/>
                <a:gd name="T10" fmla="*/ 260 w 1575"/>
                <a:gd name="T11" fmla="*/ 238 h 425"/>
                <a:gd name="T12" fmla="*/ 365 w 1575"/>
                <a:gd name="T13" fmla="*/ 197 h 425"/>
                <a:gd name="T14" fmla="*/ 462 w 1575"/>
                <a:gd name="T15" fmla="*/ 168 h 425"/>
                <a:gd name="T16" fmla="*/ 577 w 1575"/>
                <a:gd name="T17" fmla="*/ 135 h 425"/>
                <a:gd name="T18" fmla="*/ 684 w 1575"/>
                <a:gd name="T19" fmla="*/ 109 h 425"/>
                <a:gd name="T20" fmla="*/ 790 w 1575"/>
                <a:gd name="T21" fmla="*/ 89 h 425"/>
                <a:gd name="T22" fmla="*/ 897 w 1575"/>
                <a:gd name="T23" fmla="*/ 77 h 425"/>
                <a:gd name="T24" fmla="*/ 1005 w 1575"/>
                <a:gd name="T25" fmla="*/ 67 h 425"/>
                <a:gd name="T26" fmla="*/ 1109 w 1575"/>
                <a:gd name="T27" fmla="*/ 68 h 425"/>
                <a:gd name="T28" fmla="*/ 1201 w 1575"/>
                <a:gd name="T29" fmla="*/ 72 h 425"/>
                <a:gd name="T30" fmla="*/ 1262 w 1575"/>
                <a:gd name="T31" fmla="*/ 0 h 425"/>
                <a:gd name="T32" fmla="*/ 1299 w 1575"/>
                <a:gd name="T33" fmla="*/ 26 h 425"/>
                <a:gd name="T34" fmla="*/ 1342 w 1575"/>
                <a:gd name="T35" fmla="*/ 51 h 425"/>
                <a:gd name="T36" fmla="*/ 1389 w 1575"/>
                <a:gd name="T37" fmla="*/ 74 h 425"/>
                <a:gd name="T38" fmla="*/ 1442 w 1575"/>
                <a:gd name="T39" fmla="*/ 95 h 425"/>
                <a:gd name="T40" fmla="*/ 1517 w 1575"/>
                <a:gd name="T41" fmla="*/ 117 h 425"/>
                <a:gd name="T42" fmla="*/ 1574 w 1575"/>
                <a:gd name="T43" fmla="*/ 133 h 425"/>
                <a:gd name="T44" fmla="*/ 1497 w 1575"/>
                <a:gd name="T45" fmla="*/ 143 h 425"/>
                <a:gd name="T46" fmla="*/ 1417 w 1575"/>
                <a:gd name="T47" fmla="*/ 159 h 425"/>
                <a:gd name="T48" fmla="*/ 1379 w 1575"/>
                <a:gd name="T49" fmla="*/ 170 h 425"/>
                <a:gd name="T50" fmla="*/ 1317 w 1575"/>
                <a:gd name="T51" fmla="*/ 189 h 425"/>
                <a:gd name="T52" fmla="*/ 1271 w 1575"/>
                <a:gd name="T53" fmla="*/ 211 h 425"/>
                <a:gd name="T54" fmla="*/ 1207 w 1575"/>
                <a:gd name="T55" fmla="*/ 243 h 425"/>
                <a:gd name="T56" fmla="*/ 1174 w 1575"/>
                <a:gd name="T57" fmla="*/ 156 h 425"/>
                <a:gd name="T58" fmla="*/ 1055 w 1575"/>
                <a:gd name="T59" fmla="*/ 155 h 425"/>
                <a:gd name="T60" fmla="*/ 939 w 1575"/>
                <a:gd name="T61" fmla="*/ 159 h 425"/>
                <a:gd name="T62" fmla="*/ 840 w 1575"/>
                <a:gd name="T63" fmla="*/ 166 h 425"/>
                <a:gd name="T64" fmla="*/ 724 w 1575"/>
                <a:gd name="T65" fmla="*/ 179 h 425"/>
                <a:gd name="T66" fmla="*/ 620 w 1575"/>
                <a:gd name="T67" fmla="*/ 196 h 425"/>
                <a:gd name="T68" fmla="*/ 530 w 1575"/>
                <a:gd name="T69" fmla="*/ 214 h 425"/>
                <a:gd name="T70" fmla="*/ 425 w 1575"/>
                <a:gd name="T71" fmla="*/ 242 h 425"/>
                <a:gd name="T72" fmla="*/ 328 w 1575"/>
                <a:gd name="T73" fmla="*/ 269 h 425"/>
                <a:gd name="T74" fmla="*/ 215 w 1575"/>
                <a:gd name="T75" fmla="*/ 304 h 425"/>
                <a:gd name="T76" fmla="*/ 140 w 1575"/>
                <a:gd name="T77" fmla="*/ 334 h 425"/>
                <a:gd name="T78" fmla="*/ 87 w 1575"/>
                <a:gd name="T79" fmla="*/ 360 h 425"/>
                <a:gd name="T80" fmla="*/ 52 w 1575"/>
                <a:gd name="T81" fmla="*/ 38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75" h="425">
                  <a:moveTo>
                    <a:pt x="0" y="424"/>
                  </a:moveTo>
                  <a:lnTo>
                    <a:pt x="15" y="386"/>
                  </a:lnTo>
                  <a:lnTo>
                    <a:pt x="30" y="372"/>
                  </a:lnTo>
                  <a:lnTo>
                    <a:pt x="48" y="356"/>
                  </a:lnTo>
                  <a:lnTo>
                    <a:pt x="63" y="344"/>
                  </a:lnTo>
                  <a:lnTo>
                    <a:pt x="87" y="328"/>
                  </a:lnTo>
                  <a:lnTo>
                    <a:pt x="110" y="313"/>
                  </a:lnTo>
                  <a:lnTo>
                    <a:pt x="138" y="296"/>
                  </a:lnTo>
                  <a:lnTo>
                    <a:pt x="163" y="283"/>
                  </a:lnTo>
                  <a:lnTo>
                    <a:pt x="188" y="269"/>
                  </a:lnTo>
                  <a:lnTo>
                    <a:pt x="222" y="253"/>
                  </a:lnTo>
                  <a:lnTo>
                    <a:pt x="260" y="238"/>
                  </a:lnTo>
                  <a:lnTo>
                    <a:pt x="305" y="221"/>
                  </a:lnTo>
                  <a:lnTo>
                    <a:pt x="365" y="197"/>
                  </a:lnTo>
                  <a:lnTo>
                    <a:pt x="419" y="180"/>
                  </a:lnTo>
                  <a:lnTo>
                    <a:pt x="462" y="168"/>
                  </a:lnTo>
                  <a:lnTo>
                    <a:pt x="527" y="149"/>
                  </a:lnTo>
                  <a:lnTo>
                    <a:pt x="577" y="135"/>
                  </a:lnTo>
                  <a:lnTo>
                    <a:pt x="629" y="123"/>
                  </a:lnTo>
                  <a:lnTo>
                    <a:pt x="684" y="109"/>
                  </a:lnTo>
                  <a:lnTo>
                    <a:pt x="739" y="99"/>
                  </a:lnTo>
                  <a:lnTo>
                    <a:pt x="790" y="89"/>
                  </a:lnTo>
                  <a:lnTo>
                    <a:pt x="844" y="82"/>
                  </a:lnTo>
                  <a:lnTo>
                    <a:pt x="897" y="77"/>
                  </a:lnTo>
                  <a:lnTo>
                    <a:pt x="949" y="72"/>
                  </a:lnTo>
                  <a:lnTo>
                    <a:pt x="1005" y="67"/>
                  </a:lnTo>
                  <a:lnTo>
                    <a:pt x="1064" y="66"/>
                  </a:lnTo>
                  <a:lnTo>
                    <a:pt x="1109" y="68"/>
                  </a:lnTo>
                  <a:lnTo>
                    <a:pt x="1162" y="70"/>
                  </a:lnTo>
                  <a:lnTo>
                    <a:pt x="1201" y="72"/>
                  </a:lnTo>
                  <a:lnTo>
                    <a:pt x="1252" y="75"/>
                  </a:lnTo>
                  <a:lnTo>
                    <a:pt x="1262" y="0"/>
                  </a:lnTo>
                  <a:lnTo>
                    <a:pt x="1281" y="14"/>
                  </a:lnTo>
                  <a:lnTo>
                    <a:pt x="1299" y="26"/>
                  </a:lnTo>
                  <a:lnTo>
                    <a:pt x="1319" y="38"/>
                  </a:lnTo>
                  <a:lnTo>
                    <a:pt x="1342" y="51"/>
                  </a:lnTo>
                  <a:lnTo>
                    <a:pt x="1366" y="64"/>
                  </a:lnTo>
                  <a:lnTo>
                    <a:pt x="1389" y="74"/>
                  </a:lnTo>
                  <a:lnTo>
                    <a:pt x="1414" y="84"/>
                  </a:lnTo>
                  <a:lnTo>
                    <a:pt x="1442" y="95"/>
                  </a:lnTo>
                  <a:lnTo>
                    <a:pt x="1481" y="107"/>
                  </a:lnTo>
                  <a:lnTo>
                    <a:pt x="1517" y="117"/>
                  </a:lnTo>
                  <a:lnTo>
                    <a:pt x="1541" y="125"/>
                  </a:lnTo>
                  <a:lnTo>
                    <a:pt x="1574" y="133"/>
                  </a:lnTo>
                  <a:lnTo>
                    <a:pt x="1534" y="138"/>
                  </a:lnTo>
                  <a:lnTo>
                    <a:pt x="1497" y="143"/>
                  </a:lnTo>
                  <a:lnTo>
                    <a:pt x="1454" y="151"/>
                  </a:lnTo>
                  <a:lnTo>
                    <a:pt x="1417" y="159"/>
                  </a:lnTo>
                  <a:lnTo>
                    <a:pt x="1396" y="164"/>
                  </a:lnTo>
                  <a:lnTo>
                    <a:pt x="1379" y="170"/>
                  </a:lnTo>
                  <a:lnTo>
                    <a:pt x="1346" y="180"/>
                  </a:lnTo>
                  <a:lnTo>
                    <a:pt x="1317" y="189"/>
                  </a:lnTo>
                  <a:lnTo>
                    <a:pt x="1292" y="198"/>
                  </a:lnTo>
                  <a:lnTo>
                    <a:pt x="1271" y="211"/>
                  </a:lnTo>
                  <a:lnTo>
                    <a:pt x="1242" y="223"/>
                  </a:lnTo>
                  <a:lnTo>
                    <a:pt x="1207" y="243"/>
                  </a:lnTo>
                  <a:lnTo>
                    <a:pt x="1232" y="157"/>
                  </a:lnTo>
                  <a:lnTo>
                    <a:pt x="1174" y="156"/>
                  </a:lnTo>
                  <a:lnTo>
                    <a:pt x="1109" y="156"/>
                  </a:lnTo>
                  <a:lnTo>
                    <a:pt x="1055" y="155"/>
                  </a:lnTo>
                  <a:lnTo>
                    <a:pt x="984" y="157"/>
                  </a:lnTo>
                  <a:lnTo>
                    <a:pt x="939" y="159"/>
                  </a:lnTo>
                  <a:lnTo>
                    <a:pt x="899" y="162"/>
                  </a:lnTo>
                  <a:lnTo>
                    <a:pt x="840" y="166"/>
                  </a:lnTo>
                  <a:lnTo>
                    <a:pt x="785" y="171"/>
                  </a:lnTo>
                  <a:lnTo>
                    <a:pt x="724" y="179"/>
                  </a:lnTo>
                  <a:lnTo>
                    <a:pt x="675" y="187"/>
                  </a:lnTo>
                  <a:lnTo>
                    <a:pt x="620" y="196"/>
                  </a:lnTo>
                  <a:lnTo>
                    <a:pt x="567" y="205"/>
                  </a:lnTo>
                  <a:lnTo>
                    <a:pt x="530" y="214"/>
                  </a:lnTo>
                  <a:lnTo>
                    <a:pt x="477" y="227"/>
                  </a:lnTo>
                  <a:lnTo>
                    <a:pt x="425" y="242"/>
                  </a:lnTo>
                  <a:lnTo>
                    <a:pt x="377" y="253"/>
                  </a:lnTo>
                  <a:lnTo>
                    <a:pt x="328" y="269"/>
                  </a:lnTo>
                  <a:lnTo>
                    <a:pt x="270" y="286"/>
                  </a:lnTo>
                  <a:lnTo>
                    <a:pt x="215" y="304"/>
                  </a:lnTo>
                  <a:lnTo>
                    <a:pt x="173" y="322"/>
                  </a:lnTo>
                  <a:lnTo>
                    <a:pt x="140" y="334"/>
                  </a:lnTo>
                  <a:lnTo>
                    <a:pt x="110" y="348"/>
                  </a:lnTo>
                  <a:lnTo>
                    <a:pt x="87" y="360"/>
                  </a:lnTo>
                  <a:lnTo>
                    <a:pt x="67" y="371"/>
                  </a:lnTo>
                  <a:lnTo>
                    <a:pt x="52" y="383"/>
                  </a:lnTo>
                  <a:lnTo>
                    <a:pt x="0" y="424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279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chemeClr val="tx2"/>
              </a:outerShdw>
            </a:effec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400" b="1">
                <a:solidFill>
                  <a:srgbClr val="F6F3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8214" name="Rectangle 1046"/>
          <p:cNvSpPr>
            <a:spLocks noChangeArrowheads="1"/>
          </p:cNvSpPr>
          <p:nvPr/>
        </p:nvSpPr>
        <p:spPr bwMode="auto">
          <a:xfrm>
            <a:off x="1485900" y="764705"/>
            <a:ext cx="92910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3365FB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defTabSz="768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Resultados possíveis do encontro dos gametas</a:t>
            </a:r>
          </a:p>
        </p:txBody>
      </p:sp>
      <p:sp>
        <p:nvSpPr>
          <p:cNvPr id="8215" name="Freeform 1047"/>
          <p:cNvSpPr>
            <a:spLocks/>
          </p:cNvSpPr>
          <p:nvPr/>
        </p:nvSpPr>
        <p:spPr bwMode="auto">
          <a:xfrm>
            <a:off x="2324101" y="1885951"/>
            <a:ext cx="923925" cy="2117725"/>
          </a:xfrm>
          <a:custGeom>
            <a:avLst/>
            <a:gdLst>
              <a:gd name="T0" fmla="*/ 0 w 582"/>
              <a:gd name="T1" fmla="*/ 262 h 1334"/>
              <a:gd name="T2" fmla="*/ 38 w 582"/>
              <a:gd name="T3" fmla="*/ 220 h 1334"/>
              <a:gd name="T4" fmla="*/ 71 w 582"/>
              <a:gd name="T5" fmla="*/ 181 h 1334"/>
              <a:gd name="T6" fmla="*/ 103 w 582"/>
              <a:gd name="T7" fmla="*/ 142 h 1334"/>
              <a:gd name="T8" fmla="*/ 120 w 582"/>
              <a:gd name="T9" fmla="*/ 103 h 1334"/>
              <a:gd name="T10" fmla="*/ 170 w 582"/>
              <a:gd name="T11" fmla="*/ 65 h 1334"/>
              <a:gd name="T12" fmla="*/ 252 w 582"/>
              <a:gd name="T13" fmla="*/ 12 h 1334"/>
              <a:gd name="T14" fmla="*/ 301 w 582"/>
              <a:gd name="T15" fmla="*/ 0 h 1334"/>
              <a:gd name="T16" fmla="*/ 367 w 582"/>
              <a:gd name="T17" fmla="*/ 0 h 1334"/>
              <a:gd name="T18" fmla="*/ 433 w 582"/>
              <a:gd name="T19" fmla="*/ 26 h 1334"/>
              <a:gd name="T20" fmla="*/ 482 w 582"/>
              <a:gd name="T21" fmla="*/ 39 h 1334"/>
              <a:gd name="T22" fmla="*/ 532 w 582"/>
              <a:gd name="T23" fmla="*/ 90 h 1334"/>
              <a:gd name="T24" fmla="*/ 548 w 582"/>
              <a:gd name="T25" fmla="*/ 129 h 1334"/>
              <a:gd name="T26" fmla="*/ 548 w 582"/>
              <a:gd name="T27" fmla="*/ 168 h 1334"/>
              <a:gd name="T28" fmla="*/ 564 w 582"/>
              <a:gd name="T29" fmla="*/ 207 h 1334"/>
              <a:gd name="T30" fmla="*/ 581 w 582"/>
              <a:gd name="T31" fmla="*/ 258 h 1334"/>
              <a:gd name="T32" fmla="*/ 581 w 582"/>
              <a:gd name="T33" fmla="*/ 310 h 1334"/>
              <a:gd name="T34" fmla="*/ 581 w 582"/>
              <a:gd name="T35" fmla="*/ 349 h 1334"/>
              <a:gd name="T36" fmla="*/ 581 w 582"/>
              <a:gd name="T37" fmla="*/ 401 h 1334"/>
              <a:gd name="T38" fmla="*/ 564 w 582"/>
              <a:gd name="T39" fmla="*/ 440 h 1334"/>
              <a:gd name="T40" fmla="*/ 564 w 582"/>
              <a:gd name="T41" fmla="*/ 492 h 1334"/>
              <a:gd name="T42" fmla="*/ 548 w 582"/>
              <a:gd name="T43" fmla="*/ 531 h 1334"/>
              <a:gd name="T44" fmla="*/ 532 w 582"/>
              <a:gd name="T45" fmla="*/ 570 h 1334"/>
              <a:gd name="T46" fmla="*/ 515 w 582"/>
              <a:gd name="T47" fmla="*/ 609 h 1334"/>
              <a:gd name="T48" fmla="*/ 482 w 582"/>
              <a:gd name="T49" fmla="*/ 673 h 1334"/>
              <a:gd name="T50" fmla="*/ 482 w 582"/>
              <a:gd name="T51" fmla="*/ 712 h 1334"/>
              <a:gd name="T52" fmla="*/ 482 w 582"/>
              <a:gd name="T53" fmla="*/ 751 h 1334"/>
              <a:gd name="T54" fmla="*/ 465 w 582"/>
              <a:gd name="T55" fmla="*/ 828 h 1334"/>
              <a:gd name="T56" fmla="*/ 465 w 582"/>
              <a:gd name="T57" fmla="*/ 867 h 1334"/>
              <a:gd name="T58" fmla="*/ 450 w 582"/>
              <a:gd name="T59" fmla="*/ 906 h 1334"/>
              <a:gd name="T60" fmla="*/ 450 w 582"/>
              <a:gd name="T61" fmla="*/ 945 h 1334"/>
              <a:gd name="T62" fmla="*/ 433 w 582"/>
              <a:gd name="T63" fmla="*/ 984 h 1334"/>
              <a:gd name="T64" fmla="*/ 450 w 582"/>
              <a:gd name="T65" fmla="*/ 1061 h 1334"/>
              <a:gd name="T66" fmla="*/ 465 w 582"/>
              <a:gd name="T67" fmla="*/ 1100 h 1334"/>
              <a:gd name="T68" fmla="*/ 465 w 582"/>
              <a:gd name="T69" fmla="*/ 1139 h 1334"/>
              <a:gd name="T70" fmla="*/ 465 w 582"/>
              <a:gd name="T71" fmla="*/ 1178 h 1334"/>
              <a:gd name="T72" fmla="*/ 482 w 582"/>
              <a:gd name="T73" fmla="*/ 1255 h 1334"/>
              <a:gd name="T74" fmla="*/ 482 w 582"/>
              <a:gd name="T75" fmla="*/ 1294 h 1334"/>
              <a:gd name="T76" fmla="*/ 499 w 582"/>
              <a:gd name="T77" fmla="*/ 1333 h 1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82" h="1334">
                <a:moveTo>
                  <a:pt x="0" y="262"/>
                </a:moveTo>
                <a:lnTo>
                  <a:pt x="38" y="220"/>
                </a:lnTo>
                <a:lnTo>
                  <a:pt x="71" y="181"/>
                </a:lnTo>
                <a:lnTo>
                  <a:pt x="103" y="142"/>
                </a:lnTo>
                <a:lnTo>
                  <a:pt x="120" y="103"/>
                </a:lnTo>
                <a:lnTo>
                  <a:pt x="170" y="65"/>
                </a:lnTo>
                <a:lnTo>
                  <a:pt x="252" y="12"/>
                </a:lnTo>
                <a:lnTo>
                  <a:pt x="301" y="0"/>
                </a:lnTo>
                <a:lnTo>
                  <a:pt x="367" y="0"/>
                </a:lnTo>
                <a:lnTo>
                  <a:pt x="433" y="26"/>
                </a:lnTo>
                <a:lnTo>
                  <a:pt x="482" y="39"/>
                </a:lnTo>
                <a:lnTo>
                  <a:pt x="532" y="90"/>
                </a:lnTo>
                <a:lnTo>
                  <a:pt x="548" y="129"/>
                </a:lnTo>
                <a:lnTo>
                  <a:pt x="548" y="168"/>
                </a:lnTo>
                <a:lnTo>
                  <a:pt x="564" y="207"/>
                </a:lnTo>
                <a:lnTo>
                  <a:pt x="581" y="258"/>
                </a:lnTo>
                <a:lnTo>
                  <a:pt x="581" y="310"/>
                </a:lnTo>
                <a:lnTo>
                  <a:pt x="581" y="349"/>
                </a:lnTo>
                <a:lnTo>
                  <a:pt x="581" y="401"/>
                </a:lnTo>
                <a:lnTo>
                  <a:pt x="564" y="440"/>
                </a:lnTo>
                <a:lnTo>
                  <a:pt x="564" y="492"/>
                </a:lnTo>
                <a:lnTo>
                  <a:pt x="548" y="531"/>
                </a:lnTo>
                <a:lnTo>
                  <a:pt x="532" y="570"/>
                </a:lnTo>
                <a:lnTo>
                  <a:pt x="515" y="609"/>
                </a:lnTo>
                <a:lnTo>
                  <a:pt x="482" y="673"/>
                </a:lnTo>
                <a:lnTo>
                  <a:pt x="482" y="712"/>
                </a:lnTo>
                <a:lnTo>
                  <a:pt x="482" y="751"/>
                </a:lnTo>
                <a:lnTo>
                  <a:pt x="465" y="828"/>
                </a:lnTo>
                <a:lnTo>
                  <a:pt x="465" y="867"/>
                </a:lnTo>
                <a:lnTo>
                  <a:pt x="450" y="906"/>
                </a:lnTo>
                <a:lnTo>
                  <a:pt x="450" y="945"/>
                </a:lnTo>
                <a:lnTo>
                  <a:pt x="433" y="984"/>
                </a:lnTo>
                <a:lnTo>
                  <a:pt x="450" y="1061"/>
                </a:lnTo>
                <a:lnTo>
                  <a:pt x="465" y="1100"/>
                </a:lnTo>
                <a:lnTo>
                  <a:pt x="465" y="1139"/>
                </a:lnTo>
                <a:lnTo>
                  <a:pt x="465" y="1178"/>
                </a:lnTo>
                <a:lnTo>
                  <a:pt x="482" y="1255"/>
                </a:lnTo>
                <a:lnTo>
                  <a:pt x="482" y="1294"/>
                </a:lnTo>
                <a:lnTo>
                  <a:pt x="499" y="1333"/>
                </a:lnTo>
              </a:path>
            </a:pathLst>
          </a:custGeom>
          <a:noFill/>
          <a:ln w="12700" cap="rnd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3F000B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218" name="Rectangle 1050"/>
          <p:cNvSpPr>
            <a:spLocks noChangeArrowheads="1"/>
          </p:cNvSpPr>
          <p:nvPr/>
        </p:nvSpPr>
        <p:spPr bwMode="auto">
          <a:xfrm>
            <a:off x="7415214" y="1479080"/>
            <a:ext cx="1487487" cy="5826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E5405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768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 dirty="0">
                <a:solidFill>
                  <a:srgbClr val="FE9B03"/>
                </a:solidFill>
                <a:latin typeface="Showcard Gothic" pitchFamily="82" charset="0"/>
              </a:rPr>
              <a:t>N A D A</a:t>
            </a:r>
          </a:p>
        </p:txBody>
      </p:sp>
      <p:sp>
        <p:nvSpPr>
          <p:cNvPr id="8219" name="Freeform 1051"/>
          <p:cNvSpPr>
            <a:spLocks/>
          </p:cNvSpPr>
          <p:nvPr/>
        </p:nvSpPr>
        <p:spPr bwMode="auto">
          <a:xfrm>
            <a:off x="3532188" y="3090393"/>
            <a:ext cx="2481262" cy="230187"/>
          </a:xfrm>
          <a:custGeom>
            <a:avLst/>
            <a:gdLst>
              <a:gd name="T0" fmla="*/ 991 w 1562"/>
              <a:gd name="T1" fmla="*/ 34 h 145"/>
              <a:gd name="T2" fmla="*/ 0 w 1562"/>
              <a:gd name="T3" fmla="*/ 34 h 145"/>
              <a:gd name="T4" fmla="*/ 0 w 1562"/>
              <a:gd name="T5" fmla="*/ 110 h 145"/>
              <a:gd name="T6" fmla="*/ 1022 w 1562"/>
              <a:gd name="T7" fmla="*/ 110 h 145"/>
              <a:gd name="T8" fmla="*/ 1022 w 1562"/>
              <a:gd name="T9" fmla="*/ 144 h 145"/>
              <a:gd name="T10" fmla="*/ 1561 w 1562"/>
              <a:gd name="T11" fmla="*/ 73 h 145"/>
              <a:gd name="T12" fmla="*/ 991 w 1562"/>
              <a:gd name="T13" fmla="*/ 0 h 145"/>
              <a:gd name="T14" fmla="*/ 991 w 1562"/>
              <a:gd name="T15" fmla="*/ 3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62" h="145">
                <a:moveTo>
                  <a:pt x="991" y="34"/>
                </a:moveTo>
                <a:lnTo>
                  <a:pt x="0" y="34"/>
                </a:lnTo>
                <a:lnTo>
                  <a:pt x="0" y="110"/>
                </a:lnTo>
                <a:lnTo>
                  <a:pt x="1022" y="110"/>
                </a:lnTo>
                <a:lnTo>
                  <a:pt x="1022" y="144"/>
                </a:lnTo>
                <a:lnTo>
                  <a:pt x="1561" y="73"/>
                </a:lnTo>
                <a:lnTo>
                  <a:pt x="991" y="0"/>
                </a:lnTo>
                <a:lnTo>
                  <a:pt x="991" y="34"/>
                </a:lnTo>
              </a:path>
            </a:pathLst>
          </a:custGeom>
          <a:solidFill>
            <a:schemeClr val="hlink"/>
          </a:solidFill>
          <a:ln w="12700" cap="rnd" cmpd="sng">
            <a:solidFill>
              <a:srgbClr val="063DE8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dist="17961" dir="2700000" algn="ctr" rotWithShape="0">
              <a:schemeClr val="tx2"/>
            </a:outerShdw>
          </a:effec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220" name="Rectangle 1052"/>
          <p:cNvSpPr>
            <a:spLocks noChangeArrowheads="1"/>
          </p:cNvSpPr>
          <p:nvPr/>
        </p:nvSpPr>
        <p:spPr bwMode="auto">
          <a:xfrm rot="18840000">
            <a:off x="2288382" y="2186782"/>
            <a:ext cx="215900" cy="61913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221" name="Text Box 1053"/>
          <p:cNvSpPr txBox="1">
            <a:spLocks noChangeArrowheads="1"/>
          </p:cNvSpPr>
          <p:nvPr/>
        </p:nvSpPr>
        <p:spPr bwMode="auto">
          <a:xfrm>
            <a:off x="9928225" y="1540993"/>
            <a:ext cx="9525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>
                <a:solidFill>
                  <a:srgbClr val="DEF6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40%</a:t>
            </a:r>
          </a:p>
        </p:txBody>
      </p:sp>
      <p:sp>
        <p:nvSpPr>
          <p:cNvPr id="8222" name="Text Box 1054"/>
          <p:cNvSpPr txBox="1">
            <a:spLocks noChangeArrowheads="1"/>
          </p:cNvSpPr>
          <p:nvPr/>
        </p:nvSpPr>
        <p:spPr bwMode="auto">
          <a:xfrm>
            <a:off x="9928225" y="2226793"/>
            <a:ext cx="9525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>
                <a:solidFill>
                  <a:srgbClr val="DEF6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30%</a:t>
            </a:r>
          </a:p>
        </p:txBody>
      </p:sp>
      <p:sp>
        <p:nvSpPr>
          <p:cNvPr id="8223" name="Text Box 1055"/>
          <p:cNvSpPr txBox="1">
            <a:spLocks noChangeArrowheads="1"/>
          </p:cNvSpPr>
          <p:nvPr/>
        </p:nvSpPr>
        <p:spPr bwMode="auto">
          <a:xfrm>
            <a:off x="9950450" y="3018954"/>
            <a:ext cx="952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>
                <a:solidFill>
                  <a:srgbClr val="DEF6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27%</a:t>
            </a:r>
          </a:p>
        </p:txBody>
      </p:sp>
      <p:sp>
        <p:nvSpPr>
          <p:cNvPr id="8225" name="Text Box 1057"/>
          <p:cNvSpPr txBox="1">
            <a:spLocks noChangeArrowheads="1"/>
          </p:cNvSpPr>
          <p:nvPr/>
        </p:nvSpPr>
        <p:spPr bwMode="auto">
          <a:xfrm>
            <a:off x="7542214" y="5079530"/>
            <a:ext cx="12906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>
                <a:solidFill>
                  <a:srgbClr val="B760F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Outras</a:t>
            </a:r>
          </a:p>
        </p:txBody>
      </p:sp>
      <p:sp>
        <p:nvSpPr>
          <p:cNvPr id="8226" name="AutoShape 1058"/>
          <p:cNvSpPr>
            <a:spLocks noChangeArrowheads="1"/>
          </p:cNvSpPr>
          <p:nvPr/>
        </p:nvSpPr>
        <p:spPr bwMode="auto">
          <a:xfrm>
            <a:off x="9409113" y="4020667"/>
            <a:ext cx="576262" cy="1439862"/>
          </a:xfrm>
          <a:prstGeom prst="rightArrowCallout">
            <a:avLst>
              <a:gd name="adj1" fmla="val 62466"/>
              <a:gd name="adj2" fmla="val 62466"/>
              <a:gd name="adj3" fmla="val 16667"/>
              <a:gd name="adj4" fmla="val 66667"/>
            </a:avLst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400" b="1">
              <a:solidFill>
                <a:srgbClr val="F6F3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227" name="Text Box 1059"/>
          <p:cNvSpPr txBox="1">
            <a:spLocks noChangeArrowheads="1"/>
          </p:cNvSpPr>
          <p:nvPr/>
        </p:nvSpPr>
        <p:spPr bwMode="auto">
          <a:xfrm>
            <a:off x="10109200" y="4358804"/>
            <a:ext cx="7493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200" b="1">
                <a:solidFill>
                  <a:srgbClr val="DEF6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3%</a:t>
            </a:r>
          </a:p>
        </p:txBody>
      </p:sp>
      <p:sp>
        <p:nvSpPr>
          <p:cNvPr id="5174" name="Rectangle 54"/>
          <p:cNvSpPr>
            <a:spLocks noChangeArrowheads="1"/>
          </p:cNvSpPr>
          <p:nvPr/>
        </p:nvSpPr>
        <p:spPr bwMode="auto">
          <a:xfrm>
            <a:off x="8424863" y="0"/>
            <a:ext cx="28384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600" b="1">
                <a:solidFill>
                  <a:srgbClr val="FF91B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ÉTICA DO INÍCIO DA VIDA</a:t>
            </a:r>
          </a:p>
        </p:txBody>
      </p:sp>
      <p:grpSp>
        <p:nvGrpSpPr>
          <p:cNvPr id="9251" name="Grupo 3"/>
          <p:cNvGrpSpPr>
            <a:grpSpLocks/>
          </p:cNvGrpSpPr>
          <p:nvPr/>
        </p:nvGrpSpPr>
        <p:grpSpPr bwMode="auto">
          <a:xfrm>
            <a:off x="2711451" y="5516563"/>
            <a:ext cx="7972425" cy="1117600"/>
            <a:chOff x="2571750" y="5516563"/>
            <a:chExt cx="7972350" cy="1118255"/>
          </a:xfrm>
        </p:grpSpPr>
        <p:sp>
          <p:nvSpPr>
            <p:cNvPr id="2" name="Retângulo 1"/>
            <p:cNvSpPr/>
            <p:nvPr/>
          </p:nvSpPr>
          <p:spPr>
            <a:xfrm>
              <a:off x="2571750" y="5516563"/>
              <a:ext cx="7972350" cy="11182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Pct val="130000"/>
                <a:buFontTx/>
                <a:buChar char="•"/>
                <a:defRPr/>
              </a:pPr>
              <a:endParaRPr lang="pt-BR" sz="1100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  <a:p>
              <a:pPr algn="ctr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Pct val="130000"/>
                <a:buFontTx/>
                <a:buChar char="•"/>
                <a:defRPr/>
              </a:pPr>
              <a:r>
                <a:rPr lang="pt-BR" sz="1100" b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  </a:t>
              </a:r>
              <a:r>
                <a:rPr lang="pt-BR" sz="1100" b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Sadler</a:t>
              </a:r>
              <a:r>
                <a:rPr lang="pt-BR" sz="1100" b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, W.T. </a:t>
              </a:r>
              <a:r>
                <a:rPr lang="pt-BR" sz="1100" i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pt-BR" sz="1100" i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Langman’s</a:t>
              </a:r>
              <a:r>
                <a:rPr lang="pt-BR" sz="1100" i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pt-BR" sz="1100" i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Embriology</a:t>
              </a:r>
              <a:r>
                <a:rPr lang="pt-BR" sz="1100" i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pt-BR" sz="1100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11th Ed. </a:t>
              </a:r>
              <a:r>
                <a:rPr lang="pt-BR" sz="1100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Lippincott</a:t>
              </a:r>
              <a:r>
                <a:rPr lang="pt-BR" sz="1100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, Williams </a:t>
              </a:r>
              <a:r>
                <a:rPr lang="pt-BR" sz="1100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and</a:t>
              </a:r>
              <a:r>
                <a:rPr lang="pt-BR" sz="1100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pt-BR" sz="1100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Wlkins</a:t>
              </a:r>
              <a:r>
                <a:rPr lang="pt-BR" sz="1100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,2008</a:t>
              </a:r>
            </a:p>
            <a:p>
              <a:pPr algn="ctr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Pct val="130000"/>
                <a:buFontTx/>
                <a:buChar char="•"/>
                <a:defRPr/>
              </a:pPr>
              <a:r>
                <a:rPr lang="pt-BR" sz="1100" b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  </a:t>
              </a:r>
              <a:r>
                <a:rPr lang="pt-BR" sz="1100" b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Carlson</a:t>
              </a:r>
              <a:r>
                <a:rPr lang="pt-BR" sz="1100" b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B.R. </a:t>
              </a:r>
              <a:r>
                <a:rPr lang="pt-BR" sz="1100" i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Human</a:t>
              </a:r>
              <a:r>
                <a:rPr lang="pt-BR" sz="1100" i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pt-BR" sz="1100" i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Embriology</a:t>
              </a:r>
              <a:r>
                <a:rPr lang="pt-BR" sz="1100" i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pt-BR" sz="1100" i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and</a:t>
              </a:r>
              <a:r>
                <a:rPr lang="pt-BR" sz="1100" i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pt-BR" sz="1100" i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Developmental</a:t>
              </a:r>
              <a:r>
                <a:rPr lang="pt-BR" sz="1100" i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pt-BR" sz="1100" i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Anatomy</a:t>
              </a:r>
              <a:r>
                <a:rPr lang="pt-BR" sz="1100" i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, </a:t>
              </a:r>
              <a:r>
                <a:rPr lang="pt-BR" sz="1100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3rd Ed. Oxford </a:t>
              </a:r>
              <a:r>
                <a:rPr lang="pt-BR" sz="1100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U.Press</a:t>
              </a:r>
              <a:r>
                <a:rPr lang="pt-BR" sz="1100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2005</a:t>
              </a:r>
              <a:r>
                <a:rPr lang="pt-BR" sz="1100" b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    </a:t>
              </a:r>
            </a:p>
            <a:p>
              <a:pPr algn="ctr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Pct val="130000"/>
                <a:buFontTx/>
                <a:buChar char="•"/>
                <a:defRPr/>
              </a:pPr>
              <a:r>
                <a:rPr lang="pt-BR" sz="1100" b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   </a:t>
              </a:r>
              <a:r>
                <a:rPr lang="pt-BR" sz="1100" b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O'Rahilly</a:t>
              </a:r>
              <a:r>
                <a:rPr lang="pt-BR" sz="1100" b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R, Müller F. </a:t>
              </a:r>
              <a:r>
                <a:rPr lang="pt-BR" sz="1100" i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Human</a:t>
              </a:r>
              <a:r>
                <a:rPr lang="pt-BR" sz="1100" i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pt-BR" sz="1100" i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Embryology</a:t>
              </a:r>
              <a:r>
                <a:rPr lang="pt-BR" sz="1100" i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&amp; </a:t>
              </a:r>
              <a:r>
                <a:rPr lang="pt-BR" sz="1100" i="1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Teratology</a:t>
              </a:r>
              <a:r>
                <a:rPr lang="pt-BR" sz="1100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. New York, NY: </a:t>
              </a:r>
              <a:r>
                <a:rPr lang="pt-BR" sz="1100" dirty="0" err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Wiley-Liss</a:t>
              </a:r>
              <a:r>
                <a:rPr lang="pt-BR" sz="1100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; 1998. </a:t>
              </a:r>
            </a:p>
            <a:p>
              <a:pPr algn="ctr" eaLnBrk="0" fontAlgn="base" hangingPunct="0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6600"/>
                </a:buClr>
                <a:buSzPct val="130000"/>
                <a:buFontTx/>
                <a:buChar char="•"/>
                <a:defRPr/>
              </a:pPr>
              <a:r>
                <a:rPr lang="en-US" sz="1100" b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   Larsen, WJ. </a:t>
              </a:r>
              <a:r>
                <a:rPr lang="en-US" sz="1100" i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Human Embryology</a:t>
              </a:r>
              <a:r>
                <a:rPr lang="en-US" sz="1100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. 2nd. Ed. New York, NY: Churchill Livingstone; 1997.</a:t>
              </a:r>
              <a:r>
                <a:rPr lang="en-US" sz="1100" b="1" dirty="0">
                  <a:solidFill>
                    <a:srgbClr val="F6F36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               </a:t>
              </a:r>
            </a:p>
          </p:txBody>
        </p:sp>
        <p:sp>
          <p:nvSpPr>
            <p:cNvPr id="9253" name="CaixaDeTexto 36"/>
            <p:cNvSpPr txBox="1">
              <a:spLocks noChangeArrowheads="1"/>
            </p:cNvSpPr>
            <p:nvPr/>
          </p:nvSpPr>
          <p:spPr bwMode="auto">
            <a:xfrm>
              <a:off x="2840035" y="5573746"/>
              <a:ext cx="7134158" cy="254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rgbClr val="F6F364"/>
                  </a:solidFill>
                  <a:latin typeface="Arial Narrow" pitchFamily="34" charset="0"/>
                </a:defRPr>
              </a:lvl1pPr>
              <a:lvl2pPr marL="742950" indent="-285750">
                <a:defRPr sz="1400" b="1">
                  <a:solidFill>
                    <a:srgbClr val="F6F364"/>
                  </a:solidFill>
                  <a:latin typeface="Arial Narrow" pitchFamily="34" charset="0"/>
                </a:defRPr>
              </a:lvl2pPr>
              <a:lvl3pPr marL="1143000" indent="-228600">
                <a:defRPr sz="1400" b="1">
                  <a:solidFill>
                    <a:srgbClr val="F6F364"/>
                  </a:solidFill>
                  <a:latin typeface="Arial Narrow" pitchFamily="34" charset="0"/>
                </a:defRPr>
              </a:lvl3pPr>
              <a:lvl4pPr marL="1600200" indent="-228600">
                <a:defRPr sz="1400" b="1">
                  <a:solidFill>
                    <a:srgbClr val="F6F364"/>
                  </a:solidFill>
                  <a:latin typeface="Arial Narrow" pitchFamily="34" charset="0"/>
                </a:defRPr>
              </a:lvl4pPr>
              <a:lvl5pPr marL="2057400" indent="-228600">
                <a:defRPr sz="1400" b="1">
                  <a:solidFill>
                    <a:srgbClr val="F6F364"/>
                  </a:solidFill>
                  <a:latin typeface="Arial Narrow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6F364"/>
                  </a:solidFill>
                  <a:latin typeface="Arial Narrow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6F364"/>
                  </a:solidFill>
                  <a:latin typeface="Arial Narrow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6F364"/>
                  </a:solidFill>
                  <a:latin typeface="Arial Narrow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6F364"/>
                  </a:solidFill>
                  <a:latin typeface="Arial Narrow" pitchFamily="34" charset="0"/>
                </a:defRPr>
              </a:lvl9pPr>
            </a:lstStyle>
            <a:p>
              <a:pPr marL="171450" indent="-17145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BE6D02"/>
                </a:buClr>
                <a:buSzPct val="138000"/>
                <a:buFont typeface="Arial" panose="020B0604020202020204" pitchFamily="34" charset="0"/>
                <a:buChar char="•"/>
                <a:defRPr/>
              </a:pPr>
              <a:r>
                <a:rPr lang="en-GB" altLang="pt-BR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Moore, K.L.; </a:t>
              </a:r>
              <a:r>
                <a:rPr lang="en-GB" altLang="pt-BR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Persaud</a:t>
              </a:r>
              <a:r>
                <a:rPr lang="en-GB" altLang="pt-BR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T.V.N. ;</a:t>
              </a:r>
              <a:r>
                <a:rPr lang="en-GB" altLang="pt-BR" sz="10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Torchia</a:t>
              </a:r>
              <a:r>
                <a:rPr lang="en-GB" altLang="pt-BR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M.G</a:t>
              </a:r>
              <a:r>
                <a:rPr lang="en-GB" altLang="pt-BR" sz="105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r>
                <a:rPr lang="en-GB" altLang="pt-BR" sz="1050" b="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The developing human : clinically oriented embryology </a:t>
              </a:r>
              <a:r>
                <a:rPr lang="en-GB" altLang="pt-BR" sz="105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9th </a:t>
              </a:r>
              <a:r>
                <a:rPr lang="en-GB" altLang="pt-BR" sz="1050" b="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ed.Philadelphia</a:t>
              </a:r>
              <a:r>
                <a:rPr lang="en-GB" altLang="pt-BR" sz="105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Saunders, 2011</a:t>
              </a:r>
              <a:endParaRPr lang="en-GB" altLang="pt-BR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687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0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1" grpId="0" animBg="1"/>
      <p:bldP spid="82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2063751" y="5373688"/>
            <a:ext cx="8175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400" b="1" dirty="0">
                <a:solidFill>
                  <a:srgbClr val="F6F36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QUANDO COMEÇA A VIDA?</a:t>
            </a:r>
          </a:p>
        </p:txBody>
      </p:sp>
      <p:grpSp>
        <p:nvGrpSpPr>
          <p:cNvPr id="23555" name="Group 16"/>
          <p:cNvGrpSpPr>
            <a:grpSpLocks/>
          </p:cNvGrpSpPr>
          <p:nvPr/>
        </p:nvGrpSpPr>
        <p:grpSpPr bwMode="auto">
          <a:xfrm>
            <a:off x="3648075" y="692151"/>
            <a:ext cx="4895850" cy="4608513"/>
            <a:chOff x="2242" y="164"/>
            <a:chExt cx="2544" cy="2903"/>
          </a:xfrm>
        </p:grpSpPr>
        <p:pic>
          <p:nvPicPr>
            <p:cNvPr id="22535" name="Picture 5" descr="research cartoons, research cartoon, research picture, research pictures, research image, research images, research illustration, research illustrations"/>
            <p:cNvPicPr>
              <a:picLocks noChangeAspect="1" noChangeArrowheads="1"/>
            </p:cNvPicPr>
            <p:nvPr/>
          </p:nvPicPr>
          <p:blipFill>
            <a:blip r:embed="rId3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10"/>
            <a:stretch>
              <a:fillRect/>
            </a:stretch>
          </p:blipFill>
          <p:spPr bwMode="auto">
            <a:xfrm>
              <a:off x="2242" y="164"/>
              <a:ext cx="2544" cy="25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0" name="Group 15"/>
            <p:cNvGrpSpPr>
              <a:grpSpLocks/>
            </p:cNvGrpSpPr>
            <p:nvPr/>
          </p:nvGrpSpPr>
          <p:grpSpPr bwMode="auto">
            <a:xfrm>
              <a:off x="2242" y="2160"/>
              <a:ext cx="2540" cy="907"/>
              <a:chOff x="2242" y="2387"/>
              <a:chExt cx="2586" cy="907"/>
            </a:xfrm>
          </p:grpSpPr>
          <p:sp>
            <p:nvSpPr>
              <p:cNvPr id="152585" name="Rectangle 9"/>
              <p:cNvSpPr>
                <a:spLocks noChangeArrowheads="1"/>
              </p:cNvSpPr>
              <p:nvPr/>
            </p:nvSpPr>
            <p:spPr bwMode="auto">
              <a:xfrm>
                <a:off x="2242" y="2387"/>
                <a:ext cx="2586" cy="907"/>
              </a:xfrm>
              <a:prstGeom prst="rect">
                <a:avLst/>
              </a:prstGeom>
              <a:solidFill>
                <a:srgbClr val="F7F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400" b="1">
                  <a:solidFill>
                    <a:srgbClr val="F6F36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152586" name="Text Box 10"/>
              <p:cNvSpPr txBox="1">
                <a:spLocks noChangeArrowheads="1"/>
              </p:cNvSpPr>
              <p:nvPr/>
            </p:nvSpPr>
            <p:spPr bwMode="auto">
              <a:xfrm>
                <a:off x="2242" y="2523"/>
                <a:ext cx="2586" cy="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71500" algn="l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algn="l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714500" algn="l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286000" algn="l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7432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32004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657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41148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0" fontAlgn="base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pt-BR" sz="1600" b="1" dirty="0">
                    <a:solidFill>
                      <a:srgbClr val="000000"/>
                    </a:solidFill>
                    <a:latin typeface="Arial Narrow" pitchFamily="34" charset="0"/>
                  </a:rPr>
                  <a:t>Enquanto os cientistas e </a:t>
                </a:r>
                <a:r>
                  <a:rPr lang="pt-BR" sz="1600" b="1" dirty="0" err="1">
                    <a:solidFill>
                      <a:srgbClr val="000000"/>
                    </a:solidFill>
                    <a:latin typeface="Arial Narrow" pitchFamily="34" charset="0"/>
                  </a:rPr>
                  <a:t>bioeticistas</a:t>
                </a:r>
                <a:r>
                  <a:rPr lang="pt-BR" sz="1600" b="1" dirty="0">
                    <a:solidFill>
                      <a:srgbClr val="000000"/>
                    </a:solidFill>
                    <a:latin typeface="Arial Narrow" pitchFamily="34" charset="0"/>
                  </a:rPr>
                  <a:t> permanecem em dúvida quanto à questão do começo, de fato, da vida, a maioria concorda que deve ser</a:t>
                </a:r>
                <a:r>
                  <a:rPr lang="pt-BR" sz="1200" b="1" dirty="0">
                    <a:solidFill>
                      <a:srgbClr val="000000"/>
                    </a:solidFill>
                    <a:latin typeface="Arial Narrow" pitchFamily="34" charset="0"/>
                  </a:rPr>
                  <a:t> </a:t>
                </a:r>
                <a:r>
                  <a:rPr lang="pt-BR" sz="20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itchFamily="34" charset="0"/>
                  </a:rPr>
                  <a:t>em algum momento depois que o trabalho acaba</a:t>
                </a:r>
                <a:r>
                  <a:rPr lang="pt-BR" sz="18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 Narrow" pitchFamily="34" charset="0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020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4667241" y="153738"/>
            <a:ext cx="28435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000000"/>
                </a:solidFill>
              </a:rPr>
              <a:t>INÍCIO DA VIDA</a:t>
            </a:r>
          </a:p>
        </p:txBody>
      </p:sp>
      <p:graphicFrame>
        <p:nvGraphicFramePr>
          <p:cNvPr id="48632" name="Group 5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530315"/>
              </p:ext>
            </p:extLst>
          </p:nvPr>
        </p:nvGraphicFramePr>
        <p:xfrm>
          <a:off x="457200" y="676956"/>
          <a:ext cx="10993582" cy="5638437"/>
        </p:xfrm>
        <a:graphic>
          <a:graphicData uri="http://schemas.openxmlformats.org/drawingml/2006/table">
            <a:tbl>
              <a:tblPr/>
              <a:tblGrid>
                <a:gridCol w="2530599"/>
                <a:gridCol w="5410545"/>
                <a:gridCol w="3052438"/>
              </a:tblGrid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Tempo decorrido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Característica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Critério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0min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Fecundação -  fusão de gametas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Celular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 a 24 horas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Fecundação - fusão dos pró-núcleos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Genotípico estrutural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dias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Primeira divisão celular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Divisional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a 6 dias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Expressão do novo genótipo 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Genotípico funcional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 a 7 dias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Implantação uterina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Suporte materno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 dias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Células do indivíduo diferenciadas das células dos anexos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Individualização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dias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Notocorda</a:t>
                      </a: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maciça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Neural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a 4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Início dos batimentos cardíacos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Cardíaco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Aparência humana e rudimento de todos os órgãos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Fenotípico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Respostas reflexas à dor e à pressão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Sensciência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Registro de ondas eletroencefalográficas (tronco cerebral)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Encefálico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Movimentos espontâneos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Atividade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Estrutura cerebral completa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Neocortical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 a 16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Movimentos do feto percebidos pela mãe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Animação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Probabilidade de 10% para sobrevida fora do útero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Viabilidade extra-uterina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 a 28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Viabilidade pulmonar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Respiratório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Padrão sono-vigília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Autoconsciência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 a 30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Abertura dos olhos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Perceptivo visual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 semanas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Gestação a termo ou parto em outro período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Nascimento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anos pós-nascimento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“Ser moral”</a:t>
                      </a:r>
                      <a:endParaRPr kumimoji="0" lang="pt-B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Linguagem - comunicar vontades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81" name="Text Box 505"/>
          <p:cNvSpPr txBox="1">
            <a:spLocks noChangeArrowheads="1"/>
          </p:cNvSpPr>
          <p:nvPr/>
        </p:nvSpPr>
        <p:spPr bwMode="auto">
          <a:xfrm>
            <a:off x="7718426" y="6492876"/>
            <a:ext cx="24352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800" b="1">
                <a:solidFill>
                  <a:srgbClr val="000000"/>
                </a:solidFill>
              </a:rPr>
              <a:t>Fonte: http://www.ufrgs.br/bioetica/inivida.htm</a:t>
            </a:r>
          </a:p>
        </p:txBody>
      </p:sp>
    </p:spTree>
    <p:extLst>
      <p:ext uri="{BB962C8B-B14F-4D97-AF65-F5344CB8AC3E}">
        <p14:creationId xmlns:p14="http://schemas.microsoft.com/office/powerpoint/2010/main" val="2143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1" y="1600201"/>
            <a:ext cx="3548063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2400" b="1" i="1">
              <a:latin typeface="Monotype Corsiva" panose="03010101010201010101" pitchFamily="66" charset="0"/>
            </a:endParaRPr>
          </a:p>
          <a:p>
            <a:pPr algn="ctr" eaLnBrk="1" hangingPunct="1">
              <a:buFontTx/>
              <a:buNone/>
            </a:pPr>
            <a:endParaRPr lang="en-US" sz="2400" b="1" i="1">
              <a:latin typeface="Monotype Corsiva" panose="03010101010201010101" pitchFamily="66" charset="0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i="1" dirty="0">
                <a:solidFill>
                  <a:srgbClr val="4F26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BIOÉTICA</a:t>
            </a:r>
          </a:p>
        </p:txBody>
      </p:sp>
      <p:pic>
        <p:nvPicPr>
          <p:cNvPr id="47108" name="Picture 4" descr="Capa%20Habeas%20Corpus%20(Custom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4"/>
            <a:ext cx="1368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marcri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Capa%20Severina%20(Custom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404813"/>
            <a:ext cx="19621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MASTER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3500438"/>
            <a:ext cx="22336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12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1524001" y="2276476"/>
          <a:ext cx="1439863" cy="246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9" name="Imagem de bitmap" r:id="rId7" imgW="2666667" imgH="3809524" progId="Paint.Picture">
                  <p:embed/>
                </p:oleObj>
              </mc:Choice>
              <mc:Fallback>
                <p:oleObj name="Imagem de bitmap" r:id="rId7" imgW="2666667" imgH="38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2276476"/>
                        <a:ext cx="1439863" cy="246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908050"/>
            <a:ext cx="16557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5019676"/>
            <a:ext cx="262731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1524000" y="620714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ABORTO</a:t>
            </a:r>
          </a:p>
        </p:txBody>
      </p:sp>
      <p:pic>
        <p:nvPicPr>
          <p:cNvPr id="47116" name="Picture 12" descr="casal_flore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3284539"/>
            <a:ext cx="2093912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13" descr="f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692150"/>
            <a:ext cx="1296988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14" descr="Marcela-de-Jesu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49950"/>
            <a:ext cx="16192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15" descr="1o semanas gestaçã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868864"/>
            <a:ext cx="23050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16" descr="ca_47_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268413"/>
            <a:ext cx="11525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1" name="Picture 17" descr="Fet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5300663"/>
            <a:ext cx="15843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2" name="Picture 18" descr="imagem_bioetica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797426"/>
            <a:ext cx="14398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60316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alliard B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alliard BT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4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6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default">
  <a:themeElements>
    <a:clrScheme name="default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_default">
  <a:themeElements>
    <a:clrScheme name="default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_default">
  <a:themeElements>
    <a:clrScheme name="default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_default">
  <a:themeElements>
    <a:clrScheme name="default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5.xml><?xml version="1.0" encoding="utf-8"?>
<a:theme xmlns:a="http://schemas.openxmlformats.org/drawingml/2006/main" name="1_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6.xml><?xml version="1.0" encoding="utf-8"?>
<a:theme xmlns:a="http://schemas.openxmlformats.org/drawingml/2006/main" name="1_10069048">
  <a:themeElements>
    <a:clrScheme name="10069048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10069048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06904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_10069048">
  <a:themeElements>
    <a:clrScheme name="10069048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10069048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06904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4_10069048">
  <a:themeElements>
    <a:clrScheme name="10069048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10069048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06904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5_10069048">
  <a:themeElements>
    <a:clrScheme name="10069048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10069048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06904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6_10069048">
  <a:themeElements>
    <a:clrScheme name="10069048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10069048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06904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7_10069048">
  <a:themeElements>
    <a:clrScheme name="10069048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10069048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06904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8_10069048">
  <a:themeElements>
    <a:clrScheme name="10069048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10069048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06904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9_10069048">
  <a:themeElements>
    <a:clrScheme name="10069048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10069048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06904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6904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69048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Meus documentos">
  <a:themeElements>
    <a:clrScheme name="">
      <a:dk1>
        <a:srgbClr val="000000"/>
      </a:dk1>
      <a:lt1>
        <a:srgbClr val="1F4300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BB0AA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eus documento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none" strike="noStrike" cap="none" normalizeH="0" baseline="0" smtClean="0">
            <a:ln>
              <a:noFill/>
            </a:ln>
            <a:solidFill>
              <a:srgbClr val="F6F36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</a:defRPr>
        </a:defPPr>
      </a:lstStyle>
    </a:lnDef>
  </a:objectDefaults>
  <a:extraClrSchemeLst>
    <a:extraClrScheme>
      <a:clrScheme name="Meus documen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us document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us document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alcão Envidraçado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1854</TotalTime>
  <Words>1314</Words>
  <Application>Microsoft Office PowerPoint</Application>
  <PresentationFormat>Widescreen</PresentationFormat>
  <Paragraphs>288</Paragraphs>
  <Slides>59</Slides>
  <Notes>31</Notes>
  <HiddenSlides>0</HiddenSlides>
  <MMClips>0</MMClips>
  <ScaleCrop>false</ScaleCrop>
  <HeadingPairs>
    <vt:vector size="8" baseType="variant">
      <vt:variant>
        <vt:lpstr>Fontes usadas</vt:lpstr>
      </vt:variant>
      <vt:variant>
        <vt:i4>28</vt:i4>
      </vt:variant>
      <vt:variant>
        <vt:lpstr>Tema</vt:lpstr>
      </vt:variant>
      <vt:variant>
        <vt:i4>36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59</vt:i4>
      </vt:variant>
    </vt:vector>
  </HeadingPairs>
  <TitlesOfParts>
    <vt:vector size="126" baseType="lpstr">
      <vt:lpstr>Arial Unicode MS</vt:lpstr>
      <vt:lpstr>Arial</vt:lpstr>
      <vt:lpstr>Arial Black</vt:lpstr>
      <vt:lpstr>Arial Narrow</vt:lpstr>
      <vt:lpstr>BankGothic Md BT</vt:lpstr>
      <vt:lpstr>Bernard MT Condensed</vt:lpstr>
      <vt:lpstr>Bodoni MT Poster Compressed</vt:lpstr>
      <vt:lpstr>Book Antiqua</vt:lpstr>
      <vt:lpstr>Bookman Old Style</vt:lpstr>
      <vt:lpstr>Calibri</vt:lpstr>
      <vt:lpstr>Century Gothic</vt:lpstr>
      <vt:lpstr>Century Schoolbook</vt:lpstr>
      <vt:lpstr>Comic Sans MS</vt:lpstr>
      <vt:lpstr>Copperplate Gothic Bold</vt:lpstr>
      <vt:lpstr>Courier New</vt:lpstr>
      <vt:lpstr>Franklin Gothic Book</vt:lpstr>
      <vt:lpstr>Galliard BT</vt:lpstr>
      <vt:lpstr>Garamond</vt:lpstr>
      <vt:lpstr>Impact</vt:lpstr>
      <vt:lpstr>Lucida Sans Unicode</vt:lpstr>
      <vt:lpstr>Monotype Corsiva</vt:lpstr>
      <vt:lpstr>Niagara Solid</vt:lpstr>
      <vt:lpstr>Playbill</vt:lpstr>
      <vt:lpstr>Showcard Gothic</vt:lpstr>
      <vt:lpstr>Sylfaen</vt:lpstr>
      <vt:lpstr>Times New Roman</vt:lpstr>
      <vt:lpstr>Wingdings</vt:lpstr>
      <vt:lpstr>Wingdings 2</vt:lpstr>
      <vt:lpstr>1_Tema do Office</vt:lpstr>
      <vt:lpstr>4_Balcão Envidraçado</vt:lpstr>
      <vt:lpstr>Meus documentos</vt:lpstr>
      <vt:lpstr>1_Meus documentos</vt:lpstr>
      <vt:lpstr>2_Meus documentos</vt:lpstr>
      <vt:lpstr>3_Meus documentos</vt:lpstr>
      <vt:lpstr>4_Meus documentos</vt:lpstr>
      <vt:lpstr>5_Meus documentos</vt:lpstr>
      <vt:lpstr>6_Meus documentos</vt:lpstr>
      <vt:lpstr>7_Meus documentos</vt:lpstr>
      <vt:lpstr>8_Meus documentos</vt:lpstr>
      <vt:lpstr>9_Meus documentos</vt:lpstr>
      <vt:lpstr>10_Meus documentos</vt:lpstr>
      <vt:lpstr>11_Meus documentos</vt:lpstr>
      <vt:lpstr>12_Meus documentos</vt:lpstr>
      <vt:lpstr>13_Meus documentos</vt:lpstr>
      <vt:lpstr>14_Meus documentos</vt:lpstr>
      <vt:lpstr>15_Meus documentos</vt:lpstr>
      <vt:lpstr>16_Meus documentos</vt:lpstr>
      <vt:lpstr>default</vt:lpstr>
      <vt:lpstr>1_default</vt:lpstr>
      <vt:lpstr>2_default</vt:lpstr>
      <vt:lpstr>3_default</vt:lpstr>
      <vt:lpstr>Crop</vt:lpstr>
      <vt:lpstr>1_Crop</vt:lpstr>
      <vt:lpstr>1_10069048</vt:lpstr>
      <vt:lpstr>3_10069048</vt:lpstr>
      <vt:lpstr>4_10069048</vt:lpstr>
      <vt:lpstr>5_10069048</vt:lpstr>
      <vt:lpstr>6_10069048</vt:lpstr>
      <vt:lpstr>7_10069048</vt:lpstr>
      <vt:lpstr>8_10069048</vt:lpstr>
      <vt:lpstr>9_10069048</vt:lpstr>
      <vt:lpstr>Design padrão</vt:lpstr>
      <vt:lpstr>1_Design padrão</vt:lpstr>
      <vt:lpstr>2_Design padrão</vt:lpstr>
      <vt:lpstr>Fotografía de Photo Editor</vt:lpstr>
      <vt:lpstr>CorelPhotoPaint.Image.11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Questões ligadas ao final da vida humana</vt:lpstr>
      <vt:lpstr>Apresentação do PowerPoint</vt:lpstr>
      <vt:lpstr>Apresentação do PowerPoint</vt:lpstr>
      <vt:lpstr>Apresentação do PowerPoint</vt:lpstr>
      <vt:lpstr>Apresentação do PowerPoint</vt:lpstr>
      <vt:lpstr>Declaração de Harvard</vt:lpstr>
      <vt:lpstr>Definindo: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 bibliográficas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Padre Valmir</dc:creator>
  <cp:lastModifiedBy>Padre Valmir</cp:lastModifiedBy>
  <cp:revision>25</cp:revision>
  <dcterms:created xsi:type="dcterms:W3CDTF">2020-03-05T13:44:43Z</dcterms:created>
  <dcterms:modified xsi:type="dcterms:W3CDTF">2020-04-15T18:35:30Z</dcterms:modified>
</cp:coreProperties>
</file>