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4"/>
  </p:notesMasterIdLst>
  <p:sldIdLst>
    <p:sldId id="296" r:id="rId3"/>
    <p:sldId id="297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258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288" r:id="rId56"/>
    <p:sldId id="289" r:id="rId57"/>
    <p:sldId id="290" r:id="rId58"/>
    <p:sldId id="291" r:id="rId59"/>
    <p:sldId id="292" r:id="rId60"/>
    <p:sldId id="293" r:id="rId61"/>
    <p:sldId id="294" r:id="rId62"/>
    <p:sldId id="295" r:id="rId6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9C42A-ACB2-4EF5-B5E3-CD05F044DD8F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C0B5F-09AF-471E-BB33-9C74745824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237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9175" y="515938"/>
            <a:ext cx="4565650" cy="256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972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27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19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834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59" y="2130426"/>
            <a:ext cx="10363482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18" y="3886200"/>
            <a:ext cx="8534965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755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738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170" y="4406901"/>
            <a:ext cx="1036348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170" y="2906713"/>
            <a:ext cx="1036348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47300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06" y="1604964"/>
            <a:ext cx="5395256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5356" y="1604964"/>
            <a:ext cx="5395256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428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06" y="274638"/>
            <a:ext cx="10972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06" y="1535113"/>
            <a:ext cx="53877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06" y="2174875"/>
            <a:ext cx="53877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881" y="1535113"/>
            <a:ext cx="5389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881" y="2174875"/>
            <a:ext cx="5389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650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788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252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06" y="273050"/>
            <a:ext cx="401069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939" y="273051"/>
            <a:ext cx="681555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06" y="1435101"/>
            <a:ext cx="401069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1973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4244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113" y="4800600"/>
            <a:ext cx="731595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113" y="612775"/>
            <a:ext cx="731595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113" y="5367338"/>
            <a:ext cx="731595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6555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844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7836" y="273050"/>
            <a:ext cx="2742777" cy="585628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507" y="273050"/>
            <a:ext cx="8047735" cy="585628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018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94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699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2998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347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42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6822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435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EADBE-600E-4B6F-B76C-6B72064AB04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32509-E4BA-49E0-AB07-FDD07E24F8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253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2A5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-22574" y="-26988"/>
          <a:ext cx="12167544" cy="6946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14" imgW="106843796" imgH="71737609" progId="">
                  <p:embed/>
                </p:oleObj>
              </mc:Choice>
              <mc:Fallback>
                <p:oleObj r:id="rId14" imgW="106843796" imgH="7173760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574" y="-26988"/>
                        <a:ext cx="12167544" cy="694690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76239" y="76201"/>
            <a:ext cx="1465448" cy="5808663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933071" y="76201"/>
            <a:ext cx="380001" cy="5808663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50000">
                <a:srgbClr val="003400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1397726" y="5940425"/>
            <a:ext cx="541783" cy="234950"/>
          </a:xfrm>
          <a:custGeom>
            <a:avLst/>
            <a:gdLst>
              <a:gd name="T0" fmla="*/ 0 w 288"/>
              <a:gd name="T1" fmla="*/ 118 h 148"/>
              <a:gd name="T2" fmla="*/ 46 w 288"/>
              <a:gd name="T3" fmla="*/ 147 h 148"/>
              <a:gd name="T4" fmla="*/ 287 w 288"/>
              <a:gd name="T5" fmla="*/ 2 h 148"/>
              <a:gd name="T6" fmla="*/ 189 w 288"/>
              <a:gd name="T7" fmla="*/ 0 h 148"/>
              <a:gd name="T8" fmla="*/ 0 w 288"/>
              <a:gd name="T9" fmla="*/ 118 h 148"/>
              <a:gd name="T10" fmla="*/ 0 w 288"/>
              <a:gd name="T11" fmla="*/ 0 h 148"/>
              <a:gd name="T12" fmla="*/ 288 w 288"/>
              <a:gd name="T13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88" h="148">
                <a:moveTo>
                  <a:pt x="0" y="118"/>
                </a:moveTo>
                <a:lnTo>
                  <a:pt x="46" y="147"/>
                </a:lnTo>
                <a:lnTo>
                  <a:pt x="287" y="2"/>
                </a:lnTo>
                <a:lnTo>
                  <a:pt x="189" y="0"/>
                </a:lnTo>
                <a:lnTo>
                  <a:pt x="0" y="118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380001" y="5886451"/>
            <a:ext cx="664061" cy="55563"/>
          </a:xfrm>
          <a:custGeom>
            <a:avLst/>
            <a:gdLst>
              <a:gd name="T0" fmla="*/ 0 w 353"/>
              <a:gd name="T1" fmla="*/ 0 h 35"/>
              <a:gd name="T2" fmla="*/ 51 w 353"/>
              <a:gd name="T3" fmla="*/ 34 h 35"/>
              <a:gd name="T4" fmla="*/ 352 w 353"/>
              <a:gd name="T5" fmla="*/ 34 h 35"/>
              <a:gd name="T6" fmla="*/ 299 w 353"/>
              <a:gd name="T7" fmla="*/ 0 h 35"/>
              <a:gd name="T8" fmla="*/ 0 w 353"/>
              <a:gd name="T9" fmla="*/ 0 h 35"/>
              <a:gd name="T10" fmla="*/ 0 w 353"/>
              <a:gd name="T11" fmla="*/ 0 h 35"/>
              <a:gd name="T12" fmla="*/ 353 w 353"/>
              <a:gd name="T1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353" h="35">
                <a:moveTo>
                  <a:pt x="0" y="0"/>
                </a:moveTo>
                <a:lnTo>
                  <a:pt x="51" y="34"/>
                </a:lnTo>
                <a:lnTo>
                  <a:pt x="352" y="34"/>
                </a:lnTo>
                <a:lnTo>
                  <a:pt x="299" y="0"/>
                </a:lnTo>
                <a:lnTo>
                  <a:pt x="0" y="0"/>
                </a:lnTo>
              </a:path>
            </a:pathLst>
          </a:custGeom>
          <a:solidFill>
            <a:srgbClr val="00AE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933071" y="5519739"/>
            <a:ext cx="270892" cy="422275"/>
          </a:xfrm>
          <a:custGeom>
            <a:avLst/>
            <a:gdLst>
              <a:gd name="T0" fmla="*/ 55 w 144"/>
              <a:gd name="T1" fmla="*/ 265 h 266"/>
              <a:gd name="T2" fmla="*/ 143 w 144"/>
              <a:gd name="T3" fmla="*/ 31 h 266"/>
              <a:gd name="T4" fmla="*/ 91 w 144"/>
              <a:gd name="T5" fmla="*/ 0 h 266"/>
              <a:gd name="T6" fmla="*/ 0 w 144"/>
              <a:gd name="T7" fmla="*/ 229 h 266"/>
              <a:gd name="T8" fmla="*/ 55 w 144"/>
              <a:gd name="T9" fmla="*/ 265 h 266"/>
              <a:gd name="T10" fmla="*/ 0 w 144"/>
              <a:gd name="T11" fmla="*/ 0 h 266"/>
              <a:gd name="T12" fmla="*/ 144 w 144"/>
              <a:gd name="T13" fmla="*/ 26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44" h="266">
                <a:moveTo>
                  <a:pt x="55" y="265"/>
                </a:moveTo>
                <a:lnTo>
                  <a:pt x="143" y="31"/>
                </a:lnTo>
                <a:lnTo>
                  <a:pt x="91" y="0"/>
                </a:lnTo>
                <a:lnTo>
                  <a:pt x="0" y="229"/>
                </a:lnTo>
                <a:lnTo>
                  <a:pt x="55" y="265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1348815" y="5886451"/>
            <a:ext cx="594456" cy="55563"/>
          </a:xfrm>
          <a:custGeom>
            <a:avLst/>
            <a:gdLst>
              <a:gd name="T0" fmla="*/ 17 w 316"/>
              <a:gd name="T1" fmla="*/ 34 h 35"/>
              <a:gd name="T2" fmla="*/ 0 w 316"/>
              <a:gd name="T3" fmla="*/ 0 h 35"/>
              <a:gd name="T4" fmla="*/ 263 w 316"/>
              <a:gd name="T5" fmla="*/ 0 h 35"/>
              <a:gd name="T6" fmla="*/ 315 w 316"/>
              <a:gd name="T7" fmla="*/ 34 h 35"/>
              <a:gd name="T8" fmla="*/ 17 w 316"/>
              <a:gd name="T9" fmla="*/ 34 h 35"/>
              <a:gd name="T10" fmla="*/ 0 w 316"/>
              <a:gd name="T11" fmla="*/ 0 h 35"/>
              <a:gd name="T12" fmla="*/ 316 w 316"/>
              <a:gd name="T1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316" h="35">
                <a:moveTo>
                  <a:pt x="17" y="34"/>
                </a:moveTo>
                <a:lnTo>
                  <a:pt x="0" y="0"/>
                </a:lnTo>
                <a:lnTo>
                  <a:pt x="263" y="0"/>
                </a:lnTo>
                <a:lnTo>
                  <a:pt x="315" y="34"/>
                </a:lnTo>
                <a:lnTo>
                  <a:pt x="17" y="34"/>
                </a:lnTo>
              </a:path>
            </a:pathLst>
          </a:custGeom>
          <a:solidFill>
            <a:srgbClr val="00AE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>
            <a:off x="679111" y="6264276"/>
            <a:ext cx="541783" cy="277813"/>
          </a:xfrm>
          <a:custGeom>
            <a:avLst/>
            <a:gdLst>
              <a:gd name="T0" fmla="*/ 0 w 288"/>
              <a:gd name="T1" fmla="*/ 144 h 175"/>
              <a:gd name="T2" fmla="*/ 47 w 288"/>
              <a:gd name="T3" fmla="*/ 174 h 175"/>
              <a:gd name="T4" fmla="*/ 287 w 288"/>
              <a:gd name="T5" fmla="*/ 29 h 175"/>
              <a:gd name="T6" fmla="*/ 238 w 288"/>
              <a:gd name="T7" fmla="*/ 0 h 175"/>
              <a:gd name="T8" fmla="*/ 0 w 288"/>
              <a:gd name="T9" fmla="*/ 144 h 175"/>
              <a:gd name="T10" fmla="*/ 0 w 288"/>
              <a:gd name="T11" fmla="*/ 0 h 175"/>
              <a:gd name="T12" fmla="*/ 288 w 288"/>
              <a:gd name="T13" fmla="*/ 17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88" h="175">
                <a:moveTo>
                  <a:pt x="0" y="144"/>
                </a:moveTo>
                <a:lnTo>
                  <a:pt x="47" y="174"/>
                </a:lnTo>
                <a:lnTo>
                  <a:pt x="287" y="29"/>
                </a:lnTo>
                <a:lnTo>
                  <a:pt x="238" y="0"/>
                </a:lnTo>
                <a:lnTo>
                  <a:pt x="0" y="144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1388319" y="6126164"/>
            <a:ext cx="263367" cy="427037"/>
          </a:xfrm>
          <a:custGeom>
            <a:avLst/>
            <a:gdLst>
              <a:gd name="T0" fmla="*/ 78 w 140"/>
              <a:gd name="T1" fmla="*/ 218 h 269"/>
              <a:gd name="T2" fmla="*/ 139 w 140"/>
              <a:gd name="T3" fmla="*/ 268 h 269"/>
              <a:gd name="T4" fmla="*/ 50 w 140"/>
              <a:gd name="T5" fmla="*/ 30 h 269"/>
              <a:gd name="T6" fmla="*/ 0 w 140"/>
              <a:gd name="T7" fmla="*/ 0 h 269"/>
              <a:gd name="T8" fmla="*/ 78 w 140"/>
              <a:gd name="T9" fmla="*/ 218 h 269"/>
              <a:gd name="T10" fmla="*/ 0 w 140"/>
              <a:gd name="T11" fmla="*/ 0 h 269"/>
              <a:gd name="T12" fmla="*/ 140 w 140"/>
              <a:gd name="T13" fmla="*/ 269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40" h="269">
                <a:moveTo>
                  <a:pt x="78" y="218"/>
                </a:moveTo>
                <a:lnTo>
                  <a:pt x="139" y="268"/>
                </a:lnTo>
                <a:lnTo>
                  <a:pt x="50" y="30"/>
                </a:lnTo>
                <a:lnTo>
                  <a:pt x="0" y="0"/>
                </a:lnTo>
                <a:lnTo>
                  <a:pt x="78" y="218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4" name="AutoShape 10"/>
          <p:cNvSpPr>
            <a:spLocks noChangeArrowheads="1"/>
          </p:cNvSpPr>
          <p:nvPr/>
        </p:nvSpPr>
        <p:spPr bwMode="auto">
          <a:xfrm>
            <a:off x="667824" y="6122988"/>
            <a:ext cx="272772" cy="419100"/>
          </a:xfrm>
          <a:custGeom>
            <a:avLst/>
            <a:gdLst>
              <a:gd name="T0" fmla="*/ 51 w 145"/>
              <a:gd name="T1" fmla="*/ 263 h 264"/>
              <a:gd name="T2" fmla="*/ 144 w 145"/>
              <a:gd name="T3" fmla="*/ 33 h 264"/>
              <a:gd name="T4" fmla="*/ 87 w 145"/>
              <a:gd name="T5" fmla="*/ 0 h 264"/>
              <a:gd name="T6" fmla="*/ 0 w 145"/>
              <a:gd name="T7" fmla="*/ 230 h 264"/>
              <a:gd name="T8" fmla="*/ 51 w 145"/>
              <a:gd name="T9" fmla="*/ 263 h 264"/>
              <a:gd name="T10" fmla="*/ 0 w 145"/>
              <a:gd name="T11" fmla="*/ 0 h 264"/>
              <a:gd name="T12" fmla="*/ 145 w 145"/>
              <a:gd name="T13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45" h="264">
                <a:moveTo>
                  <a:pt x="51" y="263"/>
                </a:moveTo>
                <a:lnTo>
                  <a:pt x="144" y="33"/>
                </a:lnTo>
                <a:lnTo>
                  <a:pt x="87" y="0"/>
                </a:lnTo>
                <a:lnTo>
                  <a:pt x="0" y="230"/>
                </a:lnTo>
                <a:lnTo>
                  <a:pt x="51" y="263"/>
                </a:lnTo>
              </a:path>
            </a:pathLst>
          </a:custGeom>
          <a:solidFill>
            <a:srgbClr val="00AE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5" name="AutoShape 11"/>
          <p:cNvSpPr>
            <a:spLocks noChangeArrowheads="1"/>
          </p:cNvSpPr>
          <p:nvPr/>
        </p:nvSpPr>
        <p:spPr bwMode="auto">
          <a:xfrm>
            <a:off x="470298" y="5568951"/>
            <a:ext cx="1279210" cy="906463"/>
          </a:xfrm>
          <a:custGeom>
            <a:avLst/>
            <a:gdLst>
              <a:gd name="T0" fmla="*/ 389 w 680"/>
              <a:gd name="T1" fmla="*/ 0 h 571"/>
              <a:gd name="T2" fmla="*/ 302 w 680"/>
              <a:gd name="T3" fmla="*/ 235 h 571"/>
              <a:gd name="T4" fmla="*/ 0 w 680"/>
              <a:gd name="T5" fmla="*/ 233 h 571"/>
              <a:gd name="T6" fmla="*/ 250 w 680"/>
              <a:gd name="T7" fmla="*/ 382 h 571"/>
              <a:gd name="T8" fmla="*/ 187 w 680"/>
              <a:gd name="T9" fmla="*/ 539 h 571"/>
              <a:gd name="T10" fmla="*/ 352 w 680"/>
              <a:gd name="T11" fmla="*/ 439 h 571"/>
              <a:gd name="T12" fmla="*/ 567 w 680"/>
              <a:gd name="T13" fmla="*/ 570 h 571"/>
              <a:gd name="T14" fmla="*/ 488 w 680"/>
              <a:gd name="T15" fmla="*/ 354 h 571"/>
              <a:gd name="T16" fmla="*/ 679 w 680"/>
              <a:gd name="T17" fmla="*/ 235 h 571"/>
              <a:gd name="T18" fmla="*/ 481 w 680"/>
              <a:gd name="T19" fmla="*/ 236 h 571"/>
              <a:gd name="T20" fmla="*/ 389 w 680"/>
              <a:gd name="T21" fmla="*/ 0 h 571"/>
              <a:gd name="T22" fmla="*/ 0 w 680"/>
              <a:gd name="T23" fmla="*/ 0 h 571"/>
              <a:gd name="T24" fmla="*/ 680 w 680"/>
              <a:gd name="T25" fmla="*/ 571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680" h="571">
                <a:moveTo>
                  <a:pt x="389" y="0"/>
                </a:moveTo>
                <a:lnTo>
                  <a:pt x="302" y="235"/>
                </a:lnTo>
                <a:lnTo>
                  <a:pt x="0" y="233"/>
                </a:lnTo>
                <a:lnTo>
                  <a:pt x="250" y="382"/>
                </a:lnTo>
                <a:lnTo>
                  <a:pt x="187" y="539"/>
                </a:lnTo>
                <a:lnTo>
                  <a:pt x="352" y="439"/>
                </a:lnTo>
                <a:lnTo>
                  <a:pt x="567" y="570"/>
                </a:lnTo>
                <a:lnTo>
                  <a:pt x="488" y="354"/>
                </a:lnTo>
                <a:lnTo>
                  <a:pt x="679" y="235"/>
                </a:lnTo>
                <a:lnTo>
                  <a:pt x="481" y="236"/>
                </a:lnTo>
                <a:lnTo>
                  <a:pt x="389" y="0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506" y="273050"/>
            <a:ext cx="1097110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06" y="1604964"/>
            <a:ext cx="10971106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104126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jus.com.br/artigos/18435/o-usuario-e-o-traficante-na-lei-n-11-343-2006/3" TargetMode="External"/><Relationship Id="rId2" Type="http://schemas.openxmlformats.org/officeDocument/2006/relationships/hyperlink" Target="http://cepad.ufes.br/sites/cepad.ufes.br/files/Aula%204%20-%20Pol%C3%ADticas%20P%C3%BAblicas%20e%20a%20Rede%20de%20Aten%C3%A7%C3%A3o%20aos%20usu%C3%A1rios%20de%20Sust%C3%A2ncias%20Psicoativas.pdf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camara.leg.br/atividade-legislativa/comissoes/comissoes-permanentes/credn/audiencias-publicas/2013/novembro/apresentacoes-novembro/operacao-ninfas/Trafico%20de%20Pessoas%20-%20ANP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90" y="111473"/>
            <a:ext cx="8578304" cy="661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836560" y="260351"/>
            <a:ext cx="6030179" cy="58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600" tIns="47520" rIns="93600" bIns="47520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 dirty="0">
                <a:ln>
                  <a:solidFill>
                    <a:srgbClr val="000000">
                      <a:lumMod val="85000"/>
                      <a:lumOff val="15000"/>
                    </a:srgbClr>
                  </a:solidFill>
                </a:ln>
                <a:solidFill>
                  <a:srgbClr val="FFCC00"/>
                </a:solidFill>
                <a:effectLst>
                  <a:glow rad="228600">
                    <a:srgbClr val="00CC9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ESTÉTICA E MASSOTERAPIA</a:t>
            </a:r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3215680" y="1340768"/>
            <a:ext cx="7813476" cy="51125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  <a:sp3d extrusionH="57150">
              <a:bevelT w="82550" h="38100" prst="coolSlant"/>
            </a:sp3d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3600" b="1" i="1" kern="10" dirty="0">
                <a:ln w="3492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FF66"/>
                </a:solidFill>
                <a:effectLst>
                  <a:outerShdw dist="17819" dir="2700000" algn="ctr" rotWithShape="0">
                    <a:srgbClr val="000000"/>
                  </a:outerShdw>
                </a:effectLst>
                <a:latin typeface="Arial Black"/>
              </a:rPr>
              <a:t>ÉTICA 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3600" b="1" i="1" kern="10" dirty="0">
                <a:ln w="3492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FF66"/>
                </a:solidFill>
                <a:effectLst>
                  <a:outerShdw dist="17819" dir="2700000" algn="ctr" rotWithShape="0">
                    <a:srgbClr val="000000"/>
                  </a:outerShdw>
                </a:effectLst>
                <a:latin typeface="Arial Black"/>
              </a:rPr>
              <a:t>MORAL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3600" b="1" i="1" kern="10" dirty="0" smtClean="0">
                <a:ln w="3492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FF66"/>
                </a:solidFill>
                <a:effectLst>
                  <a:outerShdw dist="17819" dir="2700000" algn="ctr" rotWithShape="0">
                    <a:srgbClr val="000000"/>
                  </a:outerShdw>
                </a:effectLst>
                <a:latin typeface="Arial Black"/>
              </a:rPr>
              <a:t>BIOÉTICA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3600" b="1" i="1" kern="10" dirty="0" smtClean="0">
                <a:ln w="3492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FF66"/>
                </a:solidFill>
                <a:effectLst>
                  <a:outerShdw dist="17819" dir="2700000" algn="ctr" rotWithShape="0">
                    <a:srgbClr val="000000"/>
                  </a:outerShdw>
                </a:effectLst>
                <a:latin typeface="Arial Black"/>
              </a:rPr>
              <a:t>Aula </a:t>
            </a:r>
            <a:r>
              <a:rPr lang="pt-BR" sz="3600" b="1" i="1" kern="10" dirty="0" smtClean="0">
                <a:ln w="3492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FF66"/>
                </a:solidFill>
                <a:effectLst>
                  <a:outerShdw dist="17819" dir="2700000" algn="ctr" rotWithShape="0">
                    <a:srgbClr val="000000"/>
                  </a:outerShdw>
                </a:effectLst>
                <a:latin typeface="Arial Black"/>
              </a:rPr>
              <a:t>8</a:t>
            </a:r>
            <a:endParaRPr lang="pt-BR" sz="3600" b="1" i="1" kern="10" dirty="0">
              <a:ln w="34920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66FF66"/>
              </a:solidFill>
              <a:effectLst>
                <a:outerShdw dist="17819" dir="2700000" algn="ctr" rotWithShape="0">
                  <a:srgbClr val="000000"/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19011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63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6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64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37576" cy="68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94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00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26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3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30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22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23332" y="2197290"/>
            <a:ext cx="117097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/>
            </a:r>
            <a:br>
              <a:rPr lang="pt-BR" sz="3600" dirty="0">
                <a:solidFill>
                  <a:srgbClr val="FFFFFF"/>
                </a:solidFill>
              </a:rPr>
            </a:br>
            <a:r>
              <a:rPr lang="pt-BR" sz="3600" dirty="0">
                <a:solidFill>
                  <a:srgbClr val="FFFFFF"/>
                </a:solidFill>
                <a:latin typeface="Verdana" panose="020B0604030504040204" pitchFamily="34" charset="0"/>
              </a:rPr>
              <a:t>- os entorpecentes e a indústria do tráfico; internação compulsória da </a:t>
            </a:r>
            <a:r>
              <a:rPr lang="pt-BR" sz="3600" dirty="0" err="1">
                <a:solidFill>
                  <a:srgbClr val="FFFFFF"/>
                </a:solidFill>
                <a:latin typeface="Verdana" panose="020B0604030504040204" pitchFamily="34" charset="0"/>
              </a:rPr>
              <a:t>crakolândia</a:t>
            </a:r>
            <a:r>
              <a:rPr lang="pt-BR" sz="3600" dirty="0">
                <a:solidFill>
                  <a:srgbClr val="FFFFFF"/>
                </a:solidFill>
                <a:latin typeface="Verdana" panose="020B0604030504040204" pitchFamily="34" charset="0"/>
              </a:rPr>
              <a:t> / SP</a:t>
            </a:r>
            <a:r>
              <a:rPr lang="pt-BR" sz="3600" dirty="0">
                <a:solidFill>
                  <a:srgbClr val="FFFFFF"/>
                </a:solidFill>
              </a:rPr>
              <a:t/>
            </a:r>
            <a:br>
              <a:rPr lang="pt-BR" sz="3600" dirty="0">
                <a:solidFill>
                  <a:srgbClr val="FFFFFF"/>
                </a:solidFill>
              </a:rPr>
            </a:br>
            <a:endParaRPr lang="pt-BR" sz="3600" dirty="0" smtClean="0">
              <a:solidFill>
                <a:srgbClr val="FFFFFF"/>
              </a:solidFill>
            </a:endParaRPr>
          </a:p>
          <a:p>
            <a:r>
              <a:rPr lang="pt-BR" sz="36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- </a:t>
            </a:r>
            <a:r>
              <a:rPr lang="pt-BR" sz="3600" dirty="0">
                <a:solidFill>
                  <a:srgbClr val="FFFFFF"/>
                </a:solidFill>
                <a:latin typeface="Verdana" panose="020B0604030504040204" pitchFamily="34" charset="0"/>
              </a:rPr>
              <a:t>Tráfico de pessoas e de órgãos humanos;</a:t>
            </a:r>
            <a:endParaRPr lang="pt-BR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98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45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57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10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847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68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900" y="-1415956"/>
            <a:ext cx="12715165" cy="953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56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1554251" cy="86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15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21" y="0"/>
            <a:ext cx="10795379" cy="810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31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491" y="0"/>
            <a:ext cx="9785017" cy="734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85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83" y="133394"/>
            <a:ext cx="10303633" cy="77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7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1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07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887201" cy="75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57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9976513" cy="74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71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0801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15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48" y="0"/>
            <a:ext cx="9116704" cy="683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37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31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35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07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66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81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3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2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32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84" y="6397"/>
            <a:ext cx="9135470" cy="685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03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07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08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39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26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67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1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4974" cy="91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89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Bibliografia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hlinkClick r:id="rId2"/>
              </a:rPr>
              <a:t>http://cepad.ufes.br/sites/cepad.ufes.br/files/Aula%204%20-%20Pol%C3%ADticas%20P%C3%BAblicas%20e%20a%20Rede%20de%20Aten%C3%A7%C3%A3o%20aos%20usu%C3%A1rios%20de%20Sust%C3%A2ncias%20Psicoativas.pdf</a:t>
            </a:r>
            <a:endParaRPr lang="pt-BR" dirty="0" smtClean="0"/>
          </a:p>
          <a:p>
            <a:r>
              <a:rPr lang="pt-BR" dirty="0">
                <a:hlinkClick r:id="rId3"/>
              </a:rPr>
              <a:t>https://jus.com.br/artigos/18435/o-usuario-e-o-traficante-na-lei-n-11-343-2006/3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1465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" y="119654"/>
            <a:ext cx="12050973" cy="6738345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BRASIL. Secretaria Nacional de Segurança Pública. Tópicos especiais em policiamento e ações</a:t>
            </a:r>
          </a:p>
          <a:p>
            <a:r>
              <a:rPr lang="pt-BR" dirty="0"/>
              <a:t>comunitárias : TEPAC : redes de atenção e cuidado / Secretaria Nacional de Segurança Pública. – 1.</a:t>
            </a:r>
          </a:p>
          <a:p>
            <a:r>
              <a:rPr lang="pt-BR" dirty="0"/>
              <a:t>ed. – Brasília : Ministério da Justiça, Secretaria Nacional de Segurança Pública, 2012. 164 p. :</a:t>
            </a:r>
          </a:p>
          <a:p>
            <a:r>
              <a:rPr lang="pt-BR" dirty="0" err="1"/>
              <a:t>il.BRASIL</a:t>
            </a:r>
            <a:r>
              <a:rPr lang="pt-BR" dirty="0"/>
              <a:t>. A Prevenção do Uso de Drogas e a Terapia Comunitária. Brasília: Secretaria Nacional</a:t>
            </a:r>
          </a:p>
          <a:p>
            <a:r>
              <a:rPr lang="pt-BR" dirty="0"/>
              <a:t>Antidrogas, 2006.</a:t>
            </a:r>
          </a:p>
          <a:p>
            <a:r>
              <a:rPr lang="pt-BR" dirty="0"/>
              <a:t>BRASIL. Inovação e Participação. Relatório de Ações do Governo na Área da Redução da Demanda</a:t>
            </a:r>
          </a:p>
          <a:p>
            <a:r>
              <a:rPr lang="pt-BR" dirty="0"/>
              <a:t>de Drogas. Brasília: Secretaria Nacional Antidrogas, 2006.</a:t>
            </a:r>
          </a:p>
          <a:p>
            <a:r>
              <a:rPr lang="pt-BR" dirty="0"/>
              <a:t>BRASIL. Lei nº 11.343/2006, de 23 de agosto de 2006.</a:t>
            </a:r>
          </a:p>
          <a:p>
            <a:r>
              <a:rPr lang="pt-BR" dirty="0"/>
              <a:t>BRASIL. Lei nº 11.705/2008, de 19 de junho de 2008.</a:t>
            </a:r>
          </a:p>
          <a:p>
            <a:r>
              <a:rPr lang="pt-BR" dirty="0"/>
              <a:t>BRASIL. Política Nacional sobre Drogas. Brasília: Presidência da República,</a:t>
            </a:r>
          </a:p>
          <a:p>
            <a:r>
              <a:rPr lang="pt-BR" dirty="0"/>
              <a:t>Secretaria Nacional Antidrogas, 2005.</a:t>
            </a:r>
          </a:p>
          <a:p>
            <a:r>
              <a:rPr lang="pt-BR" dirty="0"/>
              <a:t>Pereira O. Políticas públicas e coesão social. </a:t>
            </a:r>
            <a:r>
              <a:rPr lang="pt-BR" dirty="0" err="1"/>
              <a:t>Estudios</a:t>
            </a:r>
            <a:r>
              <a:rPr lang="pt-BR" dirty="0"/>
              <a:t> Económicos de </a:t>
            </a:r>
            <a:r>
              <a:rPr lang="pt-BR" dirty="0" err="1"/>
              <a:t>Desarrollo</a:t>
            </a:r>
            <a:r>
              <a:rPr lang="pt-BR" dirty="0"/>
              <a:t> Internacional.</a:t>
            </a:r>
          </a:p>
          <a:p>
            <a:r>
              <a:rPr lang="pt-BR" dirty="0" err="1"/>
              <a:t>Asociación</a:t>
            </a:r>
            <a:r>
              <a:rPr lang="pt-BR" dirty="0"/>
              <a:t> Euro-Americana de </a:t>
            </a:r>
            <a:r>
              <a:rPr lang="pt-BR" dirty="0" err="1"/>
              <a:t>Estudios</a:t>
            </a:r>
            <a:r>
              <a:rPr lang="pt-BR" dirty="0"/>
              <a:t> de </a:t>
            </a:r>
            <a:r>
              <a:rPr lang="pt-BR" dirty="0" err="1"/>
              <a:t>Desarrollo</a:t>
            </a:r>
            <a:r>
              <a:rPr lang="pt-BR" dirty="0"/>
              <a:t> Económico (AEEADE). 2005; 5(2):123-42.</a:t>
            </a:r>
          </a:p>
          <a:p>
            <a:r>
              <a:rPr lang="pt-BR" dirty="0" err="1"/>
              <a:t>Lowi</a:t>
            </a:r>
            <a:r>
              <a:rPr lang="pt-BR" dirty="0"/>
              <a:t> T. Four systems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policy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choise</a:t>
            </a:r>
            <a:r>
              <a:rPr lang="pt-BR" dirty="0"/>
              <a:t>. </a:t>
            </a:r>
            <a:r>
              <a:rPr lang="pt-BR" dirty="0" err="1"/>
              <a:t>Public</a:t>
            </a:r>
            <a:r>
              <a:rPr lang="pt-BR" dirty="0"/>
              <a:t> </a:t>
            </a:r>
            <a:r>
              <a:rPr lang="pt-BR" dirty="0" err="1"/>
              <a:t>adm</a:t>
            </a:r>
            <a:r>
              <a:rPr lang="pt-BR" dirty="0"/>
              <a:t> rev. 1972;32(4):298-310.</a:t>
            </a:r>
          </a:p>
          <a:p>
            <a:r>
              <a:rPr lang="pt-BR" dirty="0"/>
              <a:t>Souza C. Políticas Públicas: uma revisão da literatura. Sociologias. 2006; 16(6):20-45.</a:t>
            </a:r>
          </a:p>
          <a:p>
            <a:r>
              <a:rPr lang="pt-BR" dirty="0"/>
              <a:t>Lorenzo C. Vulnerabilidades em saúde</a:t>
            </a:r>
          </a:p>
          <a:p>
            <a:r>
              <a:rPr lang="pt-BR" dirty="0"/>
              <a:t>Pública: implicações para as políticas públicas. </a:t>
            </a:r>
            <a:r>
              <a:rPr lang="pt-BR" dirty="0" err="1"/>
              <a:t>Rev</a:t>
            </a:r>
            <a:r>
              <a:rPr lang="pt-BR" dirty="0"/>
              <a:t> </a:t>
            </a:r>
            <a:r>
              <a:rPr lang="pt-BR" dirty="0" err="1"/>
              <a:t>bras</a:t>
            </a:r>
            <a:r>
              <a:rPr lang="pt-BR" dirty="0"/>
              <a:t> </a:t>
            </a:r>
            <a:r>
              <a:rPr lang="pt-BR" dirty="0" err="1"/>
              <a:t>bioet</a:t>
            </a:r>
            <a:r>
              <a:rPr lang="pt-BR" dirty="0"/>
              <a:t>. 2006;2(3):299-331.</a:t>
            </a:r>
          </a:p>
          <a:p>
            <a:r>
              <a:rPr lang="pt-BR" dirty="0" err="1"/>
              <a:t>Büchele</a:t>
            </a:r>
            <a:r>
              <a:rPr lang="pt-BR" dirty="0"/>
              <a:t> F, Coelho EBS, </a:t>
            </a:r>
            <a:r>
              <a:rPr lang="pt-BR" dirty="0" err="1"/>
              <a:t>LIndner</a:t>
            </a:r>
            <a:r>
              <a:rPr lang="pt-BR" dirty="0"/>
              <a:t> SR. A promoção da saúde enquanto estratégia de prevenção ao uso</a:t>
            </a:r>
          </a:p>
          <a:p>
            <a:r>
              <a:rPr lang="pt-BR" dirty="0"/>
              <a:t>das drogas. </a:t>
            </a:r>
            <a:r>
              <a:rPr lang="pt-BR" dirty="0" err="1"/>
              <a:t>Cienc</a:t>
            </a:r>
            <a:r>
              <a:rPr lang="pt-BR" dirty="0"/>
              <a:t> </a:t>
            </a:r>
            <a:r>
              <a:rPr lang="pt-BR" dirty="0" err="1"/>
              <a:t>saude</a:t>
            </a:r>
            <a:r>
              <a:rPr lang="pt-BR" dirty="0"/>
              <a:t> colet. 2009;14(1):267-73. 6. Moraes MM. O modelo de atenção à saúde para</a:t>
            </a:r>
          </a:p>
          <a:p>
            <a:r>
              <a:rPr lang="pt-BR" dirty="0"/>
              <a:t>tratamento de problemas decorrentes do uso de drogas: percepções de usuários, acompanhantes e</a:t>
            </a:r>
          </a:p>
          <a:p>
            <a:r>
              <a:rPr lang="pt-BR" dirty="0"/>
              <a:t>profissionais. </a:t>
            </a:r>
            <a:r>
              <a:rPr lang="pt-BR" dirty="0" err="1"/>
              <a:t>Cienc</a:t>
            </a:r>
            <a:r>
              <a:rPr lang="pt-BR" dirty="0"/>
              <a:t> </a:t>
            </a:r>
            <a:r>
              <a:rPr lang="pt-BR" dirty="0" err="1"/>
              <a:t>saude</a:t>
            </a:r>
            <a:r>
              <a:rPr lang="pt-BR" dirty="0"/>
              <a:t> colet. 2005;13(1):121-33.</a:t>
            </a:r>
          </a:p>
          <a:p>
            <a:r>
              <a:rPr lang="pt-BR" dirty="0" err="1"/>
              <a:t>Stamm</a:t>
            </a:r>
            <a:r>
              <a:rPr lang="pt-BR" dirty="0"/>
              <a:t> M, </a:t>
            </a:r>
            <a:r>
              <a:rPr lang="pt-BR" dirty="0" err="1"/>
              <a:t>Bressan</a:t>
            </a:r>
            <a:r>
              <a:rPr lang="pt-BR" dirty="0"/>
              <a:t> L. Consumo de Álcool Entre </a:t>
            </a:r>
            <a:r>
              <a:rPr lang="pt-BR" dirty="0" smtClean="0"/>
              <a:t>Estudo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871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338017"/>
            <a:ext cx="11900848" cy="62402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dirty="0"/>
              <a:t>Presidência da República (BR). Lei no 5.726 de 29 de outubro de 1971. Dispõe sobre medidas</a:t>
            </a:r>
          </a:p>
          <a:p>
            <a:pPr marL="0" indent="0">
              <a:buNone/>
            </a:pPr>
            <a:r>
              <a:rPr lang="pt-BR" dirty="0"/>
              <a:t>preventivas e repressivas ao tráfico e uso de substâncias entorpecentes ou que determinem</a:t>
            </a:r>
          </a:p>
          <a:p>
            <a:pPr marL="0" indent="0">
              <a:buNone/>
            </a:pPr>
            <a:r>
              <a:rPr lang="pt-BR" dirty="0"/>
              <a:t>dependência física ou psíquica e dá outras providências. Diário Oficial da União. 1 </a:t>
            </a:r>
            <a:r>
              <a:rPr lang="pt-BR" dirty="0" err="1"/>
              <a:t>nov</a:t>
            </a:r>
            <a:r>
              <a:rPr lang="pt-BR" dirty="0"/>
              <a:t> 1971.</a:t>
            </a:r>
          </a:p>
          <a:p>
            <a:pPr marL="0" indent="0">
              <a:buNone/>
            </a:pPr>
            <a:r>
              <a:rPr lang="pt-BR" dirty="0"/>
              <a:t>Presidência da República (BR). Lei no 6.368 de 21 de outubro de 1976. Dispõe sobre medidas de</a:t>
            </a:r>
          </a:p>
          <a:p>
            <a:pPr marL="0" indent="0">
              <a:buNone/>
            </a:pPr>
            <a:r>
              <a:rPr lang="pt-BR" dirty="0"/>
              <a:t>prevenção e repressão ao tráfico ilícito e uso indevido de substâncias entorpecentes ou que</a:t>
            </a:r>
          </a:p>
          <a:p>
            <a:pPr marL="0" indent="0">
              <a:buNone/>
            </a:pPr>
            <a:r>
              <a:rPr lang="pt-BR" dirty="0"/>
              <a:t>determinem dependência física ou psíquica, e dá outras providências. Diário Oficial da União. 22</a:t>
            </a:r>
          </a:p>
          <a:p>
            <a:pPr marL="0" indent="0">
              <a:buNone/>
            </a:pPr>
            <a:r>
              <a:rPr lang="pt-BR" dirty="0"/>
              <a:t>out 1976.</a:t>
            </a:r>
          </a:p>
          <a:p>
            <a:pPr marL="0" indent="0">
              <a:buNone/>
            </a:pPr>
            <a:r>
              <a:rPr lang="pt-BR" dirty="0"/>
              <a:t>Presidência da República (BR). Decreto no 4.345 de 26 de agosto de</a:t>
            </a:r>
          </a:p>
          <a:p>
            <a:pPr marL="0" indent="0">
              <a:buNone/>
            </a:pPr>
            <a:r>
              <a:rPr lang="pt-BR" dirty="0"/>
              <a:t>2002. Institui a Política Nacional Antidrogas e dá outras providências. Diário Oficial da União. 27</a:t>
            </a:r>
          </a:p>
          <a:p>
            <a:pPr marL="0" indent="0">
              <a:buNone/>
            </a:pPr>
            <a:r>
              <a:rPr lang="pt-BR" dirty="0" err="1"/>
              <a:t>ago</a:t>
            </a:r>
            <a:r>
              <a:rPr lang="pt-BR" dirty="0"/>
              <a:t> 2002. Seção 1:3.</a:t>
            </a:r>
          </a:p>
          <a:p>
            <a:pPr marL="0" indent="0">
              <a:buNone/>
            </a:pPr>
            <a:r>
              <a:rPr lang="pt-BR" dirty="0"/>
              <a:t>Presidência da República (BR). Lei no10.409 de 11 de janeiro de 2002. Dispõe sobre a</a:t>
            </a:r>
          </a:p>
          <a:p>
            <a:pPr marL="0" indent="0">
              <a:buNone/>
            </a:pPr>
            <a:r>
              <a:rPr lang="pt-BR" dirty="0"/>
              <a:t>prevenção, o tratamento, a fiscalização, o controle e a repressão à produção, ao uso e ao tráfico</a:t>
            </a:r>
          </a:p>
          <a:p>
            <a:pPr marL="0" indent="0">
              <a:buNone/>
            </a:pPr>
            <a:r>
              <a:rPr lang="pt-BR" dirty="0"/>
              <a:t>ilícitos de produtos, substâncias ou drogas ilícitas que causem dependência física ou psíquica,</a:t>
            </a:r>
          </a:p>
          <a:p>
            <a:pPr marL="0" indent="0">
              <a:buNone/>
            </a:pPr>
            <a:r>
              <a:rPr lang="pt-BR" dirty="0"/>
              <a:t>assim elencados pelo Ministério da Saúde, e dá outras providências. Diário Oficial da União. 14</a:t>
            </a:r>
          </a:p>
          <a:p>
            <a:pPr marL="0" indent="0">
              <a:buNone/>
            </a:pPr>
            <a:r>
              <a:rPr lang="pt-BR" dirty="0" err="1"/>
              <a:t>jan</a:t>
            </a:r>
            <a:r>
              <a:rPr lang="pt-BR" dirty="0"/>
              <a:t> 2002. Seção 1:1-3.</a:t>
            </a:r>
          </a:p>
          <a:p>
            <a:pPr marL="0" indent="0">
              <a:buNone/>
            </a:pPr>
            <a:r>
              <a:rPr lang="pt-BR" dirty="0"/>
              <a:t>Ministério da Saúde (BR). A política do Ministério da Saúde para atenção integral a usuários de</a:t>
            </a:r>
          </a:p>
          <a:p>
            <a:pPr marL="0" indent="0">
              <a:buNone/>
            </a:pPr>
            <a:r>
              <a:rPr lang="pt-BR" dirty="0"/>
              <a:t>álcool e outras drogas. Brasília; 2004.</a:t>
            </a:r>
          </a:p>
          <a:p>
            <a:pPr marL="0" indent="0">
              <a:buNone/>
            </a:pPr>
            <a:r>
              <a:rPr lang="pt-BR" dirty="0"/>
              <a:t>Gabinete de segurança institucional (BR). Conselho Nacional Antidrogas. Política nacional sobre</a:t>
            </a:r>
          </a:p>
          <a:p>
            <a:pPr marL="0" indent="0">
              <a:buNone/>
            </a:pPr>
            <a:r>
              <a:rPr lang="pt-BR" dirty="0"/>
              <a:t>drogas. </a:t>
            </a:r>
            <a:r>
              <a:rPr lang="pt-BR"/>
              <a:t>Brasília; 2005.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80495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3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77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24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2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782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263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6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9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8722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155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5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54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39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46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72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3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73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08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1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21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457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903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https://www2.camara.leg.br/atividade-legislativa/comissoes/comissoes-permanentes/credn/audiencias-publicas/2013/novembro/apresentacoes-novembro/operacao-ninfas/Trafico%20de%20Pessoas%20-%20ANP.pdf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4202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6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86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31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alliard B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alliard BT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606</Words>
  <Application>Microsoft Office PowerPoint</Application>
  <PresentationFormat>Widescreen</PresentationFormat>
  <Paragraphs>53</Paragraphs>
  <Slides>61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61</vt:i4>
      </vt:variant>
    </vt:vector>
  </HeadingPairs>
  <TitlesOfParts>
    <vt:vector size="71" baseType="lpstr">
      <vt:lpstr>Arial</vt:lpstr>
      <vt:lpstr>Arial Black</vt:lpstr>
      <vt:lpstr>Calibri</vt:lpstr>
      <vt:lpstr>Calibri Light</vt:lpstr>
      <vt:lpstr>Galliard BT</vt:lpstr>
      <vt:lpstr>Lucida Sans Unicode</vt:lpstr>
      <vt:lpstr>Times New Roman</vt:lpstr>
      <vt:lpstr>Verdana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Bibliografia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Padre Valmir</dc:creator>
  <cp:lastModifiedBy>Padre Valmir</cp:lastModifiedBy>
  <cp:revision>12</cp:revision>
  <dcterms:created xsi:type="dcterms:W3CDTF">2020-05-12T20:01:32Z</dcterms:created>
  <dcterms:modified xsi:type="dcterms:W3CDTF">2020-05-12T23:58:44Z</dcterms:modified>
</cp:coreProperties>
</file>