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50"/>
  </p:notesMasterIdLst>
  <p:sldIdLst>
    <p:sldId id="256" r:id="rId4"/>
    <p:sldId id="351" r:id="rId5"/>
    <p:sldId id="352" r:id="rId6"/>
    <p:sldId id="353" r:id="rId7"/>
    <p:sldId id="354" r:id="rId8"/>
    <p:sldId id="355" r:id="rId9"/>
    <p:sldId id="356" r:id="rId10"/>
    <p:sldId id="358" r:id="rId11"/>
    <p:sldId id="360" r:id="rId12"/>
    <p:sldId id="361" r:id="rId13"/>
    <p:sldId id="359"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5" r:id="rId37"/>
    <p:sldId id="384" r:id="rId38"/>
    <p:sldId id="386" r:id="rId39"/>
    <p:sldId id="387" r:id="rId40"/>
    <p:sldId id="388" r:id="rId41"/>
    <p:sldId id="389" r:id="rId42"/>
    <p:sldId id="390" r:id="rId43"/>
    <p:sldId id="391" r:id="rId44"/>
    <p:sldId id="392" r:id="rId45"/>
    <p:sldId id="393" r:id="rId46"/>
    <p:sldId id="394" r:id="rId47"/>
    <p:sldId id="357" r:id="rId48"/>
    <p:sldId id="350"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10FD5-C1C1-4A6D-875A-9B5457246CE2}" type="datetimeFigureOut">
              <a:rPr lang="pt-BR" smtClean="0"/>
              <a:t>27/05/2020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CC9BB-63F0-4F73-A4D0-8EBF3CE4C9FF}" type="slidenum">
              <a:rPr lang="pt-BR" smtClean="0"/>
              <a:t>‹nº›</a:t>
            </a:fld>
            <a:endParaRPr lang="pt-BR"/>
          </a:p>
        </p:txBody>
      </p:sp>
    </p:spTree>
    <p:extLst>
      <p:ext uri="{BB962C8B-B14F-4D97-AF65-F5344CB8AC3E}">
        <p14:creationId xmlns:p14="http://schemas.microsoft.com/office/powerpoint/2010/main" val="75693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CABED63-DA78-4336-A421-5D4C31F30C5C}" type="datetimeFigureOut">
              <a:rPr lang="pt-BR" smtClean="0"/>
              <a:t>27/05/2020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C84F6A-706F-4D4E-83E7-70A4B266DEEE}" type="slidenum">
              <a:rPr lang="pt-BR" smtClean="0"/>
              <a:t>‹nº›</a:t>
            </a:fld>
            <a:endParaRPr lang="pt-BR"/>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5" name="Retângulo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Título 1"/>
          <p:cNvSpPr>
            <a:spLocks noGrp="1"/>
          </p:cNvSpPr>
          <p:nvPr>
            <p:ph type="ctrTitle"/>
          </p:nvPr>
        </p:nvSpPr>
        <p:spPr>
          <a:xfrm>
            <a:off x="914400" y="3355848"/>
            <a:ext cx="10769600" cy="1673352"/>
          </a:xfrm>
        </p:spPr>
        <p:txBody>
          <a:bodyPr tIns="0" bIns="0" anchor="t"/>
          <a:lstStyle>
            <a:lvl1pPr algn="l">
              <a:defRPr sz="4700" b="1"/>
            </a:lvl1pPr>
            <a:extLst/>
          </a:lstStyle>
          <a:p>
            <a:r>
              <a:rPr lang="pt-BR" smtClean="0"/>
              <a:t>Clique para editar o estilo do título mestre</a:t>
            </a:r>
            <a:endParaRPr lang="en-US"/>
          </a:p>
        </p:txBody>
      </p:sp>
      <p:sp>
        <p:nvSpPr>
          <p:cNvPr id="3" name="Subtítulo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pt-BR" smtClean="0"/>
              <a:t>Clique para editar o estilo do subtítulo mestre</a:t>
            </a:r>
            <a:endParaRPr lang="en-US"/>
          </a:p>
        </p:txBody>
      </p:sp>
      <p:sp>
        <p:nvSpPr>
          <p:cNvPr id="6" name="Espaço Reservado para Data 3"/>
          <p:cNvSpPr>
            <a:spLocks noGrp="1"/>
          </p:cNvSpPr>
          <p:nvPr>
            <p:ph type="dt" sz="half" idx="10"/>
          </p:nvPr>
        </p:nvSpPr>
        <p:spPr/>
        <p:txBody>
          <a:bodyPr/>
          <a:lstStyle>
            <a:lvl1pPr>
              <a:defRPr/>
            </a:lvl1pPr>
          </a:lstStyle>
          <a:p>
            <a:pPr>
              <a:defRPr/>
            </a:pPr>
            <a:fld id="{19A2148F-E2C9-49C2-AEE1-82C326A5CA4D}" type="datetimeFigureOut">
              <a:rPr lang="pt-BR">
                <a:solidFill>
                  <a:prstClr val="white">
                    <a:tint val="95000"/>
                  </a:prstClr>
                </a:solidFill>
              </a:rPr>
              <a:pPr>
                <a:defRPr/>
              </a:pPr>
              <a:t>27/05/2020</a:t>
            </a:fld>
            <a:endParaRPr lang="pt-BR">
              <a:solidFill>
                <a:prstClr val="white">
                  <a:tint val="95000"/>
                </a:prstClr>
              </a:solidFill>
            </a:endParaRPr>
          </a:p>
        </p:txBody>
      </p:sp>
      <p:sp>
        <p:nvSpPr>
          <p:cNvPr id="7" name="Espaço Reservado para Rodapé 4"/>
          <p:cNvSpPr>
            <a:spLocks noGrp="1"/>
          </p:cNvSpPr>
          <p:nvPr>
            <p:ph type="ftr" sz="quarter" idx="11"/>
          </p:nvPr>
        </p:nvSpPr>
        <p:spPr/>
        <p:txBody>
          <a:bodyPr/>
          <a:lstStyle>
            <a:lvl1pPr>
              <a:defRPr/>
            </a:lvl1pPr>
          </a:lstStyle>
          <a:p>
            <a:pPr>
              <a:defRPr/>
            </a:pPr>
            <a:endParaRPr lang="pt-BR">
              <a:solidFill>
                <a:prstClr val="white">
                  <a:tint val="95000"/>
                </a:prstClr>
              </a:solidFill>
            </a:endParaRPr>
          </a:p>
        </p:txBody>
      </p:sp>
      <p:sp>
        <p:nvSpPr>
          <p:cNvPr id="8" name="Espaço Reservado para Número de Slide 5"/>
          <p:cNvSpPr>
            <a:spLocks noGrp="1"/>
          </p:cNvSpPr>
          <p:nvPr>
            <p:ph type="sldNum" sz="quarter" idx="12"/>
          </p:nvPr>
        </p:nvSpPr>
        <p:spPr/>
        <p:txBody>
          <a:bodyPr/>
          <a:lstStyle>
            <a:lvl1pPr>
              <a:defRPr>
                <a:solidFill>
                  <a:srgbClr val="FFFFFF"/>
                </a:solidFill>
              </a:defRPr>
            </a:lvl1pPr>
          </a:lstStyle>
          <a:p>
            <a:fld id="{F19669A1-789B-4685-B2BF-B18196E1E3D2}" type="slidenum">
              <a:rPr lang="pt-BR"/>
              <a:pPr/>
              <a:t>‹nº›</a:t>
            </a:fld>
            <a:endParaRPr lang="pt-BR"/>
          </a:p>
        </p:txBody>
      </p:sp>
    </p:spTree>
    <p:extLst>
      <p:ext uri="{BB962C8B-B14F-4D97-AF65-F5344CB8AC3E}">
        <p14:creationId xmlns:p14="http://schemas.microsoft.com/office/powerpoint/2010/main" val="51942967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5448"/>
            <a:ext cx="10972800" cy="1252728"/>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9416D630-7C2F-4A0F-A0D1-E624679EA9C6}" type="datetimeFigureOut">
              <a:rPr lang="pt-BR">
                <a:solidFill>
                  <a:prstClr val="black">
                    <a:tint val="95000"/>
                  </a:prstClr>
                </a:solidFill>
              </a:rPr>
              <a:pPr>
                <a:defRPr/>
              </a:pPr>
              <a:t>27/05/2020</a:t>
            </a:fld>
            <a:endParaRPr lang="pt-BR">
              <a:solidFill>
                <a:prstClr val="black">
                  <a:tint val="9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6" name="Espaço Reservado para Número de Slide 5"/>
          <p:cNvSpPr>
            <a:spLocks noGrp="1"/>
          </p:cNvSpPr>
          <p:nvPr>
            <p:ph type="sldNum" sz="quarter" idx="12"/>
          </p:nvPr>
        </p:nvSpPr>
        <p:spPr/>
        <p:txBody>
          <a:bodyPr/>
          <a:lstStyle>
            <a:lvl1pPr>
              <a:defRPr/>
            </a:lvl1pPr>
          </a:lstStyle>
          <a:p>
            <a:fld id="{B4E1AA5D-1343-4059-BCF5-B7BCE412B55A}" type="slidenum">
              <a:rPr lang="pt-BR"/>
              <a:pPr/>
              <a:t>‹nº›</a:t>
            </a:fld>
            <a:endParaRPr lang="pt-BR"/>
          </a:p>
        </p:txBody>
      </p:sp>
    </p:spTree>
    <p:extLst>
      <p:ext uri="{BB962C8B-B14F-4D97-AF65-F5344CB8AC3E}">
        <p14:creationId xmlns:p14="http://schemas.microsoft.com/office/powerpoint/2010/main" val="331242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5" name="Retângulo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Título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lstStyle>
          <a:p>
            <a:pPr>
              <a:defRPr/>
            </a:pPr>
            <a:fld id="{1D7DEA27-C0A0-4A62-9167-1BDCA5C33E28}" type="datetimeFigureOut">
              <a:rPr lang="pt-BR">
                <a:solidFill>
                  <a:prstClr val="white">
                    <a:tint val="95000"/>
                  </a:prstClr>
                </a:solidFill>
              </a:rPr>
              <a:pPr>
                <a:defRPr/>
              </a:pPr>
              <a:t>27/05/2020</a:t>
            </a:fld>
            <a:endParaRPr lang="pt-BR">
              <a:solidFill>
                <a:prstClr val="white">
                  <a:tint val="95000"/>
                </a:prstClr>
              </a:solidFill>
            </a:endParaRPr>
          </a:p>
        </p:txBody>
      </p:sp>
      <p:sp>
        <p:nvSpPr>
          <p:cNvPr id="7" name="Espaço Reservado para Rodapé 4"/>
          <p:cNvSpPr>
            <a:spLocks noGrp="1"/>
          </p:cNvSpPr>
          <p:nvPr>
            <p:ph type="ftr" sz="quarter" idx="11"/>
          </p:nvPr>
        </p:nvSpPr>
        <p:spPr/>
        <p:txBody>
          <a:bodyPr/>
          <a:lstStyle>
            <a:lvl1pPr>
              <a:defRPr/>
            </a:lvl1pPr>
          </a:lstStyle>
          <a:p>
            <a:pPr>
              <a:defRPr/>
            </a:pPr>
            <a:endParaRPr lang="pt-BR">
              <a:solidFill>
                <a:prstClr val="white">
                  <a:tint val="95000"/>
                </a:prstClr>
              </a:solidFill>
            </a:endParaRPr>
          </a:p>
        </p:txBody>
      </p:sp>
      <p:sp>
        <p:nvSpPr>
          <p:cNvPr id="8" name="Espaço Reservado para Número de Slide 5"/>
          <p:cNvSpPr>
            <a:spLocks noGrp="1"/>
          </p:cNvSpPr>
          <p:nvPr>
            <p:ph type="sldNum" sz="quarter" idx="12"/>
          </p:nvPr>
        </p:nvSpPr>
        <p:spPr/>
        <p:txBody>
          <a:bodyPr/>
          <a:lstStyle>
            <a:lvl1pPr>
              <a:defRPr>
                <a:solidFill>
                  <a:srgbClr val="FFFFFF"/>
                </a:solidFill>
              </a:defRPr>
            </a:lvl1pPr>
          </a:lstStyle>
          <a:p>
            <a:fld id="{61B7809D-ACFB-42DA-A726-B872F86D0C4C}" type="slidenum">
              <a:rPr lang="pt-BR"/>
              <a:pPr/>
              <a:t>‹nº›</a:t>
            </a:fld>
            <a:endParaRPr lang="pt-BR"/>
          </a:p>
        </p:txBody>
      </p:sp>
    </p:spTree>
    <p:extLst>
      <p:ext uri="{BB962C8B-B14F-4D97-AF65-F5344CB8AC3E}">
        <p14:creationId xmlns:p14="http://schemas.microsoft.com/office/powerpoint/2010/main" val="19625444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3"/>
          <p:cNvSpPr>
            <a:spLocks noGrp="1"/>
          </p:cNvSpPr>
          <p:nvPr>
            <p:ph type="dt" sz="half" idx="10"/>
          </p:nvPr>
        </p:nvSpPr>
        <p:spPr/>
        <p:txBody>
          <a:bodyPr/>
          <a:lstStyle>
            <a:lvl1pPr>
              <a:defRPr/>
            </a:lvl1pPr>
          </a:lstStyle>
          <a:p>
            <a:pPr>
              <a:defRPr/>
            </a:pPr>
            <a:fld id="{7FC6EE6A-413D-457C-81B4-41155D052563}" type="datetimeFigureOut">
              <a:rPr lang="pt-BR">
                <a:solidFill>
                  <a:prstClr val="black">
                    <a:tint val="95000"/>
                  </a:prstClr>
                </a:solidFill>
              </a:rPr>
              <a:pPr>
                <a:defRPr/>
              </a:pPr>
              <a:t>27/05/2020</a:t>
            </a:fld>
            <a:endParaRPr lang="pt-BR">
              <a:solidFill>
                <a:prstClr val="black">
                  <a:tint val="9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7" name="Espaço Reservado para Número de Slide 5"/>
          <p:cNvSpPr>
            <a:spLocks noGrp="1"/>
          </p:cNvSpPr>
          <p:nvPr>
            <p:ph type="sldNum" sz="quarter" idx="12"/>
          </p:nvPr>
        </p:nvSpPr>
        <p:spPr/>
        <p:txBody>
          <a:bodyPr/>
          <a:lstStyle>
            <a:lvl1pPr>
              <a:defRPr/>
            </a:lvl1pPr>
          </a:lstStyle>
          <a:p>
            <a:fld id="{3A68F162-BE7A-4D4D-85A5-3FA93D316939}" type="slidenum">
              <a:rPr lang="pt-BR"/>
              <a:pPr/>
              <a:t>‹nº›</a:t>
            </a:fld>
            <a:endParaRPr lang="pt-BR"/>
          </a:p>
        </p:txBody>
      </p:sp>
    </p:spTree>
    <p:extLst>
      <p:ext uri="{BB962C8B-B14F-4D97-AF65-F5344CB8AC3E}">
        <p14:creationId xmlns:p14="http://schemas.microsoft.com/office/powerpoint/2010/main" val="509852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pt-BR" smtClean="0"/>
              <a:t>Clique para editar os estilos do texto mestre</a:t>
            </a:r>
          </a:p>
        </p:txBody>
      </p:sp>
      <p:sp>
        <p:nvSpPr>
          <p:cNvPr id="4" name="Espaço Reservado para Conteúdo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p:txBody>
          <a:bodyPr/>
          <a:lstStyle>
            <a:lvl1pPr>
              <a:defRPr/>
            </a:lvl1pPr>
          </a:lstStyle>
          <a:p>
            <a:pPr>
              <a:defRPr/>
            </a:pPr>
            <a:fld id="{1F19BAEA-2EBC-406C-9837-D50417D7A62D}" type="datetimeFigureOut">
              <a:rPr lang="pt-BR">
                <a:solidFill>
                  <a:prstClr val="black">
                    <a:tint val="95000"/>
                  </a:prstClr>
                </a:solidFill>
              </a:rPr>
              <a:pPr>
                <a:defRPr/>
              </a:pPr>
              <a:t>27/05/2020</a:t>
            </a:fld>
            <a:endParaRPr lang="pt-BR">
              <a:solidFill>
                <a:prstClr val="black">
                  <a:tint val="9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9" name="Espaço Reservado para Número de Slide 5"/>
          <p:cNvSpPr>
            <a:spLocks noGrp="1"/>
          </p:cNvSpPr>
          <p:nvPr>
            <p:ph type="sldNum" sz="quarter" idx="12"/>
          </p:nvPr>
        </p:nvSpPr>
        <p:spPr/>
        <p:txBody>
          <a:bodyPr/>
          <a:lstStyle>
            <a:lvl1pPr>
              <a:defRPr/>
            </a:lvl1pPr>
          </a:lstStyle>
          <a:p>
            <a:fld id="{26D01516-D717-469A-B225-2A95F43F00B5}" type="slidenum">
              <a:rPr lang="pt-BR"/>
              <a:pPr/>
              <a:t>‹nº›</a:t>
            </a:fld>
            <a:endParaRPr lang="pt-BR"/>
          </a:p>
        </p:txBody>
      </p:sp>
    </p:spTree>
    <p:extLst>
      <p:ext uri="{BB962C8B-B14F-4D97-AF65-F5344CB8AC3E}">
        <p14:creationId xmlns:p14="http://schemas.microsoft.com/office/powerpoint/2010/main" val="323448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3"/>
          <p:cNvSpPr>
            <a:spLocks noGrp="1"/>
          </p:cNvSpPr>
          <p:nvPr>
            <p:ph type="dt" sz="half" idx="10"/>
          </p:nvPr>
        </p:nvSpPr>
        <p:spPr/>
        <p:txBody>
          <a:bodyPr/>
          <a:lstStyle>
            <a:lvl1pPr>
              <a:defRPr/>
            </a:lvl1pPr>
          </a:lstStyle>
          <a:p>
            <a:pPr>
              <a:defRPr/>
            </a:pPr>
            <a:fld id="{A46A12AA-5D32-4F44-BBFF-257B88A3CE70}" type="datetimeFigureOut">
              <a:rPr lang="pt-BR">
                <a:solidFill>
                  <a:prstClr val="black">
                    <a:tint val="95000"/>
                  </a:prstClr>
                </a:solidFill>
              </a:rPr>
              <a:pPr>
                <a:defRPr/>
              </a:pPr>
              <a:t>27/05/2020</a:t>
            </a:fld>
            <a:endParaRPr lang="pt-BR">
              <a:solidFill>
                <a:prstClr val="black">
                  <a:tint val="9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5" name="Espaço Reservado para Número de Slide 5"/>
          <p:cNvSpPr>
            <a:spLocks noGrp="1"/>
          </p:cNvSpPr>
          <p:nvPr>
            <p:ph type="sldNum" sz="quarter" idx="12"/>
          </p:nvPr>
        </p:nvSpPr>
        <p:spPr/>
        <p:txBody>
          <a:bodyPr/>
          <a:lstStyle>
            <a:lvl1pPr>
              <a:defRPr/>
            </a:lvl1pPr>
          </a:lstStyle>
          <a:p>
            <a:fld id="{5D424AA4-93FF-4854-B1E8-2D42054650B1}" type="slidenum">
              <a:rPr lang="pt-BR"/>
              <a:pPr/>
              <a:t>‹nº›</a:t>
            </a:fld>
            <a:endParaRPr lang="pt-BR"/>
          </a:p>
        </p:txBody>
      </p:sp>
    </p:spTree>
    <p:extLst>
      <p:ext uri="{BB962C8B-B14F-4D97-AF65-F5344CB8AC3E}">
        <p14:creationId xmlns:p14="http://schemas.microsoft.com/office/powerpoint/2010/main" val="1100197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B886B7E-B7A8-4505-8387-E01E348E9E44}" type="datetimeFigureOut">
              <a:rPr lang="pt-BR">
                <a:solidFill>
                  <a:prstClr val="black">
                    <a:tint val="95000"/>
                  </a:prstClr>
                </a:solidFill>
              </a:rPr>
              <a:pPr>
                <a:defRPr/>
              </a:pPr>
              <a:t>27/05/2020</a:t>
            </a:fld>
            <a:endParaRPr lang="pt-BR">
              <a:solidFill>
                <a:prstClr val="black">
                  <a:tint val="9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4" name="Espaço Reservado para Número de Slide 5"/>
          <p:cNvSpPr>
            <a:spLocks noGrp="1"/>
          </p:cNvSpPr>
          <p:nvPr>
            <p:ph type="sldNum" sz="quarter" idx="12"/>
          </p:nvPr>
        </p:nvSpPr>
        <p:spPr/>
        <p:txBody>
          <a:bodyPr/>
          <a:lstStyle>
            <a:lvl1pPr>
              <a:defRPr/>
            </a:lvl1pPr>
          </a:lstStyle>
          <a:p>
            <a:fld id="{C41581D2-5748-4425-B436-532F53345382}" type="slidenum">
              <a:rPr lang="pt-BR"/>
              <a:pPr/>
              <a:t>‹nº›</a:t>
            </a:fld>
            <a:endParaRPr lang="pt-BR"/>
          </a:p>
        </p:txBody>
      </p:sp>
    </p:spTree>
    <p:extLst>
      <p:ext uri="{BB962C8B-B14F-4D97-AF65-F5344CB8AC3E}">
        <p14:creationId xmlns:p14="http://schemas.microsoft.com/office/powerpoint/2010/main" val="296744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6" name="Retângulo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Título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pt-BR" smtClean="0"/>
              <a:t>Clique para editar os estilos do texto mestre</a:t>
            </a:r>
          </a:p>
        </p:txBody>
      </p:sp>
      <p:sp>
        <p:nvSpPr>
          <p:cNvPr id="7" name="Espaço Reservado para Data 4"/>
          <p:cNvSpPr>
            <a:spLocks noGrp="1"/>
          </p:cNvSpPr>
          <p:nvPr>
            <p:ph type="dt" sz="half" idx="10"/>
          </p:nvPr>
        </p:nvSpPr>
        <p:spPr/>
        <p:txBody>
          <a:bodyPr/>
          <a:lstStyle>
            <a:lvl1pPr>
              <a:defRPr/>
            </a:lvl1pPr>
          </a:lstStyle>
          <a:p>
            <a:pPr>
              <a:defRPr/>
            </a:pPr>
            <a:fld id="{1B302C04-09C4-4951-92C6-3EBF31D1B22E}" type="datetimeFigureOut">
              <a:rPr lang="pt-BR">
                <a:solidFill>
                  <a:prstClr val="black">
                    <a:tint val="95000"/>
                  </a:prstClr>
                </a:solidFill>
              </a:rPr>
              <a:pPr>
                <a:defRPr/>
              </a:pPr>
              <a:t>27/05/2020</a:t>
            </a:fld>
            <a:endParaRPr lang="pt-BR">
              <a:solidFill>
                <a:prstClr val="black">
                  <a:tint val="95000"/>
                </a:prstClr>
              </a:solidFill>
            </a:endParaRPr>
          </a:p>
        </p:txBody>
      </p:sp>
      <p:sp>
        <p:nvSpPr>
          <p:cNvPr id="8" name="Espaço Reservado para Rodapé 5"/>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9" name="Espaço Reservado para Número de Slide 6"/>
          <p:cNvSpPr>
            <a:spLocks noGrp="1"/>
          </p:cNvSpPr>
          <p:nvPr>
            <p:ph type="sldNum" sz="quarter" idx="12"/>
          </p:nvPr>
        </p:nvSpPr>
        <p:spPr/>
        <p:txBody>
          <a:bodyPr/>
          <a:lstStyle>
            <a:lvl1pPr>
              <a:defRPr/>
            </a:lvl1pPr>
          </a:lstStyle>
          <a:p>
            <a:fld id="{BCBBDC94-FD05-420B-BE6E-8237694FCFA1}" type="slidenum">
              <a:rPr lang="pt-BR"/>
              <a:pPr/>
              <a:t>‹nº›</a:t>
            </a:fld>
            <a:endParaRPr lang="pt-BR"/>
          </a:p>
        </p:txBody>
      </p:sp>
    </p:spTree>
    <p:extLst>
      <p:ext uri="{BB962C8B-B14F-4D97-AF65-F5344CB8AC3E}">
        <p14:creationId xmlns:p14="http://schemas.microsoft.com/office/powerpoint/2010/main" val="1751689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6" name="Retângulo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Título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pt-BR" smtClean="0"/>
              <a:t>Clique para editar o estilo do título mestre</a:t>
            </a:r>
            <a:endParaRPr lang="en-US"/>
          </a:p>
        </p:txBody>
      </p:sp>
      <p:sp>
        <p:nvSpPr>
          <p:cNvPr id="3" name="Espaço Reservado para Imagem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pt-BR" smtClean="0"/>
              <a:t>Clique para editar os estilos do texto mestre</a:t>
            </a:r>
          </a:p>
        </p:txBody>
      </p:sp>
      <p:sp>
        <p:nvSpPr>
          <p:cNvPr id="7" name="Espaço Reservado para Data 4"/>
          <p:cNvSpPr>
            <a:spLocks noGrp="1"/>
          </p:cNvSpPr>
          <p:nvPr>
            <p:ph type="dt" sz="half" idx="10"/>
          </p:nvPr>
        </p:nvSpPr>
        <p:spPr>
          <a:xfrm>
            <a:off x="220133" y="1169988"/>
            <a:ext cx="3363384" cy="201612"/>
          </a:xfrm>
        </p:spPr>
        <p:txBody>
          <a:bodyPr/>
          <a:lstStyle>
            <a:lvl1pPr>
              <a:defRPr/>
            </a:lvl1pPr>
          </a:lstStyle>
          <a:p>
            <a:pPr>
              <a:defRPr/>
            </a:pPr>
            <a:fld id="{2A8F275C-C525-4569-96C9-3FAE71B371FB}" type="datetimeFigureOut">
              <a:rPr lang="pt-BR">
                <a:solidFill>
                  <a:prstClr val="black">
                    <a:tint val="95000"/>
                  </a:prstClr>
                </a:solidFill>
              </a:rPr>
              <a:pPr>
                <a:defRPr/>
              </a:pPr>
              <a:t>27/05/2020</a:t>
            </a:fld>
            <a:endParaRPr lang="pt-BR">
              <a:solidFill>
                <a:prstClr val="black">
                  <a:tint val="95000"/>
                </a:prstClr>
              </a:solidFill>
            </a:endParaRPr>
          </a:p>
        </p:txBody>
      </p:sp>
      <p:sp>
        <p:nvSpPr>
          <p:cNvPr id="8" name="Espaço Reservado para Rodapé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endParaRPr lang="pt-BR">
              <a:solidFill>
                <a:prstClr val="white">
                  <a:shade val="50000"/>
                </a:prstClr>
              </a:solidFill>
            </a:endParaRPr>
          </a:p>
        </p:txBody>
      </p:sp>
      <p:sp>
        <p:nvSpPr>
          <p:cNvPr id="9" name="Espaço Reservado para Número de Slide 6"/>
          <p:cNvSpPr>
            <a:spLocks noGrp="1"/>
          </p:cNvSpPr>
          <p:nvPr>
            <p:ph type="sldNum" sz="quarter" idx="12"/>
          </p:nvPr>
        </p:nvSpPr>
        <p:spPr>
          <a:xfrm>
            <a:off x="11118851" y="1169988"/>
            <a:ext cx="977900" cy="201612"/>
          </a:xfrm>
        </p:spPr>
        <p:txBody>
          <a:bodyPr/>
          <a:lstStyle>
            <a:lvl1pPr>
              <a:defRPr/>
            </a:lvl1pPr>
          </a:lstStyle>
          <a:p>
            <a:fld id="{13943A4B-E426-48B2-810E-1B310D9176A9}" type="slidenum">
              <a:rPr lang="pt-BR"/>
              <a:pPr/>
              <a:t>‹nº›</a:t>
            </a:fld>
            <a:endParaRPr lang="pt-BR"/>
          </a:p>
        </p:txBody>
      </p:sp>
    </p:spTree>
    <p:extLst>
      <p:ext uri="{BB962C8B-B14F-4D97-AF65-F5344CB8AC3E}">
        <p14:creationId xmlns:p14="http://schemas.microsoft.com/office/powerpoint/2010/main" val="9057438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25987BB8-2FE2-40DA-B506-FDDC9FD6A914}" type="datetimeFigureOut">
              <a:rPr lang="pt-BR">
                <a:solidFill>
                  <a:prstClr val="black">
                    <a:tint val="95000"/>
                  </a:prstClr>
                </a:solidFill>
              </a:rPr>
              <a:pPr>
                <a:defRPr/>
              </a:pPr>
              <a:t>27/05/2020</a:t>
            </a:fld>
            <a:endParaRPr lang="pt-BR">
              <a:solidFill>
                <a:prstClr val="black">
                  <a:tint val="9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95000"/>
                </a:prstClr>
              </a:solidFill>
            </a:endParaRPr>
          </a:p>
        </p:txBody>
      </p:sp>
      <p:sp>
        <p:nvSpPr>
          <p:cNvPr id="6" name="Espaço Reservado para Número de Slide 5"/>
          <p:cNvSpPr>
            <a:spLocks noGrp="1"/>
          </p:cNvSpPr>
          <p:nvPr>
            <p:ph type="sldNum" sz="quarter" idx="12"/>
          </p:nvPr>
        </p:nvSpPr>
        <p:spPr/>
        <p:txBody>
          <a:bodyPr/>
          <a:lstStyle>
            <a:lvl1pPr>
              <a:defRPr/>
            </a:lvl1pPr>
          </a:lstStyle>
          <a:p>
            <a:fld id="{5A93135C-6FF2-458B-BEA6-301E493C0599}" type="slidenum">
              <a:rPr lang="pt-BR"/>
              <a:pPr/>
              <a:t>‹nº›</a:t>
            </a:fld>
            <a:endParaRPr lang="pt-BR"/>
          </a:p>
        </p:txBody>
      </p:sp>
    </p:spTree>
    <p:extLst>
      <p:ext uri="{BB962C8B-B14F-4D97-AF65-F5344CB8AC3E}">
        <p14:creationId xmlns:p14="http://schemas.microsoft.com/office/powerpoint/2010/main" val="77911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5" name="Retângulo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Título Vertical 1"/>
          <p:cNvSpPr>
            <a:spLocks noGrp="1"/>
          </p:cNvSpPr>
          <p:nvPr>
            <p:ph type="title" orient="vert"/>
          </p:nvPr>
        </p:nvSpPr>
        <p:spPr>
          <a:xfrm>
            <a:off x="9042400" y="274641"/>
            <a:ext cx="2540000" cy="5851525"/>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609600" y="304801"/>
            <a:ext cx="8026400" cy="5851525"/>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3"/>
          <p:cNvSpPr>
            <a:spLocks noGrp="1"/>
          </p:cNvSpPr>
          <p:nvPr>
            <p:ph type="dt" sz="half" idx="10"/>
          </p:nvPr>
        </p:nvSpPr>
        <p:spPr/>
        <p:txBody>
          <a:bodyPr/>
          <a:lstStyle>
            <a:lvl1pPr>
              <a:defRPr/>
            </a:lvl1pPr>
          </a:lstStyle>
          <a:p>
            <a:pPr>
              <a:defRPr/>
            </a:pPr>
            <a:fld id="{3D3238B6-913D-4015-9F64-0D412FC18F9A}" type="datetimeFigureOut">
              <a:rPr lang="pt-BR">
                <a:solidFill>
                  <a:prstClr val="black">
                    <a:tint val="95000"/>
                  </a:prstClr>
                </a:solidFill>
              </a:rPr>
              <a:pPr>
                <a:defRPr/>
              </a:pPr>
              <a:t>27/05/2020</a:t>
            </a:fld>
            <a:endParaRPr lang="pt-BR">
              <a:solidFill>
                <a:prstClr val="black">
                  <a:tint val="95000"/>
                </a:prstClr>
              </a:solidFill>
            </a:endParaRPr>
          </a:p>
        </p:txBody>
      </p:sp>
      <p:sp>
        <p:nvSpPr>
          <p:cNvPr id="7" name="Espaço Reservado para Rodapé 4"/>
          <p:cNvSpPr>
            <a:spLocks noGrp="1"/>
          </p:cNvSpPr>
          <p:nvPr>
            <p:ph type="ftr" sz="quarter" idx="11"/>
          </p:nvPr>
        </p:nvSpPr>
        <p:spPr>
          <a:xfrm>
            <a:off x="3520018" y="6376989"/>
            <a:ext cx="5115983" cy="365125"/>
          </a:xfrm>
        </p:spPr>
        <p:txBody>
          <a:bodyPr/>
          <a:lstStyle>
            <a:lvl1pPr>
              <a:defRPr/>
            </a:lvl1pPr>
          </a:lstStyle>
          <a:p>
            <a:pPr>
              <a:defRPr/>
            </a:pPr>
            <a:endParaRPr lang="pt-BR">
              <a:solidFill>
                <a:prstClr val="black">
                  <a:tint val="95000"/>
                </a:prstClr>
              </a:solidFill>
            </a:endParaRPr>
          </a:p>
        </p:txBody>
      </p:sp>
      <p:sp>
        <p:nvSpPr>
          <p:cNvPr id="8" name="Espaço Reservado para Número de Slide 5"/>
          <p:cNvSpPr>
            <a:spLocks noGrp="1"/>
          </p:cNvSpPr>
          <p:nvPr>
            <p:ph type="sldNum" sz="quarter" idx="12"/>
          </p:nvPr>
        </p:nvSpPr>
        <p:spPr/>
        <p:txBody>
          <a:bodyPr/>
          <a:lstStyle>
            <a:lvl1pPr>
              <a:defRPr/>
            </a:lvl1pPr>
          </a:lstStyle>
          <a:p>
            <a:fld id="{CBFB3421-4772-4BD7-8D84-75694F8C05A9}" type="slidenum">
              <a:rPr lang="pt-BR"/>
              <a:pPr/>
              <a:t>‹nº›</a:t>
            </a:fld>
            <a:endParaRPr lang="pt-BR"/>
          </a:p>
        </p:txBody>
      </p:sp>
    </p:spTree>
    <p:extLst>
      <p:ext uri="{BB962C8B-B14F-4D97-AF65-F5344CB8AC3E}">
        <p14:creationId xmlns:p14="http://schemas.microsoft.com/office/powerpoint/2010/main" val="385122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914400" y="1676400"/>
            <a:ext cx="10363200" cy="1828800"/>
          </a:xfrm>
        </p:spPr>
        <p:txBody>
          <a:bodyPr/>
          <a:lstStyle>
            <a:lvl1pPr>
              <a:defRPr/>
            </a:lvl1pPr>
          </a:lstStyle>
          <a:p>
            <a:r>
              <a:rPr lang="pt-BR"/>
              <a:t>Clique para editar o estilo do título mestre</a:t>
            </a:r>
          </a:p>
        </p:txBody>
      </p:sp>
      <p:sp>
        <p:nvSpPr>
          <p:cNvPr id="1843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17DB4-FEC6-4794-9C90-DE5CC61D4165}"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1401246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6FE0C8-CBC5-400B-BBE0-83F7A061FB4F}"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384881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CD3EA-4657-462F-98C6-BE41A20B9C4C}"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964718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56C025-01A6-438E-B5D7-3FEAF7971C50}"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2374428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75FEB2-4AC6-479E-BDC1-1458C23A50AE}"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3151490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F252C-6590-494C-A424-7336A7ACAAE4}"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362546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BF2353-507F-4E9E-B20C-EC7944A42619}"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232842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C92349-FC8F-4B70-AFCD-A95C9E880D4A}"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1435488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7097C-202D-4C29-8357-C64FD5D81120}"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448166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78A57-DFF2-47E4-825D-5791775BD4A1}"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657607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81000"/>
            <a:ext cx="2743200" cy="57150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8026400" cy="57150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3EB50F-8710-49F0-BEF0-DFAE0E195E39}" type="slidenum">
              <a:rPr lang="pt-BR" altLang="pt-BR">
                <a:solidFill>
                  <a:srgbClr val="FFFFFF"/>
                </a:solidFill>
              </a:rPr>
              <a:pPr>
                <a:defRPr/>
              </a:pPr>
              <a:t>‹nº›</a:t>
            </a:fld>
            <a:endParaRPr lang="pt-BR" altLang="pt-BR">
              <a:solidFill>
                <a:srgbClr val="FFFFFF"/>
              </a:solidFill>
            </a:endParaRPr>
          </a:p>
        </p:txBody>
      </p:sp>
    </p:spTree>
    <p:extLst>
      <p:ext uri="{BB962C8B-B14F-4D97-AF65-F5344CB8AC3E}">
        <p14:creationId xmlns:p14="http://schemas.microsoft.com/office/powerpoint/2010/main" val="253380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CABED63-DA78-4336-A421-5D4C31F30C5C}" type="datetimeFigureOut">
              <a:rPr lang="pt-BR" smtClean="0"/>
              <a:t>27/05/2020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CABED63-DA78-4336-A421-5D4C31F30C5C}" type="datetimeFigureOut">
              <a:rPr lang="pt-BR" smtClean="0"/>
              <a:t>27/05/2020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CABED63-DA78-4336-A421-5D4C31F30C5C}" type="datetimeFigureOut">
              <a:rPr lang="pt-BR" smtClean="0"/>
              <a:t>27/05/2020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CABED63-DA78-4336-A421-5D4C31F30C5C}" type="datetimeFigureOut">
              <a:rPr lang="pt-BR" smtClean="0"/>
              <a:t>27/05/2020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BED63-DA78-4336-A421-5D4C31F30C5C}" type="datetimeFigureOut">
              <a:rPr lang="pt-BR" smtClean="0"/>
              <a:t>27/05/2020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CABED63-DA78-4336-A421-5D4C31F30C5C}" type="datetimeFigureOut">
              <a:rPr lang="pt-BR" smtClean="0"/>
              <a:t>27/05/2020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C84F6A-706F-4D4E-83E7-70A4B266DEEE}"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BCABED63-DA78-4336-A421-5D4C31F30C5C}" type="datetimeFigureOut">
              <a:rPr lang="pt-BR" smtClean="0"/>
              <a:t>27/05/2020</a:t>
            </a:fld>
            <a:endParaRPr lang="pt-BR"/>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pt-B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EFC84F6A-706F-4D4E-83E7-70A4B266DEEE}"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tângulo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7" name="Retângulo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solidFill>
                <a:prstClr val="white"/>
              </a:solidFill>
            </a:endParaRPr>
          </a:p>
        </p:txBody>
      </p:sp>
      <p:sp>
        <p:nvSpPr>
          <p:cNvPr id="2" name="Espaço Reservado para Título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pt-BR" smtClean="0"/>
              <a:t>Clique para editar o estilo do título mestre</a:t>
            </a:r>
            <a:endParaRPr lang="en-US"/>
          </a:p>
        </p:txBody>
      </p:sp>
      <p:sp>
        <p:nvSpPr>
          <p:cNvPr id="1029" name="Espaço Reservado para Texto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Espaço Reservado para Data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92DA9F86-0B9D-4D36-B90E-60769486F96C}" type="datetimeFigureOut">
              <a:rPr lang="pt-BR">
                <a:solidFill>
                  <a:prstClr val="black">
                    <a:tint val="95000"/>
                  </a:prstClr>
                </a:solidFill>
              </a:rPr>
              <a:pPr>
                <a:defRPr/>
              </a:pPr>
              <a:t>27/05/2020</a:t>
            </a:fld>
            <a:endParaRPr lang="pt-BR">
              <a:solidFill>
                <a:prstClr val="black">
                  <a:tint val="95000"/>
                </a:prstClr>
              </a:solidFill>
            </a:endParaRPr>
          </a:p>
        </p:txBody>
      </p:sp>
      <p:sp>
        <p:nvSpPr>
          <p:cNvPr id="5" name="Espaço Reservado para Rodapé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pt-BR">
              <a:solidFill>
                <a:prstClr val="black">
                  <a:tint val="95000"/>
                </a:prstClr>
              </a:solidFill>
            </a:endParaRPr>
          </a:p>
        </p:txBody>
      </p:sp>
      <p:sp>
        <p:nvSpPr>
          <p:cNvPr id="6" name="Espaço Reservado para Número de Slide 5"/>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anose="020B0503020204020204" pitchFamily="34" charset="0"/>
              </a:defRPr>
            </a:lvl1pPr>
          </a:lstStyle>
          <a:p>
            <a:pPr fontAlgn="base">
              <a:spcBef>
                <a:spcPct val="0"/>
              </a:spcBef>
              <a:spcAft>
                <a:spcPct val="0"/>
              </a:spcAft>
            </a:pPr>
            <a:fld id="{85C2FF8E-DA19-4DD4-B9FC-97E50DDA8F67}" type="slidenum">
              <a:rPr lang="pt-BR" smtClean="0">
                <a:cs typeface="Arial" panose="020B0604020202020204" pitchFamily="34" charset="0"/>
              </a:rPr>
              <a:pPr fontAlgn="base">
                <a:spcBef>
                  <a:spcPct val="0"/>
                </a:spcBef>
                <a:spcAft>
                  <a:spcPct val="0"/>
                </a:spcAft>
              </a:pPr>
              <a:t>‹nº›</a:t>
            </a:fld>
            <a:endParaRPr lang="pt-BR" smtClean="0">
              <a:cs typeface="Arial" panose="020B0604020202020204" pitchFamily="34" charset="0"/>
            </a:endParaRPr>
          </a:p>
        </p:txBody>
      </p:sp>
    </p:spTree>
    <p:extLst>
      <p:ext uri="{BB962C8B-B14F-4D97-AF65-F5344CB8AC3E}">
        <p14:creationId xmlns:p14="http://schemas.microsoft.com/office/powerpoint/2010/main" val="3077873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7411"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74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pt-BR">
              <a:solidFill>
                <a:srgbClr val="FFFFFF"/>
              </a:solidFill>
            </a:endParaRPr>
          </a:p>
        </p:txBody>
      </p:sp>
      <p:sp>
        <p:nvSpPr>
          <p:cNvPr id="174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pt-BR">
              <a:solidFill>
                <a:srgbClr val="FFFFFF"/>
              </a:solidFill>
            </a:endParaRPr>
          </a:p>
        </p:txBody>
      </p:sp>
      <p:sp>
        <p:nvSpPr>
          <p:cNvPr id="174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8B66B866-AA5E-48F7-A4F6-B2ED8C97B4CF}" type="slidenum">
              <a:rPr lang="pt-BR" altLang="pt-BR">
                <a:solidFill>
                  <a:srgbClr val="FFFFFF"/>
                </a:solidFill>
              </a:rPr>
              <a:pPr fontAlgn="base">
                <a:spcBef>
                  <a:spcPct val="0"/>
                </a:spcBef>
                <a:spcAft>
                  <a:spcPct val="0"/>
                </a:spcAft>
                <a:defRPr/>
              </a:pPr>
              <a:t>‹nº›</a:t>
            </a:fld>
            <a:endParaRPr lang="pt-BR" altLang="pt-BR">
              <a:solidFill>
                <a:srgbClr val="FFFFFF"/>
              </a:solidFill>
            </a:endParaRPr>
          </a:p>
        </p:txBody>
      </p:sp>
    </p:spTree>
    <p:extLst>
      <p:ext uri="{BB962C8B-B14F-4D97-AF65-F5344CB8AC3E}">
        <p14:creationId xmlns:p14="http://schemas.microsoft.com/office/powerpoint/2010/main" val="3042011724"/>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hyperlink" Target="http://www.ufrgs.br/bioetica/vulnera.htm"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www.ufrgs.br/bioetica/naomalef.htm" TargetMode="External"/><Relationship Id="rId2" Type="http://schemas.openxmlformats.org/officeDocument/2006/relationships/hyperlink" Target="http://www.ufrgs.br/bioetica/benefic.htm" TargetMode="Externa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tjdft.jus.br/institucional/imprensa/noticias/2015/novembro/insatisfacao-com-resultado-de-tratamento-estetico-nao-gera-indenizacao" TargetMode="External"/><Relationship Id="rId2" Type="http://schemas.openxmlformats.org/officeDocument/2006/relationships/hyperlink" Target="https://ibeco.com.br/responsabilidade-dos-profissionais-de-estetica-perante-o-codigo-de-defesa-do-consumido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3895" y="1652789"/>
            <a:ext cx="8664211" cy="2635875"/>
          </a:xfrm>
        </p:spPr>
        <p:txBody>
          <a:bodyPr>
            <a:normAutofit fontScale="90000"/>
          </a:bodyPr>
          <a:lstStyle/>
          <a:p>
            <a:r>
              <a:rPr lang="pt-BR" sz="4800" dirty="0"/>
              <a:t>AULA 10: DOS CÓDIGOS DE ÉTICA PROFISSIONAL</a:t>
            </a:r>
            <a:r>
              <a:rPr lang="pt-BR" sz="4800" dirty="0"/>
              <a:t/>
            </a:r>
            <a:br>
              <a:rPr lang="pt-BR" sz="4800" dirty="0"/>
            </a:br>
            <a:r>
              <a:rPr lang="pt-BR" dirty="0" smtClean="0"/>
              <a:t/>
            </a:r>
            <a:br>
              <a:rPr lang="pt-BR" dirty="0" smtClean="0"/>
            </a:br>
            <a:r>
              <a:rPr lang="pt-BR" sz="3100" dirty="0" smtClean="0"/>
              <a:t>Estética e Massoterapia – Aula 9</a:t>
            </a:r>
            <a:endParaRPr lang="pt-BR" sz="3100" dirty="0"/>
          </a:p>
        </p:txBody>
      </p:sp>
      <p:sp>
        <p:nvSpPr>
          <p:cNvPr id="3" name="Subtítulo 2"/>
          <p:cNvSpPr>
            <a:spLocks noGrp="1"/>
          </p:cNvSpPr>
          <p:nvPr>
            <p:ph type="subTitle" idx="1"/>
          </p:nvPr>
        </p:nvSpPr>
        <p:spPr>
          <a:xfrm>
            <a:off x="0" y="4288664"/>
            <a:ext cx="11900079" cy="2253802"/>
          </a:xfrm>
        </p:spPr>
        <p:txBody>
          <a:bodyPr>
            <a:normAutofit fontScale="85000" lnSpcReduction="20000"/>
          </a:bodyPr>
          <a:lstStyle/>
          <a:p>
            <a:r>
              <a:rPr lang="pt-BR" sz="2400" dirty="0"/>
              <a:t/>
            </a:r>
            <a:br>
              <a:rPr lang="pt-BR" sz="2400" dirty="0"/>
            </a:br>
            <a:r>
              <a:rPr lang="pt-BR" sz="3600" dirty="0"/>
              <a:t>a)Direitos do consumidor;</a:t>
            </a:r>
            <a:r>
              <a:rPr lang="pt-BR" sz="3600" dirty="0"/>
              <a:t/>
            </a:r>
            <a:br>
              <a:rPr lang="pt-BR" sz="3600" dirty="0"/>
            </a:br>
            <a:r>
              <a:rPr lang="pt-BR" sz="3600" dirty="0"/>
              <a:t>b)Relação profissional – cliente;</a:t>
            </a:r>
            <a:r>
              <a:rPr lang="pt-BR" sz="3600" dirty="0"/>
              <a:t/>
            </a:r>
            <a:br>
              <a:rPr lang="pt-BR" sz="3600" dirty="0"/>
            </a:br>
            <a:r>
              <a:rPr lang="pt-BR" sz="3600" dirty="0"/>
              <a:t>c)Comitês de ética;</a:t>
            </a:r>
            <a:r>
              <a:rPr lang="pt-BR" sz="3600" dirty="0"/>
              <a:t/>
            </a:r>
            <a:br>
              <a:rPr lang="pt-BR" sz="3600" dirty="0"/>
            </a:br>
            <a:r>
              <a:rPr lang="pt-BR" sz="3600" dirty="0"/>
              <a:t>d)Direitos humanos?</a:t>
            </a:r>
            <a:r>
              <a:rPr lang="pt-BR" sz="3600" dirty="0"/>
              <a:t/>
            </a:r>
            <a:br>
              <a:rPr lang="pt-BR" sz="3600" dirty="0"/>
            </a:br>
            <a:endParaRPr lang="pt-BR" sz="3600" b="1" dirty="0" smtClean="0"/>
          </a:p>
        </p:txBody>
      </p:sp>
    </p:spTree>
    <p:extLst>
      <p:ext uri="{BB962C8B-B14F-4D97-AF65-F5344CB8AC3E}">
        <p14:creationId xmlns:p14="http://schemas.microsoft.com/office/powerpoint/2010/main" val="371482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843733" y="0"/>
            <a:ext cx="10246955" cy="6858000"/>
          </a:xfrm>
          <a:prstGeom prst="rect">
            <a:avLst/>
          </a:prstGeom>
        </p:spPr>
      </p:pic>
    </p:spTree>
    <p:extLst>
      <p:ext uri="{BB962C8B-B14F-4D97-AF65-F5344CB8AC3E}">
        <p14:creationId xmlns:p14="http://schemas.microsoft.com/office/powerpoint/2010/main" val="1492819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952222" y="0"/>
            <a:ext cx="10283324" cy="6858000"/>
          </a:xfrm>
          <a:prstGeom prst="rect">
            <a:avLst/>
          </a:prstGeom>
        </p:spPr>
      </p:pic>
    </p:spTree>
    <p:extLst>
      <p:ext uri="{BB962C8B-B14F-4D97-AF65-F5344CB8AC3E}">
        <p14:creationId xmlns:p14="http://schemas.microsoft.com/office/powerpoint/2010/main" val="352572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227105" y="37031"/>
            <a:ext cx="9737790" cy="6783938"/>
          </a:xfrm>
          <a:prstGeom prst="rect">
            <a:avLst/>
          </a:prstGeom>
        </p:spPr>
      </p:pic>
    </p:spTree>
    <p:extLst>
      <p:ext uri="{BB962C8B-B14F-4D97-AF65-F5344CB8AC3E}">
        <p14:creationId xmlns:p14="http://schemas.microsoft.com/office/powerpoint/2010/main" val="154765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 name="Imagem 4"/>
          <p:cNvPicPr>
            <a:picLocks noChangeAspect="1"/>
          </p:cNvPicPr>
          <p:nvPr/>
        </p:nvPicPr>
        <p:blipFill>
          <a:blip r:embed="rId2"/>
          <a:stretch>
            <a:fillRect/>
          </a:stretch>
        </p:blipFill>
        <p:spPr>
          <a:xfrm>
            <a:off x="732366" y="0"/>
            <a:ext cx="10299287" cy="6858000"/>
          </a:xfrm>
          <a:prstGeom prst="rect">
            <a:avLst/>
          </a:prstGeom>
        </p:spPr>
      </p:pic>
    </p:spTree>
    <p:extLst>
      <p:ext uri="{BB962C8B-B14F-4D97-AF65-F5344CB8AC3E}">
        <p14:creationId xmlns:p14="http://schemas.microsoft.com/office/powerpoint/2010/main" val="351569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168882" y="0"/>
            <a:ext cx="9850003" cy="6858000"/>
          </a:xfrm>
          <a:prstGeom prst="rect">
            <a:avLst/>
          </a:prstGeom>
        </p:spPr>
      </p:pic>
    </p:spTree>
    <p:extLst>
      <p:ext uri="{BB962C8B-B14F-4D97-AF65-F5344CB8AC3E}">
        <p14:creationId xmlns:p14="http://schemas.microsoft.com/office/powerpoint/2010/main" val="159987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t>Insatisfação com resultado de tratamento estético não gera indenização</a:t>
            </a:r>
          </a:p>
        </p:txBody>
      </p:sp>
      <p:sp>
        <p:nvSpPr>
          <p:cNvPr id="3" name="Espaço Reservado para Conteúdo 2"/>
          <p:cNvSpPr>
            <a:spLocks noGrp="1"/>
          </p:cNvSpPr>
          <p:nvPr>
            <p:ph idx="1"/>
          </p:nvPr>
        </p:nvSpPr>
        <p:spPr>
          <a:xfrm>
            <a:off x="732367" y="1600200"/>
            <a:ext cx="11103318" cy="4980903"/>
          </a:xfrm>
        </p:spPr>
        <p:txBody>
          <a:bodyPr>
            <a:normAutofit/>
          </a:bodyPr>
          <a:lstStyle/>
          <a:p>
            <a:pPr algn="just"/>
            <a:r>
              <a:rPr lang="pt-BR" dirty="0"/>
              <a:t>Juíza do 6º Juizado Especial Cível de Brasília julgou procedente em parte o pedido inicial da autora da ação para rescindir o contrato celebrado entre ela e o Instituto Emagreça, e condenar a empresa a restituir a quantia de R$ 1.216,67, pelo tratamento estético não concluído</a:t>
            </a:r>
            <a:r>
              <a:rPr lang="pt-BR" dirty="0" smtClean="0"/>
              <a:t>.</a:t>
            </a:r>
          </a:p>
          <a:p>
            <a:pPr algn="just"/>
            <a:r>
              <a:rPr lang="pt-BR" dirty="0"/>
              <a:t>Para a magistrada, diante desses fatos, não é possível imputar à empresa a falta de melhora mais acentuada e nem a frustração da autora com o "insucesso" do tratamento, pois os indícios apontam para a inexistência de defeito no serviço prestado e também para a culpa exclusiva da autora pela ausência de melhoria mais acentuada, ensejando a exclusão de responsabilidade do fornecedor, conforme dispõe o art. 14, § 3º, I e II do Código de Defesa do Consumidor. Portanto, incabível a compensação por dano moral e a restituição integral do preço pago, afirmou a juíza.</a:t>
            </a:r>
          </a:p>
        </p:txBody>
      </p:sp>
    </p:spTree>
    <p:extLst>
      <p:ext uri="{BB962C8B-B14F-4D97-AF65-F5344CB8AC3E}">
        <p14:creationId xmlns:p14="http://schemas.microsoft.com/office/powerpoint/2010/main" val="146230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Outras leis:</a:t>
            </a:r>
            <a:endParaRPr lang="pt-BR" dirty="0"/>
          </a:p>
        </p:txBody>
      </p:sp>
      <p:sp>
        <p:nvSpPr>
          <p:cNvPr id="3" name="Espaço Reservado para Conteúdo 2"/>
          <p:cNvSpPr>
            <a:spLocks noGrp="1"/>
          </p:cNvSpPr>
          <p:nvPr>
            <p:ph idx="1"/>
          </p:nvPr>
        </p:nvSpPr>
        <p:spPr>
          <a:xfrm>
            <a:off x="732367" y="1600200"/>
            <a:ext cx="10819982" cy="5071055"/>
          </a:xfrm>
        </p:spPr>
        <p:txBody>
          <a:bodyPr>
            <a:normAutofit lnSpcReduction="10000"/>
          </a:bodyPr>
          <a:lstStyle/>
          <a:p>
            <a:r>
              <a:rPr lang="pt-BR" dirty="0"/>
              <a:t>Além dessas, o empreendedor precisa observar outras orientações e exigências legais específicas como as descritas a seguir: </a:t>
            </a:r>
            <a:endParaRPr lang="pt-BR" dirty="0" smtClean="0"/>
          </a:p>
          <a:p>
            <a:pPr lvl="1"/>
            <a:r>
              <a:rPr lang="pt-BR" dirty="0" smtClean="0"/>
              <a:t>Lei </a:t>
            </a:r>
            <a:r>
              <a:rPr lang="pt-BR" dirty="0"/>
              <a:t>nº 3.968, de 5 de outubro de 1961, dispõe sobre o exercício da profissão de massagista e dá outras providências. </a:t>
            </a:r>
            <a:endParaRPr lang="pt-BR" dirty="0" smtClean="0"/>
          </a:p>
          <a:p>
            <a:pPr lvl="1"/>
            <a:r>
              <a:rPr lang="pt-BR" dirty="0" smtClean="0"/>
              <a:t>Lei </a:t>
            </a:r>
            <a:r>
              <a:rPr lang="pt-BR" dirty="0"/>
              <a:t>nº 5.991, de 17 de dezembro de 1973, que dispõe sobre o controle sanitário do comércio de cosméticos. </a:t>
            </a:r>
            <a:endParaRPr lang="pt-BR" dirty="0" smtClean="0"/>
          </a:p>
          <a:p>
            <a:pPr lvl="1"/>
            <a:r>
              <a:rPr lang="pt-BR" dirty="0" smtClean="0"/>
              <a:t>Lei </a:t>
            </a:r>
            <a:r>
              <a:rPr lang="pt-BR" dirty="0"/>
              <a:t>nº 6.360, de 23 de setembro de 1976, que trata sobre as normas de vigilância sanitária para diversos produtos, entre eles os produtos de higiene e os cosméticos. </a:t>
            </a:r>
          </a:p>
          <a:p>
            <a:pPr lvl="1"/>
            <a:r>
              <a:rPr lang="pt-BR" dirty="0" smtClean="0"/>
              <a:t>Decreto </a:t>
            </a:r>
            <a:r>
              <a:rPr lang="pt-BR" dirty="0"/>
              <a:t>nº 8.077, de 14 de agosto de 2013, que regulamenta as condições para o funcionamento de empresas sujeitas ao licenciamento sanitário </a:t>
            </a:r>
          </a:p>
          <a:p>
            <a:pPr lvl="1"/>
            <a:r>
              <a:rPr lang="pt-BR" dirty="0" smtClean="0"/>
              <a:t>Lei </a:t>
            </a:r>
            <a:r>
              <a:rPr lang="pt-BR" dirty="0"/>
              <a:t>nº 12.592, de 18 de janeiro de 2012, que dispõe sobre o exercício das atividades profissionais de Cabeleireiro, Barbeiro, Esteticista, Manicure, </a:t>
            </a:r>
            <a:r>
              <a:rPr lang="pt-BR" dirty="0" err="1"/>
              <a:t>Pedicure</a:t>
            </a:r>
            <a:r>
              <a:rPr lang="pt-BR" dirty="0"/>
              <a:t>, Depilador e Maquiador.</a:t>
            </a:r>
          </a:p>
        </p:txBody>
      </p:sp>
    </p:spTree>
    <p:extLst>
      <p:ext uri="{BB962C8B-B14F-4D97-AF65-F5344CB8AC3E}">
        <p14:creationId xmlns:p14="http://schemas.microsoft.com/office/powerpoint/2010/main" val="840563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3639" y="579549"/>
            <a:ext cx="10991763" cy="5364052"/>
          </a:xfrm>
        </p:spPr>
        <p:txBody>
          <a:bodyPr>
            <a:normAutofit lnSpcReduction="10000"/>
          </a:bodyPr>
          <a:lstStyle/>
          <a:p>
            <a:r>
              <a:rPr lang="pt-BR" dirty="0" smtClean="0"/>
              <a:t>RDC </a:t>
            </a:r>
            <a:r>
              <a:rPr lang="pt-BR" dirty="0"/>
              <a:t>Anvisa 6/2010 - Estende a aplicação do cadastramento para produtos para saúde aos fios têxteis com propriedades térmicas, indicados para composição de vestimentas com efeitos terapêuticos, de embelezamento ou correção estética. </a:t>
            </a:r>
          </a:p>
          <a:p>
            <a:r>
              <a:rPr lang="pt-BR" dirty="0" smtClean="0"/>
              <a:t>RE </a:t>
            </a:r>
            <a:r>
              <a:rPr lang="pt-BR" dirty="0"/>
              <a:t>Anvisa 1554/2002 - Enquadramento dos aparelhos ativos, eletroestimuladores, para utilização em educação física, embelezamento e correção estética na classe de risco II, Regra 9, conforme previsto pelo parágrafo único do Art. 1° da Resolução </a:t>
            </a:r>
          </a:p>
          <a:p>
            <a:r>
              <a:rPr lang="pt-BR" dirty="0" smtClean="0"/>
              <a:t>RDC </a:t>
            </a:r>
            <a:r>
              <a:rPr lang="pt-BR" dirty="0"/>
              <a:t>n° 185, de 22 de outubro de 2001. - RDC Anvisa 56/2009 – Proíbe em todo território nacional o uso dos equipamentos para bronzeamento artificial, com finalidade estética, baseada na emissão da radiação ultravioleta (UV). </a:t>
            </a:r>
          </a:p>
          <a:p>
            <a:r>
              <a:rPr lang="pt-BR" dirty="0" smtClean="0"/>
              <a:t>(</a:t>
            </a:r>
            <a:r>
              <a:rPr lang="pt-BR" dirty="0"/>
              <a:t>Anvisa) Portal eletrônico para a verificação de produtos devidamente registrados: http://portal.anvisa.gov.br/consulta-produtos-registrados</a:t>
            </a:r>
          </a:p>
        </p:txBody>
      </p:sp>
    </p:spTree>
    <p:extLst>
      <p:ext uri="{BB962C8B-B14F-4D97-AF65-F5344CB8AC3E}">
        <p14:creationId xmlns:p14="http://schemas.microsoft.com/office/powerpoint/2010/main" val="65911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 </a:t>
            </a:r>
            <a:r>
              <a:rPr lang="pt-BR" sz="4800" dirty="0" smtClean="0"/>
              <a:t>Relação </a:t>
            </a:r>
            <a:r>
              <a:rPr lang="pt-BR" sz="4800" dirty="0"/>
              <a:t>profissional – cliente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66312" y="1934917"/>
            <a:ext cx="6076949" cy="4562475"/>
          </a:xfrm>
          <a:prstGeom prst="rect">
            <a:avLst/>
          </a:prstGeom>
        </p:spPr>
      </p:pic>
      <p:pic>
        <p:nvPicPr>
          <p:cNvPr id="5" name="Imagem 4"/>
          <p:cNvPicPr>
            <a:picLocks noChangeAspect="1"/>
          </p:cNvPicPr>
          <p:nvPr/>
        </p:nvPicPr>
        <p:blipFill>
          <a:blip r:embed="rId3"/>
          <a:stretch>
            <a:fillRect/>
          </a:stretch>
        </p:blipFill>
        <p:spPr>
          <a:xfrm>
            <a:off x="6243261" y="1934917"/>
            <a:ext cx="6076950" cy="4562475"/>
          </a:xfrm>
          <a:prstGeom prst="rect">
            <a:avLst/>
          </a:prstGeom>
        </p:spPr>
      </p:pic>
    </p:spTree>
    <p:extLst>
      <p:ext uri="{BB962C8B-B14F-4D97-AF65-F5344CB8AC3E}">
        <p14:creationId xmlns:p14="http://schemas.microsoft.com/office/powerpoint/2010/main" val="1011252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stretch>
            <a:fillRect/>
          </a:stretch>
        </p:blipFill>
        <p:spPr>
          <a:xfrm>
            <a:off x="6406846" y="2514600"/>
            <a:ext cx="5785154" cy="4343400"/>
          </a:xfrm>
          <a:prstGeom prst="rect">
            <a:avLst/>
          </a:prstGeom>
        </p:spPr>
      </p:pic>
      <p:pic>
        <p:nvPicPr>
          <p:cNvPr id="4" name="Imagem 3"/>
          <p:cNvPicPr>
            <a:picLocks noChangeAspect="1"/>
          </p:cNvPicPr>
          <p:nvPr/>
        </p:nvPicPr>
        <p:blipFill>
          <a:blip r:embed="rId3"/>
          <a:stretch>
            <a:fillRect/>
          </a:stretch>
        </p:blipFill>
        <p:spPr>
          <a:xfrm>
            <a:off x="16934" y="0"/>
            <a:ext cx="6076950" cy="4562475"/>
          </a:xfrm>
          <a:prstGeom prst="rect">
            <a:avLst/>
          </a:prstGeom>
        </p:spPr>
      </p:pic>
    </p:spTree>
    <p:extLst>
      <p:ext uri="{BB962C8B-B14F-4D97-AF65-F5344CB8AC3E}">
        <p14:creationId xmlns:p14="http://schemas.microsoft.com/office/powerpoint/2010/main" val="238366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1. DIREITOS DO CONSUMIDOR</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sz="3600" dirty="0"/>
              <a:t>Cada vez mais o </a:t>
            </a:r>
            <a:r>
              <a:rPr lang="pt-BR" sz="3600" dirty="0">
                <a:solidFill>
                  <a:srgbClr val="FF0000"/>
                </a:solidFill>
              </a:rPr>
              <a:t>consumidor</a:t>
            </a:r>
            <a:r>
              <a:rPr lang="pt-BR" sz="3600" dirty="0"/>
              <a:t> tem o </a:t>
            </a:r>
            <a:r>
              <a:rPr lang="pt-BR" sz="3600" u="sng" dirty="0"/>
              <a:t>amparo da lei </a:t>
            </a:r>
            <a:r>
              <a:rPr lang="pt-BR" sz="3600" dirty="0"/>
              <a:t>para defender e proteger os seus direitos. Hoje ele tem à sua disposição o </a:t>
            </a:r>
            <a:r>
              <a:rPr lang="pt-BR" sz="3600" u="sng" dirty="0"/>
              <a:t>Código de Defesa do Consumidor</a:t>
            </a:r>
            <a:r>
              <a:rPr lang="pt-BR" sz="3600" dirty="0"/>
              <a:t>, o  Procon e também toda a visibilidade  e apoio da imprensa. Essas leis foram importantes para a nossa sociedade, protegendo-a de profissionais não capacitados ou de fornecedores inidôneos</a:t>
            </a:r>
            <a:r>
              <a:rPr lang="pt-BR" sz="3600" dirty="0" smtClean="0"/>
              <a:t>.</a:t>
            </a:r>
          </a:p>
          <a:p>
            <a:pPr algn="just"/>
            <a:endParaRPr lang="pt-BR" dirty="0"/>
          </a:p>
        </p:txBody>
      </p:sp>
    </p:spTree>
    <p:extLst>
      <p:ext uri="{BB962C8B-B14F-4D97-AF65-F5344CB8AC3E}">
        <p14:creationId xmlns:p14="http://schemas.microsoft.com/office/powerpoint/2010/main" val="329920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549669" y="0"/>
            <a:ext cx="9088429" cy="6823444"/>
          </a:xfrm>
          <a:prstGeom prst="rect">
            <a:avLst/>
          </a:prstGeom>
        </p:spPr>
      </p:pic>
    </p:spTree>
    <p:extLst>
      <p:ext uri="{BB962C8B-B14F-4D97-AF65-F5344CB8AC3E}">
        <p14:creationId xmlns:p14="http://schemas.microsoft.com/office/powerpoint/2010/main" val="3111235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 name="Imagem 4"/>
          <p:cNvPicPr>
            <a:picLocks noChangeAspect="1"/>
          </p:cNvPicPr>
          <p:nvPr/>
        </p:nvPicPr>
        <p:blipFill>
          <a:blip r:embed="rId2"/>
          <a:stretch>
            <a:fillRect/>
          </a:stretch>
        </p:blipFill>
        <p:spPr>
          <a:xfrm>
            <a:off x="0" y="0"/>
            <a:ext cx="12312203" cy="6924096"/>
          </a:xfrm>
          <a:prstGeom prst="rect">
            <a:avLst/>
          </a:prstGeom>
        </p:spPr>
      </p:pic>
    </p:spTree>
    <p:extLst>
      <p:ext uri="{BB962C8B-B14F-4D97-AF65-F5344CB8AC3E}">
        <p14:creationId xmlns:p14="http://schemas.microsoft.com/office/powerpoint/2010/main" val="4012187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0941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917080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925614"/>
          </a:xfrm>
          <a:prstGeom prst="rect">
            <a:avLst/>
          </a:prstGeom>
        </p:spPr>
      </p:pic>
    </p:spTree>
    <p:extLst>
      <p:ext uri="{BB962C8B-B14F-4D97-AF65-F5344CB8AC3E}">
        <p14:creationId xmlns:p14="http://schemas.microsoft.com/office/powerpoint/2010/main" val="2689859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457" y="1472736"/>
            <a:ext cx="10723035" cy="1336956"/>
          </a:xfrm>
        </p:spPr>
        <p:txBody>
          <a:bodyPr/>
          <a:lstStyle/>
          <a:p>
            <a:r>
              <a:rPr lang="pt-BR" dirty="0" smtClean="0"/>
              <a:t>3. Comitês </a:t>
            </a:r>
            <a:r>
              <a:rPr lang="pt-BR" dirty="0"/>
              <a:t>de </a:t>
            </a:r>
            <a:r>
              <a:rPr lang="pt-BR" dirty="0" smtClean="0"/>
              <a:t>ética</a:t>
            </a:r>
            <a:endParaRPr lang="pt-BR"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2206745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pt-BR" smtClean="0"/>
              <a:t>Resolução 196/96</a:t>
            </a:r>
          </a:p>
        </p:txBody>
      </p:sp>
      <p:sp>
        <p:nvSpPr>
          <p:cNvPr id="2051" name="Rectangle 3"/>
          <p:cNvSpPr>
            <a:spLocks noGrp="1" noChangeArrowheads="1"/>
          </p:cNvSpPr>
          <p:nvPr>
            <p:ph type="subTitle" idx="1"/>
          </p:nvPr>
        </p:nvSpPr>
        <p:spPr/>
        <p:txBody>
          <a:bodyPr/>
          <a:lstStyle/>
          <a:p>
            <a:pPr eaLnBrk="1" hangingPunct="1">
              <a:defRPr/>
            </a:pPr>
            <a:endParaRPr lang="pt-BR" smtClean="0"/>
          </a:p>
        </p:txBody>
      </p:sp>
    </p:spTree>
    <p:extLst>
      <p:ext uri="{BB962C8B-B14F-4D97-AF65-F5344CB8AC3E}">
        <p14:creationId xmlns:p14="http://schemas.microsoft.com/office/powerpoint/2010/main" val="4016971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endParaRPr lang="pt-BR" smtClean="0"/>
          </a:p>
        </p:txBody>
      </p:sp>
      <p:sp>
        <p:nvSpPr>
          <p:cNvPr id="117763" name="Rectangle 3"/>
          <p:cNvSpPr>
            <a:spLocks noGrp="1" noChangeArrowheads="1"/>
          </p:cNvSpPr>
          <p:nvPr>
            <p:ph type="body" idx="1"/>
          </p:nvPr>
        </p:nvSpPr>
        <p:spPr>
          <a:xfrm>
            <a:off x="1981200" y="1844676"/>
            <a:ext cx="8229600" cy="4251325"/>
          </a:xfrm>
        </p:spPr>
        <p:txBody>
          <a:bodyPr/>
          <a:lstStyle/>
          <a:p>
            <a:pPr eaLnBrk="1" hangingPunct="1">
              <a:defRPr/>
            </a:pPr>
            <a:r>
              <a:rPr lang="pt-BR" smtClean="0"/>
              <a:t>II.8 - Risco da pesquisa - possibilidade de danos à dimensão física, psíquica, moral, intelectual, social, cultural ou espiritual do ser humano, em qualquer fase de uma pesquisa e dela decorrente. </a:t>
            </a:r>
            <a:br>
              <a:rPr lang="pt-BR" smtClean="0"/>
            </a:br>
            <a:r>
              <a:rPr lang="pt-BR" smtClean="0"/>
              <a:t>  </a:t>
            </a:r>
            <a:br>
              <a:rPr lang="pt-BR" smtClean="0"/>
            </a:br>
            <a:r>
              <a:rPr lang="pt-BR" smtClean="0"/>
              <a:t>  </a:t>
            </a:r>
          </a:p>
        </p:txBody>
      </p:sp>
    </p:spTree>
    <p:extLst>
      <p:ext uri="{BB962C8B-B14F-4D97-AF65-F5344CB8AC3E}">
        <p14:creationId xmlns:p14="http://schemas.microsoft.com/office/powerpoint/2010/main" val="3942192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endParaRPr lang="pt-BR" smtClean="0"/>
          </a:p>
        </p:txBody>
      </p:sp>
      <p:sp>
        <p:nvSpPr>
          <p:cNvPr id="152579" name="Rectangle 3"/>
          <p:cNvSpPr>
            <a:spLocks noGrp="1" noChangeArrowheads="1"/>
          </p:cNvSpPr>
          <p:nvPr>
            <p:ph type="body" idx="1"/>
          </p:nvPr>
        </p:nvSpPr>
        <p:spPr/>
        <p:txBody>
          <a:bodyPr/>
          <a:lstStyle/>
          <a:p>
            <a:pPr eaLnBrk="1" hangingPunct="1">
              <a:defRPr/>
            </a:pPr>
            <a:r>
              <a:rPr lang="pt-BR" smtClean="0"/>
              <a:t>II.9 - Dano associado ou decorrente da pesquisa - agravo imediato ou tardio, ao indivíduo ou à coletividade, com nexo causal comprovado, direto ou indireto, decorrente do estudo científico. </a:t>
            </a:r>
          </a:p>
          <a:p>
            <a:pPr eaLnBrk="1" hangingPunct="1">
              <a:defRPr/>
            </a:pPr>
            <a:endParaRPr lang="pt-BR" smtClean="0"/>
          </a:p>
        </p:txBody>
      </p:sp>
    </p:spTree>
    <p:extLst>
      <p:ext uri="{BB962C8B-B14F-4D97-AF65-F5344CB8AC3E}">
        <p14:creationId xmlns:p14="http://schemas.microsoft.com/office/powerpoint/2010/main" val="374054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endParaRPr lang="pt-BR" smtClean="0"/>
          </a:p>
        </p:txBody>
      </p:sp>
      <p:sp>
        <p:nvSpPr>
          <p:cNvPr id="118787" name="Rectangle 3"/>
          <p:cNvSpPr>
            <a:spLocks noGrp="1" noChangeArrowheads="1"/>
          </p:cNvSpPr>
          <p:nvPr>
            <p:ph type="body" idx="1"/>
          </p:nvPr>
        </p:nvSpPr>
        <p:spPr>
          <a:xfrm>
            <a:off x="1981200" y="1844675"/>
            <a:ext cx="8229600" cy="4464050"/>
          </a:xfrm>
        </p:spPr>
        <p:txBody>
          <a:bodyPr/>
          <a:lstStyle/>
          <a:p>
            <a:pPr eaLnBrk="1" hangingPunct="1">
              <a:defRPr/>
            </a:pPr>
            <a:r>
              <a:rPr lang="pt-BR" smtClean="0"/>
              <a:t>II.15 - </a:t>
            </a:r>
            <a:r>
              <a:rPr lang="pt-BR" smtClean="0">
                <a:hlinkClick r:id="rId2"/>
              </a:rPr>
              <a:t>Vulnerabilidade</a:t>
            </a:r>
            <a:r>
              <a:rPr lang="pt-BR" smtClean="0"/>
              <a:t> - refere-se a estado de pessoas ou grupos , que por quaisquer razões ou motivos, tenham a sua capacidade de autodeterminação reduzida, sobretudo no que se refere ao consentimento livre e esclarecido. </a:t>
            </a:r>
          </a:p>
          <a:p>
            <a:pPr eaLnBrk="1" hangingPunct="1">
              <a:buFont typeface="Wingdings" panose="05000000000000000000" pitchFamily="2" charset="2"/>
              <a:buNone/>
              <a:defRPr/>
            </a:pPr>
            <a:endParaRPr lang="pt-BR" smtClean="0"/>
          </a:p>
        </p:txBody>
      </p:sp>
    </p:spTree>
    <p:extLst>
      <p:ext uri="{BB962C8B-B14F-4D97-AF65-F5344CB8AC3E}">
        <p14:creationId xmlns:p14="http://schemas.microsoft.com/office/powerpoint/2010/main" val="331416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2063" y="325193"/>
            <a:ext cx="10832861" cy="6062728"/>
          </a:xfrm>
        </p:spPr>
        <p:txBody>
          <a:bodyPr>
            <a:noAutofit/>
          </a:bodyPr>
          <a:lstStyle/>
          <a:p>
            <a:pPr algn="just"/>
            <a:r>
              <a:rPr lang="pt-BR" sz="3200" dirty="0"/>
              <a:t>Porém com tanta proteção e com as facilidades no ingresso de ações, muitas vezes o consumidor esquece que o </a:t>
            </a:r>
            <a:r>
              <a:rPr lang="pt-BR" sz="3200" u="sng" dirty="0"/>
              <a:t>princípio da </a:t>
            </a:r>
            <a:r>
              <a:rPr lang="pt-BR" sz="3200" u="sng" dirty="0">
                <a:solidFill>
                  <a:srgbClr val="FF0000"/>
                </a:solidFill>
              </a:rPr>
              <a:t>boa-fé</a:t>
            </a:r>
            <a:r>
              <a:rPr lang="pt-BR" sz="3200" dirty="0"/>
              <a:t> deve prevalecer em todas as relações negociais. As </a:t>
            </a:r>
            <a:r>
              <a:rPr lang="pt-BR" sz="3200" dirty="0">
                <a:solidFill>
                  <a:srgbClr val="FF0000"/>
                </a:solidFill>
              </a:rPr>
              <a:t>leis protetivas</a:t>
            </a:r>
            <a:r>
              <a:rPr lang="pt-BR" sz="3200" dirty="0"/>
              <a:t> foram idealizadas, para que o órgão julgador pudesse </a:t>
            </a:r>
            <a:r>
              <a:rPr lang="pt-BR" sz="3200" u="sng" dirty="0"/>
              <a:t>harmonizar as relações de consumo</a:t>
            </a:r>
            <a:r>
              <a:rPr lang="pt-BR" sz="3200" dirty="0"/>
              <a:t>, mas por vezes verificamos que consumidores utilizam o Poder Judiciário com ações infundadas, motivadas pela má-fé, pleiteando </a:t>
            </a:r>
            <a:r>
              <a:rPr lang="pt-BR" sz="3200" dirty="0">
                <a:solidFill>
                  <a:srgbClr val="FF0000"/>
                </a:solidFill>
              </a:rPr>
              <a:t>indenizações</a:t>
            </a:r>
            <a:r>
              <a:rPr lang="pt-BR" sz="3200" dirty="0"/>
              <a:t> vultosas na tentativa de conseguir tirar do fornecedor ou do prestador de serviço qualquer quantia para compensar “o dano sofrido”, que por vezes nem ocorreu, ou se ocorreu foi por culpa exclusiva do próprio consumidor.</a:t>
            </a:r>
          </a:p>
        </p:txBody>
      </p:sp>
    </p:spTree>
    <p:extLst>
      <p:ext uri="{BB962C8B-B14F-4D97-AF65-F5344CB8AC3E}">
        <p14:creationId xmlns:p14="http://schemas.microsoft.com/office/powerpoint/2010/main" val="801638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endParaRPr lang="pt-BR" smtClean="0"/>
          </a:p>
        </p:txBody>
      </p:sp>
      <p:sp>
        <p:nvSpPr>
          <p:cNvPr id="153603" name="Rectangle 3"/>
          <p:cNvSpPr>
            <a:spLocks noGrp="1" noChangeArrowheads="1"/>
          </p:cNvSpPr>
          <p:nvPr>
            <p:ph type="body" idx="1"/>
          </p:nvPr>
        </p:nvSpPr>
        <p:spPr/>
        <p:txBody>
          <a:bodyPr/>
          <a:lstStyle/>
          <a:p>
            <a:pPr eaLnBrk="1" hangingPunct="1">
              <a:defRPr/>
            </a:pPr>
            <a:r>
              <a:rPr lang="pt-BR" smtClean="0"/>
              <a:t>II.16 - Incapacidade - Refere-se ao possível sujeito da pesquisa que não tenha capacidade civil para dar o seu consentimento livre e esclarecido, devendo ser assistido ou representado, de acordo com a legislação brasileira vigente.</a:t>
            </a:r>
          </a:p>
        </p:txBody>
      </p:sp>
    </p:spTree>
    <p:extLst>
      <p:ext uri="{BB962C8B-B14F-4D97-AF65-F5344CB8AC3E}">
        <p14:creationId xmlns:p14="http://schemas.microsoft.com/office/powerpoint/2010/main" val="1737946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endParaRPr lang="pt-BR" smtClean="0"/>
          </a:p>
        </p:txBody>
      </p:sp>
      <p:sp>
        <p:nvSpPr>
          <p:cNvPr id="119811" name="Rectangle 3"/>
          <p:cNvSpPr>
            <a:spLocks noGrp="1" noChangeArrowheads="1"/>
          </p:cNvSpPr>
          <p:nvPr>
            <p:ph type="body" idx="1"/>
          </p:nvPr>
        </p:nvSpPr>
        <p:spPr>
          <a:xfrm>
            <a:off x="1981200" y="981076"/>
            <a:ext cx="8229600" cy="5114925"/>
          </a:xfrm>
        </p:spPr>
        <p:txBody>
          <a:bodyPr/>
          <a:lstStyle/>
          <a:p>
            <a:pPr eaLnBrk="1" hangingPunct="1">
              <a:defRPr/>
            </a:pPr>
            <a:r>
              <a:rPr lang="pt-BR" sz="2800"/>
              <a:t>II.11- Consentimento livre e esclarecido - anuência do sujeito da pesquisa e/ou de seu representante legal, livre de vícios (simulação, fraude ou erro ), dependência, subordinação ou intimidação, após explicação completa e pormenorizada sobre a natureza da pesquisa, seus objetivos, métodos, benefícios previsto, potenciais riscos e o incômodo que esta possa acarretar, formulada em um termo de consentimento, autorizando sua participação voluntária na pesquisa. </a:t>
            </a:r>
          </a:p>
        </p:txBody>
      </p:sp>
    </p:spTree>
    <p:extLst>
      <p:ext uri="{BB962C8B-B14F-4D97-AF65-F5344CB8AC3E}">
        <p14:creationId xmlns:p14="http://schemas.microsoft.com/office/powerpoint/2010/main" val="1869871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endParaRPr lang="pt-BR" smtClean="0"/>
          </a:p>
        </p:txBody>
      </p:sp>
      <p:sp>
        <p:nvSpPr>
          <p:cNvPr id="120835" name="Rectangle 3"/>
          <p:cNvSpPr>
            <a:spLocks noGrp="1" noChangeArrowheads="1"/>
          </p:cNvSpPr>
          <p:nvPr>
            <p:ph type="body" idx="1"/>
          </p:nvPr>
        </p:nvSpPr>
        <p:spPr>
          <a:xfrm>
            <a:off x="1981200" y="1557338"/>
            <a:ext cx="8229600" cy="4538662"/>
          </a:xfrm>
        </p:spPr>
        <p:txBody>
          <a:bodyPr/>
          <a:lstStyle/>
          <a:p>
            <a:pPr eaLnBrk="1" hangingPunct="1">
              <a:defRPr/>
            </a:pPr>
            <a:r>
              <a:rPr lang="pt-BR" smtClean="0"/>
              <a:t>II.14 - Comitês de Ética em Pesquisa - CEP - colegiados interdisciplinares e independentes, com “munus público”, de caráter consultivo, deliberativo e educativo, criados para defender os interesses dos sujeitos da pesquisa em sua integridade e dignidade e para contribuir no desenvolvimento da pesquisa dentro de padrões éticos. </a:t>
            </a:r>
          </a:p>
        </p:txBody>
      </p:sp>
    </p:spTree>
    <p:extLst>
      <p:ext uri="{BB962C8B-B14F-4D97-AF65-F5344CB8AC3E}">
        <p14:creationId xmlns:p14="http://schemas.microsoft.com/office/powerpoint/2010/main" val="1833110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endParaRPr lang="pt-BR" smtClean="0"/>
          </a:p>
        </p:txBody>
      </p:sp>
      <p:sp>
        <p:nvSpPr>
          <p:cNvPr id="121859" name="Rectangle 3"/>
          <p:cNvSpPr>
            <a:spLocks noGrp="1" noChangeArrowheads="1"/>
          </p:cNvSpPr>
          <p:nvPr>
            <p:ph type="body" idx="1"/>
          </p:nvPr>
        </p:nvSpPr>
        <p:spPr>
          <a:xfrm>
            <a:off x="2063750" y="1743076"/>
            <a:ext cx="8229600" cy="5114925"/>
          </a:xfrm>
        </p:spPr>
        <p:txBody>
          <a:bodyPr/>
          <a:lstStyle/>
          <a:p>
            <a:pPr eaLnBrk="1" hangingPunct="1">
              <a:defRPr/>
            </a:pPr>
            <a:r>
              <a:rPr lang="pt-BR" smtClean="0"/>
              <a:t>III.1 - A eticidade da pesquisa implica em: </a:t>
            </a:r>
            <a:br>
              <a:rPr lang="pt-BR" smtClean="0"/>
            </a:br>
            <a:r>
              <a:rPr lang="pt-BR" smtClean="0"/>
              <a:t>b) ponderação entre riscos e benefícios, tanto atuais como potenciais, individuais ou coletivos (</a:t>
            </a:r>
            <a:r>
              <a:rPr lang="pt-BR" smtClean="0">
                <a:hlinkClick r:id="rId2"/>
              </a:rPr>
              <a:t> beneficência</a:t>
            </a:r>
            <a:r>
              <a:rPr lang="pt-BR" smtClean="0"/>
              <a:t>), comprometendo-se com o máximo de benefícios e o mínimo de danos e riscos; </a:t>
            </a:r>
          </a:p>
          <a:p>
            <a:pPr eaLnBrk="1" hangingPunct="1">
              <a:defRPr/>
            </a:pPr>
            <a:r>
              <a:rPr lang="pt-BR" smtClean="0"/>
              <a:t> c) garantia de que danos previsíveis serão evitados (</a:t>
            </a:r>
            <a:r>
              <a:rPr lang="pt-BR" smtClean="0">
                <a:hlinkClick r:id="rId3"/>
              </a:rPr>
              <a:t> não maleficência</a:t>
            </a:r>
            <a:r>
              <a:rPr lang="pt-BR" smtClean="0"/>
              <a:t>); </a:t>
            </a:r>
          </a:p>
        </p:txBody>
      </p:sp>
    </p:spTree>
    <p:extLst>
      <p:ext uri="{BB962C8B-B14F-4D97-AF65-F5344CB8AC3E}">
        <p14:creationId xmlns:p14="http://schemas.microsoft.com/office/powerpoint/2010/main" val="122279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457" y="1472736"/>
            <a:ext cx="10723035" cy="1336956"/>
          </a:xfrm>
        </p:spPr>
        <p:txBody>
          <a:bodyPr/>
          <a:lstStyle/>
          <a:p>
            <a:r>
              <a:rPr lang="pt-BR" dirty="0" smtClean="0"/>
              <a:t>4. Direitos Humanos</a:t>
            </a:r>
            <a:endParaRPr lang="pt-BR" dirty="0"/>
          </a:p>
        </p:txBody>
      </p:sp>
    </p:spTree>
    <p:extLst>
      <p:ext uri="{BB962C8B-B14F-4D97-AF65-F5344CB8AC3E}">
        <p14:creationId xmlns:p14="http://schemas.microsoft.com/office/powerpoint/2010/main" val="1594735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325082" cy="6865166"/>
          </a:xfrm>
          <a:prstGeom prst="rect">
            <a:avLst/>
          </a:prstGeom>
        </p:spPr>
      </p:pic>
    </p:spTree>
    <p:extLst>
      <p:ext uri="{BB962C8B-B14F-4D97-AF65-F5344CB8AC3E}">
        <p14:creationId xmlns:p14="http://schemas.microsoft.com/office/powerpoint/2010/main" val="1006535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457" y="1472736"/>
            <a:ext cx="10723035" cy="1336956"/>
          </a:xfrm>
        </p:spPr>
        <p:txBody>
          <a:bodyPr/>
          <a:lstStyle/>
          <a:p>
            <a:r>
              <a:rPr lang="pt-BR" dirty="0" smtClean="0"/>
              <a:t>3. Comitês </a:t>
            </a:r>
            <a:r>
              <a:rPr lang="pt-BR" dirty="0"/>
              <a:t>de </a:t>
            </a:r>
            <a:r>
              <a:rPr lang="pt-BR" dirty="0" smtClean="0"/>
              <a:t>ética</a:t>
            </a:r>
            <a:endParaRPr lang="pt-BR" dirty="0"/>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98977" y="0"/>
            <a:ext cx="12290977" cy="6900799"/>
          </a:xfrm>
          <a:prstGeom prst="rect">
            <a:avLst/>
          </a:prstGeom>
        </p:spPr>
      </p:pic>
    </p:spTree>
    <p:extLst>
      <p:ext uri="{BB962C8B-B14F-4D97-AF65-F5344CB8AC3E}">
        <p14:creationId xmlns:p14="http://schemas.microsoft.com/office/powerpoint/2010/main" val="3269937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4" y="0"/>
            <a:ext cx="12175066" cy="6871791"/>
          </a:xfrm>
          <a:prstGeom prst="rect">
            <a:avLst/>
          </a:prstGeom>
        </p:spPr>
      </p:pic>
    </p:spTree>
    <p:extLst>
      <p:ext uri="{BB962C8B-B14F-4D97-AF65-F5344CB8AC3E}">
        <p14:creationId xmlns:p14="http://schemas.microsoft.com/office/powerpoint/2010/main" val="1850654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 y="0"/>
            <a:ext cx="12192001" cy="6923181"/>
          </a:xfrm>
          <a:prstGeom prst="rect">
            <a:avLst/>
          </a:prstGeom>
        </p:spPr>
      </p:pic>
    </p:spTree>
    <p:extLst>
      <p:ext uri="{BB962C8B-B14F-4D97-AF65-F5344CB8AC3E}">
        <p14:creationId xmlns:p14="http://schemas.microsoft.com/office/powerpoint/2010/main" val="832448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4" y="0"/>
            <a:ext cx="12175066" cy="6900798"/>
          </a:xfrm>
          <a:prstGeom prst="rect">
            <a:avLst/>
          </a:prstGeom>
        </p:spPr>
      </p:pic>
    </p:spTree>
    <p:extLst>
      <p:ext uri="{BB962C8B-B14F-4D97-AF65-F5344CB8AC3E}">
        <p14:creationId xmlns:p14="http://schemas.microsoft.com/office/powerpoint/2010/main" val="37142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2367" y="244699"/>
            <a:ext cx="10723035" cy="5698902"/>
          </a:xfrm>
        </p:spPr>
        <p:txBody>
          <a:bodyPr>
            <a:normAutofit/>
          </a:bodyPr>
          <a:lstStyle/>
          <a:p>
            <a:pPr algn="just"/>
            <a:r>
              <a:rPr lang="pt-BR" sz="4000" dirty="0"/>
              <a:t>Sendo assim, </a:t>
            </a:r>
            <a:r>
              <a:rPr lang="pt-BR" sz="4000" b="1" dirty="0">
                <a:solidFill>
                  <a:srgbClr val="FF0000"/>
                </a:solidFill>
              </a:rPr>
              <a:t>todos os profissionais e empresários de estética, beleza e bem-estar</a:t>
            </a:r>
            <a:r>
              <a:rPr lang="pt-BR" sz="4000" dirty="0"/>
              <a:t>, devem estar atentos, </a:t>
            </a:r>
            <a:r>
              <a:rPr lang="pt-BR" sz="4000" u="sng" dirty="0"/>
              <a:t>deixando claro </a:t>
            </a:r>
            <a:r>
              <a:rPr lang="pt-BR" sz="4000" dirty="0"/>
              <a:t>aos seus clientes as responsabilidades que devem assumir, antes de iniciar qualquer procedimento estético ou de beleza, alertando-os dos principais cuidados, como os que </a:t>
            </a:r>
            <a:r>
              <a:rPr lang="pt-BR" sz="4000" dirty="0" smtClean="0"/>
              <a:t>seguem:</a:t>
            </a:r>
            <a:endParaRPr lang="pt-BR" sz="4000" dirty="0"/>
          </a:p>
        </p:txBody>
      </p:sp>
    </p:spTree>
    <p:extLst>
      <p:ext uri="{BB962C8B-B14F-4D97-AF65-F5344CB8AC3E}">
        <p14:creationId xmlns:p14="http://schemas.microsoft.com/office/powerpoint/2010/main" val="3819822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3" y="0"/>
            <a:ext cx="12175067" cy="6978152"/>
          </a:xfrm>
          <a:prstGeom prst="rect">
            <a:avLst/>
          </a:prstGeom>
        </p:spPr>
      </p:pic>
    </p:spTree>
    <p:extLst>
      <p:ext uri="{BB962C8B-B14F-4D97-AF65-F5344CB8AC3E}">
        <p14:creationId xmlns:p14="http://schemas.microsoft.com/office/powerpoint/2010/main" val="116835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4" y="107576"/>
            <a:ext cx="12175066" cy="6750424"/>
          </a:xfrm>
          <a:prstGeom prst="rect">
            <a:avLst/>
          </a:prstGeom>
        </p:spPr>
      </p:pic>
    </p:spTree>
    <p:extLst>
      <p:ext uri="{BB962C8B-B14F-4D97-AF65-F5344CB8AC3E}">
        <p14:creationId xmlns:p14="http://schemas.microsoft.com/office/powerpoint/2010/main" val="1666691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3" y="0"/>
            <a:ext cx="12175067" cy="6910468"/>
          </a:xfrm>
          <a:prstGeom prst="rect">
            <a:avLst/>
          </a:prstGeom>
        </p:spPr>
      </p:pic>
    </p:spTree>
    <p:extLst>
      <p:ext uri="{BB962C8B-B14F-4D97-AF65-F5344CB8AC3E}">
        <p14:creationId xmlns:p14="http://schemas.microsoft.com/office/powerpoint/2010/main" val="1216849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3" y="0"/>
            <a:ext cx="12175067" cy="6881460"/>
          </a:xfrm>
          <a:prstGeom prst="rect">
            <a:avLst/>
          </a:prstGeom>
        </p:spPr>
      </p:pic>
    </p:spTree>
    <p:extLst>
      <p:ext uri="{BB962C8B-B14F-4D97-AF65-F5344CB8AC3E}">
        <p14:creationId xmlns:p14="http://schemas.microsoft.com/office/powerpoint/2010/main" val="3373544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934" y="0"/>
            <a:ext cx="12175066" cy="7403600"/>
          </a:xfrm>
          <a:prstGeom prst="rect">
            <a:avLst/>
          </a:prstGeom>
        </p:spPr>
      </p:pic>
    </p:spTree>
    <p:extLst>
      <p:ext uri="{BB962C8B-B14F-4D97-AF65-F5344CB8AC3E}">
        <p14:creationId xmlns:p14="http://schemas.microsoft.com/office/powerpoint/2010/main" val="3765329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a:hlinkClick r:id="rId2"/>
              </a:rPr>
              <a:t>https://ibeco.com.br/responsabilidade-dos-profissionais-de-estetica-perante-o-codigo-de-defesa-do-consumidor</a:t>
            </a:r>
            <a:r>
              <a:rPr lang="pt-BR" dirty="0" smtClean="0">
                <a:hlinkClick r:id="rId2"/>
              </a:rPr>
              <a:t>/</a:t>
            </a:r>
            <a:endParaRPr lang="pt-BR" dirty="0" smtClean="0"/>
          </a:p>
          <a:p>
            <a:r>
              <a:rPr lang="pt-BR" dirty="0">
                <a:hlinkClick r:id="rId3"/>
              </a:rPr>
              <a:t>https://</a:t>
            </a:r>
            <a:r>
              <a:rPr lang="pt-BR" dirty="0" smtClean="0">
                <a:hlinkClick r:id="rId3"/>
              </a:rPr>
              <a:t>www.tjdft.jus.br/institucional/imprensa/noticias/2015/novembro/insatisfacao-com-resultado-de-tratamento-estetico-nao-gera-indenizacao</a:t>
            </a:r>
            <a:endParaRPr lang="pt-BR" dirty="0" smtClean="0"/>
          </a:p>
          <a:p>
            <a:endParaRPr lang="pt-BR" dirty="0" smtClean="0"/>
          </a:p>
          <a:p>
            <a:endParaRPr lang="pt-BR" dirty="0"/>
          </a:p>
        </p:txBody>
      </p:sp>
    </p:spTree>
    <p:extLst>
      <p:ext uri="{BB962C8B-B14F-4D97-AF65-F5344CB8AC3E}">
        <p14:creationId xmlns:p14="http://schemas.microsoft.com/office/powerpoint/2010/main" val="3156088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5"/>
          <p:cNvSpPr>
            <a:spLocks noGrp="1" noChangeArrowheads="1"/>
          </p:cNvSpPr>
          <p:nvPr>
            <p:ph type="title"/>
          </p:nvPr>
        </p:nvSpPr>
        <p:spPr>
          <a:xfrm>
            <a:off x="1979614" y="1"/>
            <a:ext cx="8226425" cy="404813"/>
          </a:xfrm>
        </p:spPr>
        <p:txBody>
          <a:bodyPr rtlCol="0">
            <a:normAutofit fontScale="90000"/>
          </a:bodyPr>
          <a:lstStyle/>
          <a:p>
            <a:pPr eaLnBrk="1" fontAlgn="auto" hangingPunct="1">
              <a:spcAft>
                <a:spcPts val="0"/>
              </a:spcAft>
              <a:defRPr/>
            </a:pPr>
            <a:r>
              <a:rPr lang="pt-BR" sz="4000">
                <a:solidFill>
                  <a:srgbClr val="00FFFF"/>
                </a:solidFill>
              </a:rPr>
              <a:t>Obrigado</a:t>
            </a:r>
          </a:p>
        </p:txBody>
      </p:sp>
      <p:pic>
        <p:nvPicPr>
          <p:cNvPr id="35843" name="Picture 5" descr="lumlj0003"/>
          <p:cNvPicPr>
            <a:picLocks noGrp="1" noChangeAspect="1" noChangeArrowheads="1"/>
          </p:cNvPicPr>
          <p:nvPr>
            <p:ph idx="4294967295"/>
          </p:nvPr>
        </p:nvPicPr>
        <p:blipFill>
          <a:blip r:embed="rId2">
            <a:lum bright="-12000" contrast="6000"/>
            <a:extLst>
              <a:ext uri="{28A0092B-C50C-407E-A947-70E740481C1C}">
                <a14:useLocalDpi xmlns:a14="http://schemas.microsoft.com/office/drawing/2010/main" val="0"/>
              </a:ext>
            </a:extLst>
          </a:blip>
          <a:srcRect/>
          <a:stretch>
            <a:fillRect/>
          </a:stretch>
        </p:blipFill>
        <p:spPr>
          <a:xfrm>
            <a:off x="1520826" y="476251"/>
            <a:ext cx="9144000" cy="6381750"/>
          </a:xfrm>
          <a:noFill/>
        </p:spPr>
      </p:pic>
      <p:sp>
        <p:nvSpPr>
          <p:cNvPr id="171015" name="Rectangle 7"/>
          <p:cNvSpPr>
            <a:spLocks noChangeArrowheads="1"/>
          </p:cNvSpPr>
          <p:nvPr/>
        </p:nvSpPr>
        <p:spPr bwMode="auto">
          <a:xfrm>
            <a:off x="5232401" y="6278564"/>
            <a:ext cx="5235575" cy="579437"/>
          </a:xfrm>
          <a:prstGeom prst="rect">
            <a:avLst/>
          </a:prstGeom>
          <a:noFill/>
          <a:ln w="9525">
            <a:noFill/>
            <a:miter lim="800000"/>
            <a:headEnd/>
            <a:tailEnd/>
          </a:ln>
          <a:effectLst/>
        </p:spPr>
        <p:txBody>
          <a:bodyPr>
            <a:spAutoFit/>
          </a:bodyPr>
          <a:lstStyle/>
          <a:p>
            <a:pPr>
              <a:defRPr/>
            </a:pPr>
            <a:endParaRPr lang="pt-BR" sz="32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183136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4637" y="115910"/>
            <a:ext cx="10723035" cy="6104586"/>
          </a:xfrm>
        </p:spPr>
        <p:txBody>
          <a:bodyPr>
            <a:noAutofit/>
          </a:bodyPr>
          <a:lstStyle/>
          <a:p>
            <a:pPr marL="457200" indent="-457200" algn="just">
              <a:buFont typeface="+mj-lt"/>
              <a:buAutoNum type="arabicPeriod"/>
            </a:pPr>
            <a:r>
              <a:rPr lang="pt-BR" sz="2800" dirty="0"/>
              <a:t>Informar todos os </a:t>
            </a:r>
            <a:r>
              <a:rPr lang="pt-BR" sz="2800" u="sng" dirty="0">
                <a:solidFill>
                  <a:srgbClr val="FF0000"/>
                </a:solidFill>
              </a:rPr>
              <a:t>cuidados e riscos </a:t>
            </a:r>
            <a:r>
              <a:rPr lang="pt-BR" sz="2800" dirty="0"/>
              <a:t>no </a:t>
            </a:r>
            <a:r>
              <a:rPr lang="pt-BR" sz="2800" dirty="0" err="1"/>
              <a:t>pré</a:t>
            </a:r>
            <a:r>
              <a:rPr lang="pt-BR" sz="2800" dirty="0"/>
              <a:t> e pós-procedimentos, conscientizando o cliente das consequências que podem decorrer de sua atitude, caso não atenda às orientações do profissional;</a:t>
            </a:r>
          </a:p>
          <a:p>
            <a:pPr marL="457200" indent="-457200" algn="just">
              <a:buFont typeface="+mj-lt"/>
              <a:buAutoNum type="arabicPeriod"/>
            </a:pPr>
            <a:r>
              <a:rPr lang="pt-BR" sz="2800" dirty="0"/>
              <a:t>Elaborar um texto contendo as </a:t>
            </a:r>
            <a:r>
              <a:rPr lang="pt-BR" sz="2800" dirty="0">
                <a:solidFill>
                  <a:srgbClr val="FF0000"/>
                </a:solidFill>
              </a:rPr>
              <a:t>orientações</a:t>
            </a:r>
            <a:r>
              <a:rPr lang="pt-BR" sz="2800" dirty="0"/>
              <a:t> de cada tratamento realizado;</a:t>
            </a:r>
          </a:p>
          <a:p>
            <a:pPr marL="457200" indent="-457200" algn="just">
              <a:buFont typeface="+mj-lt"/>
              <a:buAutoNum type="arabicPeriod"/>
            </a:pPr>
            <a:r>
              <a:rPr lang="pt-BR" sz="2800" dirty="0"/>
              <a:t>Elaborar um </a:t>
            </a:r>
            <a:r>
              <a:rPr lang="pt-BR" sz="2800" dirty="0">
                <a:solidFill>
                  <a:srgbClr val="FF0000"/>
                </a:solidFill>
              </a:rPr>
              <a:t>relatório</a:t>
            </a:r>
            <a:r>
              <a:rPr lang="pt-BR" sz="2800" dirty="0"/>
              <a:t> para cada cliente, fazendo-se um </a:t>
            </a:r>
            <a:r>
              <a:rPr lang="pt-BR" sz="2800" b="1" u="sng" dirty="0"/>
              <a:t>histórico de protocolos </a:t>
            </a:r>
            <a:r>
              <a:rPr lang="pt-BR" sz="2800" dirty="0"/>
              <a:t>informando, por exemplo, produtos que foram utilizados, aparelhos e materiais descartáveis, como agulhas, etc.</a:t>
            </a:r>
          </a:p>
          <a:p>
            <a:pPr marL="457200" indent="-457200" algn="just">
              <a:buFont typeface="+mj-lt"/>
              <a:buAutoNum type="arabicPeriod"/>
            </a:pPr>
            <a:r>
              <a:rPr lang="pt-BR" sz="2800" dirty="0">
                <a:solidFill>
                  <a:srgbClr val="FF0000"/>
                </a:solidFill>
              </a:rPr>
              <a:t>Permissão assinada </a:t>
            </a:r>
            <a:r>
              <a:rPr lang="pt-BR" sz="2800" dirty="0"/>
              <a:t>para ser fotografado antes, durante e depois do tratamento com fins restritos para documentação no prontuário.</a:t>
            </a:r>
          </a:p>
        </p:txBody>
      </p:sp>
    </p:spTree>
    <p:extLst>
      <p:ext uri="{BB962C8B-B14F-4D97-AF65-F5344CB8AC3E}">
        <p14:creationId xmlns:p14="http://schemas.microsoft.com/office/powerpoint/2010/main" val="350658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2367" y="386366"/>
            <a:ext cx="10723035" cy="5557235"/>
          </a:xfrm>
        </p:spPr>
        <p:txBody>
          <a:bodyPr>
            <a:normAutofit/>
          </a:bodyPr>
          <a:lstStyle/>
          <a:p>
            <a:pPr marL="0" indent="0" algn="just">
              <a:buNone/>
            </a:pPr>
            <a:r>
              <a:rPr lang="pt-BR" sz="3200" dirty="0"/>
              <a:t>O</a:t>
            </a:r>
            <a:r>
              <a:rPr lang="pt-BR" sz="3200" dirty="0" smtClean="0"/>
              <a:t> </a:t>
            </a:r>
            <a:r>
              <a:rPr lang="pt-BR" sz="3200" b="1" u="sng" dirty="0">
                <a:solidFill>
                  <a:srgbClr val="FF0000"/>
                </a:solidFill>
              </a:rPr>
              <a:t>bom profissional</a:t>
            </a:r>
            <a:r>
              <a:rPr lang="pt-BR" sz="3200" dirty="0"/>
              <a:t>, além de dominar a técnica do serviço que presta à sociedade, deve sempre buscar atualização em conhecimentos técnicos e científicos, através de cursos ligados à área de atuação.</a:t>
            </a:r>
          </a:p>
        </p:txBody>
      </p:sp>
      <p:pic>
        <p:nvPicPr>
          <p:cNvPr id="4" name="Imagem 3"/>
          <p:cNvPicPr>
            <a:picLocks noChangeAspect="1"/>
          </p:cNvPicPr>
          <p:nvPr/>
        </p:nvPicPr>
        <p:blipFill>
          <a:blip r:embed="rId2"/>
          <a:stretch>
            <a:fillRect/>
          </a:stretch>
        </p:blipFill>
        <p:spPr>
          <a:xfrm>
            <a:off x="2594824" y="2790826"/>
            <a:ext cx="6667500" cy="3152775"/>
          </a:xfrm>
          <a:prstGeom prst="rect">
            <a:avLst/>
          </a:prstGeom>
        </p:spPr>
      </p:pic>
    </p:spTree>
    <p:extLst>
      <p:ext uri="{BB962C8B-B14F-4D97-AF65-F5344CB8AC3E}">
        <p14:creationId xmlns:p14="http://schemas.microsoft.com/office/powerpoint/2010/main" val="165979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72945"/>
          </a:xfrm>
          <a:prstGeom prst="rect">
            <a:avLst/>
          </a:prstGeom>
        </p:spPr>
      </p:pic>
    </p:spTree>
    <p:extLst>
      <p:ext uri="{BB962C8B-B14F-4D97-AF65-F5344CB8AC3E}">
        <p14:creationId xmlns:p14="http://schemas.microsoft.com/office/powerpoint/2010/main" val="343620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0" y="0"/>
            <a:ext cx="12192000" cy="6858280"/>
          </a:xfrm>
          <a:prstGeom prst="rect">
            <a:avLst/>
          </a:prstGeom>
        </p:spPr>
      </p:pic>
    </p:spTree>
    <p:extLst>
      <p:ext uri="{BB962C8B-B14F-4D97-AF65-F5344CB8AC3E}">
        <p14:creationId xmlns:p14="http://schemas.microsoft.com/office/powerpoint/2010/main" val="3982302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399857" y="-8438"/>
            <a:ext cx="9392285" cy="6874875"/>
          </a:xfrm>
          <a:prstGeom prst="rect">
            <a:avLst/>
          </a:prstGeom>
        </p:spPr>
      </p:pic>
    </p:spTree>
    <p:extLst>
      <p:ext uri="{BB962C8B-B14F-4D97-AF65-F5344CB8AC3E}">
        <p14:creationId xmlns:p14="http://schemas.microsoft.com/office/powerpoint/2010/main" val="1487591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Texturizado">
  <a:themeElements>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izad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izad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izad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izad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izad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izad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izad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izad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Breeze.thmx</Template>
  <TotalTime>572</TotalTime>
  <Words>1113</Words>
  <Application>Microsoft Office PowerPoint</Application>
  <PresentationFormat>Widescreen</PresentationFormat>
  <Paragraphs>42</Paragraphs>
  <Slides>46</Slides>
  <Notes>0</Notes>
  <HiddenSlides>0</HiddenSlides>
  <MMClips>0</MMClips>
  <ScaleCrop>false</ScaleCrop>
  <HeadingPairs>
    <vt:vector size="6" baseType="variant">
      <vt:variant>
        <vt:lpstr>Fontes usadas</vt:lpstr>
      </vt:variant>
      <vt:variant>
        <vt:i4>8</vt:i4>
      </vt:variant>
      <vt:variant>
        <vt:lpstr>Tema</vt:lpstr>
      </vt:variant>
      <vt:variant>
        <vt:i4>3</vt:i4>
      </vt:variant>
      <vt:variant>
        <vt:lpstr>Títulos de slides</vt:lpstr>
      </vt:variant>
      <vt:variant>
        <vt:i4>46</vt:i4>
      </vt:variant>
    </vt:vector>
  </HeadingPairs>
  <TitlesOfParts>
    <vt:vector size="57" baseType="lpstr">
      <vt:lpstr>Arial</vt:lpstr>
      <vt:lpstr>Calibri</vt:lpstr>
      <vt:lpstr>Corbel</vt:lpstr>
      <vt:lpstr>News Gothic MT</vt:lpstr>
      <vt:lpstr>Tahoma</vt:lpstr>
      <vt:lpstr>Wingdings</vt:lpstr>
      <vt:lpstr>Wingdings 2</vt:lpstr>
      <vt:lpstr>Wingdings 3</vt:lpstr>
      <vt:lpstr>Breeze</vt:lpstr>
      <vt:lpstr>Módulo</vt:lpstr>
      <vt:lpstr>Texturizado</vt:lpstr>
      <vt:lpstr>AULA 10: DOS CÓDIGOS DE ÉTICA PROFISSIONAL  Estética e Massoterapia – Aula 9</vt:lpstr>
      <vt:lpstr>1. DIREITOS DO CONSUMIDOR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Insatisfação com resultado de tratamento estético não gera indenização</vt:lpstr>
      <vt:lpstr>Outras leis:</vt:lpstr>
      <vt:lpstr>Apresentação do PowerPoint</vt:lpstr>
      <vt:lpstr>2. Relação profissional – cliente</vt:lpstr>
      <vt:lpstr>Apresentação do PowerPoint</vt:lpstr>
      <vt:lpstr>Apresentação do PowerPoint</vt:lpstr>
      <vt:lpstr>Apresentação do PowerPoint</vt:lpstr>
      <vt:lpstr>Apresentação do PowerPoint</vt:lpstr>
      <vt:lpstr>Apresentação do PowerPoint</vt:lpstr>
      <vt:lpstr>Apresentação do PowerPoint</vt:lpstr>
      <vt:lpstr>3. Comitês de ética</vt:lpstr>
      <vt:lpstr>Resolução 196/96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4. Direitos Humanos</vt:lpstr>
      <vt:lpstr>Apresentação do PowerPoint</vt:lpstr>
      <vt:lpstr>3. Comitês de ética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Monica Santiago Galisa</dc:creator>
  <cp:lastModifiedBy>Padre Valmir</cp:lastModifiedBy>
  <cp:revision>46</cp:revision>
  <dcterms:created xsi:type="dcterms:W3CDTF">2014-05-13T11:09:08Z</dcterms:created>
  <dcterms:modified xsi:type="dcterms:W3CDTF">2020-05-27T17:36:13Z</dcterms:modified>
</cp:coreProperties>
</file>