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665" r:id="rId2"/>
    <p:sldMasterId id="2147484679" r:id="rId3"/>
    <p:sldMasterId id="2147484693" r:id="rId4"/>
    <p:sldMasterId id="2147484707" r:id="rId5"/>
    <p:sldMasterId id="2147484926" r:id="rId6"/>
  </p:sldMasterIdLst>
  <p:notesMasterIdLst>
    <p:notesMasterId r:id="rId58"/>
  </p:notesMasterIdLst>
  <p:sldIdLst>
    <p:sldId id="258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34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A260-4DEC-4D3D-8CE1-A4967D3675A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BCD05-CFA8-4AF5-B71E-06460D6257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90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9175" y="515938"/>
            <a:ext cx="4565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13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2BB61B-4FBC-4E1C-A8D3-A2E023ED191F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3CB5959-034B-44D6-A729-732F4FCCA60B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14417-619F-409B-9255-AD732DD85C76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81DD3DA-04DE-4C6C-985A-3AA4F0359B81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893FFA-7A1D-41A5-A285-6905BD1C5262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BA921B6-6918-41CC-BE82-E7284E1F3FC8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C4CEB-CC00-45AA-83E9-60B6CB6A4177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5A06360-27A4-4C76-BB1D-053AFFA21F4D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7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61404B-EB9A-44E1-8534-260028E002D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5B77FE9-5AE6-4901-B9BC-F44C5C99A236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5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A7432-951D-4C73-A459-D93BE6E1A5FC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7DD4EE-244C-4D46-B6BC-F7108F072D60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2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28F8F5-9427-4C75-BFA6-F4499B350F92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F4F6B33-E5E0-4FE5-B46F-DAACE25E9068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3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3E5C5-6BCB-4042-A8EF-3C10A07CDC37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D8D7AF-969A-45A8-B584-E03247AFC67F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9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A4E1F0-A7AE-4A71-BBA1-D13D138D771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3007D58-261B-49EB-9EEE-4699367E29D9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57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DE5AA-68CE-4771-B88B-A384F441DE17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FE34722-58B4-47C6-9A00-4F4CCF21D8D1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6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4D378F-6F5A-48AB-A73E-07A7FE76BBE9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F05B00-71E2-435B-BDC1-7126CC758D51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3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9BB345-70AE-4D45-950F-B19B41C6C6A8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EFD521-D899-4CB5-868E-9150AE1E3A3F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1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5DB93-8303-4645-BFE8-67A2AE211D2A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C95C60D-745B-4091-AE72-9EBF4607686D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294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FA74B-DF43-4033-9942-70A15746680A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4A89CD3-59A6-4CC3-B2E4-6EE69E78747A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397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79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0D993A-5FEE-4BF6-9C99-F9F7D15E824D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2EFCAE-63E9-4779-AB4D-F77261122CD8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99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93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4182E-18B9-4039-9601-A3B72A65DD85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EBCE81-7BE3-4F26-AB0F-137A00A0DB00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02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59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772E37-A6F5-4939-BBE1-CAC6E7FAC18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15FACB3-07BB-4C6C-835E-7E2319868C8B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704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13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90E75-D4C2-4D4A-9EA2-6AD1A88C505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8D12C1-5751-436C-AFDC-36925D69F032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84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11086-FA52-4E82-86CB-33762CE1711D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CF449D-46A5-4E9B-A843-7F7A3C84F869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09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91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BDB-2AB5-413A-B7BD-65A957268B73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D4A8694-59DB-42FA-8CC7-CCD735EE5991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011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82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601F42-5213-4B39-990B-ABE34C2877A1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77C6BA-78B6-42FC-B1DD-52EA6AD415D7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114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0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27689D-1AB1-48D5-80B9-C9F09E5526C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105F05F-5A51-4696-9C3B-100B2E70D78D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58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9B3320-DC99-4F43-B373-6680BD77444C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DC82EA5-FE1D-434B-B6A8-0B1B5F0B4A35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6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2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83F109-AF5E-4C9E-922C-76D917FFC53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A660B81-B78B-4D13-B748-229823E76D38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318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13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67074-AAB2-476C-A1BB-8A2159A3C4FD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5799693-DD85-46F7-A146-C718C898B6D7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1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09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213F09-1A54-46B0-866C-57542CDA0BA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11F1FCF-ABDA-4B90-9BA0-3F12DABC5C53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523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09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4255A5-9615-4DDE-85AC-2B2FF8A1177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32D9BD-9D3A-4A75-B6BF-1262B5880BC7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626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12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480C4F-E82B-46DA-8433-8CD9B63A050D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85CF0F-A661-45F3-B0C6-5680BAB65D16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728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85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BA1DB3-2E97-44DC-94C9-93406EA6CB01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9C48212-D125-410E-A0F5-A42A359C1F1A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830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1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87972-1BDA-4CF1-BD9A-46E8CA5AFF55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4222BF-C259-4263-A455-C3E6D8379700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933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22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BB2E0-9A95-4CBC-B604-A839AF4E0D45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027707F-36E2-4939-9D39-82480AFB5717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035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51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398629-81FE-4B7E-B024-86A3AC1EEC14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FD7D53-449C-42F3-AFD8-10F8AA2AD280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13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E4EAE-55A0-4C6D-A7EE-887AD64E8342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6DCFA8B-6D10-417C-A9C5-4DAB5C5783B9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959FD-7FD7-44B2-BEF0-BFAF4EEEEBC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57E472F-BD41-43FD-BA13-0084E031789E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4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41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B530A-E509-4C27-8E6A-22AA2FC8A3B0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A633109-242B-49F7-A79C-F8212E8246BA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4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9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1DACCC-E376-4EE1-8851-B8668B320A66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37DD9AF-19AF-4D7E-AACC-75017F6E4A7E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44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55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E5368-4337-471C-B1D2-879184B34312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F8122B8-63C5-4406-BBE3-215120597A68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54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67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67CB71-F054-48E7-96D4-90660FAC3331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049462-0482-496A-8858-7A18CCCA26E4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650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552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69A944-BCA0-4E56-94EA-794279AD5E51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EA4321E-2E82-4651-9D2F-F1EE8E27B9CE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752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554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DE4A5C-9583-4762-AE1C-8EB011BE7B25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14F388-1DAE-448D-98B4-83D60CC0B70F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854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37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924EE-934F-4C7C-B047-67DEA591FBDC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9BB48F-332C-4D16-B4A8-D82A457AE6E5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957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8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652A8F-A95C-4256-ABCA-9E87963DFF8D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12D579-8935-40FC-86EA-30CDB840454D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059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17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069A29-8201-4F56-B141-EDBCAFA65518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CF60C55-F001-49AB-885D-22FAA9C7085D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162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D5E9DD-9651-4C10-BD2F-0A54770A03AB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1ECFF6-C58C-4036-9374-3CC7EFB98C16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3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8EC6B1-491A-4A56-AC12-15C0B4B80FD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064EEF7-5A63-48BC-9979-617CEED53675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2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9754D-4957-4DD4-93D9-431343148CEB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071ECFA-B7EF-476D-ADF7-6CAD3E41399F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BE39D3-C0DF-4AFC-818A-05C97B789C8E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F081E47-7991-43F1-ACC0-7CF4E55C3C33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09A2FC-6417-4453-9BE3-80C334BF8F4A}" type="slidenum">
              <a:rPr lang="pt-BR" altLang="pt-B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637148-7C8D-48B6-9647-56A39BDAC111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59" y="2130426"/>
            <a:ext cx="10363482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18" y="3886200"/>
            <a:ext cx="853496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19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76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7836" y="273050"/>
            <a:ext cx="2742777" cy="58562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07" y="273050"/>
            <a:ext cx="8047735" cy="58562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7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39239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3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6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5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1581481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1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70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70" y="4406901"/>
            <a:ext cx="10363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70" y="2906713"/>
            <a:ext cx="1036348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84965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3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3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9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2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44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718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1207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0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535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1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4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1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4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0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2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43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0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31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4638"/>
            <a:ext cx="10972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06" y="1535113"/>
            <a:ext cx="53877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06" y="2174875"/>
            <a:ext cx="53877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81" y="1535113"/>
            <a:ext cx="53896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81" y="2174875"/>
            <a:ext cx="53896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2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0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63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2992589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84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42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6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9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0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810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7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1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43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45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7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pt-BR" altLang="pt-BR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pt-BR" altLang="pt-BR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32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321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1A979D5-806B-4D33-93F6-72E06541034B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6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3A60D-D8A5-49E8-88A3-30C7A2BB6EF4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1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7556-27AB-40D7-A689-CC50E6511581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91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E3DA-249C-4D89-9961-EDB0EF07E8A6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21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E5A46-8D22-4DC9-ACF5-9C77B7C995C5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486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ED278-0D37-4281-864D-C66F860A5AB2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36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176E9-818F-4200-8A49-38EC0D2F58C2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1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E11A9-48A2-4E98-8134-B99553402B34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CAC8F-A5BE-4948-A26C-C702D1678930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7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EA184-E481-4C5F-A326-77E21A1ACF6C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2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963A1-9EA7-40F4-BF8C-70B9446E09CF}" type="slidenum">
              <a:rPr lang="pt-BR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3050"/>
            <a:ext cx="40106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939" y="273051"/>
            <a:ext cx="68155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06" y="1435101"/>
            <a:ext cx="40106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244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13" y="4800600"/>
            <a:ext cx="7315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13" y="612775"/>
            <a:ext cx="73159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13" y="5367338"/>
            <a:ext cx="7315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5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22574" y="-26988"/>
          <a:ext cx="12167544" cy="69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14" imgW="106843796" imgH="71737609" progId="">
                  <p:embed/>
                </p:oleObj>
              </mc:Choice>
              <mc:Fallback>
                <p:oleObj r:id="rId14" imgW="106843796" imgH="717376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74" y="-26988"/>
                        <a:ext cx="12167544" cy="694690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6239" y="76201"/>
            <a:ext cx="1465448" cy="5808663"/>
          </a:xfrm>
          <a:prstGeom prst="rect">
            <a:avLst/>
          </a:prstGeom>
          <a:gradFill rotWithShape="0">
            <a:gsLst>
              <a:gs pos="0">
                <a:srgbClr val="003400"/>
              </a:gs>
              <a:gs pos="50000">
                <a:srgbClr val="00AE00"/>
              </a:gs>
              <a:gs pos="100000">
                <a:srgbClr val="0034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3071" y="76201"/>
            <a:ext cx="380001" cy="5808663"/>
          </a:xfrm>
          <a:prstGeom prst="rect">
            <a:avLst/>
          </a:prstGeom>
          <a:gradFill rotWithShape="0">
            <a:gsLst>
              <a:gs pos="0">
                <a:srgbClr val="00AE00"/>
              </a:gs>
              <a:gs pos="50000">
                <a:srgbClr val="003400"/>
              </a:gs>
              <a:gs pos="100000">
                <a:srgbClr val="00A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397726" y="5940425"/>
            <a:ext cx="541783" cy="234950"/>
          </a:xfrm>
          <a:custGeom>
            <a:avLst/>
            <a:gdLst>
              <a:gd name="T0" fmla="*/ 0 w 288"/>
              <a:gd name="T1" fmla="*/ 118 h 148"/>
              <a:gd name="T2" fmla="*/ 46 w 288"/>
              <a:gd name="T3" fmla="*/ 147 h 148"/>
              <a:gd name="T4" fmla="*/ 287 w 288"/>
              <a:gd name="T5" fmla="*/ 2 h 148"/>
              <a:gd name="T6" fmla="*/ 189 w 288"/>
              <a:gd name="T7" fmla="*/ 0 h 148"/>
              <a:gd name="T8" fmla="*/ 0 w 288"/>
              <a:gd name="T9" fmla="*/ 118 h 148"/>
              <a:gd name="T10" fmla="*/ 0 w 288"/>
              <a:gd name="T11" fmla="*/ 0 h 148"/>
              <a:gd name="T12" fmla="*/ 288 w 288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48">
                <a:moveTo>
                  <a:pt x="0" y="118"/>
                </a:moveTo>
                <a:lnTo>
                  <a:pt x="46" y="147"/>
                </a:lnTo>
                <a:lnTo>
                  <a:pt x="287" y="2"/>
                </a:lnTo>
                <a:lnTo>
                  <a:pt x="189" y="0"/>
                </a:lnTo>
                <a:lnTo>
                  <a:pt x="0" y="1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80001" y="5886451"/>
            <a:ext cx="664061" cy="55563"/>
          </a:xfrm>
          <a:custGeom>
            <a:avLst/>
            <a:gdLst>
              <a:gd name="T0" fmla="*/ 0 w 353"/>
              <a:gd name="T1" fmla="*/ 0 h 35"/>
              <a:gd name="T2" fmla="*/ 51 w 353"/>
              <a:gd name="T3" fmla="*/ 34 h 35"/>
              <a:gd name="T4" fmla="*/ 352 w 353"/>
              <a:gd name="T5" fmla="*/ 34 h 35"/>
              <a:gd name="T6" fmla="*/ 299 w 353"/>
              <a:gd name="T7" fmla="*/ 0 h 35"/>
              <a:gd name="T8" fmla="*/ 0 w 353"/>
              <a:gd name="T9" fmla="*/ 0 h 35"/>
              <a:gd name="T10" fmla="*/ 0 w 353"/>
              <a:gd name="T11" fmla="*/ 0 h 35"/>
              <a:gd name="T12" fmla="*/ 353 w 353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53" h="35">
                <a:moveTo>
                  <a:pt x="0" y="0"/>
                </a:moveTo>
                <a:lnTo>
                  <a:pt x="51" y="34"/>
                </a:lnTo>
                <a:lnTo>
                  <a:pt x="352" y="34"/>
                </a:lnTo>
                <a:lnTo>
                  <a:pt x="299" y="0"/>
                </a:lnTo>
                <a:lnTo>
                  <a:pt x="0" y="0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33071" y="5519739"/>
            <a:ext cx="270892" cy="422275"/>
          </a:xfrm>
          <a:custGeom>
            <a:avLst/>
            <a:gdLst>
              <a:gd name="T0" fmla="*/ 55 w 144"/>
              <a:gd name="T1" fmla="*/ 265 h 266"/>
              <a:gd name="T2" fmla="*/ 143 w 144"/>
              <a:gd name="T3" fmla="*/ 31 h 266"/>
              <a:gd name="T4" fmla="*/ 91 w 144"/>
              <a:gd name="T5" fmla="*/ 0 h 266"/>
              <a:gd name="T6" fmla="*/ 0 w 144"/>
              <a:gd name="T7" fmla="*/ 229 h 266"/>
              <a:gd name="T8" fmla="*/ 55 w 144"/>
              <a:gd name="T9" fmla="*/ 265 h 266"/>
              <a:gd name="T10" fmla="*/ 0 w 144"/>
              <a:gd name="T11" fmla="*/ 0 h 266"/>
              <a:gd name="T12" fmla="*/ 144 w 144"/>
              <a:gd name="T13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4" h="266">
                <a:moveTo>
                  <a:pt x="55" y="265"/>
                </a:moveTo>
                <a:lnTo>
                  <a:pt x="143" y="31"/>
                </a:lnTo>
                <a:lnTo>
                  <a:pt x="91" y="0"/>
                </a:lnTo>
                <a:lnTo>
                  <a:pt x="0" y="229"/>
                </a:lnTo>
                <a:lnTo>
                  <a:pt x="55" y="2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348815" y="5886451"/>
            <a:ext cx="594456" cy="55563"/>
          </a:xfrm>
          <a:custGeom>
            <a:avLst/>
            <a:gdLst>
              <a:gd name="T0" fmla="*/ 17 w 316"/>
              <a:gd name="T1" fmla="*/ 34 h 35"/>
              <a:gd name="T2" fmla="*/ 0 w 316"/>
              <a:gd name="T3" fmla="*/ 0 h 35"/>
              <a:gd name="T4" fmla="*/ 263 w 316"/>
              <a:gd name="T5" fmla="*/ 0 h 35"/>
              <a:gd name="T6" fmla="*/ 315 w 316"/>
              <a:gd name="T7" fmla="*/ 34 h 35"/>
              <a:gd name="T8" fmla="*/ 17 w 316"/>
              <a:gd name="T9" fmla="*/ 34 h 35"/>
              <a:gd name="T10" fmla="*/ 0 w 316"/>
              <a:gd name="T11" fmla="*/ 0 h 35"/>
              <a:gd name="T12" fmla="*/ 316 w 316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" h="35">
                <a:moveTo>
                  <a:pt x="17" y="34"/>
                </a:moveTo>
                <a:lnTo>
                  <a:pt x="0" y="0"/>
                </a:lnTo>
                <a:lnTo>
                  <a:pt x="263" y="0"/>
                </a:lnTo>
                <a:lnTo>
                  <a:pt x="315" y="34"/>
                </a:lnTo>
                <a:lnTo>
                  <a:pt x="17" y="34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79111" y="6264276"/>
            <a:ext cx="541783" cy="277813"/>
          </a:xfrm>
          <a:custGeom>
            <a:avLst/>
            <a:gdLst>
              <a:gd name="T0" fmla="*/ 0 w 288"/>
              <a:gd name="T1" fmla="*/ 144 h 175"/>
              <a:gd name="T2" fmla="*/ 47 w 288"/>
              <a:gd name="T3" fmla="*/ 174 h 175"/>
              <a:gd name="T4" fmla="*/ 287 w 288"/>
              <a:gd name="T5" fmla="*/ 29 h 175"/>
              <a:gd name="T6" fmla="*/ 238 w 288"/>
              <a:gd name="T7" fmla="*/ 0 h 175"/>
              <a:gd name="T8" fmla="*/ 0 w 288"/>
              <a:gd name="T9" fmla="*/ 144 h 175"/>
              <a:gd name="T10" fmla="*/ 0 w 288"/>
              <a:gd name="T11" fmla="*/ 0 h 175"/>
              <a:gd name="T12" fmla="*/ 288 w 288"/>
              <a:gd name="T13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75">
                <a:moveTo>
                  <a:pt x="0" y="144"/>
                </a:moveTo>
                <a:lnTo>
                  <a:pt x="47" y="174"/>
                </a:lnTo>
                <a:lnTo>
                  <a:pt x="287" y="29"/>
                </a:lnTo>
                <a:lnTo>
                  <a:pt x="238" y="0"/>
                </a:lnTo>
                <a:lnTo>
                  <a:pt x="0" y="14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388319" y="6126164"/>
            <a:ext cx="263367" cy="427037"/>
          </a:xfrm>
          <a:custGeom>
            <a:avLst/>
            <a:gdLst>
              <a:gd name="T0" fmla="*/ 78 w 140"/>
              <a:gd name="T1" fmla="*/ 218 h 269"/>
              <a:gd name="T2" fmla="*/ 139 w 140"/>
              <a:gd name="T3" fmla="*/ 268 h 269"/>
              <a:gd name="T4" fmla="*/ 50 w 140"/>
              <a:gd name="T5" fmla="*/ 30 h 269"/>
              <a:gd name="T6" fmla="*/ 0 w 140"/>
              <a:gd name="T7" fmla="*/ 0 h 269"/>
              <a:gd name="T8" fmla="*/ 78 w 140"/>
              <a:gd name="T9" fmla="*/ 218 h 269"/>
              <a:gd name="T10" fmla="*/ 0 w 140"/>
              <a:gd name="T11" fmla="*/ 0 h 269"/>
              <a:gd name="T12" fmla="*/ 140 w 140"/>
              <a:gd name="T13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0" h="269">
                <a:moveTo>
                  <a:pt x="78" y="218"/>
                </a:moveTo>
                <a:lnTo>
                  <a:pt x="139" y="268"/>
                </a:lnTo>
                <a:lnTo>
                  <a:pt x="50" y="30"/>
                </a:lnTo>
                <a:lnTo>
                  <a:pt x="0" y="0"/>
                </a:lnTo>
                <a:lnTo>
                  <a:pt x="78" y="2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67824" y="6122988"/>
            <a:ext cx="272772" cy="419100"/>
          </a:xfrm>
          <a:custGeom>
            <a:avLst/>
            <a:gdLst>
              <a:gd name="T0" fmla="*/ 51 w 145"/>
              <a:gd name="T1" fmla="*/ 263 h 264"/>
              <a:gd name="T2" fmla="*/ 144 w 145"/>
              <a:gd name="T3" fmla="*/ 33 h 264"/>
              <a:gd name="T4" fmla="*/ 87 w 145"/>
              <a:gd name="T5" fmla="*/ 0 h 264"/>
              <a:gd name="T6" fmla="*/ 0 w 145"/>
              <a:gd name="T7" fmla="*/ 230 h 264"/>
              <a:gd name="T8" fmla="*/ 51 w 145"/>
              <a:gd name="T9" fmla="*/ 263 h 264"/>
              <a:gd name="T10" fmla="*/ 0 w 145"/>
              <a:gd name="T11" fmla="*/ 0 h 264"/>
              <a:gd name="T12" fmla="*/ 145 w 145"/>
              <a:gd name="T13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5" h="264">
                <a:moveTo>
                  <a:pt x="51" y="263"/>
                </a:moveTo>
                <a:lnTo>
                  <a:pt x="144" y="33"/>
                </a:lnTo>
                <a:lnTo>
                  <a:pt x="87" y="0"/>
                </a:lnTo>
                <a:lnTo>
                  <a:pt x="0" y="230"/>
                </a:lnTo>
                <a:lnTo>
                  <a:pt x="51" y="263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470298" y="5568951"/>
            <a:ext cx="1279210" cy="906463"/>
          </a:xfrm>
          <a:custGeom>
            <a:avLst/>
            <a:gdLst>
              <a:gd name="T0" fmla="*/ 389 w 680"/>
              <a:gd name="T1" fmla="*/ 0 h 571"/>
              <a:gd name="T2" fmla="*/ 302 w 680"/>
              <a:gd name="T3" fmla="*/ 235 h 571"/>
              <a:gd name="T4" fmla="*/ 0 w 680"/>
              <a:gd name="T5" fmla="*/ 233 h 571"/>
              <a:gd name="T6" fmla="*/ 250 w 680"/>
              <a:gd name="T7" fmla="*/ 382 h 571"/>
              <a:gd name="T8" fmla="*/ 187 w 680"/>
              <a:gd name="T9" fmla="*/ 539 h 571"/>
              <a:gd name="T10" fmla="*/ 352 w 680"/>
              <a:gd name="T11" fmla="*/ 439 h 571"/>
              <a:gd name="T12" fmla="*/ 567 w 680"/>
              <a:gd name="T13" fmla="*/ 570 h 571"/>
              <a:gd name="T14" fmla="*/ 488 w 680"/>
              <a:gd name="T15" fmla="*/ 354 h 571"/>
              <a:gd name="T16" fmla="*/ 679 w 680"/>
              <a:gd name="T17" fmla="*/ 235 h 571"/>
              <a:gd name="T18" fmla="*/ 481 w 680"/>
              <a:gd name="T19" fmla="*/ 236 h 571"/>
              <a:gd name="T20" fmla="*/ 389 w 680"/>
              <a:gd name="T21" fmla="*/ 0 h 571"/>
              <a:gd name="T22" fmla="*/ 0 w 680"/>
              <a:gd name="T23" fmla="*/ 0 h 571"/>
              <a:gd name="T24" fmla="*/ 680 w 680"/>
              <a:gd name="T25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680" h="571">
                <a:moveTo>
                  <a:pt x="389" y="0"/>
                </a:moveTo>
                <a:lnTo>
                  <a:pt x="302" y="235"/>
                </a:lnTo>
                <a:lnTo>
                  <a:pt x="0" y="233"/>
                </a:lnTo>
                <a:lnTo>
                  <a:pt x="250" y="382"/>
                </a:lnTo>
                <a:lnTo>
                  <a:pt x="187" y="539"/>
                </a:lnTo>
                <a:lnTo>
                  <a:pt x="352" y="439"/>
                </a:lnTo>
                <a:lnTo>
                  <a:pt x="567" y="570"/>
                </a:lnTo>
                <a:lnTo>
                  <a:pt x="488" y="354"/>
                </a:lnTo>
                <a:lnTo>
                  <a:pt x="679" y="235"/>
                </a:lnTo>
                <a:lnTo>
                  <a:pt x="481" y="236"/>
                </a:lnTo>
                <a:lnTo>
                  <a:pt x="389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506" y="273050"/>
            <a:ext cx="1097110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06" y="1604964"/>
            <a:ext cx="1097110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301218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225004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01553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9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574725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1188909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pt-B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003366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pt-B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pt-BR" sz="2400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386C98-CC7D-4B6B-98F9-5A1D36879708}" type="slidenum">
              <a:rPr lang="pt-B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1980-1988/L7209.htm#art6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1.xml"/><Relationship Id="rId5" Type="http://schemas.openxmlformats.org/officeDocument/2006/relationships/hyperlink" Target="http://www.planalto.gov.br/ccivil_03/LEIS/2003/L10.741.htm#art61iih" TargetMode="External"/><Relationship Id="rId4" Type="http://schemas.openxmlformats.org/officeDocument/2006/relationships/hyperlink" Target="http://www.planalto.gov.br/ccivil_03/_Ato2004-2006/2006/Lei/L11340.htm#art43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90" y="111473"/>
            <a:ext cx="8578304" cy="661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36560" y="260351"/>
            <a:ext cx="6030179" cy="5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FFCC00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 E MASSOTERAPIA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215680" y="1340768"/>
            <a:ext cx="7813476" cy="5112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p3d extrusionH="57150">
              <a:bevelT w="82550" h="38100" prst="coolSlant"/>
            </a:sp3d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ÉTICA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MORAL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 smtClean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BIOÉTICA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 smtClean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Aula </a:t>
            </a:r>
            <a:r>
              <a:rPr lang="pt-BR" sz="3600" b="1" i="1" kern="10" dirty="0" smtClean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6</a:t>
            </a:r>
            <a:endParaRPr lang="pt-BR" sz="3600" b="1" i="1" kern="10" dirty="0">
              <a:ln w="3492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66FF66"/>
              </a:solidFill>
              <a:effectLst>
                <a:outerShdw dist="17819" dir="2700000" algn="ctr" rotWithShape="0">
                  <a:srgbClr val="000000"/>
                </a:outerShdw>
              </a:effectLst>
              <a:latin typeface="Arial Black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76321" y="6453336"/>
            <a:ext cx="2272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4BF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Prof. Dr. Marcos de Almeida</a:t>
            </a:r>
          </a:p>
        </p:txBody>
      </p:sp>
    </p:spTree>
    <p:extLst>
      <p:ext uri="{BB962C8B-B14F-4D97-AF65-F5344CB8AC3E}">
        <p14:creationId xmlns:p14="http://schemas.microsoft.com/office/powerpoint/2010/main" val="4222005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800" b="1" u="sng"/>
              <a:t>RELAÇÃO DE PARENTESCO (CÓDIGO CIVIL)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8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1.591. São parentes em linha reta as pessoas que estão umas para com as outras na relação de ascendentes e descendentes.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1.592. São parentes em linha colateral ou transversal, até o quarto grau, as pessoas provenientes de um só tronco, sem descenderem uma da outra.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1.593. O parentesco é natural ou civil, conforme resulte de consangüinidade ou outra origem.</a:t>
            </a:r>
          </a:p>
        </p:txBody>
      </p:sp>
    </p:spTree>
    <p:extLst>
      <p:ext uri="{BB962C8B-B14F-4D97-AF65-F5344CB8AC3E}">
        <p14:creationId xmlns:p14="http://schemas.microsoft.com/office/powerpoint/2010/main" val="680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400" b="1" u="sng"/>
              <a:t>FILIAÇÃO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4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400"/>
              <a:t>Art. 1.596. Os filhos, havidos ou não da relação de casamento, ou por adoção, terão os mesmos direitos e qualificações, proibidas quaisquer designações discriminatórias relativas à filiação.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400"/>
              <a:t>Art. 1.597. Presumem-se concebidos na constância do casamento os filhos: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/>
              <a:t>	I - nascidos cento e oitenta dias, pelo menos, depois de estabelecida a convivência conjugal;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/>
              <a:t>	II - nascidos nos trezentos dias subsequentes à dissolução da sociedade conjugal, por morte, separação judicial, nulidade e anulação do casamento;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28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 b="1" u="sng"/>
              <a:t>FILIAÇÃO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6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Art. 1.597. Presumem-se concebidos na constância do casamento os filhos: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III - havidos por fecundação artificial homóloga, mesmo que falecido o marido;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IV - havidos, a qualquer tempo, quando se tratar de embriões excedentários, decorrentes de concepção artificial homóloga;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V - havidos por inseminação artificial heteróloga, desde que tenha prévia autorização do marido.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5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 b="1" u="sng"/>
              <a:t>FILIAÇÃO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6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Art. 1.597. Presumem-se concebidos na constância do casamento os filhos: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III - havidos por fecundação artificial homóloga, mesmo que falecido o marido;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IV - havidos, a qualquer tempo, quando se tratar de embriões excedentários, decorrentes de concepção artificial homóloga;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V - havidos por inseminação artificial heteróloga, desde que tenha prévia autorização do marido.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41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800" b="1" u="sng"/>
              <a:t>FILIAÇÃO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8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1.599. A prova da impotência do cônjuge para gerar, à época da concepção, ilide a presunção da paternidade.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1.600. Não basta o adultério da mulher, ainda que confessado, para ilidir a presunção legal da paternidade.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/>
              <a:t>Art. 1.601. Cabe ao marido o direito de contestar a paternidade dos filhos nascidos de sua mulher, sendo tal ação imprescritível.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9464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FILIAÇÃO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b="1" u="sng" smtClean="0"/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Art. 1.602. Não basta a confissão materna para excluir a paternidade.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mtClean="0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mtClean="0"/>
              <a:t>Art. 1.603. A filiação prova-se pela certidão do termo de nascimento registrada no Registro Civil.	</a:t>
            </a:r>
          </a:p>
        </p:txBody>
      </p:sp>
    </p:spTree>
    <p:extLst>
      <p:ext uri="{BB962C8B-B14F-4D97-AF65-F5344CB8AC3E}">
        <p14:creationId xmlns:p14="http://schemas.microsoft.com/office/powerpoint/2010/main" val="14999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 b="1" u="sng"/>
              <a:t>FILIAÇÃO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6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Art. 1.604. Ninguém pode vindicar estado contrário ao que resulta do registro de nascimento, salvo provando-se erro ou falsidade do registro.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Art. 1.605. Na falta, ou defeito, do termo de nascimento, poderá provar-se a filiação por qualquer modo admissível em direito: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I - quando houver começo de prova por escrito, proveniente dos pais, conjunta ou separadamente;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600"/>
              <a:t>II - quando existirem veementes presunções resultantes de fatos já certos.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14344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FILIAÇÃO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b="1" u="sng" smtClean="0"/>
          </a:p>
          <a:p>
            <a:pPr marL="454025" indent="-352425" eaLnBrk="1" hangingPunct="1"/>
            <a:r>
              <a:rPr lang="pt-BR" altLang="pt-BR" smtClean="0"/>
              <a:t>Art. 1.606. A ação de prova de filiação compete ao filho, enquanto viver, passando aos herdeiros, se ele morrer menor ou incapaz.</a:t>
            </a:r>
          </a:p>
        </p:txBody>
      </p:sp>
    </p:spTree>
    <p:extLst>
      <p:ext uri="{BB962C8B-B14F-4D97-AF65-F5344CB8AC3E}">
        <p14:creationId xmlns:p14="http://schemas.microsoft.com/office/powerpoint/2010/main" val="1614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FILIAÇÃO – RECONHECIMENTO DOS FILHOS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2000" b="1" u="sng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1.607. O filho havido fora do casamento pode ser reconhecido pelos pais, conjunta ou separadamente.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1.608. Quando a maternidade constar do termo do nascimento do filho, a mãe só poderá contestá-la provando a falsidade do termo, ou das declarações nele contidas.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val="3701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200" b="1" u="sng"/>
              <a:t>FILIAÇÃO – RECONHECIMENTO DOS FILHOS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2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200"/>
              <a:t>Art. 1.609. O reconhecimento dos filhos havidos fora do casamento é irrevogável e será feito: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2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/>
              <a:t>	I - no registro do nascimento;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/>
              <a:t>	II - por escritura pública ou escrito particular, a ser arquivado em cartório;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/>
              <a:t>	III - por testamento, ainda que incidentalmente manifestado;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/>
              <a:t>	IV - por manifestação direta e expressa perante o juiz, ainda que o reconhecimento não haja sido o objeto único e principal do ato que o contém.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/>
              <a:t>	Parágrafo único. O reconhecimento pode preceder o nascimento do filho ou ser posterior ao seu falecimento, se ele deixar descendentes.</a:t>
            </a:r>
          </a:p>
        </p:txBody>
      </p:sp>
    </p:spTree>
    <p:extLst>
      <p:ext uri="{BB962C8B-B14F-4D97-AF65-F5344CB8AC3E}">
        <p14:creationId xmlns:p14="http://schemas.microsoft.com/office/powerpoint/2010/main" val="5602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2138" y="122830"/>
            <a:ext cx="11709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a)Autonomia e tomada de decisões: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Adoção, tutela e alienação parental;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Poder familiar e direito de escolha: filme: Uma prova de amor;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Direitos sexuais: </a:t>
            </a:r>
            <a:r>
              <a:rPr lang="pt-BR" sz="3600" dirty="0" err="1">
                <a:solidFill>
                  <a:schemeClr val="bg1"/>
                </a:solidFill>
                <a:latin typeface="Verdana" panose="020B0604030504040204" pitchFamily="34" charset="0"/>
              </a:rPr>
              <a:t>transgênero</a:t>
            </a: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 e ética da diversidade e critérios de inclusão;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limites e vantagens da barriga solidária;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células tronco e embrionárias;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os entorpecentes e a indústria do tráfico; internação compulsória da </a:t>
            </a:r>
            <a:r>
              <a:rPr lang="pt-BR" sz="3600" dirty="0" err="1">
                <a:solidFill>
                  <a:schemeClr val="bg1"/>
                </a:solidFill>
                <a:latin typeface="Verdana" panose="020B0604030504040204" pitchFamily="34" charset="0"/>
              </a:rPr>
              <a:t>crakolândia</a:t>
            </a: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 / SP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</a:rPr>
              <a:t>- Tráfico de pessoas e de órgãos humanos;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FILIAÇÃO – RECONHECIMENTO DOS FILHOS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2000" b="1" u="sng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1.612. O filho reconhecido, enquanto menor, ficará sob a guarda do genitor que o reconheceu, e, se ambos o reconheceram e não houver acordo, sob a de quem melhor atender aos interesses do menor.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1.613. São ineficazes a condição e o termo apostos ao ato de reconhecimento do filho.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val="31032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FILIAÇÃO – RECONHECIMENTO DOS FILHOS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2000" b="1" u="sng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1.614. O filho maior não pode ser reconhecido sem o seu consentimento, e o menor pode impugnar o reconhecimento, nos quatro anos que se seguirem à maioridade, ou à emancipação.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1.615. Qualquer pessoa, que justo interesse tenha, pode contestar a ação de investigação de paternidade, ou maternidade.</a:t>
            </a:r>
          </a:p>
          <a:p>
            <a:pPr marL="454025" indent="-352425" eaLnBrk="1" hangingPunct="1">
              <a:lnSpc>
                <a:spcPct val="90000"/>
              </a:lnSpc>
            </a:pP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val="30760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FILIAÇÃO – RECONHECIMENTO DOS FILHOS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2000" b="1" u="sng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1.616. A sentença que julgar procedente a ação de investigação produzirá os mesmos efeitos do reconhecimento; mas poderá ordenar que o filho se crie e eduque fora da companhia dos pais ou daquele que lhe contestou essa qualidade.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Art. 1.617. A filiação materna ou paterna pode resultar de casamento declarado nulo, ainda mesmo sem as condições do putativo.</a:t>
            </a:r>
          </a:p>
        </p:txBody>
      </p:sp>
    </p:spTree>
    <p:extLst>
      <p:ext uri="{BB962C8B-B14F-4D97-AF65-F5344CB8AC3E}">
        <p14:creationId xmlns:p14="http://schemas.microsoft.com/office/powerpoint/2010/main" val="28667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800" b="1" u="sng"/>
              <a:t>PODER FAMILIAR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8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 b="1"/>
              <a:t>Art. 1.630. Os filhos estão sujeitos ao poder familiar, enquanto menores.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 b="1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 b="1"/>
              <a:t>Art. 1.631. Durante o casamento e a união estável, compete o poder familiar aos pais; na falta ou impedimento de um deles, o outro o exercerá com exclusividade.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8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Parágrafo único. Divergindo os pais quanto ao exercício do poder familiar, é assegurado a qualquer deles recorrer ao juiz para solução do desacordo.</a:t>
            </a:r>
          </a:p>
        </p:txBody>
      </p:sp>
    </p:spTree>
    <p:extLst>
      <p:ext uri="{BB962C8B-B14F-4D97-AF65-F5344CB8AC3E}">
        <p14:creationId xmlns:p14="http://schemas.microsoft.com/office/powerpoint/2010/main" val="21896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PODER FAMILIAR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20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2000" b="1"/>
              <a:t>Art. 1.632. A separação judicial, o divórcio e a dissolução da união estável não alteram as relações entre pais e filhos senão quanto ao direito, que aos primeiros cabe, de terem em sua companhia os segundos.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2000" b="1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2000" b="1"/>
              <a:t>Art. 1.633. O filho, não reconhecido pelo pai, fica sob poder familiar exclusivo da mãe; se a mãe não for conhecida ou capaz de exercê-lo, dar-se-á tutor ao menor.</a:t>
            </a:r>
          </a:p>
        </p:txBody>
      </p:sp>
    </p:spTree>
    <p:extLst>
      <p:ext uri="{BB962C8B-B14F-4D97-AF65-F5344CB8AC3E}">
        <p14:creationId xmlns:p14="http://schemas.microsoft.com/office/powerpoint/2010/main" val="40983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800" b="1" u="sng"/>
              <a:t>PODER FAMILIAR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8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800" b="1"/>
              <a:t>Art. 1.634. Compete aos pais, quanto à pessoa dos filhos menores: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8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I - dirigir-lhes a criação e educação;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8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II - tê-los em sua companhia e guarda;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III - conceder-lhes ou negar-lhes consentimento para casarem;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8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800" b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35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200" b="1" u="sng"/>
              <a:t>PODER FAMILIAR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200" b="1" u="sng"/>
          </a:p>
          <a:p>
            <a:pPr marL="454025" indent="-352425" eaLnBrk="1" hangingPunct="1">
              <a:lnSpc>
                <a:spcPct val="80000"/>
              </a:lnSpc>
            </a:pPr>
            <a:r>
              <a:rPr lang="pt-BR" altLang="pt-BR" sz="1200" b="1"/>
              <a:t>Art. 1.634. Compete aos pais, quanto à pessoa dos filhos menores: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IV - nomear-lhes tutor por testamento ou documento autêntico, se o outro dos pais não lhe sobreviver, ou o sobrevivo não puder exercer o poder familiar;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V - representá-los, até aos dezesseis anos, nos atos da vida civil, e assisti-los, após essa idade, nos atos em que forem partes, suprindo-lhes o consentimento;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VI - reclamá-los de quem ilegalmente os detenha;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VII - exigir que lhes prestem obediência, respeito e os serviços próprios de sua idade e condição.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900" b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18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 u="sng"/>
              <a:t>PODER FAMILIAR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 b="1"/>
              <a:t>	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 b="1"/>
              <a:t>	Art. 1.635. Extingue-se o poder familiar: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I - pela morte dos pais ou do filho;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II - pela emancipação, nos termos do art. 5</a:t>
            </a:r>
            <a:r>
              <a:rPr lang="pt-BR" altLang="pt-BR" sz="1600" b="1" u="sng"/>
              <a:t>o</a:t>
            </a:r>
            <a:r>
              <a:rPr lang="pt-BR" altLang="pt-BR" sz="1600" b="1"/>
              <a:t>, parágrafo único;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III - pela maioridade;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IV - pela adoção;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V - por decisão judicial, na forma do artigo 1.638.</a:t>
            </a:r>
          </a:p>
        </p:txBody>
      </p:sp>
    </p:spTree>
    <p:extLst>
      <p:ext uri="{BB962C8B-B14F-4D97-AF65-F5344CB8AC3E}">
        <p14:creationId xmlns:p14="http://schemas.microsoft.com/office/powerpoint/2010/main" val="759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CIVIL APLICÁVEL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PODER FAMILIAR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2000" b="1"/>
              <a:t>	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Art. 1.638. Perderá por ato judicial o poder familiar o pai ou a mãe que: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I - castigar imoderadamente o filho;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II - deixar o filho em abandono;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III - praticar atos contrários à moral e aos bons costumes;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IV - incidir, reiteradamente, nas faltas previstas no artigo antecedente. (abuso de autoridade ou falta com os deveres)</a:t>
            </a:r>
          </a:p>
        </p:txBody>
      </p:sp>
    </p:spTree>
    <p:extLst>
      <p:ext uri="{BB962C8B-B14F-4D97-AF65-F5344CB8AC3E}">
        <p14:creationId xmlns:p14="http://schemas.microsoft.com/office/powerpoint/2010/main" val="30630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PENAL APLICÁVEL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CAPÍTULO IV</a:t>
            </a:r>
            <a:br>
              <a:rPr lang="pt-BR" altLang="pt-BR" sz="1600" b="1"/>
            </a:br>
            <a:r>
              <a:rPr lang="pt-BR" altLang="pt-BR" sz="1600" b="1"/>
              <a:t>DOS CRIMES CONTRA O</a:t>
            </a:r>
            <a:br>
              <a:rPr lang="pt-BR" altLang="pt-BR" sz="1600" b="1"/>
            </a:br>
            <a:r>
              <a:rPr lang="pt-BR" altLang="pt-BR" sz="1600" b="1"/>
              <a:t>PÁTRIO PODER, TUTELA CURATELA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Induzimento a fuga, entrega arbitrária ou sonegação de incapazes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Art. 248 - Induzir menor de dezoito anos, ou interdito, a fugir do lugar em que se acha por determinação de quem sobre ele exerce autoridade, em virtude de lei ou de ordem judicial; confiar a outrem sem ordem do pai, do tutor ou do curador algum menor de dezoito anos ou interdito, ou deixar, sem justa causa, de entregá-lo a quem legitimamente o reclame: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Pena - detenção, de um mês a um ano, ou multa.</a:t>
            </a:r>
          </a:p>
        </p:txBody>
      </p:sp>
    </p:spTree>
    <p:extLst>
      <p:ext uri="{BB962C8B-B14F-4D97-AF65-F5344CB8AC3E}">
        <p14:creationId xmlns:p14="http://schemas.microsoft.com/office/powerpoint/2010/main" val="2619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PAI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endParaRPr lang="pt-BR" altLang="pt-BR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Homem que deu origem a outro; genitor, progenitor 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endParaRPr lang="pt-BR" altLang="pt-BR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Indivíduo do qual (alguém) descende 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38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PENAL APLICÁVEL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SUBTRAÇÃO DE INCAPAZES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Art. 249 - Subtrair menor de dezoito anos ou interdito ao poder de quem o tem sob sua guarda em virtude de lei ou de ordem judicial: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Pena - detenção, de dois meses a dois anos, se o fato não constitui elemento de outro crime.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§ 1º - O fato de ser o agente pai ou tutor do menor ou curador do interdito não o exime de pena, se destituído ou temporariamente privado do pátrio poder, tutela, curatela ou guarda.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§ 2º - No caso de restituição do menor ou do interdito, se este não sofreu maus-tratos ou privações, o juiz pode deixar de aplicar pena.</a:t>
            </a:r>
          </a:p>
        </p:txBody>
      </p:sp>
    </p:spTree>
    <p:extLst>
      <p:ext uri="{BB962C8B-B14F-4D97-AF65-F5344CB8AC3E}">
        <p14:creationId xmlns:p14="http://schemas.microsoft.com/office/powerpoint/2010/main" val="11524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6537" y="750627"/>
            <a:ext cx="94169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3200" dirty="0" smtClean="0"/>
              <a:t>Alienação Parental</a:t>
            </a:r>
            <a:endParaRPr lang="pt-BR" sz="32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Art</a:t>
            </a:r>
            <a:r>
              <a:rPr lang="pt-BR" dirty="0"/>
              <a:t>. 1.633 – O filho, não reconhecido pelo pai, ...</a:t>
            </a:r>
          </a:p>
          <a:p>
            <a:r>
              <a:rPr lang="pt-BR" dirty="0"/>
              <a:t>Art. 1.634 – Compete aos pais, quanto à pessoa dos filhos menores:</a:t>
            </a:r>
          </a:p>
          <a:p>
            <a:pPr lvl="0"/>
            <a:r>
              <a:rPr lang="pt-BR" dirty="0"/>
              <a:t>Dirigir-lhe a criação e educação;</a:t>
            </a:r>
          </a:p>
          <a:p>
            <a:pPr lvl="0"/>
            <a:r>
              <a:rPr lang="pt-BR" dirty="0"/>
              <a:t>Tê-los em sua companhia e guarda;</a:t>
            </a:r>
          </a:p>
          <a:p>
            <a:pPr lvl="0"/>
            <a:r>
              <a:rPr lang="pt-BR" dirty="0"/>
              <a:t>Conceder-lhes ou negar-lhes consentimento para casarem;</a:t>
            </a:r>
          </a:p>
          <a:p>
            <a:pPr lvl="0"/>
            <a:r>
              <a:rPr lang="pt-BR" dirty="0" err="1"/>
              <a:t>Nomear-lhes</a:t>
            </a:r>
            <a:r>
              <a:rPr lang="pt-BR" dirty="0"/>
              <a:t> tutor por testamentos ou documento autêntico, se o outro dos pais não lhe sobreviver, ou o sobrevivo não puder exercer o poder familiar;</a:t>
            </a:r>
          </a:p>
          <a:p>
            <a:pPr lvl="0"/>
            <a:r>
              <a:rPr lang="pt-BR" dirty="0"/>
              <a:t>Representá-lo até aos dezesseis anos, nos atos da vida civil, e assisti-los, após essa idade, nos atos em que forem partes, suprindo-lhes o consentimento;</a:t>
            </a:r>
          </a:p>
          <a:p>
            <a:pPr lvl="0"/>
            <a:r>
              <a:rPr lang="pt-BR" dirty="0"/>
              <a:t>Reclamá-los de quem ilegalmente os detenha;</a:t>
            </a:r>
          </a:p>
          <a:p>
            <a:pPr lvl="0"/>
            <a:r>
              <a:rPr lang="pt-BR" dirty="0"/>
              <a:t>Exigir que lhes prestem obediência, respeito e os serviços.</a:t>
            </a:r>
          </a:p>
          <a:p>
            <a:r>
              <a:rPr lang="pt-BR" dirty="0"/>
              <a:t>Art. 1.635 – Extingue-se o poder familiar:</a:t>
            </a:r>
          </a:p>
          <a:p>
            <a:pPr lvl="0"/>
            <a:r>
              <a:rPr lang="pt-BR" dirty="0"/>
              <a:t>Morte</a:t>
            </a:r>
          </a:p>
          <a:p>
            <a:pPr lvl="0"/>
            <a:r>
              <a:rPr lang="pt-BR" dirty="0"/>
              <a:t>...</a:t>
            </a:r>
          </a:p>
          <a:p>
            <a:r>
              <a:rPr lang="pt-BR" dirty="0"/>
              <a:t>Art. 1.638 – Perderá por ato judicial o poder familiar o pai ou mãe.</a:t>
            </a:r>
          </a:p>
        </p:txBody>
      </p:sp>
    </p:spTree>
    <p:extLst>
      <p:ext uri="{BB962C8B-B14F-4D97-AF65-F5344CB8AC3E}">
        <p14:creationId xmlns:p14="http://schemas.microsoft.com/office/powerpoint/2010/main" val="124050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PENAL APLICÁVEL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	Corrupção de menores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	Art. 218 - Corromper ou facilitar a corrupção de pessoa maior de 14 (catorze) e menor de 18 (dezoito) anos, com ela praticando ato de libidinagem, ou induzindo-a a praticá-lo ou presenciá-lo: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	Pena - reclusão, de um a quatro anos</a:t>
            </a:r>
          </a:p>
        </p:txBody>
      </p:sp>
    </p:spTree>
    <p:extLst>
      <p:ext uri="{BB962C8B-B14F-4D97-AF65-F5344CB8AC3E}">
        <p14:creationId xmlns:p14="http://schemas.microsoft.com/office/powerpoint/2010/main" val="1570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LEGISLAÇÃO PENAL APLICÁVEL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CIRCUNSTÂNCIAS AGRAVANTES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Art. 61 - São circunstâncias que sempre agravam a pena, quando não constituem ou qualificam o crime:</a:t>
            </a:r>
            <a:r>
              <a:rPr lang="pt-BR" altLang="pt-BR" sz="1400" b="1">
                <a:hlinkClick r:id="rId3"/>
              </a:rPr>
              <a:t>(Redação dada pela Lei nº 7.209, de 11.7.1984)</a:t>
            </a: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        e) contra ascendente, descendente, irmão ou cônjuge;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        f) com abuso de autoridade ou prevalecendo-se de relações domésticas, de coabitação ou de hospitalidade, ou com violência contra a mulher na forma da lei específica; </a:t>
            </a:r>
            <a:r>
              <a:rPr lang="pt-BR" altLang="pt-BR" sz="1400" b="1">
                <a:hlinkClick r:id="rId4"/>
              </a:rPr>
              <a:t>(Incluído pela Lei nº 11.340, de 2006)</a:t>
            </a: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g) com abuso de poder ou violação de dever inerente a cargo, ofício, ministério ou profissão;</a:t>
            </a:r>
          </a:p>
          <a:p>
            <a:pPr marL="454025" indent="-352425" eaLnBrk="1" hangingPunct="1">
              <a:lnSpc>
                <a:spcPct val="80000"/>
              </a:lnSpc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h) contra criança, maior de 60 (sessenta) anos, enfermo ou mulher grávida; </a:t>
            </a:r>
            <a:r>
              <a:rPr lang="pt-BR" altLang="pt-BR" sz="1400" b="1">
                <a:hlinkClick r:id="rId5"/>
              </a:rPr>
              <a:t>(Redação dada pela Lei nº 10.741, de 2003)</a:t>
            </a:r>
            <a:endParaRPr lang="pt-BR" altLang="pt-BR" sz="1400" b="1"/>
          </a:p>
        </p:txBody>
      </p:sp>
    </p:spTree>
    <p:extLst>
      <p:ext uri="{BB962C8B-B14F-4D97-AF65-F5344CB8AC3E}">
        <p14:creationId xmlns:p14="http://schemas.microsoft.com/office/powerpoint/2010/main" val="18530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ADOÇÃO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	Art. 1.618. Só a pessoa maior de dezoito anos pode adotar.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	Parágrafo único. A adoção por ambos os cônjuges ou companheiros poderá ser formalizada, desde que um deles tenha completado dezoito anos de idade, comprovada a estabilidade da família.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	Art. 1.619. O adotante há de ser pelo menos dezesseis anos mais velho que o adotado.</a:t>
            </a:r>
          </a:p>
        </p:txBody>
      </p:sp>
    </p:spTree>
    <p:extLst>
      <p:ext uri="{BB962C8B-B14F-4D97-AF65-F5344CB8AC3E}">
        <p14:creationId xmlns:p14="http://schemas.microsoft.com/office/powerpoint/2010/main" val="2576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ADOÇÃO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Art. 1.620. Enquanto não der contas de sua administração e não saldar o débito, não poderá o tutor ou o curador adotar o pupilo ou o curatelado.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Art. 1.621. A adoção depende de consentimento dos pais ou dos representantes legais, de quem se deseja adotar, e da concordância deste, se contar mais de doze anos.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§ 1</a:t>
            </a:r>
            <a:r>
              <a:rPr lang="pt-BR" altLang="pt-BR" sz="1600" b="1" u="sng"/>
              <a:t>o</a:t>
            </a:r>
            <a:r>
              <a:rPr lang="pt-BR" altLang="pt-BR" sz="1600" b="1"/>
              <a:t> O consentimento será dispensado em relação à criança ou adolescente cujos pais sejam desconhecidos ou tenham sido destituídos do poder familiar.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§ 2</a:t>
            </a:r>
            <a:r>
              <a:rPr lang="pt-BR" altLang="pt-BR" sz="1600" b="1" u="sng"/>
              <a:t>o</a:t>
            </a:r>
            <a:r>
              <a:rPr lang="pt-BR" altLang="pt-BR" sz="1600" b="1"/>
              <a:t> O consentimento previsto no caput é revogável até a publicação da sentença constitutiva da adoção.</a:t>
            </a:r>
          </a:p>
        </p:txBody>
      </p:sp>
    </p:spTree>
    <p:extLst>
      <p:ext uri="{BB962C8B-B14F-4D97-AF65-F5344CB8AC3E}">
        <p14:creationId xmlns:p14="http://schemas.microsoft.com/office/powerpoint/2010/main" val="14513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ADOÇÃO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Art. 1.626. A adoção atribui a situação de filho ao adotado, desligando-o de qualquer vínculo com os pais e parentes consangüíneos, salvo quanto aos impedimentos para o casamento.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Art. 1.627. A decisão confere ao adotado o sobrenome do adotante, podendo determinar a modificação de seu prenome, se menor, a pedido do adotante ou do adotado.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Art. 1.628. Os efeitos da adoção começam a partir do trânsito em julgado da sentença, exceto se o adotante vier a falecer no curso do procedimento, caso em que terá força retroativa à data do óbito. As relações de parentesco se estabelecem não só entre o adotante e o adotado, como também entre aquele e os descendentes deste e entre o adotado e todos os parentes do adotante.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400" b="1"/>
              <a:t>	Art. 1.629. A adoção por estrangeiro obedecerá aos casos e condições que forem estabelecidos em lei.</a:t>
            </a:r>
          </a:p>
        </p:txBody>
      </p:sp>
    </p:spTree>
    <p:extLst>
      <p:ext uri="{BB962C8B-B14F-4D97-AF65-F5344CB8AC3E}">
        <p14:creationId xmlns:p14="http://schemas.microsoft.com/office/powerpoint/2010/main" val="4531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ADOÇÃO (Estatuto da Criança e do Adolescente)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2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Art. 51 Cuidando-se de pedido de adoção formulado por estrangeiro residente ou domiciliado fora do País: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§ 1º O candidato deverá comprovar, mediante documento expedido pela autoridade competente do respectivo domicílio, estar devidamente habilitado à adoção, consoante as leis do seu país, bem como apresentar estudo psicossocial elaborado por agência especializada e credenciada no país de origem.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§ 2º A autoridade judiciária, de ofício ou a requerimento do Ministério Público, poderá determinar a apresentação do texto pertinente à legislação estrangeira, acompanhado de prova da respectiva vigência.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§ 3º Os documentos em língua estrangeira serão juntados aos autos, devidamente autenticados pela autoridade consular, observados os tratados e convenções internacionais, e acompanhados da respectiva tradução, por tradutor público juramentado.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200" b="1"/>
              <a:t>	§ 4º Antes de consumada a adoção não será permitida a saída do adotando do território nacional.</a:t>
            </a:r>
            <a:r>
              <a:rPr lang="pt-BR" altLang="pt-BR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4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ADOÇÃO (Estatuto da Criança e do Adolescente)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b="1" smtClean="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	Art. 48. A adoção é irrevogável. 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b="1" smtClean="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   Art. 49. A morte dos adotantes não restabelece o pátrio poder dos pais naturais.</a:t>
            </a:r>
            <a:r>
              <a:rPr lang="pt-BR" altLang="pt-BR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ADOÇÃO NO ESTATUTO DA CRIANÇA E DO ADOLESCENTE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Art. 42. Podem adotar os maiores de vinte e um anos, independentemente de estado civil.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       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§ 1º Não podem adotar os ascendentes e os irmãos do adotando.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§ 3º O adotante há de ser, pelo menos, dezesseis anos mais velho do que o adotando.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 b="1"/>
              <a:t>	§ 5º A adoção poderá ser deferida ao adotante que, após inequívoca manifestação de vontade, vier a falecer no curso do procedimento, antes de prolatada a sentença.</a:t>
            </a:r>
            <a:r>
              <a:rPr lang="pt-BR" altLang="pt-BR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pt-BR" b="1" u="sng" dirty="0" smtClean="0"/>
              <a:t>MÃE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pt-BR" b="1" u="sng" dirty="0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1" dirty="0" smtClean="0"/>
              <a:t>Mulher que deu à luz, que cria ou criou um ou mais filhos</a:t>
            </a:r>
            <a:r>
              <a:rPr lang="pt-BR" dirty="0" smtClean="0"/>
              <a:t> 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pt-BR" dirty="0" smtClean="0"/>
          </a:p>
          <a:p>
            <a:pPr marL="558800" indent="-457200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dirty="0" smtClean="0"/>
              <a:t>Vínculo sanguíneo que liga mãe e filho.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pt-BR" b="1" dirty="0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56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	ADOÇÃO: QUESTÕES ÉTICAS POLÊMICAS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b="1" smtClean="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	Casais homoafetivos podem adotar?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b="1" smtClean="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b="1" smtClean="0"/>
              <a:t>	Mãe biológica que quer reaver seu filho, tem esse direito?</a:t>
            </a:r>
          </a:p>
        </p:txBody>
      </p:sp>
    </p:spTree>
    <p:extLst>
      <p:ext uri="{BB962C8B-B14F-4D97-AF65-F5344CB8AC3E}">
        <p14:creationId xmlns:p14="http://schemas.microsoft.com/office/powerpoint/2010/main" val="11462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BARRIGA DE ALUGUEL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 b="1"/>
              <a:t>	</a:t>
            </a:r>
            <a:r>
              <a:rPr lang="pt-BR" altLang="pt-BR" sz="2000"/>
              <a:t>Atualmente no Brasil, como não há regulamentação jurídica, as regras para utilização da “barriga de aluguel” são ditadas com base na Resolução n.° 1.957/2010, do Conselho Federal de Medicina.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0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/>
              <a:t>	Tal norma apenas dispõe regras de caráter facultativo, por não ter força de lei, diante de seu caráter meramente administrativo.</a:t>
            </a:r>
            <a:br>
              <a:rPr lang="pt-BR" altLang="pt-BR" sz="2000"/>
            </a:br>
            <a:endParaRPr lang="pt-BR" altLang="pt-BR" sz="20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39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BARRIGA DE ALUGUEL 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	</a:t>
            </a:r>
            <a:r>
              <a:rPr lang="pt-BR" altLang="pt-BR" sz="2000"/>
              <a:t>Constituição Brasileira de 1988 não expressa explicitamente sobre direito de se ter filhos.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/>
              <a:t>	Artigo 226, § 7º, contempla o direito de planejamento familiar, alcançando as situações de concepção e contracepção, ambos norteados pela autonomia do casal.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00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61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  <a:defRPr/>
            </a:pPr>
            <a:r>
              <a:rPr lang="pt-BR" sz="1400" b="1" dirty="0"/>
              <a:t>BARRIGA DE ALUGUEL – RESOLUÇÃO CFM 1957/2010</a:t>
            </a:r>
          </a:p>
          <a:p>
            <a:pPr marL="454025" indent="-352425" eaLnBrk="1" hangingPunct="1">
              <a:lnSpc>
                <a:spcPct val="80000"/>
              </a:lnSpc>
              <a:buNone/>
              <a:defRPr/>
            </a:pPr>
            <a:endParaRPr lang="pt-BR" sz="1400" b="1" dirty="0"/>
          </a:p>
          <a:p>
            <a:pPr marL="0" indent="0" eaLnBrk="1" hangingPunct="1">
              <a:buNone/>
              <a:defRPr/>
            </a:pPr>
            <a:r>
              <a:rPr lang="pt-BR" sz="1400" b="1" dirty="0"/>
              <a:t>VII - SOBRE A GESTAÇÃO DE SUBSTITUIÇÃO (DOAÇÃO TEMPORÁRIA DO ÚTERO)</a:t>
            </a:r>
            <a:endParaRPr lang="pt-BR" sz="1400" dirty="0"/>
          </a:p>
          <a:p>
            <a:pPr marL="0" indent="0" eaLnBrk="1" hangingPunct="1">
              <a:buNone/>
              <a:defRPr/>
            </a:pPr>
            <a:r>
              <a:rPr lang="pt-BR" sz="1400" dirty="0"/>
              <a:t> </a:t>
            </a:r>
          </a:p>
          <a:p>
            <a:pPr marL="0" indent="0" eaLnBrk="1" hangingPunct="1">
              <a:buNone/>
              <a:defRPr/>
            </a:pPr>
            <a:r>
              <a:rPr lang="pt-BR" sz="1400" dirty="0"/>
              <a:t>As clínicas, centros ou serviços de reprodução humana podem usar técnicas de RA para criarem a situação identificada como gestação de substituição, desde que exista um problema médico que impeça ou contraindique a gestação na doadora genética.</a:t>
            </a:r>
          </a:p>
          <a:p>
            <a:pPr marL="0" indent="0" eaLnBrk="1" hangingPunct="1">
              <a:buNone/>
              <a:defRPr/>
            </a:pPr>
            <a:endParaRPr lang="pt-BR" sz="1400" b="1" dirty="0"/>
          </a:p>
          <a:p>
            <a:pPr marL="0" indent="0" eaLnBrk="1" hangingPunct="1">
              <a:buNone/>
              <a:defRPr/>
            </a:pPr>
            <a:r>
              <a:rPr lang="pt-BR" sz="1400" b="1" dirty="0"/>
              <a:t>1 -</a:t>
            </a:r>
            <a:r>
              <a:rPr lang="pt-BR" sz="1400" dirty="0"/>
              <a:t> As doadoras temporárias do útero devem pertencer à família da doadora genética, num parentesco até o segundo grau, sendo os demais casos sujeitos à autorização do Conselho Regional de Medicina.</a:t>
            </a:r>
          </a:p>
          <a:p>
            <a:pPr marL="0" indent="0" eaLnBrk="1" hangingPunct="1">
              <a:buNone/>
              <a:defRPr/>
            </a:pPr>
            <a:endParaRPr lang="pt-BR" sz="1400" b="1" dirty="0"/>
          </a:p>
          <a:p>
            <a:pPr marL="0" indent="0" eaLnBrk="1" hangingPunct="1">
              <a:buNone/>
              <a:defRPr/>
            </a:pPr>
            <a:r>
              <a:rPr lang="pt-BR" sz="1400" b="1" dirty="0"/>
              <a:t>2 -</a:t>
            </a:r>
            <a:r>
              <a:rPr lang="pt-BR" sz="1400" dirty="0"/>
              <a:t> A doação temporária do útero não poderá ter caráter lucrativo ou comercial. </a:t>
            </a:r>
          </a:p>
        </p:txBody>
      </p:sp>
    </p:spTree>
    <p:extLst>
      <p:ext uri="{BB962C8B-B14F-4D97-AF65-F5344CB8AC3E}">
        <p14:creationId xmlns:p14="http://schemas.microsoft.com/office/powerpoint/2010/main" val="35295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400" b="1"/>
              <a:t>BARRIGA DE ALUGUEL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400" b="1"/>
              <a:t>	</a:t>
            </a:r>
            <a:r>
              <a:rPr lang="pt-BR" altLang="pt-BR" sz="2400"/>
              <a:t>Ao mesmo tempo, o art. 199 da CF prevê: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400"/>
              <a:t>	“A lei disporá sobre as condições e os requisitos que facilitem a remoção de órgãos, tecidos ou substâncias humanas para fins de transplante, pesquisa e tratamento, bem como a coleta, processamento e transfusão de sangue e seus derivados, </a:t>
            </a:r>
            <a:r>
              <a:rPr lang="pt-BR" altLang="pt-BR" sz="2400" b="1"/>
              <a:t>SENDO VEDADO TODO TIPO DE COMERCIALIZAÇÃO</a:t>
            </a:r>
            <a:r>
              <a:rPr lang="pt-BR" altLang="pt-BR" sz="240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99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buNone/>
            </a:pPr>
            <a:r>
              <a:rPr lang="pt-BR" altLang="pt-BR" b="1" smtClean="0"/>
              <a:t>BARRIGA DE ALUGUEL </a:t>
            </a:r>
          </a:p>
          <a:p>
            <a:pPr marL="454025" indent="-352425" eaLnBrk="1" hangingPunct="1">
              <a:buNone/>
            </a:pPr>
            <a:endParaRPr lang="pt-BR" altLang="pt-BR" b="1" smtClean="0"/>
          </a:p>
          <a:p>
            <a:pPr marL="454025" indent="-352425" eaLnBrk="1" hangingPunct="1">
              <a:buNone/>
            </a:pPr>
            <a:r>
              <a:rPr lang="pt-BR" altLang="pt-BR" b="1" smtClean="0"/>
              <a:t>	</a:t>
            </a:r>
            <a:r>
              <a:rPr lang="pt-BR" altLang="pt-BR" smtClean="0"/>
              <a:t>A BARRIGA DE ALUGUEL É UMA COMERCIALIZAÇÃO DE ÓRGÃOS DO CORPO?</a:t>
            </a:r>
          </a:p>
        </p:txBody>
      </p:sp>
    </p:spTree>
    <p:extLst>
      <p:ext uri="{BB962C8B-B14F-4D97-AF65-F5344CB8AC3E}">
        <p14:creationId xmlns:p14="http://schemas.microsoft.com/office/powerpoint/2010/main" val="19981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400" b="1"/>
              <a:t>REALIDADE: BARRIGA DE ALUGUEL (classificados retirados da internet)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2400" b="1"/>
              <a:t>	TENHO 35 ANOS, CASADA TENHO DOIS FILHOS LINDOS, NÃO TENHO VICIOS, E ESTOU DISPOSTA A AJUDAR PESSOAS QUE QUEIRAM REALIZAR O SONHO DE SER MÃE OU PAI. SOU DO LITORAL DE SÃO PAULO, INTERESSADAS MANDAE E-MAIL. romuloevicotira@hotmail.com</a:t>
            </a:r>
            <a:r>
              <a:rPr lang="pt-BR" altLang="pt-BR" sz="2400"/>
              <a:t> </a:t>
            </a:r>
            <a:endParaRPr lang="pt-BR" altLang="pt-BR" sz="2400" b="1"/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3417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BARRIGA DE ALUGUEL (classificados)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	Me ofereço como barriga de aluguel,tenho 20 anos,sou morena,olhos verdes,bem apresentavel,bonita,saudavel,moro no Parana e estou com dificuldades financeiras,tambem sempre quis ajudar alguem,mas nao gosto de crianças.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39019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buNone/>
            </a:pPr>
            <a:r>
              <a:rPr lang="pt-BR" altLang="pt-BR" b="1" smtClean="0"/>
              <a:t>BARRIGA DE ALUGUEL (classificados)</a:t>
            </a:r>
          </a:p>
          <a:p>
            <a:pPr marL="454025" indent="-352425" eaLnBrk="1" hangingPunct="1">
              <a:buNone/>
            </a:pPr>
            <a:endParaRPr lang="pt-BR" altLang="pt-BR" b="1" smtClean="0"/>
          </a:p>
          <a:p>
            <a:pPr marL="454025" indent="-352425" eaLnBrk="1" hangingPunct="1">
              <a:buNone/>
            </a:pPr>
            <a:r>
              <a:rPr lang="pt-BR" altLang="pt-BR" b="1" smtClean="0"/>
              <a:t>	</a:t>
            </a:r>
            <a:r>
              <a:rPr lang="pt-BR" altLang="pt-BR" smtClean="0"/>
              <a:t>Ola!! Tenho 29 anos, branca, boa saude, sem vicios.Interessada em alugar meu utero. valor a combinar.contatos por e-mail ou meu tel:(51) 9331-0499. </a:t>
            </a:r>
          </a:p>
        </p:txBody>
      </p:sp>
    </p:spTree>
    <p:extLst>
      <p:ext uri="{BB962C8B-B14F-4D97-AF65-F5344CB8AC3E}">
        <p14:creationId xmlns:p14="http://schemas.microsoft.com/office/powerpoint/2010/main" val="2413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 b="1"/>
              <a:t>FALSO RECONHECIMENTO DE PATERNIDADE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400" b="1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/>
              <a:t>	Pai que reconhece filho que não é dele (comum em casais com casos de adultério).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400"/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400"/>
              <a:t>	Deve o filho saber de sua condição? Tem o filho direito de saber quem é seu pai biológico?</a:t>
            </a:r>
          </a:p>
        </p:txBody>
      </p:sp>
    </p:spTree>
    <p:extLst>
      <p:ext uri="{BB962C8B-B14F-4D97-AF65-F5344CB8AC3E}">
        <p14:creationId xmlns:p14="http://schemas.microsoft.com/office/powerpoint/2010/main" val="10455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MATERNIDADE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b="1" u="sng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Estado, qualidade de mãe </a:t>
            </a:r>
            <a:br>
              <a:rPr lang="pt-BR" altLang="pt-BR" smtClean="0"/>
            </a:br>
            <a:endParaRPr lang="pt-BR" altLang="pt-BR" smtClean="0"/>
          </a:p>
          <a:p>
            <a:pPr marL="454025" indent="-352425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Laço de parentesco que une a mãe a seu(s) filho(s) </a:t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53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buNone/>
            </a:pPr>
            <a:r>
              <a:rPr lang="pt-BR" altLang="pt-BR" b="1" smtClean="0"/>
              <a:t>REPRODUÇÃO ASSISTIDA</a:t>
            </a:r>
          </a:p>
          <a:p>
            <a:pPr marL="454025" indent="-352425" eaLnBrk="1" hangingPunct="1">
              <a:buNone/>
            </a:pPr>
            <a:endParaRPr lang="pt-BR" altLang="pt-BR" b="1" smtClean="0"/>
          </a:p>
          <a:p>
            <a:pPr marL="454025" indent="-352425" eaLnBrk="1" hangingPunct="1">
              <a:buNone/>
            </a:pPr>
            <a:r>
              <a:rPr lang="pt-BR" altLang="pt-BR" smtClean="0"/>
              <a:t>Uso não autorizado de sêmens</a:t>
            </a:r>
          </a:p>
          <a:p>
            <a:pPr marL="454025" indent="-352425" eaLnBrk="1" hangingPunct="1">
              <a:buNone/>
            </a:pPr>
            <a:r>
              <a:rPr lang="pt-BR" altLang="pt-BR" smtClean="0"/>
              <a:t>Clínica de RA que utiliza sêmens de doadores sem o consentimento.</a:t>
            </a:r>
          </a:p>
        </p:txBody>
      </p:sp>
    </p:spTree>
    <p:extLst>
      <p:ext uri="{BB962C8B-B14F-4D97-AF65-F5344CB8AC3E}">
        <p14:creationId xmlns:p14="http://schemas.microsoft.com/office/powerpoint/2010/main" val="27641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ASPECTOS ÉTICOS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REPRODUÇÃO ASSISTIDA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r>
              <a:rPr lang="pt-BR" altLang="pt-BR" sz="2000" b="1"/>
              <a:t>Doação de embriões. </a:t>
            </a:r>
          </a:p>
          <a:p>
            <a:pPr marL="454025" indent="-352425" eaLnBrk="1" hangingPunct="1">
              <a:lnSpc>
                <a:spcPct val="90000"/>
              </a:lnSpc>
              <a:buNone/>
            </a:pPr>
            <a:endParaRPr lang="pt-BR" altLang="pt-BR" sz="2000" b="1"/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Casal que fez RA e consegue ter filhos gêmeos.</a:t>
            </a:r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Sobraram embriões que o casal resolve doar.</a:t>
            </a:r>
          </a:p>
          <a:p>
            <a:pPr marL="454025" indent="-352425" eaLnBrk="1" hangingPunct="1">
              <a:lnSpc>
                <a:spcPct val="90000"/>
              </a:lnSpc>
            </a:pPr>
            <a:r>
              <a:rPr lang="pt-BR" altLang="pt-BR" sz="2000"/>
              <a:t>Anos depois, o casal que recebe o embrião doado tem filhos. Situação dos filhos: irmãos que não sabem que são irmãos (há o anonimato do doador e do recebedor).</a:t>
            </a:r>
          </a:p>
        </p:txBody>
      </p:sp>
    </p:spTree>
    <p:extLst>
      <p:ext uri="{BB962C8B-B14F-4D97-AF65-F5344CB8AC3E}">
        <p14:creationId xmlns:p14="http://schemas.microsoft.com/office/powerpoint/2010/main" val="3957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PATERNIDADE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b="1" u="sng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Qualidade ou condição de pai </a:t>
            </a:r>
            <a:br>
              <a:rPr lang="pt-BR" altLang="pt-BR" smtClean="0"/>
            </a:br>
            <a:r>
              <a:rPr lang="pt-BR" altLang="pt-BR" smtClean="0"/>
              <a:t>Ex.: a p. amadureceu-o </a:t>
            </a:r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endParaRPr lang="pt-BR" altLang="pt-BR" smtClean="0"/>
          </a:p>
          <a:p>
            <a:pPr marL="454025" indent="-352425"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mtClean="0"/>
              <a:t>Vínculo sangüíneo que liga pai e filho(s)</a:t>
            </a:r>
          </a:p>
        </p:txBody>
      </p:sp>
    </p:spTree>
    <p:extLst>
      <p:ext uri="{BB962C8B-B14F-4D97-AF65-F5344CB8AC3E}">
        <p14:creationId xmlns:p14="http://schemas.microsoft.com/office/powerpoint/2010/main" val="465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u="sng" smtClean="0"/>
              <a:t>PATERNIDADE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b="1" u="sng" smtClean="0"/>
          </a:p>
          <a:p>
            <a:pPr marL="454025" indent="-352425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b="1" smtClean="0"/>
              <a:t>Etimologia: </a:t>
            </a:r>
            <a:r>
              <a:rPr lang="pt-BR" altLang="pt-BR" smtClean="0"/>
              <a:t>lat. </a:t>
            </a:r>
            <a:r>
              <a:rPr lang="pt-BR" altLang="pt-BR" i="1" smtClean="0"/>
              <a:t>paternìtas,átis</a:t>
            </a:r>
            <a:r>
              <a:rPr lang="pt-BR" altLang="pt-BR" smtClean="0"/>
              <a:t> </a:t>
            </a:r>
          </a:p>
          <a:p>
            <a:pPr marL="454025" indent="-352425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mtClean="0"/>
              <a:t>'sentimentos de pai; tronco, família‘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pt-BR" altLang="pt-BR" smtClean="0"/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i="1" smtClean="0"/>
              <a:t>pater familias</a:t>
            </a:r>
            <a:r>
              <a:rPr lang="pt-BR" altLang="pt-BR" smtClean="0"/>
              <a:t>: chefe de família</a:t>
            </a:r>
          </a:p>
          <a:p>
            <a:pPr marL="454025" indent="-352425" algn="just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612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800" b="1" u="sng"/>
              <a:t>PATERNIDADE</a:t>
            </a:r>
          </a:p>
          <a:p>
            <a:pPr marL="454025" indent="-352425"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altLang="pt-BR" sz="1800" b="1" u="sng"/>
          </a:p>
          <a:p>
            <a:pPr marL="454025" indent="-352425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1800" b="1"/>
              <a:t>Paternidade  espúria:</a:t>
            </a:r>
            <a:r>
              <a:rPr lang="pt-BR" altLang="pt-BR" sz="1800"/>
              <a:t> espécie de paternidade ilegítima, quando entre o pai e a mãe há impedimento para o matrimônio</a:t>
            </a:r>
          </a:p>
          <a:p>
            <a:pPr marL="454025" indent="-352425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1800" b="1"/>
              <a:t>Paternidade ilegítima:</a:t>
            </a:r>
            <a:r>
              <a:rPr lang="pt-BR" altLang="pt-BR" sz="1800"/>
              <a:t> a que resulta de prole com mulher fora do casamento </a:t>
            </a:r>
            <a:br>
              <a:rPr lang="pt-BR" altLang="pt-BR" sz="1800"/>
            </a:br>
            <a:endParaRPr lang="pt-BR" altLang="pt-BR" sz="1800"/>
          </a:p>
          <a:p>
            <a:pPr marL="454025" indent="-352425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sz="1800" b="1"/>
              <a:t>Paternidade natural:</a:t>
            </a:r>
            <a:r>
              <a:rPr lang="pt-BR" altLang="pt-BR" sz="1800"/>
              <a:t> paternidade sem impedimento matrimonial, por parte do pai ou da mãe </a:t>
            </a:r>
            <a:br>
              <a:rPr lang="pt-BR" altLang="pt-BR" sz="1800"/>
            </a:b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52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685800" indent="-685800" eaLnBrk="1" hangingPunct="1"/>
            <a:r>
              <a:rPr lang="pt-BR" altLang="pt-BR" smtClean="0"/>
              <a:t>CONCEITOS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362201"/>
            <a:ext cx="6337300" cy="3724275"/>
          </a:xfrm>
        </p:spPr>
        <p:txBody>
          <a:bodyPr/>
          <a:lstStyle/>
          <a:p>
            <a:pPr marL="454025" indent="-352425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altLang="pt-BR" sz="1600"/>
              <a:t>	</a:t>
            </a:r>
            <a:r>
              <a:rPr lang="pt-BR" altLang="pt-BR" sz="1600" b="1"/>
              <a:t>FECUNDAÇÃO ARTIFICIAL: </a:t>
            </a:r>
            <a:br>
              <a:rPr lang="pt-BR" altLang="pt-BR" sz="1600" b="1"/>
            </a:br>
            <a:r>
              <a:rPr lang="pt-BR" altLang="pt-BR" sz="1600"/>
              <a:t/>
            </a:r>
            <a:br>
              <a:rPr lang="pt-BR" altLang="pt-BR" sz="1600"/>
            </a:br>
            <a:r>
              <a:rPr lang="pt-BR" altLang="pt-BR" sz="1600" b="1"/>
              <a:t>a) fecundação homóloga </a:t>
            </a:r>
            <a:r>
              <a:rPr lang="pt-BR" altLang="pt-BR" sz="1600"/>
              <a:t>- quando as células germinativas (óvulo e espermatozóide) são do próprio casal;</a:t>
            </a:r>
            <a:br>
              <a:rPr lang="pt-BR" altLang="pt-BR" sz="1600"/>
            </a:b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  <a:r>
              <a:rPr lang="pt-BR" altLang="pt-BR" sz="1600" b="1"/>
              <a:t>b) fecundação heteróloga </a:t>
            </a:r>
            <a:r>
              <a:rPr lang="pt-BR" altLang="pt-BR" sz="1600"/>
              <a:t>- quando um dos gametas (óvulo ou espermatozóide) é de uma outra pessoa que não do esposos. </a:t>
            </a:r>
          </a:p>
          <a:p>
            <a:pPr marL="454025" indent="-352425" eaLnBrk="1" hangingPunct="1">
              <a:lnSpc>
                <a:spcPct val="80000"/>
              </a:lnSpc>
              <a:buNone/>
            </a:pP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  <a:r>
              <a:rPr lang="pt-BR" altLang="pt-BR" sz="1600" b="1"/>
              <a:t>c) fecundação extracorpórea </a:t>
            </a:r>
            <a:r>
              <a:rPr lang="pt-BR" altLang="pt-BR" sz="1600"/>
              <a:t>- quando a fecundação do óvulo se dá fora do corpo feminino. Também conhecida como fecundação "in vitro" (bebê de proveta)</a:t>
            </a:r>
            <a:br>
              <a:rPr lang="pt-BR" altLang="pt-BR" sz="1600"/>
            </a:br>
            <a:endParaRPr lang="pt-BR" altLang="pt-BR" sz="1600"/>
          </a:p>
          <a:p>
            <a:pPr marL="454025" indent="-352425" eaLnBrk="1" hangingPunct="1">
              <a:lnSpc>
                <a:spcPct val="80000"/>
              </a:lnSpc>
              <a:buNone/>
            </a:pPr>
            <a:r>
              <a:rPr lang="pt-BR" altLang="pt-BR" sz="1600"/>
              <a:t>	</a:t>
            </a:r>
            <a:r>
              <a:rPr lang="pt-BR" altLang="pt-BR" sz="1600" b="1"/>
              <a:t>d) fecundação intracorpórea </a:t>
            </a:r>
            <a:r>
              <a:rPr lang="pt-BR" altLang="pt-BR" sz="1600"/>
              <a:t>- quando a união do espermatozóide com o óvulo se dá no corpo da mulher com auxílio técnico (Método conhecido como "Gift")</a:t>
            </a:r>
            <a:br>
              <a:rPr lang="pt-BR" altLang="pt-BR" sz="1600"/>
            </a:br>
            <a:r>
              <a:rPr lang="pt-BR" altLang="pt-BR" sz="1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1514</Words>
  <Application>Microsoft Office PowerPoint</Application>
  <PresentationFormat>Widescreen</PresentationFormat>
  <Paragraphs>500</Paragraphs>
  <Slides>51</Slides>
  <Notes>49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51</vt:i4>
      </vt:variant>
    </vt:vector>
  </HeadingPairs>
  <TitlesOfParts>
    <vt:vector size="68" baseType="lpstr">
      <vt:lpstr>ＭＳ Ｐゴシック</vt:lpstr>
      <vt:lpstr>Arial</vt:lpstr>
      <vt:lpstr>Arial Black</vt:lpstr>
      <vt:lpstr>Arial Narrow</vt:lpstr>
      <vt:lpstr>Bookman Old Style</vt:lpstr>
      <vt:lpstr>Calibri</vt:lpstr>
      <vt:lpstr>Galliard BT</vt:lpstr>
      <vt:lpstr>Lucida Sans Unicode</vt:lpstr>
      <vt:lpstr>Times New Roman</vt:lpstr>
      <vt:lpstr>Verdana</vt:lpstr>
      <vt:lpstr>Wingdings</vt:lpstr>
      <vt:lpstr>1_Tema do Office</vt:lpstr>
      <vt:lpstr>default</vt:lpstr>
      <vt:lpstr>1_default</vt:lpstr>
      <vt:lpstr>2_default</vt:lpstr>
      <vt:lpstr>3_default</vt:lpstr>
      <vt:lpstr>Cápsulas</vt:lpstr>
      <vt:lpstr>Apresentação do PowerPoint</vt:lpstr>
      <vt:lpstr>Apresentação do PowerPoint</vt:lpstr>
      <vt:lpstr>CONCEITOS</vt:lpstr>
      <vt:lpstr>CONCEITOS</vt:lpstr>
      <vt:lpstr>CONCEITOS</vt:lpstr>
      <vt:lpstr>CONCEITOS</vt:lpstr>
      <vt:lpstr>CONCEITOS</vt:lpstr>
      <vt:lpstr>CONCEITOS</vt:lpstr>
      <vt:lpstr>CONCEITOS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CIVIL APLICÁVEL</vt:lpstr>
      <vt:lpstr>LEGISLAÇÃO PENAL APLICÁVEL</vt:lpstr>
      <vt:lpstr>LEGISLAÇÃO PENAL APLICÁVEL</vt:lpstr>
      <vt:lpstr>Apresentação do PowerPoint</vt:lpstr>
      <vt:lpstr>LEGISLAÇÃO PENAL APLICÁVEL</vt:lpstr>
      <vt:lpstr>LEGISLAÇÃO PENAL APLICÁVEL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  <vt:lpstr>ASPECTOS ÉTICOS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Padre Valmir</dc:creator>
  <cp:lastModifiedBy>Padre Valmir</cp:lastModifiedBy>
  <cp:revision>28</cp:revision>
  <dcterms:created xsi:type="dcterms:W3CDTF">2020-03-05T13:44:43Z</dcterms:created>
  <dcterms:modified xsi:type="dcterms:W3CDTF">2020-04-29T16:17:34Z</dcterms:modified>
</cp:coreProperties>
</file>