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61" r:id="rId6"/>
    <p:sldId id="264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71" r:id="rId15"/>
    <p:sldId id="273" r:id="rId16"/>
    <p:sldId id="272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8CB9-3D23-40D5-8F7C-2C2817EA402A}" type="datetimeFigureOut">
              <a:rPr lang="pt-BR" smtClean="0"/>
              <a:t>18/02/2020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571D-1FC2-40E0-BFDB-F81C7945C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20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8CB9-3D23-40D5-8F7C-2C2817EA402A}" type="datetimeFigureOut">
              <a:rPr lang="pt-BR" smtClean="0"/>
              <a:t>18/02/2020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571D-1FC2-40E0-BFDB-F81C7945C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56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8CB9-3D23-40D5-8F7C-2C2817EA402A}" type="datetimeFigureOut">
              <a:rPr lang="pt-BR" smtClean="0"/>
              <a:t>18/02/2020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571D-1FC2-40E0-BFDB-F81C7945C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473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8CB9-3D23-40D5-8F7C-2C2817EA402A}" type="datetimeFigureOut">
              <a:rPr lang="pt-BR" smtClean="0"/>
              <a:t>18/02/2020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571D-1FC2-40E0-BFDB-F81C7945C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49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8CB9-3D23-40D5-8F7C-2C2817EA402A}" type="datetimeFigureOut">
              <a:rPr lang="pt-BR" smtClean="0"/>
              <a:t>18/02/2020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571D-1FC2-40E0-BFDB-F81C7945C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875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8CB9-3D23-40D5-8F7C-2C2817EA402A}" type="datetimeFigureOut">
              <a:rPr lang="pt-BR" smtClean="0"/>
              <a:t>18/02/2020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571D-1FC2-40E0-BFDB-F81C7945C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89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8CB9-3D23-40D5-8F7C-2C2817EA402A}" type="datetimeFigureOut">
              <a:rPr lang="pt-BR" smtClean="0"/>
              <a:t>18/02/2020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571D-1FC2-40E0-BFDB-F81C7945C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224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8CB9-3D23-40D5-8F7C-2C2817EA402A}" type="datetimeFigureOut">
              <a:rPr lang="pt-BR" smtClean="0"/>
              <a:t>18/02/2020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571D-1FC2-40E0-BFDB-F81C7945C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38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8CB9-3D23-40D5-8F7C-2C2817EA402A}" type="datetimeFigureOut">
              <a:rPr lang="pt-BR" smtClean="0"/>
              <a:t>18/02/2020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571D-1FC2-40E0-BFDB-F81C7945C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27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8CB9-3D23-40D5-8F7C-2C2817EA402A}" type="datetimeFigureOut">
              <a:rPr lang="pt-BR" smtClean="0"/>
              <a:t>18/02/2020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571D-1FC2-40E0-BFDB-F81C7945C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82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8CB9-3D23-40D5-8F7C-2C2817EA402A}" type="datetimeFigureOut">
              <a:rPr lang="pt-BR" smtClean="0"/>
              <a:t>18/02/2020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571D-1FC2-40E0-BFDB-F81C7945C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00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88CB9-3D23-40D5-8F7C-2C2817EA402A}" type="datetimeFigureOut">
              <a:rPr lang="pt-BR" smtClean="0"/>
              <a:t>18/02/2020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5571D-1FC2-40E0-BFDB-F81C7945C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45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L8080.htm" TargetMode="External"/><Relationship Id="rId2" Type="http://schemas.openxmlformats.org/officeDocument/2006/relationships/hyperlink" Target="http://www.planalto.gov.br/ccivil_03/constituicao/constituicaocompilado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://www.planalto.gov.br/ccivil_03/leis/L8142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saude+coletiva&amp;rlz=1C1AWUA_enBR791BR793&amp;sxsrf=ACYBGNTEwkV6tr5UPFRFxe-rSx7HC9NRfg:1581965518906&amp;tbm=isch&amp;source=iu&amp;ictx=1&amp;fir=MnTm9YSaY_8y5M%3A%2CkPpCoG1nwvV8yM%2C_&amp;vet=1&amp;usg=AI4_-kSfDB5XmVx8YDAEd3AzJaUSwd_LUA&amp;sa=X&amp;ved=2ahUKEwiPmLTmoNnnAhVcGbkGHZKhCJ8Q9QEwAHoECAcQAw#imgrc=MnTm9YSaY_8y5M: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816864"/>
            <a:ext cx="9144000" cy="4955350"/>
          </a:xfrm>
        </p:spPr>
        <p:txBody>
          <a:bodyPr>
            <a:noAutofit/>
          </a:bodyPr>
          <a:lstStyle/>
          <a:p>
            <a:r>
              <a:rPr lang="pt-BR" sz="8000" b="1" dirty="0" smtClean="0"/>
              <a:t/>
            </a:r>
            <a:br>
              <a:rPr lang="pt-BR" sz="8000" b="1" dirty="0" smtClean="0"/>
            </a:br>
            <a:r>
              <a:rPr lang="pt-BR" sz="8000" b="1" dirty="0" smtClean="0"/>
              <a:t/>
            </a:r>
            <a:br>
              <a:rPr lang="pt-BR" sz="8000" b="1" dirty="0" smtClean="0"/>
            </a:br>
            <a:r>
              <a:rPr lang="pt-BR" sz="8000" b="1" dirty="0" smtClean="0"/>
              <a:t/>
            </a:r>
            <a:br>
              <a:rPr lang="pt-BR" sz="8000" b="1" dirty="0" smtClean="0"/>
            </a:br>
            <a:r>
              <a:rPr lang="pt-BR" sz="8000" b="1" dirty="0"/>
              <a:t/>
            </a:r>
            <a:br>
              <a:rPr lang="pt-BR" sz="8000" b="1" dirty="0"/>
            </a:br>
            <a:r>
              <a:rPr lang="pt-BR" sz="8000" b="1" i="1" u="sng" dirty="0" smtClean="0">
                <a:solidFill>
                  <a:schemeClr val="accent6">
                    <a:lumMod val="50000"/>
                  </a:schemeClr>
                </a:solidFill>
              </a:rPr>
              <a:t>Educação em Saúde: </a:t>
            </a:r>
            <a:r>
              <a:rPr lang="pt-BR" sz="8000" b="1" dirty="0" smtClean="0"/>
              <a:t/>
            </a:r>
            <a:br>
              <a:rPr lang="pt-BR" sz="8000" b="1" dirty="0" smtClean="0"/>
            </a:br>
            <a:r>
              <a:rPr lang="pt-BR" sz="8000" b="1" dirty="0" smtClean="0"/>
              <a:t>Saúde preventiva</a:t>
            </a:r>
            <a:br>
              <a:rPr lang="pt-BR" sz="8000" b="1" dirty="0" smtClean="0"/>
            </a:br>
            <a:r>
              <a:rPr lang="pt-BR" sz="8000" b="1" dirty="0" smtClean="0"/>
              <a:t>Saúde Coletiva </a:t>
            </a:r>
            <a:br>
              <a:rPr lang="pt-BR" sz="8000" b="1" dirty="0" smtClean="0"/>
            </a:br>
            <a:r>
              <a:rPr lang="pt-BR" sz="8000" b="1" dirty="0" smtClean="0"/>
              <a:t>SUS</a:t>
            </a:r>
            <a:endParaRPr lang="pt-BR" sz="8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5232" y="5772214"/>
            <a:ext cx="9144000" cy="1655762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9057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73526"/>
          </a:xfrm>
        </p:spPr>
        <p:txBody>
          <a:bodyPr/>
          <a:lstStyle/>
          <a:p>
            <a:r>
              <a:rPr lang="pt-BR" dirty="0"/>
              <a:t>“Construção de uma nova política de saúde efetivamente democrática, tomando por base a </a:t>
            </a:r>
            <a:r>
              <a:rPr lang="pt-BR" dirty="0" err="1"/>
              <a:t>eqüidade</a:t>
            </a:r>
            <a:r>
              <a:rPr lang="pt-BR" dirty="0"/>
              <a:t>, a justiça social, a descentralização, universalização e unificação como elementos essenciais para a reforma do setor</a:t>
            </a:r>
            <a:r>
              <a:rPr lang="pt-BR" dirty="0" smtClean="0"/>
              <a:t>.”  </a:t>
            </a:r>
            <a:r>
              <a:rPr lang="pt-BR" b="1" i="1" u="sng" dirty="0" smtClean="0"/>
              <a:t>O SUS!</a:t>
            </a:r>
            <a:endParaRPr lang="pt-BR" b="1" i="1" u="sng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213401"/>
            <a:ext cx="23812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548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Marcos do sus 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1986 - Realização da VIII Conferência Nacional de Saúde Constitui-se como marco para a saúde pública no Brasil pelo seu caráter democrático. Grande participação popular (em torno de 1000 delegados dos diversos segmentos [usuários, trabalhadores, partidos políticos, universidades, parlamentares, gestores] e cerca de 4000 participantes)</a:t>
            </a:r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0754" y="5512525"/>
            <a:ext cx="2053046" cy="116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511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73526"/>
          </a:xfrm>
        </p:spPr>
        <p:txBody>
          <a:bodyPr/>
          <a:lstStyle/>
          <a:p>
            <a:endParaRPr lang="pt-BR" b="1" i="1" u="sng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756" y="3328209"/>
            <a:ext cx="2381250" cy="1466850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254035" y="522515"/>
            <a:ext cx="910481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SUS 1988 – Constituição da base para o texto da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Assembléia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Nacional Constituinte SUS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Constituição 1988 pela primeira vez se contempla explicitamente a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saúde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143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30726"/>
          </a:xfrm>
        </p:spPr>
        <p:txBody>
          <a:bodyPr>
            <a:normAutofit/>
          </a:bodyPr>
          <a:lstStyle/>
          <a:p>
            <a:r>
              <a:rPr lang="pt-BR" sz="3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 </a:t>
            </a:r>
            <a:r>
              <a:rPr lang="pt-BR" sz="3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8.080 </a:t>
            </a:r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>– que dispõe sobre as condições para a promoção, proteção e recuperação da saúde, a organização e o funcionamento dos serviços de saúde (presidente Collor sancionou a lei com 24 vetos, vetou especialmente os aspectos da participação popular e do financiamento, mas permaneceu a autonomia municipal através da descentralização das decisões</a:t>
            </a:r>
            <a:r>
              <a:rPr lang="pt-BR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pt-BR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 8.142 </a:t>
            </a:r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>– que dispõe sobre a participação da comunidade (conselhos e conferências) na gestão do SUS e sobre as </a:t>
            </a:r>
            <a:r>
              <a:rPr lang="pt-BR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transferências.</a:t>
            </a:r>
            <a:endParaRPr lang="pt-BR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3005" y="5003073"/>
            <a:ext cx="1865539" cy="123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8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87481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CONSTRUÇÃO DO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SUS: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Afirmação da saúde como DIREITO de cidadania e DEVER do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Estado, uma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noção de direito que remete à cidadania a através do esforço de promover condições de IGUALDADE SOCIAL, que não se restringe a existência formal de direitos civis, políticos e sociais, mas que exige a possibilidade do EXERCÍCIO DE DIREITOS</a:t>
            </a:r>
            <a:r>
              <a:rPr lang="pt-BR" dirty="0"/>
              <a:t>.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909" y="5577839"/>
            <a:ext cx="1238522" cy="84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11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60018"/>
          </a:xfrm>
        </p:spPr>
        <p:txBody>
          <a:bodyPr/>
          <a:lstStyle/>
          <a:p>
            <a:r>
              <a:rPr lang="pt-BR" b="1" u="sng" dirty="0">
                <a:latin typeface="Arial" panose="020B0604020202020204" pitchFamily="34" charset="0"/>
                <a:cs typeface="Arial" panose="020B0604020202020204" pitchFamily="34" charset="0"/>
              </a:rPr>
              <a:t>PRINCÍPIOS E DIRETRIZES DO SUS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182" y="3814354"/>
            <a:ext cx="1682659" cy="112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144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15881"/>
          </a:xfrm>
        </p:spPr>
        <p:txBody>
          <a:bodyPr>
            <a:normAutofit fontScale="90000"/>
          </a:bodyPr>
          <a:lstStyle/>
          <a:p>
            <a:r>
              <a:rPr lang="pt-BR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UNIVERSALIDADE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a garantia de atenção à saúde por parte do sistema, a todo e qualquer cidadão. Com a universalidade, o indivíduo passa a ter direito de acesso a todos os serviços públicos de saúde, assim como aqueles contratados pelo poder público. Saúde é direito de cidadania e dever do governo : municipal, estadual e federal</a:t>
            </a:r>
            <a:r>
              <a:rPr lang="pt-BR" dirty="0"/>
              <a:t>.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32200" y="5213490"/>
            <a:ext cx="1243692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055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7218"/>
          </a:xfrm>
        </p:spPr>
        <p:txBody>
          <a:bodyPr>
            <a:normAutofit/>
          </a:bodyPr>
          <a:lstStyle/>
          <a:p>
            <a:r>
              <a:rPr lang="pt-BR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Integralidade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Cada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pessoa é um todo indivisível e integrante de uma comunidade.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homem é um ser integral,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bio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psico-social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 deverá ser atendido com essa visão integral por um sistema de saúde também integral, voltando a promover, proteger e recuperar sua saúde.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67777" y="5317993"/>
            <a:ext cx="1243692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043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36121"/>
          </a:xfrm>
        </p:spPr>
        <p:txBody>
          <a:bodyPr>
            <a:normAutofit/>
          </a:bodyPr>
          <a:lstStyle/>
          <a:p>
            <a:r>
              <a:rPr lang="pt-BR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EQUIDADE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assegurar ações e serviços de todos os níveis de acordo com a complexidade que cada caso requeira saúde , assim como aqueles contratados pelo poder público.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Todo cidadão é igual perante ao SUS e será atendido conforme suas necessidades, até o limite do que o Sistema pode oferecer</a:t>
            </a:r>
            <a:r>
              <a:rPr lang="pt-BR" dirty="0"/>
              <a:t>.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10108" y="5696816"/>
            <a:ext cx="1243692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99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39732"/>
          </a:xfrm>
        </p:spPr>
        <p:txBody>
          <a:bodyPr>
            <a:normAutofit/>
          </a:bodyPr>
          <a:lstStyle/>
          <a:p>
            <a:r>
              <a:rPr lang="pt-BR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u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dos maiores sistemas públicos de saúde do mundo p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ropõe-se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garantir assistência integral e gratuita para a população (apenas 21% possui plano privado de saúde) 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41651" y="5487810"/>
            <a:ext cx="1243692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63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Educação em saúde </a:t>
            </a:r>
            <a:endParaRPr lang="pt-BR" sz="6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acordo com a OMS Educação em Saúde diz respeito a todas as experiências do indivíduo, grupo ou comunidade que influenciam crenças, atitudes ou comportamentos referentes a saúde, assim como modos e os esforços de produzir a mudança, quando isso é necessário para se alcançar saúde.</a:t>
            </a:r>
            <a:endParaRPr lang="pt-BR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349" y="5088580"/>
            <a:ext cx="23812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232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6173013"/>
          </a:xfrm>
        </p:spPr>
        <p:txBody>
          <a:bodyPr>
            <a:normAutofit/>
          </a:bodyPr>
          <a:lstStyle/>
          <a:p>
            <a:r>
              <a:rPr lang="pt-BR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 e seus Problemas :</a:t>
            </a:r>
            <a:br>
              <a:rPr lang="pt-BR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financeiros insuficientes e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fracionados;</a:t>
            </a:r>
            <a:b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Pouca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participação dos Estados no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financiamento;</a:t>
            </a:r>
            <a:b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Desvios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recursos;</a:t>
            </a:r>
            <a:b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neficiência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gestão;</a:t>
            </a:r>
            <a:b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Deficiência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de recursos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humanos;</a:t>
            </a:r>
            <a:b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recarização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das relações de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trabalho; Resolutividade insuficiente;</a:t>
            </a:r>
            <a:b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Limitações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no acesso aos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serviços.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37149" y="5696816"/>
            <a:ext cx="1243692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7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Promoção da </a:t>
            </a:r>
            <a:r>
              <a:rPr lang="pt-BR" sz="60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Saúde</a:t>
            </a:r>
            <a:endParaRPr lang="pt-BR" sz="60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98060"/>
            <a:ext cx="10757170" cy="517511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4000" b="1" i="1" dirty="0" smtClean="0"/>
              <a:t>Segundo </a:t>
            </a:r>
            <a:r>
              <a:rPr lang="pt-BR" sz="4000" b="1" i="1" dirty="0"/>
              <a:t>a Carta de Ottawa (OMS, 1986) a </a:t>
            </a:r>
            <a:endParaRPr lang="pt-BR" sz="4000" b="1" i="1" dirty="0" smtClean="0"/>
          </a:p>
          <a:p>
            <a:pPr marL="0" indent="0" algn="just">
              <a:buNone/>
            </a:pPr>
            <a:r>
              <a:rPr lang="pt-BR" sz="4000" b="1" i="1" dirty="0" smtClean="0">
                <a:solidFill>
                  <a:srgbClr val="FF0000"/>
                </a:solidFill>
              </a:rPr>
              <a:t>Promoção </a:t>
            </a:r>
            <a:r>
              <a:rPr lang="pt-BR" sz="4000" b="1" i="1" dirty="0">
                <a:solidFill>
                  <a:srgbClr val="FF0000"/>
                </a:solidFill>
              </a:rPr>
              <a:t>da Saúde consiste no processo que visa criar condições para que as pessoas aumentem a sua capacidade de controlar os </a:t>
            </a:r>
            <a:r>
              <a:rPr lang="pt-BR" sz="4000" b="1" i="1" dirty="0" smtClean="0">
                <a:solidFill>
                  <a:srgbClr val="FF0000"/>
                </a:solidFill>
              </a:rPr>
              <a:t>fatores </a:t>
            </a:r>
            <a:r>
              <a:rPr lang="pt-BR" sz="4000" b="1" i="1" dirty="0">
                <a:solidFill>
                  <a:srgbClr val="FF0000"/>
                </a:solidFill>
              </a:rPr>
              <a:t>determinantes da saúde, no sentido de a melhorar. </a:t>
            </a:r>
            <a:endParaRPr lang="pt-BR" sz="4000" b="1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t-BR" sz="3500" b="1" dirty="0" smtClean="0"/>
              <a:t> A Prevenção é uma das principais componentes da promoção da saúde. Nesse contexto é preciso avaliar os fatores de risco, a educação para a saúde, e as ferramentas de acesso as variadas formas de prevenção</a:t>
            </a:r>
          </a:p>
          <a:p>
            <a:pPr marL="0" indent="0" algn="ctr">
              <a:buNone/>
            </a:pPr>
            <a:endParaRPr lang="pt-BR" sz="40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677" y="294481"/>
            <a:ext cx="1702948" cy="120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39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49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Promoção da Saúde no Brasil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219200"/>
            <a:ext cx="10796081" cy="53956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Mudanças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no perfil epidemiológico e os desafios sociopolíticos e culturais enfrentados nas últimas décadas têm encorajado o aparecimento de novas visões sobre o pensar e o fazer sanitários. Os paradigmas da Saúde Coletiva no Brasil e a Promoção da Saúde nos países desenvolvidos merecem destaque, já que ambos influenciaram o desenvolvimento do 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Único de Saúde (SUS)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que foi adotado pela 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Constituição Federal de 1988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 e normalizado pela 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Lei n. 8.080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 e pela 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Lei n. 8.142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de 1990, deixando um grupo de sanitaristas que acreditava na importância do social na determinação do processo saúde e doença, responsáveis pela gestão desse sistema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7363" y="5605159"/>
            <a:ext cx="2136437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740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4387" y="773686"/>
            <a:ext cx="10990634" cy="5841123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821" y="5878490"/>
            <a:ext cx="2381250" cy="979509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12096206" cy="60631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 </a:t>
            </a:r>
            <a:r>
              <a:rPr kumimoji="0" lang="pt-BR" altLang="pt-BR" sz="46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                                  </a:t>
            </a: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www.ufg.</a:t>
            </a:r>
            <a:endParaRPr kumimoji="0" lang="pt-BR" alt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5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A </a:t>
            </a:r>
            <a:r>
              <a:rPr kumimoji="0" lang="pt-BR" altLang="pt-BR" sz="5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SAÚDE COLETIVA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</a:t>
            </a:r>
            <a:r>
              <a:rPr lang="pt-BR" altLang="pt-BR" sz="4000" dirty="0">
                <a:solidFill>
                  <a:srgbClr val="222222"/>
                </a:solidFill>
                <a:cs typeface="Arial" panose="020B0604020202020204" pitchFamily="34" charset="0"/>
              </a:rPr>
              <a:t>É</a:t>
            </a:r>
            <a:r>
              <a:rPr kumimoji="0" lang="pt-BR" altLang="pt-BR" sz="4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pt-BR" altLang="pt-BR" sz="4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uma área de conhecimento multidisciplinar construída na interface dos conhecimentos produzidos pelas ciências biomédicas e pelas ciências sociais. Dentre outros, tem por </a:t>
            </a:r>
            <a:r>
              <a:rPr kumimoji="0" lang="pt-BR" altLang="pt-BR" sz="4000" b="0" i="1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objetivo investigar os determinantes da produção social das doenças com o fito de planejar a organização dos serviços de </a:t>
            </a:r>
            <a:r>
              <a:rPr kumimoji="0" lang="pt-BR" altLang="pt-BR" sz="4000" b="1" i="1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saúde</a:t>
            </a:r>
            <a:r>
              <a:rPr kumimoji="0" lang="pt-BR" altLang="pt-BR" sz="4000" b="0" i="1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pt-BR" altLang="pt-BR" sz="4000" b="0" i="1" u="sng" strike="noStrike" cap="none" normalizeH="0" baseline="0" dirty="0" smtClean="0">
              <a:ln>
                <a:noFill/>
              </a:ln>
              <a:solidFill>
                <a:srgbClr val="660099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" name="AutoShape 2" descr="Resultado de imagem para saude coletiva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27000" y="0"/>
            <a:ext cx="20383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1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46955"/>
          </a:xfrm>
        </p:spPr>
        <p:txBody>
          <a:bodyPr/>
          <a:lstStyle/>
          <a:p>
            <a:r>
              <a:rPr lang="pt-BR" dirty="0" smtClean="0"/>
              <a:t>Com a crítica </a:t>
            </a:r>
            <a:r>
              <a:rPr lang="pt-BR" dirty="0"/>
              <a:t>à medicina preventiva ocorreu uma aproximação teórico-conceitual com a medicina social, </a:t>
            </a:r>
            <a:r>
              <a:rPr lang="pt-BR" i="1" u="sng" dirty="0"/>
              <a:t>evoluindo para a constituição da saúde coletiva</a:t>
            </a:r>
            <a:r>
              <a:rPr lang="pt-BR" dirty="0"/>
              <a:t>, enquanto campo científico comprometido com a prática teórica.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685" y="5421086"/>
            <a:ext cx="2158203" cy="125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603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5473337"/>
          </a:xfrm>
        </p:spPr>
        <p:txBody>
          <a:bodyPr/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A saúde coletiva surge no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final da década de 1970, em um contexto no qual o Brasil estava vivendo uma ditadura militar. A Saúde Coletiva nasce, nesse período, vinculada à luta pela democracia e </a:t>
            </a:r>
            <a:r>
              <a:rPr lang="pt-BR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movimento da Reforma Sanitária</a:t>
            </a:r>
            <a:endParaRPr lang="pt-BR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0570" y="5290457"/>
            <a:ext cx="1883229" cy="121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97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82978"/>
          </a:xfrm>
        </p:spPr>
        <p:txBody>
          <a:bodyPr>
            <a:normAutofit/>
          </a:bodyPr>
          <a:lstStyle/>
          <a:p>
            <a:r>
              <a:rPr lang="pt-BR" sz="4000" i="1" u="sng" dirty="0">
                <a:latin typeface="Arial" panose="020B0604020202020204" pitchFamily="34" charset="0"/>
                <a:cs typeface="Arial" panose="020B0604020202020204" pitchFamily="34" charset="0"/>
              </a:rPr>
              <a:t>O Movimento da Reforma Sanitária Brasileira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(MRSB) constituiu-se no processo de amplas mobilizações da sociedade brasileira pela redemocratização. Expressou a indignação da sociedade frente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as desigualdades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, a mercantilização da saúde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configurou-se como ação política concertada em torno de um projeto civilizatório de sociedade inclusiva, solidária, tendo a saúde como direito universal de cidadania</a:t>
            </a:r>
            <a:r>
              <a:rPr lang="pt-BR" dirty="0"/>
              <a:t>.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8137" y="5538650"/>
            <a:ext cx="1998114" cy="112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4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47846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CONSTRUÇÃO 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SUS: </a:t>
            </a:r>
            <a:br>
              <a:rPr lang="pt-B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O Movimento da Reforma Sanitária  na década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 1970 e início dos anos de 1980, o agravamento das carências sociais, principalmente nos grandes centros urbanos, e o afrouxamento do regime autoritário desencadearam o surgimento de vários movimentos populares de caráter reivindicatório, dando início ao Movimento da Reforma Sanitária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091" y="6008915"/>
            <a:ext cx="1824684" cy="69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371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714</Words>
  <Application>Microsoft Office PowerPoint</Application>
  <PresentationFormat>Widescreen</PresentationFormat>
  <Paragraphs>31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Tema do Office</vt:lpstr>
      <vt:lpstr>    Educação em Saúde:  Saúde preventiva Saúde Coletiva  SUS</vt:lpstr>
      <vt:lpstr>Educação em saúde </vt:lpstr>
      <vt:lpstr>Promoção da Saúde</vt:lpstr>
      <vt:lpstr>  A Promoção da Saúde no Brasil  </vt:lpstr>
      <vt:lpstr>Apresentação do PowerPoint</vt:lpstr>
      <vt:lpstr>Com a crítica à medicina preventiva ocorreu uma aproximação teórico-conceitual com a medicina social, evoluindo para a constituição da saúde coletiva, enquanto campo científico comprometido com a prática teórica.</vt:lpstr>
      <vt:lpstr>A saúde coletiva surge no final da década de 1970, em um contexto no qual o Brasil estava vivendo uma ditadura militar. A Saúde Coletiva nasce, nesse período, vinculada à luta pela democracia e ao movimento da Reforma Sanitária</vt:lpstr>
      <vt:lpstr>O Movimento da Reforma Sanitária Brasileira (MRSB) constituiu-se no processo de amplas mobilizações da sociedade brasileira pela redemocratização. Expressou a indignação da sociedade frente as desigualdades, a mercantilização da saúde e configurou-se como ação política concertada em torno de um projeto civilizatório de sociedade inclusiva, solidária, tendo a saúde como direito universal de cidadania.</vt:lpstr>
      <vt:lpstr>  CONSTRUÇÃO DO SUS:   O Movimento da Reforma Sanitária  na década de 1970 e início dos anos de 1980, o agravamento das carências sociais, principalmente nos grandes centros urbanos, e o afrouxamento do regime autoritário desencadearam o surgimento de vários movimentos populares de caráter reivindicatório, dando início ao Movimento da Reforma Sanitária</vt:lpstr>
      <vt:lpstr>“Construção de uma nova política de saúde efetivamente democrática, tomando por base a eqüidade, a justiça social, a descentralização, universalização e unificação como elementos essenciais para a reforma do setor.”  O SUS!</vt:lpstr>
      <vt:lpstr>Marcos do sus </vt:lpstr>
      <vt:lpstr>Apresentação do PowerPoint</vt:lpstr>
      <vt:lpstr>Lei 8.080 – que dispõe sobre as condições para a promoção, proteção e recuperação da saúde, a organização e o funcionamento dos serviços de saúde (presidente Collor sancionou a lei com 24 vetos, vetou especialmente os aspectos da participação popular e do financiamento, mas permaneceu a autonomia municipal através da descentralização das decisões)   _x0001_Lei 8.142 – que dispõe sobre a participação da comunidade (conselhos e conferências) na gestão do SUS e sobre as transferências.</vt:lpstr>
      <vt:lpstr>CONSTRUÇÃO DO SUS: Afirmação da saúde como DIREITO de cidadania e DEVER do Estado, uma noção de direito que remete à cidadania a através do esforço de promover condições de IGUALDADE SOCIAL, que não se restringe a existência formal de direitos civis, políticos e sociais, mas que exige a possibilidade do EXERCÍCIO DE DIREITOS.</vt:lpstr>
      <vt:lpstr>PRINCÍPIOS E DIRETRIZES DO SUS</vt:lpstr>
      <vt:lpstr>UNIVERSALIDADE  É a garantia de atenção à saúde por parte do sistema, a todo e qualquer cidadão. Com a universalidade, o indivíduo passa a ter direito de acesso a todos os serviços públicos de saúde, assim como aqueles contratados pelo poder público. Saúde é direito de cidadania e dever do governo : municipal, estadual e federal.</vt:lpstr>
      <vt:lpstr>Integralidade  Cada pessoa é um todo indivisível e integrante de uma comunidade. O homem é um ser integral, bio-psico-social e deverá ser atendido com essa visão integral por um sistema de saúde também integral, voltando a promover, proteger e recuperar sua saúde.</vt:lpstr>
      <vt:lpstr>EQUIDADE  É assegurar ações e serviços de todos os níveis de acordo com a complexidade que cada caso requeira saúde , assim como aqueles contratados pelo poder público.  Todo cidadão é igual perante ao SUS e será atendido conforme suas necessidades, até o limite do que o Sistema pode oferecer.</vt:lpstr>
      <vt:lpstr>SUS um dos maiores sistemas públicos de saúde do mundo propõe-se a garantir assistência integral e gratuita para a população (apenas 21% possui plano privado de saúde) </vt:lpstr>
      <vt:lpstr>SUS e seus Problemas :  Recursos financeiros insuficientes e fracionados; Pouca participação dos Estados no financiamento; Desvios de recursos; Ineficiência de gestão; Deficiência de recursos humanos; Precarização das relações de trabalho; Resolutividade insuficiente; Limitações no acesso aos serviços.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Promoção da Saúde  Sus Saúde Coletiva </dc:title>
  <dc:creator>user</dc:creator>
  <cp:lastModifiedBy>franc</cp:lastModifiedBy>
  <cp:revision>32</cp:revision>
  <dcterms:created xsi:type="dcterms:W3CDTF">2020-02-13T19:04:06Z</dcterms:created>
  <dcterms:modified xsi:type="dcterms:W3CDTF">2020-02-19T04:47:56Z</dcterms:modified>
</cp:coreProperties>
</file>