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9" r:id="rId8"/>
    <p:sldId id="270" r:id="rId9"/>
    <p:sldId id="271" r:id="rId10"/>
    <p:sldId id="273" r:id="rId11"/>
    <p:sldId id="274" r:id="rId12"/>
    <p:sldId id="276" r:id="rId13"/>
    <p:sldId id="277" r:id="rId14"/>
    <p:sldId id="275" r:id="rId15"/>
    <p:sldId id="258" r:id="rId16"/>
    <p:sldId id="278" r:id="rId17"/>
    <p:sldId id="260" r:id="rId18"/>
    <p:sldId id="279" r:id="rId19"/>
    <p:sldId id="280" r:id="rId20"/>
    <p:sldId id="281" r:id="rId21"/>
    <p:sldId id="282" r:id="rId22"/>
    <p:sldId id="283" r:id="rId23"/>
    <p:sldId id="284" r:id="rId24"/>
    <p:sldId id="287" r:id="rId25"/>
    <p:sldId id="288" r:id="rId2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D873-C439-4E41-B4A6-D48494EEA7A4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6011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D873-C439-4E41-B4A6-D48494EEA7A4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377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D873-C439-4E41-B4A6-D48494EEA7A4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7934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D873-C439-4E41-B4A6-D48494EEA7A4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19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D873-C439-4E41-B4A6-D48494EEA7A4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5529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D873-C439-4E41-B4A6-D48494EEA7A4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280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D873-C439-4E41-B4A6-D48494EEA7A4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460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D873-C439-4E41-B4A6-D48494EEA7A4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0261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D873-C439-4E41-B4A6-D48494EEA7A4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7192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D873-C439-4E41-B4A6-D48494EEA7A4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865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D873-C439-4E41-B4A6-D48494EEA7A4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9401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1D873-C439-4E41-B4A6-D48494EEA7A4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127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pt.wikipedia.org/wiki/Sangue" TargetMode="External"/><Relationship Id="rId3" Type="http://schemas.openxmlformats.org/officeDocument/2006/relationships/hyperlink" Target="https://pt.wikipedia.org/wiki/Traqueia" TargetMode="External"/><Relationship Id="rId7" Type="http://schemas.openxmlformats.org/officeDocument/2006/relationships/hyperlink" Target="https://pt.wikipedia.org/wiki/Muco" TargetMode="External"/><Relationship Id="rId2" Type="http://schemas.openxmlformats.org/officeDocument/2006/relationships/hyperlink" Target="https://pt.wikipedia.org/wiki/Toss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t.wikipedia.org/wiki/Pus" TargetMode="External"/><Relationship Id="rId5" Type="http://schemas.openxmlformats.org/officeDocument/2006/relationships/hyperlink" Target="https://pt.wikipedia.org/wiki/Pulm%C3%A3o" TargetMode="External"/><Relationship Id="rId10" Type="http://schemas.openxmlformats.org/officeDocument/2006/relationships/image" Target="../media/image1.JPG"/><Relationship Id="rId4" Type="http://schemas.openxmlformats.org/officeDocument/2006/relationships/hyperlink" Target="https://pt.wikipedia.org/wiki/Br%C3%B4nquio" TargetMode="External"/><Relationship Id="rId9" Type="http://schemas.openxmlformats.org/officeDocument/2006/relationships/hyperlink" Target="https://pt.wikipedia.org/wiki/Gripe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666206"/>
            <a:ext cx="10515600" cy="55107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6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Função </a:t>
            </a:r>
            <a:r>
              <a:rPr lang="pt-BR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Respiratória </a:t>
            </a:r>
            <a:endParaRPr lang="pt-BR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550" y="5007701"/>
            <a:ext cx="2381250" cy="1466850"/>
          </a:xfrm>
          <a:prstGeom prst="rect">
            <a:avLst/>
          </a:prstGeom>
        </p:spPr>
      </p:pic>
      <p:sp>
        <p:nvSpPr>
          <p:cNvPr id="5" name="AutoShape 2" descr="Resultado de imagem para broncoscop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7480" y="2697481"/>
            <a:ext cx="5394960" cy="2862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13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Hemoptise</a:t>
            </a:r>
            <a:endParaRPr lang="pt-BR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018902"/>
            <a:ext cx="10892246" cy="5630091"/>
          </a:xfrm>
        </p:spPr>
        <p:txBody>
          <a:bodyPr/>
          <a:lstStyle/>
          <a:p>
            <a:endParaRPr lang="pt-BR" dirty="0" smtClean="0"/>
          </a:p>
          <a:p>
            <a:pPr marL="0" indent="0">
              <a:buNone/>
            </a:pPr>
            <a:r>
              <a:rPr lang="pt-BR" sz="3200" dirty="0"/>
              <a:t>S</a:t>
            </a:r>
            <a:r>
              <a:rPr lang="pt-BR" sz="3200" dirty="0" smtClean="0"/>
              <a:t>inônimo </a:t>
            </a:r>
            <a:r>
              <a:rPr lang="pt-BR" sz="3200" dirty="0"/>
              <a:t>de doença pulmonar ou cardíaca, pode variar de hemorragia volumosa e súbita e sempre merece investigação .</a:t>
            </a:r>
          </a:p>
          <a:p>
            <a:endParaRPr lang="pt-BR" dirty="0"/>
          </a:p>
          <a:p>
            <a:r>
              <a:rPr lang="pt-BR" dirty="0"/>
              <a:t>São causas de Hemoptise:</a:t>
            </a:r>
          </a:p>
          <a:p>
            <a:r>
              <a:rPr lang="pt-BR" dirty="0"/>
              <a:t>Infecção pulmonar; carcinoma de pulmão; anomalias do coração ou vasos sanguíneos; anomalias da artérias ou veia pulmonar; embolia e infarto pulmonar.</a:t>
            </a:r>
          </a:p>
          <a:p>
            <a:r>
              <a:rPr lang="pt-BR" dirty="0"/>
              <a:t>Primeiramente é necessário determinar a origem do sangramento:</a:t>
            </a:r>
          </a:p>
          <a:p>
            <a:pPr marL="0" indent="0">
              <a:buNone/>
            </a:pPr>
            <a:r>
              <a:rPr lang="pt-BR" dirty="0"/>
              <a:t>Gengivas, nasofaringe , pulmão ou estômago</a:t>
            </a:r>
          </a:p>
        </p:txBody>
      </p:sp>
      <p:pic>
        <p:nvPicPr>
          <p:cNvPr id="4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624" y="5434149"/>
            <a:ext cx="2288176" cy="121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3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018902"/>
            <a:ext cx="10892246" cy="5630091"/>
          </a:xfrm>
        </p:spPr>
        <p:txBody>
          <a:bodyPr>
            <a:normAutofit/>
          </a:bodyPr>
          <a:lstStyle/>
          <a:p>
            <a:endParaRPr lang="pt-BR" sz="3200" dirty="0" smtClean="0"/>
          </a:p>
          <a:p>
            <a:endParaRPr lang="pt-BR" sz="3200" dirty="0"/>
          </a:p>
          <a:p>
            <a:r>
              <a:rPr lang="pt-BR" sz="3600" dirty="0" smtClean="0"/>
              <a:t>Secreção </a:t>
            </a:r>
            <a:r>
              <a:rPr lang="pt-BR" sz="3600" dirty="0"/>
              <a:t>sanguinolenta geralmente se origina no nariz ou nasofaringe</a:t>
            </a:r>
          </a:p>
          <a:p>
            <a:endParaRPr lang="pt-BR" sz="3600" dirty="0"/>
          </a:p>
          <a:p>
            <a:r>
              <a:rPr lang="pt-BR" sz="3600" dirty="0"/>
              <a:t>Secreção proveniente do pulmão é geralmente sangue </a:t>
            </a:r>
            <a:r>
              <a:rPr lang="pt-BR" sz="3600" dirty="0" smtClean="0"/>
              <a:t>vermelho</a:t>
            </a:r>
            <a:endParaRPr lang="pt-BR" sz="3600" dirty="0"/>
          </a:p>
        </p:txBody>
      </p:sp>
      <p:pic>
        <p:nvPicPr>
          <p:cNvPr id="4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624" y="5434149"/>
            <a:ext cx="2288176" cy="121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11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018902"/>
            <a:ext cx="10892246" cy="5630091"/>
          </a:xfrm>
        </p:spPr>
        <p:txBody>
          <a:bodyPr/>
          <a:lstStyle/>
          <a:p>
            <a:pPr marL="0" indent="0">
              <a:buNone/>
            </a:pPr>
            <a:r>
              <a:rPr lang="pt-BR" sz="4000" b="1" dirty="0" smtClean="0"/>
              <a:t>CIANOSE </a:t>
            </a:r>
          </a:p>
          <a:p>
            <a:pPr marL="0" indent="0">
              <a:buNone/>
            </a:pPr>
            <a:endParaRPr lang="pt-BR" sz="4000" b="1" dirty="0"/>
          </a:p>
          <a:p>
            <a:pPr marL="0" indent="0">
              <a:buNone/>
            </a:pPr>
            <a:r>
              <a:rPr lang="pt-BR" b="1" dirty="0"/>
              <a:t>Cianose</a:t>
            </a:r>
            <a:r>
              <a:rPr lang="pt-BR" dirty="0"/>
              <a:t> é um sinal ou um sintoma marcado pela coloração azul-arroxeada da pele[1], leitos ungueais[2] ou das mucosas[3]. Ocorre devido ao aumento da hemoglobina não oxidada </a:t>
            </a:r>
            <a:r>
              <a:rPr lang="pt-BR" dirty="0" smtClean="0"/>
              <a:t>(</a:t>
            </a:r>
            <a:r>
              <a:rPr lang="pt-BR" dirty="0" err="1"/>
              <a:t>desoxi</a:t>
            </a:r>
            <a:r>
              <a:rPr lang="pt-BR" dirty="0"/>
              <a:t>-hemoglobina) ou de pigmentos </a:t>
            </a:r>
            <a:r>
              <a:rPr lang="pt-BR" dirty="0" err="1"/>
              <a:t>hemoglobínicos</a:t>
            </a:r>
            <a:r>
              <a:rPr lang="pt-BR" dirty="0"/>
              <a:t> anormais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r>
              <a:rPr lang="pt-BR" dirty="0"/>
              <a:t>É</a:t>
            </a:r>
            <a:r>
              <a:rPr lang="pt-BR" dirty="0" smtClean="0"/>
              <a:t> um indicador muito tardio de hipóxia . São necessários 5 g/dl de hemoglobina não oxigenada para que surja a cianose ou seja 1/3 do nível norma precisa estar não oxigenada para aparecer sinais de cianose .</a:t>
            </a:r>
          </a:p>
          <a:p>
            <a:pPr marL="0" indent="0">
              <a:buNone/>
            </a:pPr>
            <a:endParaRPr lang="pt-BR" sz="4000" b="1" dirty="0" smtClean="0"/>
          </a:p>
          <a:p>
            <a:endParaRPr lang="pt-BR" dirty="0"/>
          </a:p>
        </p:txBody>
      </p:sp>
      <p:pic>
        <p:nvPicPr>
          <p:cNvPr id="4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624" y="5434149"/>
            <a:ext cx="2288176" cy="121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36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65125"/>
            <a:ext cx="10892246" cy="6283869"/>
          </a:xfrm>
        </p:spPr>
        <p:txBody>
          <a:bodyPr/>
          <a:lstStyle/>
          <a:p>
            <a:endParaRPr lang="pt-BR" dirty="0"/>
          </a:p>
          <a:p>
            <a:pPr marL="0" indent="0">
              <a:buNone/>
            </a:pPr>
            <a:r>
              <a:rPr lang="pt-BR" dirty="0" smtClean="0"/>
              <a:t>  </a:t>
            </a:r>
            <a:r>
              <a:rPr lang="pt-BR" sz="3200" dirty="0" smtClean="0"/>
              <a:t>A avaliação da Cianose é afetada pela iluminação do ambiente , pela cor da pele do paciente e pela profundidade dos vasos na pele .</a:t>
            </a:r>
          </a:p>
          <a:p>
            <a:pPr marL="0" indent="0">
              <a:buNone/>
            </a:pPr>
            <a:endParaRPr lang="pt-BR" sz="3200" dirty="0"/>
          </a:p>
          <a:p>
            <a:pPr marL="0" indent="0">
              <a:buNone/>
            </a:pPr>
            <a:r>
              <a:rPr lang="pt-BR" sz="3200" dirty="0" smtClean="0"/>
              <a:t>A cianose central é avaliada pela cor da língua, e dos lábios na presença de doença pulmonar .</a:t>
            </a:r>
          </a:p>
          <a:p>
            <a:pPr marL="0" indent="0">
              <a:buNone/>
            </a:pPr>
            <a:endParaRPr lang="pt-BR" sz="3200" dirty="0"/>
          </a:p>
          <a:p>
            <a:pPr marL="0" indent="0">
              <a:buNone/>
            </a:pPr>
            <a:r>
              <a:rPr lang="pt-BR" sz="3200" dirty="0" smtClean="0"/>
              <a:t>A cianose periférica resulta da redução do fluxo sanguíneo para uma determinada região como nos leitos ungueais e lobos das orelhas na exposição ao frio, nem sempre trata de problemas sistêmico central .</a:t>
            </a:r>
          </a:p>
          <a:p>
            <a:endParaRPr lang="pt-BR" sz="3200" dirty="0"/>
          </a:p>
        </p:txBody>
      </p:sp>
      <p:pic>
        <p:nvPicPr>
          <p:cNvPr id="4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624" y="5434149"/>
            <a:ext cx="2288176" cy="121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42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018902"/>
            <a:ext cx="10892246" cy="56300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800" b="1" dirty="0" smtClean="0"/>
              <a:t>Avaliação da capacidade respiratória </a:t>
            </a:r>
          </a:p>
          <a:p>
            <a:pPr marL="0" indent="0">
              <a:buNone/>
            </a:pPr>
            <a:endParaRPr lang="pt-BR" sz="4800" b="1" dirty="0" smtClean="0"/>
          </a:p>
          <a:p>
            <a:pPr marL="0" indent="0">
              <a:buNone/>
            </a:pPr>
            <a:r>
              <a:rPr lang="pt-BR" sz="4000" dirty="0"/>
              <a:t> </a:t>
            </a:r>
            <a:r>
              <a:rPr lang="pt-BR" sz="4000" dirty="0" smtClean="0"/>
              <a:t>A Avaliação da capacidade respiratória é realizada através da </a:t>
            </a:r>
            <a:r>
              <a:rPr lang="pt-BR" sz="4000" i="1" u="sng" dirty="0" smtClean="0"/>
              <a:t>avaliação da frequência respiratória, volume residual, ventilação minuto, capacidade vital e força inspiratória. </a:t>
            </a:r>
            <a:endParaRPr lang="pt-BR" sz="4000" i="1" u="sng" dirty="0"/>
          </a:p>
        </p:txBody>
      </p:sp>
      <p:pic>
        <p:nvPicPr>
          <p:cNvPr id="4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624" y="5434149"/>
            <a:ext cx="2288176" cy="121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66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27621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739302"/>
            <a:ext cx="10515600" cy="543766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</a:p>
          <a:p>
            <a:pPr marL="0" indent="0" algn="ctr">
              <a:buNone/>
            </a:pPr>
            <a:r>
              <a:rPr lang="pt-B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unção respiratória </a:t>
            </a:r>
          </a:p>
          <a:p>
            <a:pPr marL="0" indent="0">
              <a:buNone/>
            </a:pP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 adulto normal respira em repouso de </a:t>
            </a:r>
            <a:r>
              <a:rPr lang="pt-B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a 18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vezes por minuto.</a:t>
            </a:r>
          </a:p>
          <a:p>
            <a:pPr marL="0" indent="0">
              <a:buNone/>
            </a:pPr>
            <a:r>
              <a:rPr lang="pt-BR" sz="36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Bradipnéia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está associada a hipertensão intracraniana, lesões cerebrais , e overdose de drogas .</a:t>
            </a:r>
          </a:p>
          <a:p>
            <a:pPr marL="0" indent="0">
              <a:buNone/>
            </a:pPr>
            <a:r>
              <a:rPr lang="pt-BR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Taquipnéia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está associada a pneumonia, edema pulmonar, acidose metabólica, septicemia ,dor intensa, e fratura de costelas  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5307" y="5773782"/>
            <a:ext cx="2381250" cy="108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77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Volume residual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739302"/>
            <a:ext cx="10515600" cy="5437661"/>
          </a:xfrm>
        </p:spPr>
        <p:txBody>
          <a:bodyPr/>
          <a:lstStyle/>
          <a:p>
            <a:pPr marL="0" indent="0" algn="ctr">
              <a:buNone/>
            </a:pPr>
            <a:endParaRPr lang="pt-BR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É o volume de cada respiração, é medido através de </a:t>
            </a:r>
            <a:r>
              <a:rPr lang="pt-BR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espirômetro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BR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Wrigth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5307" y="5773782"/>
            <a:ext cx="2381250" cy="1084217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0852" y="2593181"/>
            <a:ext cx="4524375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33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739302"/>
            <a:ext cx="10515600" cy="54376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 volume residual normal é de 8 à 10 ml por kg de peso corporal .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550" y="5391150"/>
            <a:ext cx="238125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47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Ventilação -Minuto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739303"/>
            <a:ext cx="10515600" cy="424417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 volume residual e a frequência respiratória isolados são indicadores pouco confiáveis da suficiência da ventilação porque ambos são muito variáveis, porém juntos são importantes porque determinam a ventilação minuto que é o volume de ar expirado por minuto.:</a:t>
            </a:r>
          </a:p>
          <a:p>
            <a:pPr marL="0" indent="0">
              <a:buNone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Ventilação minuto=volume residual x frequência respiratória. Na prática não calculamos essa medida manualmente somente com o </a:t>
            </a:r>
            <a:r>
              <a:rPr lang="pt-BR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espirômetro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550" y="5391150"/>
            <a:ext cx="238125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46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 ventilação minuto pode estar reduzida em :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739302"/>
            <a:ext cx="10515600" cy="54376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Traumatismos medulares, </a:t>
            </a:r>
            <a:r>
              <a:rPr lang="pt-BR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AVCs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tumores, </a:t>
            </a:r>
            <a:r>
              <a:rPr lang="pt-BR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Guillain-Barré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poliomielite ,overdose de drogas, anestesias, derrame pleural, pneumotórax, edema pulmonar grave. 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550" y="5391150"/>
            <a:ext cx="238125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34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535577"/>
            <a:ext cx="10515600" cy="620372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Avaliação dos sinais e sintomas Respiratórios 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3200" b="1" dirty="0" smtClean="0"/>
              <a:t>Os principais sinais e sintomas de doença respiratória são: </a:t>
            </a:r>
          </a:p>
          <a:p>
            <a:pPr marL="0" indent="0">
              <a:buNone/>
            </a:pPr>
            <a:r>
              <a:rPr lang="pt-BR" sz="3200" b="1" dirty="0" err="1" smtClean="0"/>
              <a:t>Dispnéia</a:t>
            </a:r>
            <a:r>
              <a:rPr lang="pt-BR" sz="3200" b="1" dirty="0" smtClean="0"/>
              <a:t>; </a:t>
            </a:r>
          </a:p>
          <a:p>
            <a:pPr marL="0" indent="0">
              <a:buNone/>
            </a:pPr>
            <a:r>
              <a:rPr lang="pt-BR" sz="3200" b="1" dirty="0" smtClean="0"/>
              <a:t>Tosse;</a:t>
            </a:r>
          </a:p>
          <a:p>
            <a:pPr marL="0" indent="0">
              <a:buNone/>
            </a:pPr>
            <a:r>
              <a:rPr lang="pt-BR" sz="3200" b="1" dirty="0" smtClean="0"/>
              <a:t>Expectoração;</a:t>
            </a:r>
          </a:p>
          <a:p>
            <a:pPr marL="0" indent="0">
              <a:buNone/>
            </a:pPr>
            <a:r>
              <a:rPr lang="pt-BR" sz="3200" b="1" dirty="0" smtClean="0"/>
              <a:t>Dor torácica;</a:t>
            </a:r>
          </a:p>
          <a:p>
            <a:pPr marL="0" indent="0">
              <a:buNone/>
            </a:pPr>
            <a:r>
              <a:rPr lang="pt-BR" sz="3200" b="1" dirty="0" smtClean="0"/>
              <a:t>Sibilos;</a:t>
            </a:r>
          </a:p>
          <a:p>
            <a:pPr marL="0" indent="0">
              <a:buNone/>
            </a:pPr>
            <a:r>
              <a:rPr lang="pt-BR" sz="3200" b="1" dirty="0" smtClean="0"/>
              <a:t>Hemoptise;</a:t>
            </a:r>
          </a:p>
          <a:p>
            <a:pPr marL="0" indent="0">
              <a:buNone/>
            </a:pPr>
            <a:r>
              <a:rPr lang="pt-BR" sz="3200" b="1" dirty="0" smtClean="0"/>
              <a:t>Cianose</a:t>
            </a:r>
          </a:p>
          <a:p>
            <a:pPr marL="0" indent="0">
              <a:buNone/>
            </a:pPr>
            <a:r>
              <a:rPr lang="pt-BR" sz="3200" b="1" dirty="0" smtClean="0"/>
              <a:t>Esses sintomas estão relacionados com a duração e gravidade </a:t>
            </a:r>
            <a:r>
              <a:rPr lang="pt-BR" sz="3200" b="1" smtClean="0"/>
              <a:t>da doença.</a:t>
            </a:r>
            <a:endParaRPr lang="pt-BR" sz="3200" b="1" dirty="0" smtClean="0"/>
          </a:p>
          <a:p>
            <a:pPr marL="0" indent="0">
              <a:buNone/>
            </a:pPr>
            <a:endParaRPr lang="pt-BR" sz="3200" b="1" dirty="0" smtClean="0"/>
          </a:p>
          <a:p>
            <a:pPr marL="0" indent="0">
              <a:buNone/>
            </a:pPr>
            <a:endParaRPr lang="pt-BR" sz="3200" b="1" dirty="0" smtClean="0"/>
          </a:p>
          <a:p>
            <a:pPr marL="0" indent="0">
              <a:buNone/>
            </a:pPr>
            <a:endParaRPr lang="pt-BR" sz="32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7873" y="5734593"/>
            <a:ext cx="1943917" cy="1004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88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83715"/>
          </a:xfrm>
        </p:spPr>
        <p:txBody>
          <a:bodyPr>
            <a:normAutofit/>
          </a:bodyPr>
          <a:lstStyle/>
          <a:p>
            <a:r>
              <a:rPr lang="pt-BR" sz="6000" b="1" dirty="0" smtClean="0"/>
              <a:t>Capacidade Vital</a:t>
            </a:r>
            <a:br>
              <a:rPr lang="pt-BR" sz="6000" b="1" dirty="0" smtClean="0"/>
            </a:br>
            <a:endParaRPr lang="pt-BR" sz="6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739303"/>
            <a:ext cx="10088880" cy="4651848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buNone/>
            </a:pPr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É a medida quando solicita-se que o paciente inspire o máximo que puder e expire totalmente através do </a:t>
            </a:r>
            <a:r>
              <a:rPr lang="pt-BR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espirômetro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O valor normal depende da idade, do sexo, do </a:t>
            </a:r>
            <a:r>
              <a:rPr lang="pt-BR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biotipo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e do peso do paciente. Se a capacidade vital for menor que 10 ml por kg peso o paciente está muito fraco para manter a ventilação espontânea e necessitará de assistência respiratória .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550" y="5391150"/>
            <a:ext cx="238125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4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26025"/>
          </a:xfrm>
        </p:spPr>
        <p:txBody>
          <a:bodyPr>
            <a:normAutofit/>
          </a:bodyPr>
          <a:lstStyle/>
          <a:p>
            <a:r>
              <a:rPr lang="pt-BR" dirty="0" smtClean="0"/>
              <a:t>Força inspiratória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Avalia o esforço que o paciente realiza durante a inspiração através de equipamento específico : manômetros e adaptadores.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739302"/>
            <a:ext cx="10515600" cy="54376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550" y="5391150"/>
            <a:ext cx="238125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09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49775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4900" b="1" dirty="0" smtClean="0"/>
              <a:t>Avaliação Diagnóstica Da função respiratória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Exames complementares :</a:t>
            </a:r>
            <a:br>
              <a:rPr lang="pt-BR" dirty="0" smtClean="0"/>
            </a:br>
            <a:r>
              <a:rPr lang="pt-BR" dirty="0" smtClean="0"/>
              <a:t>Gasometria Arterial: avalia PH do sangue </a:t>
            </a:r>
            <a:br>
              <a:rPr lang="pt-BR" dirty="0" smtClean="0"/>
            </a:br>
            <a:r>
              <a:rPr lang="pt-BR" dirty="0" err="1" smtClean="0"/>
              <a:t>Oximetria</a:t>
            </a:r>
            <a:r>
              <a:rPr lang="pt-BR" dirty="0" smtClean="0"/>
              <a:t> Capilar: método não invasivo que mede a saturação de oxigênio pela hemoglobina.</a:t>
            </a:r>
            <a:br>
              <a:rPr lang="pt-BR" dirty="0" smtClean="0"/>
            </a:br>
            <a:r>
              <a:rPr lang="pt-BR" dirty="0" err="1" smtClean="0"/>
              <a:t>Rx</a:t>
            </a:r>
            <a:r>
              <a:rPr lang="pt-BR" dirty="0" smtClean="0"/>
              <a:t> : o parênquima pulmonar é </a:t>
            </a:r>
            <a:r>
              <a:rPr lang="pt-BR" dirty="0" err="1" smtClean="0"/>
              <a:t>radiotransparente</a:t>
            </a:r>
            <a:r>
              <a:rPr lang="pt-BR" dirty="0" smtClean="0"/>
              <a:t> portanto é um bom exame para captar tumores e corpos estranhos que possuem outras densidades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550" y="5391150"/>
            <a:ext cx="238125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38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27015"/>
          </a:xfrm>
        </p:spPr>
        <p:txBody>
          <a:bodyPr/>
          <a:lstStyle/>
          <a:p>
            <a:r>
              <a:rPr lang="pt-BR" dirty="0" smtClean="0"/>
              <a:t>Tomografia : proporciona imagens de cortes dos pulmões em diferentes planos . Bom para diagnóstico de tuberculose, anatomia do pulmão, pequenos tumores, abscessos,.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739303"/>
            <a:ext cx="10515600" cy="515857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Broncoscopia: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é um procedimento endoscópico utilizado para visualização da árvore traqueobrônquica, com finalidade diagnóstica e terapêutica. Pode ser feita por meio de equipamentos rígidos ou flexíveis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Usado para retirada de materiais aspirados ou corpos estranhos .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35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95495"/>
          </a:xfrm>
        </p:spPr>
        <p:txBody>
          <a:bodyPr>
            <a:normAutofit/>
          </a:bodyPr>
          <a:lstStyle/>
          <a:p>
            <a:r>
              <a:rPr lang="pt-BR" dirty="0" smtClean="0"/>
              <a:t>Outros exames : </a:t>
            </a:r>
            <a:br>
              <a:rPr lang="pt-BR" dirty="0" smtClean="0"/>
            </a:br>
            <a:r>
              <a:rPr lang="pt-BR" dirty="0" smtClean="0"/>
              <a:t>Escarro: identificar </a:t>
            </a:r>
            <a:r>
              <a:rPr lang="pt-BR" dirty="0" err="1" smtClean="0"/>
              <a:t>miccroorganismos</a:t>
            </a:r>
            <a:r>
              <a:rPr lang="pt-BR" dirty="0" smtClean="0"/>
              <a:t> 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9580" y="686914"/>
            <a:ext cx="10515600" cy="54376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buNone/>
            </a:pPr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Biópsia: exploração  celular pulmonar</a:t>
            </a:r>
          </a:p>
          <a:p>
            <a:pPr marL="0" indent="0">
              <a:buNone/>
            </a:pPr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Toracocentese: retirada de amostra de liquido no espaço pleural 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550" y="5391150"/>
            <a:ext cx="238125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3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Ventilação Mecânica </a:t>
            </a:r>
            <a:br>
              <a:rPr lang="pt-BR" dirty="0" smtClean="0"/>
            </a:br>
            <a:r>
              <a:rPr lang="pt-BR" dirty="0" smtClean="0"/>
              <a:t>vídeo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803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1188" y="325937"/>
            <a:ext cx="10515600" cy="6427560"/>
          </a:xfrm>
        </p:spPr>
        <p:txBody>
          <a:bodyPr>
            <a:normAutofit/>
          </a:bodyPr>
          <a:lstStyle/>
          <a:p>
            <a:r>
              <a:rPr lang="pt-BR" sz="6000" b="1" dirty="0" err="1" smtClean="0"/>
              <a:t>Dispnéia</a:t>
            </a:r>
            <a:r>
              <a:rPr lang="pt-BR" sz="6000" b="1" dirty="0" smtClean="0"/>
              <a:t/>
            </a:r>
            <a:br>
              <a:rPr lang="pt-BR" sz="6000" b="1" dirty="0" smtClean="0"/>
            </a:br>
            <a:r>
              <a:rPr lang="pt-BR" sz="6000" b="1" dirty="0" smtClean="0"/>
              <a:t/>
            </a:r>
            <a:br>
              <a:rPr lang="pt-BR" sz="6000" b="1" dirty="0" smtClean="0"/>
            </a:br>
            <a:r>
              <a:rPr lang="pt-BR" dirty="0"/>
              <a:t>A dispneia é uma dificuldade para respirar que pode ser caracterizada pelo aumento da frequência respiratória ou uma falta de ar </a:t>
            </a:r>
            <a:r>
              <a:rPr lang="pt-BR" dirty="0" smtClean="0"/>
              <a:t>recorrente.</a:t>
            </a:r>
            <a:endParaRPr lang="pt-BR" sz="6000" b="1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047" y="4443526"/>
            <a:ext cx="2381250" cy="1466850"/>
          </a:xfrm>
        </p:spPr>
      </p:pic>
    </p:spTree>
    <p:extLst>
      <p:ext uri="{BB962C8B-B14F-4D97-AF65-F5344CB8AC3E}">
        <p14:creationId xmlns:p14="http://schemas.microsoft.com/office/powerpoint/2010/main" val="131966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9721"/>
          </a:xfrm>
        </p:spPr>
        <p:txBody>
          <a:bodyPr/>
          <a:lstStyle/>
          <a:p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19350"/>
            <a:ext cx="10515600" cy="53557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3200" b="1" dirty="0"/>
              <a:t>Em pessoas com dispneia, os seguintes sintomas merecem atenção especial</a:t>
            </a:r>
            <a:r>
              <a:rPr lang="pt-BR" sz="3200" b="1" dirty="0" smtClean="0"/>
              <a:t>:</a:t>
            </a:r>
          </a:p>
          <a:p>
            <a:endParaRPr lang="pt-BR" sz="3200" dirty="0"/>
          </a:p>
          <a:p>
            <a:r>
              <a:rPr lang="pt-BR" sz="3200" dirty="0"/>
              <a:t>Falta de ar durante repouso.</a:t>
            </a:r>
          </a:p>
          <a:p>
            <a:r>
              <a:rPr lang="pt-BR" sz="3200" dirty="0"/>
              <a:t>Redução do nível de consciência, agitação ou confusão.</a:t>
            </a:r>
          </a:p>
          <a:p>
            <a:r>
              <a:rPr lang="pt-BR" sz="3200" dirty="0"/>
              <a:t>Desconforto torácico ou a sensação de que o coração está disparado, acelerado ou pulou um batimento (palpitações)</a:t>
            </a:r>
          </a:p>
          <a:p>
            <a:r>
              <a:rPr lang="pt-BR" sz="3200" dirty="0"/>
              <a:t>Perda de peso.</a:t>
            </a:r>
          </a:p>
          <a:p>
            <a:r>
              <a:rPr lang="pt-BR" sz="3200" dirty="0"/>
              <a:t>Suores noturnos.</a:t>
            </a:r>
          </a:p>
          <a:p>
            <a:pPr marL="0" indent="0">
              <a:buNone/>
            </a:pPr>
            <a:r>
              <a:rPr lang="pt-BR" dirty="0"/>
              <a:t/>
            </a:r>
            <a:br>
              <a:rPr lang="pt-BR" dirty="0"/>
            </a:b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6149" y="5891348"/>
            <a:ext cx="1948542" cy="966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99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550" y="5329645"/>
            <a:ext cx="2381250" cy="1377565"/>
          </a:xfrm>
        </p:spPr>
      </p:pic>
      <p:sp>
        <p:nvSpPr>
          <p:cNvPr id="5" name="Retângulo 4"/>
          <p:cNvSpPr/>
          <p:nvPr/>
        </p:nvSpPr>
        <p:spPr>
          <a:xfrm>
            <a:off x="388620" y="1690687"/>
            <a:ext cx="106984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Cerca de dois terços dos casos de </a:t>
            </a:r>
            <a:r>
              <a:rPr lang="pt-BR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Dispnéia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 são causados por doenças respiratórias ou cardiovasculares. Quando o principal sintoma é a </a:t>
            </a:r>
            <a:r>
              <a:rPr lang="pt-BR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Dispnéia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85% dos casos são relacionados a asma, DPOC, pneumonia, isquemia miocárdica (IM), doença pulmonar intersticial e 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causas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 psicogênicas.</a:t>
            </a:r>
          </a:p>
        </p:txBody>
      </p:sp>
    </p:spTree>
    <p:extLst>
      <p:ext uri="{BB962C8B-B14F-4D97-AF65-F5344CB8AC3E}">
        <p14:creationId xmlns:p14="http://schemas.microsoft.com/office/powerpoint/2010/main" val="6758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Tosse</a:t>
            </a:r>
            <a:endParaRPr lang="pt-BR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4000" dirty="0"/>
              <a:t>Tosse é um reflexo natural do aparelho respiratório que surge como consequência de um processo irritativo. Há dois tipos de </a:t>
            </a:r>
            <a:r>
              <a:rPr lang="pt-BR" sz="4000" b="1" dirty="0"/>
              <a:t>tosse</a:t>
            </a:r>
            <a:r>
              <a:rPr lang="pt-BR" sz="4000" dirty="0"/>
              <a:t>: a seca e a produtiva. É a presença ou não de muco que estabelece a diferença. Na </a:t>
            </a:r>
            <a:r>
              <a:rPr lang="pt-BR" sz="4000" b="1" dirty="0"/>
              <a:t>tosse</a:t>
            </a:r>
            <a:r>
              <a:rPr lang="pt-BR" sz="4000" dirty="0"/>
              <a:t> produtiva a secreção se movimenta e é eliminada; na seca, esse catarro parece não existir</a:t>
            </a:r>
            <a:r>
              <a:rPr lang="pt-BR" dirty="0"/>
              <a:t>.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550" y="5669280"/>
            <a:ext cx="2381250" cy="1037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25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6000" b="1" dirty="0" smtClean="0"/>
              <a:t>Expectoração</a:t>
            </a:r>
            <a:endParaRPr lang="pt-BR" sz="6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4000" b="1" dirty="0"/>
              <a:t>Expectoração</a:t>
            </a:r>
            <a:r>
              <a:rPr lang="pt-BR" sz="4000" dirty="0"/>
              <a:t> é a expulsão, por meio da </a:t>
            </a:r>
            <a:r>
              <a:rPr lang="pt-BR" sz="4000" dirty="0">
                <a:hlinkClick r:id="rId2" tooltip="Tosse"/>
              </a:rPr>
              <a:t>tosse</a:t>
            </a:r>
            <a:r>
              <a:rPr lang="pt-BR" sz="4000" dirty="0"/>
              <a:t>, de secreções provenientes da </a:t>
            </a:r>
            <a:r>
              <a:rPr lang="pt-BR" sz="4000" dirty="0">
                <a:hlinkClick r:id="rId3" tooltip="Traqueia"/>
              </a:rPr>
              <a:t>traqueia</a:t>
            </a:r>
            <a:r>
              <a:rPr lang="pt-BR" sz="4000" dirty="0"/>
              <a:t>, </a:t>
            </a:r>
            <a:r>
              <a:rPr lang="pt-BR" sz="4000" dirty="0">
                <a:hlinkClick r:id="rId4" tooltip="Brônquio"/>
              </a:rPr>
              <a:t>brônquios</a:t>
            </a:r>
            <a:r>
              <a:rPr lang="pt-BR" sz="4000" dirty="0"/>
              <a:t> e </a:t>
            </a:r>
            <a:r>
              <a:rPr lang="pt-BR" sz="4000" dirty="0">
                <a:hlinkClick r:id="rId5" tooltip="Pulmão"/>
              </a:rPr>
              <a:t>pulmões</a:t>
            </a:r>
            <a:r>
              <a:rPr lang="pt-BR" sz="4000" dirty="0"/>
              <a:t>. Pode ser predominantemente </a:t>
            </a:r>
            <a:r>
              <a:rPr lang="pt-BR" sz="4000" dirty="0">
                <a:hlinkClick r:id="rId6" tooltip="Pus"/>
              </a:rPr>
              <a:t>purulento</a:t>
            </a:r>
            <a:r>
              <a:rPr lang="pt-BR" sz="4000" dirty="0"/>
              <a:t>, </a:t>
            </a:r>
            <a:r>
              <a:rPr lang="pt-BR" sz="4000" dirty="0">
                <a:hlinkClick r:id="rId7" tooltip="Muco"/>
              </a:rPr>
              <a:t>mucoso</a:t>
            </a:r>
            <a:r>
              <a:rPr lang="pt-BR" sz="4000" dirty="0"/>
              <a:t> ou </a:t>
            </a:r>
            <a:r>
              <a:rPr lang="pt-BR" sz="4000" dirty="0">
                <a:hlinkClick r:id="rId8" tooltip="Sangue"/>
              </a:rPr>
              <a:t>sanguinolento</a:t>
            </a:r>
            <a:r>
              <a:rPr lang="pt-BR" sz="4000" dirty="0"/>
              <a:t>. A </a:t>
            </a:r>
            <a:r>
              <a:rPr lang="pt-BR" sz="4000" dirty="0">
                <a:hlinkClick r:id="rId9" tooltip="Gripe"/>
              </a:rPr>
              <a:t>gripe</a:t>
            </a:r>
            <a:r>
              <a:rPr lang="pt-BR" sz="4000" dirty="0"/>
              <a:t> é uma causa comum de expectoração</a:t>
            </a:r>
            <a:endParaRPr lang="pt-BR" sz="4000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Espaço Reservado para Conteúdo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624" y="4859383"/>
            <a:ext cx="2288176" cy="160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77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7938" y="365125"/>
            <a:ext cx="10985862" cy="5578474"/>
          </a:xfrm>
        </p:spPr>
        <p:txBody>
          <a:bodyPr/>
          <a:lstStyle/>
          <a:p>
            <a:r>
              <a:rPr lang="pt-BR" b="1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32410"/>
            <a:ext cx="10683240" cy="552558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sz="6000" b="1" dirty="0" smtClean="0"/>
              <a:t>Dor torácica</a:t>
            </a:r>
          </a:p>
          <a:p>
            <a:pPr marL="0" indent="0">
              <a:buNone/>
            </a:pPr>
            <a:r>
              <a:rPr lang="pt-BR" sz="4800" dirty="0" smtClean="0"/>
              <a:t>A dor torácica pode estar associada a doença pulmonar ou cardíaca, a dor torácica associada às patologias pulmonares pode ser aguda tipo “ facada”, intermitente ou </a:t>
            </a:r>
            <a:r>
              <a:rPr lang="pt-BR" sz="4800" dirty="0" err="1" smtClean="0"/>
              <a:t>persistente.É</a:t>
            </a:r>
            <a:r>
              <a:rPr lang="pt-BR" sz="4800" dirty="0" smtClean="0"/>
              <a:t> sentida por pacientes com pneumonias, embolias, e tardiamente no carcinoma </a:t>
            </a:r>
            <a:r>
              <a:rPr lang="pt-BR" sz="4800" dirty="0" err="1" smtClean="0"/>
              <a:t>broncogênico</a:t>
            </a:r>
            <a:r>
              <a:rPr lang="pt-BR" sz="4800" dirty="0" smtClean="0"/>
              <a:t>.</a:t>
            </a:r>
            <a:endParaRPr lang="pt-BR" sz="4800" b="1" dirty="0" smtClean="0"/>
          </a:p>
        </p:txBody>
      </p:sp>
      <p:pic>
        <p:nvPicPr>
          <p:cNvPr id="4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913" y="5943600"/>
            <a:ext cx="141078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55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9877" y="411480"/>
            <a:ext cx="10892246" cy="5630091"/>
          </a:xfrm>
        </p:spPr>
        <p:txBody>
          <a:bodyPr/>
          <a:lstStyle/>
          <a:p>
            <a:endParaRPr lang="pt-BR" dirty="0"/>
          </a:p>
          <a:p>
            <a:pPr marL="0" indent="0">
              <a:buNone/>
            </a:pPr>
            <a:r>
              <a:rPr lang="pt-BR" sz="6000" b="1" dirty="0" err="1" smtClean="0"/>
              <a:t>Sibilios</a:t>
            </a:r>
            <a:endParaRPr lang="pt-BR" sz="6000" b="1" dirty="0"/>
          </a:p>
          <a:p>
            <a:pPr marL="0" indent="0">
              <a:buNone/>
            </a:pPr>
            <a:r>
              <a:rPr lang="pt-BR" sz="4000" dirty="0" smtClean="0"/>
              <a:t>São o principal achado no paciente com </a:t>
            </a:r>
            <a:r>
              <a:rPr lang="pt-BR" sz="4000" dirty="0" err="1" smtClean="0"/>
              <a:t>broncoconstrição</a:t>
            </a:r>
            <a:r>
              <a:rPr lang="pt-BR" sz="4000" dirty="0" smtClean="0"/>
              <a:t> ou estreitamento da via aérea. </a:t>
            </a:r>
          </a:p>
          <a:p>
            <a:pPr marL="0" indent="0">
              <a:buNone/>
            </a:pPr>
            <a:r>
              <a:rPr lang="pt-BR" sz="4000" dirty="0" smtClean="0"/>
              <a:t>Audível com estetoscópio ou sem. É um som musical agudo ouvido principalmente na expiração .</a:t>
            </a:r>
          </a:p>
          <a:p>
            <a:pPr marL="0" indent="0">
              <a:buNone/>
            </a:pPr>
            <a:endParaRPr lang="pt-BR" sz="4000" dirty="0"/>
          </a:p>
          <a:p>
            <a:pPr marL="0" indent="0">
              <a:buNone/>
            </a:pPr>
            <a:r>
              <a:rPr lang="pt-BR" sz="4000" dirty="0" err="1" smtClean="0"/>
              <a:t>Video</a:t>
            </a:r>
            <a:r>
              <a:rPr lang="pt-BR" sz="4000" dirty="0" smtClean="0"/>
              <a:t> </a:t>
            </a:r>
            <a:endParaRPr lang="pt-BR" sz="4000" dirty="0"/>
          </a:p>
        </p:txBody>
      </p:sp>
      <p:pic>
        <p:nvPicPr>
          <p:cNvPr id="4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624" y="5434149"/>
            <a:ext cx="2288176" cy="121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31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674</Words>
  <Application>Microsoft Office PowerPoint</Application>
  <PresentationFormat>Widescreen</PresentationFormat>
  <Paragraphs>109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Dispnéia  A dispneia é uma dificuldade para respirar que pode ser caracterizada pelo aumento da frequência respiratória ou uma falta de ar recorrente.</vt:lpstr>
      <vt:lpstr>Apresentação do PowerPoint</vt:lpstr>
      <vt:lpstr>Apresentação do PowerPoint</vt:lpstr>
      <vt:lpstr>Tosse</vt:lpstr>
      <vt:lpstr>Expectoração</vt:lpstr>
      <vt:lpstr> </vt:lpstr>
      <vt:lpstr>Apresentação do PowerPoint</vt:lpstr>
      <vt:lpstr>Hemoptise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Volume residual</vt:lpstr>
      <vt:lpstr>Apresentação do PowerPoint</vt:lpstr>
      <vt:lpstr>Ventilação -Minuto</vt:lpstr>
      <vt:lpstr>A ventilação minuto pode estar reduzida em : </vt:lpstr>
      <vt:lpstr>Capacidade Vital </vt:lpstr>
      <vt:lpstr>Força inspiratória   Avalia o esforço que o paciente realiza durante a inspiração através de equipamento específico : manômetros e adaptadores.</vt:lpstr>
      <vt:lpstr> Avaliação Diagnóstica Da função respiratória   Exames complementares : Gasometria Arterial: avalia PH do sangue  Oximetria Capilar: método não invasivo que mede a saturação de oxigênio pela hemoglobina. Rx : o parênquima pulmonar é radiotransparente portanto é um bom exame para captar tumores e corpos estranhos que possuem outras densidades </vt:lpstr>
      <vt:lpstr>Tomografia : proporciona imagens de cortes dos pulmões em diferentes planos . Bom para diagnóstico de tuberculose, anatomia do pulmão, pequenos tumores, abscessos,. </vt:lpstr>
      <vt:lpstr>Outros exames :  Escarro: identificar miccroorganismos  </vt:lpstr>
      <vt:lpstr>Ventilação Mecânica  vídeo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franc</cp:lastModifiedBy>
  <cp:revision>91</cp:revision>
  <dcterms:created xsi:type="dcterms:W3CDTF">2020-02-11T18:13:25Z</dcterms:created>
  <dcterms:modified xsi:type="dcterms:W3CDTF">2020-03-11T03:39:27Z</dcterms:modified>
</cp:coreProperties>
</file>