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64" r:id="rId5"/>
    <p:sldId id="265" r:id="rId6"/>
    <p:sldId id="266" r:id="rId7"/>
    <p:sldId id="267" r:id="rId8"/>
    <p:sldId id="268" r:id="rId9"/>
    <p:sldId id="269" r:id="rId10"/>
    <p:sldId id="270" r:id="rId11"/>
    <p:sldId id="271" r:id="rId12"/>
    <p:sldId id="272" r:id="rId13"/>
    <p:sldId id="258" r:id="rId14"/>
    <p:sldId id="260" r:id="rId1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A481D873-C439-4E41-B4A6-D48494EEA7A4}" type="datetimeFigureOut">
              <a:rPr lang="pt-BR" smtClean="0"/>
              <a:t>12/02/2020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2426011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481D873-C439-4E41-B4A6-D48494EEA7A4}" type="datetimeFigureOut">
              <a:rPr lang="pt-BR" smtClean="0"/>
              <a:t>12/02/2020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1363777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481D873-C439-4E41-B4A6-D48494EEA7A4}" type="datetimeFigureOut">
              <a:rPr lang="pt-BR" smtClean="0"/>
              <a:t>12/02/2020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359793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481D873-C439-4E41-B4A6-D48494EEA7A4}" type="datetimeFigureOut">
              <a:rPr lang="pt-BR" smtClean="0"/>
              <a:t>12/02/2020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418219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A481D873-C439-4E41-B4A6-D48494EEA7A4}" type="datetimeFigureOut">
              <a:rPr lang="pt-BR" smtClean="0"/>
              <a:t>12/02/2020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1175529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A481D873-C439-4E41-B4A6-D48494EEA7A4}" type="datetimeFigureOut">
              <a:rPr lang="pt-BR" smtClean="0"/>
              <a:t>12/02/2020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299280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A481D873-C439-4E41-B4A6-D48494EEA7A4}" type="datetimeFigureOut">
              <a:rPr lang="pt-BR" smtClean="0"/>
              <a:t>12/02/2020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4029460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A481D873-C439-4E41-B4A6-D48494EEA7A4}" type="datetimeFigureOut">
              <a:rPr lang="pt-BR" smtClean="0"/>
              <a:t>12/02/2020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960261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481D873-C439-4E41-B4A6-D48494EEA7A4}" type="datetimeFigureOut">
              <a:rPr lang="pt-BR" smtClean="0"/>
              <a:t>12/02/2020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4077192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481D873-C439-4E41-B4A6-D48494EEA7A4}" type="datetimeFigureOut">
              <a:rPr lang="pt-BR" smtClean="0"/>
              <a:t>12/02/2020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1368865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481D873-C439-4E41-B4A6-D48494EEA7A4}" type="datetimeFigureOut">
              <a:rPr lang="pt-BR" smtClean="0"/>
              <a:t>12/02/2020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473E003-4952-44E7-A7DD-20269B9ED5AB}" type="slidenum">
              <a:rPr lang="pt-BR" smtClean="0"/>
              <a:t>‹nº›</a:t>
            </a:fld>
            <a:endParaRPr lang="pt-BR"/>
          </a:p>
        </p:txBody>
      </p:sp>
    </p:spTree>
    <p:extLst>
      <p:ext uri="{BB962C8B-B14F-4D97-AF65-F5344CB8AC3E}">
        <p14:creationId xmlns:p14="http://schemas.microsoft.com/office/powerpoint/2010/main" val="449401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1D873-C439-4E41-B4A6-D48494EEA7A4}" type="datetimeFigureOut">
              <a:rPr lang="pt-BR" smtClean="0"/>
              <a:t>12/02/2020</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73E003-4952-44E7-A7DD-20269B9ED5AB}" type="slidenum">
              <a:rPr lang="pt-BR" smtClean="0"/>
              <a:t>‹nº›</a:t>
            </a:fld>
            <a:endParaRPr lang="pt-BR"/>
          </a:p>
        </p:txBody>
      </p:sp>
    </p:spTree>
    <p:extLst>
      <p:ext uri="{BB962C8B-B14F-4D97-AF65-F5344CB8AC3E}">
        <p14:creationId xmlns:p14="http://schemas.microsoft.com/office/powerpoint/2010/main" val="2671273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pt.wikipedia.org/wiki/Doen%C3%A7a" TargetMode="External"/><Relationship Id="rId2" Type="http://schemas.openxmlformats.org/officeDocument/2006/relationships/hyperlink" Target="https://pt.wikipedia.org/wiki/Sa%C3%BAde"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1524000" y="574766"/>
            <a:ext cx="9144000" cy="5473337"/>
          </a:xfrm>
          <a:prstGeom prst="rect">
            <a:avLst/>
          </a:prstGeom>
        </p:spPr>
      </p:pic>
    </p:spTree>
    <p:extLst>
      <p:ext uri="{BB962C8B-B14F-4D97-AF65-F5344CB8AC3E}">
        <p14:creationId xmlns:p14="http://schemas.microsoft.com/office/powerpoint/2010/main" val="10906284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 </a:t>
            </a:r>
            <a:r>
              <a:rPr lang="pt-BR" b="1" dirty="0"/>
              <a:t>M</a:t>
            </a:r>
            <a:r>
              <a:rPr lang="pt-BR" b="1" dirty="0" smtClean="0"/>
              <a:t>odelo </a:t>
            </a:r>
            <a:r>
              <a:rPr lang="pt-BR" b="1" dirty="0"/>
              <a:t>da determinação social da doença</a:t>
            </a:r>
            <a:endParaRPr lang="pt-BR" dirty="0"/>
          </a:p>
        </p:txBody>
      </p:sp>
      <p:sp>
        <p:nvSpPr>
          <p:cNvPr id="3" name="Espaço Reservado para Conteúdo 2"/>
          <p:cNvSpPr>
            <a:spLocks noGrp="1"/>
          </p:cNvSpPr>
          <p:nvPr>
            <p:ph idx="1"/>
          </p:nvPr>
        </p:nvSpPr>
        <p:spPr>
          <a:xfrm>
            <a:off x="838200" y="1332410"/>
            <a:ext cx="10683240" cy="5525589"/>
          </a:xfrm>
        </p:spPr>
        <p:txBody>
          <a:bodyPr>
            <a:normAutofit/>
          </a:bodyPr>
          <a:lstStyle/>
          <a:p>
            <a:pPr marL="0" indent="0">
              <a:buNone/>
            </a:pPr>
            <a:endParaRPr lang="pt-BR" b="1" i="1" u="sng" dirty="0" smtClean="0"/>
          </a:p>
          <a:p>
            <a:pPr marL="0" indent="0">
              <a:buNone/>
            </a:pPr>
            <a:r>
              <a:rPr lang="pt-BR" b="1" i="1" u="sng" dirty="0" smtClean="0"/>
              <a:t>Gradiente </a:t>
            </a:r>
            <a:r>
              <a:rPr lang="pt-BR" b="1" i="1" u="sng" dirty="0"/>
              <a:t>social: </a:t>
            </a:r>
            <a:r>
              <a:rPr lang="pt-BR" dirty="0"/>
              <a:t>a expectativa de vida é menor e as doenças são mais comuns quanto mais baixa fora posição na escala social em cada sociedade. </a:t>
            </a:r>
            <a:endParaRPr lang="pt-BR" dirty="0" smtClean="0"/>
          </a:p>
          <a:p>
            <a:pPr marL="0" indent="0">
              <a:buNone/>
            </a:pPr>
            <a:r>
              <a:rPr lang="pt-BR" b="1" i="1" u="sng" dirty="0" smtClean="0"/>
              <a:t>Estresse</a:t>
            </a:r>
            <a:r>
              <a:rPr lang="pt-BR" b="1" i="1" u="sng" dirty="0"/>
              <a:t>: </a:t>
            </a:r>
            <a:r>
              <a:rPr lang="pt-BR" dirty="0"/>
              <a:t>circunstâncias estressantes fazem com que as pessoas sintam-se preocupadas, ansiosas e inábeis para enfrentar tais problemas. Contínua ansiedade, insegurança e baixa autoestima, isolamento social e baixo controle sobre a vida têm poderosos efeitos sobre a saúde e podem levar a morte prematura. </a:t>
            </a:r>
            <a:endParaRPr lang="pt-BR" dirty="0" smtClean="0"/>
          </a:p>
          <a:p>
            <a:pPr marL="0" indent="0">
              <a:buNone/>
            </a:pPr>
            <a:r>
              <a:rPr lang="pt-BR" b="1" i="1" u="sng" dirty="0" smtClean="0"/>
              <a:t>Infância</a:t>
            </a:r>
            <a:r>
              <a:rPr lang="pt-BR" b="1" i="1" u="sng" dirty="0"/>
              <a:t>: </a:t>
            </a:r>
            <a:r>
              <a:rPr lang="pt-BR" dirty="0"/>
              <a:t>um bom início de vida é importante para o desenvolvimento nos anos seguintes da vida. A pobreza durante a gestação pode ter consequências para o desenvolvimento fetal devido à carência nutricional, estresse materno e inadequado cuidado pré-natal. </a:t>
            </a:r>
            <a:endParaRPr lang="pt-BR" dirty="0" smtClean="0"/>
          </a:p>
        </p:txBody>
      </p:sp>
      <p:pic>
        <p:nvPicPr>
          <p:cNvPr id="4" name="Espaço Reservado para Conteú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0913" y="5943600"/>
            <a:ext cx="1410789" cy="914400"/>
          </a:xfrm>
          <a:prstGeom prst="rect">
            <a:avLst/>
          </a:prstGeom>
        </p:spPr>
      </p:pic>
    </p:spTree>
    <p:extLst>
      <p:ext uri="{BB962C8B-B14F-4D97-AF65-F5344CB8AC3E}">
        <p14:creationId xmlns:p14="http://schemas.microsoft.com/office/powerpoint/2010/main" val="550557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38200" y="1018902"/>
            <a:ext cx="10892246" cy="5630091"/>
          </a:xfrm>
        </p:spPr>
        <p:txBody>
          <a:bodyPr/>
          <a:lstStyle/>
          <a:p>
            <a:pPr marL="0" indent="0">
              <a:buNone/>
            </a:pPr>
            <a:r>
              <a:rPr lang="pt-BR" b="1" i="1" u="sng" dirty="0"/>
              <a:t>Rede social x exclusão social: </a:t>
            </a:r>
            <a:r>
              <a:rPr lang="pt-BR" dirty="0"/>
              <a:t>os desempregados, os de grupos étnicos minoritários, os subempregados, os deficientes físicos, os refugiados e os desabrigados tendem a viver em estresse constante e têm alto risco de morte prematura. </a:t>
            </a:r>
          </a:p>
          <a:p>
            <a:pPr marL="0" indent="0">
              <a:buNone/>
            </a:pPr>
            <a:r>
              <a:rPr lang="pt-BR" b="1" i="1" u="sng" dirty="0"/>
              <a:t>Trabalho x desemprego: </a:t>
            </a:r>
            <a:r>
              <a:rPr lang="pt-BR" dirty="0"/>
              <a:t>segurança no emprego melhora a saúde, o bem-estar e a satisfação. Altas taxas de desemprego causam mais doenças e mortes prematuras. </a:t>
            </a:r>
          </a:p>
          <a:p>
            <a:pPr marL="0" indent="0">
              <a:buNone/>
            </a:pPr>
            <a:r>
              <a:rPr lang="pt-BR" b="1" i="1" u="sng" dirty="0"/>
              <a:t>Suporte social: </a:t>
            </a:r>
            <a:r>
              <a:rPr lang="pt-BR" dirty="0"/>
              <a:t>relações de amizade, boas relações sociais e redes fortes de apoio em casa, no trabalho e na comunidade aumentam a saúde. Comportamentos ou escolhas pessoais: hábitos inadequados de saúde, muitas vezes influenciados pelo ambiente social.</a:t>
            </a:r>
          </a:p>
          <a:p>
            <a:endParaRPr lang="pt-BR" dirty="0"/>
          </a:p>
        </p:txBody>
      </p:sp>
      <p:pic>
        <p:nvPicPr>
          <p:cNvPr id="4" name="Espaço Reservado para Conteú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5624" y="5434149"/>
            <a:ext cx="2288176" cy="1214844"/>
          </a:xfrm>
          <a:prstGeom prst="rect">
            <a:avLst/>
          </a:prstGeom>
        </p:spPr>
      </p:pic>
    </p:spTree>
    <p:extLst>
      <p:ext uri="{BB962C8B-B14F-4D97-AF65-F5344CB8AC3E}">
        <p14:creationId xmlns:p14="http://schemas.microsoft.com/office/powerpoint/2010/main" val="1106310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p:cNvPicPr>
            <a:picLocks noChangeAspect="1"/>
          </p:cNvPicPr>
          <p:nvPr/>
        </p:nvPicPr>
        <p:blipFill>
          <a:blip r:embed="rId2"/>
          <a:stretch>
            <a:fillRect/>
          </a:stretch>
        </p:blipFill>
        <p:spPr>
          <a:xfrm>
            <a:off x="642026" y="0"/>
            <a:ext cx="10583693" cy="6858000"/>
          </a:xfrm>
          <a:prstGeom prst="rect">
            <a:avLst/>
          </a:prstGeom>
        </p:spPr>
      </p:pic>
    </p:spTree>
    <p:extLst>
      <p:ext uri="{BB962C8B-B14F-4D97-AF65-F5344CB8AC3E}">
        <p14:creationId xmlns:p14="http://schemas.microsoft.com/office/powerpoint/2010/main" val="109288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38200" y="739302"/>
            <a:ext cx="10515600" cy="5437661"/>
          </a:xfrm>
        </p:spPr>
        <p:txBody>
          <a:bodyPr/>
          <a:lstStyle/>
          <a:p>
            <a:pPr marL="0" indent="0" algn="ctr">
              <a:buNone/>
            </a:pPr>
            <a:r>
              <a:rPr lang="pt-BR" sz="3600" b="1" dirty="0">
                <a:latin typeface="Arial" panose="020B0604020202020204" pitchFamily="34" charset="0"/>
                <a:cs typeface="Arial" panose="020B0604020202020204" pitchFamily="34" charset="0"/>
              </a:rPr>
              <a:t> </a:t>
            </a:r>
            <a:r>
              <a:rPr lang="pt-BR" sz="3600" b="1" dirty="0" smtClean="0">
                <a:latin typeface="Arial" panose="020B0604020202020204" pitchFamily="34" charset="0"/>
                <a:cs typeface="Arial" panose="020B0604020202020204" pitchFamily="34" charset="0"/>
              </a:rPr>
              <a:t> </a:t>
            </a:r>
          </a:p>
          <a:p>
            <a:pPr marL="0" indent="0" algn="ctr">
              <a:buNone/>
            </a:pPr>
            <a:r>
              <a:rPr lang="pt-BR" sz="3600" b="1" dirty="0" smtClean="0">
                <a:solidFill>
                  <a:srgbClr val="FF0000"/>
                </a:solidFill>
                <a:latin typeface="Arial" panose="020B0604020202020204" pitchFamily="34" charset="0"/>
                <a:cs typeface="Arial" panose="020B0604020202020204" pitchFamily="34" charset="0"/>
              </a:rPr>
              <a:t>O processo </a:t>
            </a:r>
            <a:r>
              <a:rPr lang="pt-BR" sz="3600" b="1" dirty="0">
                <a:solidFill>
                  <a:srgbClr val="FF0000"/>
                </a:solidFill>
                <a:latin typeface="Arial" panose="020B0604020202020204" pitchFamily="34" charset="0"/>
                <a:cs typeface="Arial" panose="020B0604020202020204" pitchFamily="34" charset="0"/>
              </a:rPr>
              <a:t>saúde-doença</a:t>
            </a:r>
            <a:r>
              <a:rPr lang="pt-BR" sz="3600" b="1" dirty="0">
                <a:latin typeface="Arial" panose="020B0604020202020204" pitchFamily="34" charset="0"/>
                <a:cs typeface="Arial" panose="020B0604020202020204" pitchFamily="34" charset="0"/>
              </a:rPr>
              <a:t> é uma expressão usada para fazer referência a todas as variáveis que envolvem a </a:t>
            </a:r>
            <a:r>
              <a:rPr lang="pt-BR" sz="3600" b="1" dirty="0">
                <a:latin typeface="Arial" panose="020B0604020202020204" pitchFamily="34" charset="0"/>
                <a:cs typeface="Arial" panose="020B0604020202020204" pitchFamily="34" charset="0"/>
                <a:hlinkClick r:id="rId2" tooltip="Saúde"/>
              </a:rPr>
              <a:t>saúde</a:t>
            </a:r>
            <a:r>
              <a:rPr lang="pt-BR" sz="3600" b="1" dirty="0">
                <a:latin typeface="Arial" panose="020B0604020202020204" pitchFamily="34" charset="0"/>
                <a:cs typeface="Arial" panose="020B0604020202020204" pitchFamily="34" charset="0"/>
              </a:rPr>
              <a:t> e a </a:t>
            </a:r>
            <a:r>
              <a:rPr lang="pt-BR" sz="3600" b="1" dirty="0">
                <a:latin typeface="Arial" panose="020B0604020202020204" pitchFamily="34" charset="0"/>
                <a:cs typeface="Arial" panose="020B0604020202020204" pitchFamily="34" charset="0"/>
                <a:hlinkClick r:id="rId3" tooltip="Doença"/>
              </a:rPr>
              <a:t>doença</a:t>
            </a:r>
            <a:r>
              <a:rPr lang="pt-BR" sz="3600" b="1" dirty="0">
                <a:latin typeface="Arial" panose="020B0604020202020204" pitchFamily="34" charset="0"/>
                <a:cs typeface="Arial" panose="020B0604020202020204" pitchFamily="34" charset="0"/>
              </a:rPr>
              <a:t> de um indivíduo ou população e considera que ambas estão interligadas e são consequência dos mesmos fatores. De acordo com esse conceito, a determinação do estado de saúde de uma pessoa é um processo complexo que envolve diversos </a:t>
            </a:r>
            <a:r>
              <a:rPr lang="pt-BR" sz="3600" b="1" dirty="0" smtClean="0">
                <a:latin typeface="Arial" panose="020B0604020202020204" pitchFamily="34" charset="0"/>
                <a:cs typeface="Arial" panose="020B0604020202020204" pitchFamily="34" charset="0"/>
              </a:rPr>
              <a:t>fatores</a:t>
            </a:r>
          </a:p>
          <a:p>
            <a:pPr marL="0" indent="0" algn="ctr">
              <a:buNone/>
            </a:pPr>
            <a:endParaRPr lang="pt-BR" sz="3600" b="1" dirty="0">
              <a:latin typeface="Arial" panose="020B0604020202020204" pitchFamily="34" charset="0"/>
              <a:cs typeface="Arial" panose="020B0604020202020204" pitchFamily="34" charset="0"/>
            </a:endParaRPr>
          </a:p>
        </p:txBody>
      </p:sp>
      <p:pic>
        <p:nvPicPr>
          <p:cNvPr id="4" name="Image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5307" y="5773782"/>
            <a:ext cx="2381250" cy="1084217"/>
          </a:xfrm>
          <a:prstGeom prst="rect">
            <a:avLst/>
          </a:prstGeom>
        </p:spPr>
      </p:pic>
    </p:spTree>
    <p:extLst>
      <p:ext uri="{BB962C8B-B14F-4D97-AF65-F5344CB8AC3E}">
        <p14:creationId xmlns:p14="http://schemas.microsoft.com/office/powerpoint/2010/main" val="23937709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38200" y="739302"/>
            <a:ext cx="10515600" cy="5437661"/>
          </a:xfrm>
        </p:spPr>
        <p:txBody>
          <a:bodyPr>
            <a:normAutofit/>
          </a:bodyPr>
          <a:lstStyle/>
          <a:p>
            <a:pPr marL="0" indent="0" algn="ctr">
              <a:buNone/>
            </a:pPr>
            <a:r>
              <a:rPr lang="pt-BR" sz="4000" b="1" dirty="0">
                <a:solidFill>
                  <a:srgbClr val="FF0000"/>
                </a:solidFill>
                <a:latin typeface="Arial" panose="020B0604020202020204" pitchFamily="34" charset="0"/>
                <a:cs typeface="Arial" panose="020B0604020202020204" pitchFamily="34" charset="0"/>
              </a:rPr>
              <a:t>o processo saúde-doença </a:t>
            </a:r>
            <a:r>
              <a:rPr lang="pt-BR" sz="4000" b="1" dirty="0">
                <a:latin typeface="Arial" panose="020B0604020202020204" pitchFamily="34" charset="0"/>
                <a:cs typeface="Arial" panose="020B0604020202020204" pitchFamily="34" charset="0"/>
              </a:rPr>
              <a:t>se configura como um processo dinâmico, complexo e multidimensional por englobar dimensões biológicas, psicológicas, socioculturais, econômicas, ambientais, </a:t>
            </a:r>
            <a:r>
              <a:rPr lang="pt-BR" sz="4000" b="1" dirty="0" err="1">
                <a:latin typeface="Arial" panose="020B0604020202020204" pitchFamily="34" charset="0"/>
                <a:cs typeface="Arial" panose="020B0604020202020204" pitchFamily="34" charset="0"/>
              </a:rPr>
              <a:t>políticas,enfim</a:t>
            </a:r>
            <a:r>
              <a:rPr lang="pt-BR" sz="4000" b="1" dirty="0">
                <a:latin typeface="Arial" panose="020B0604020202020204" pitchFamily="34" charset="0"/>
                <a:cs typeface="Arial" panose="020B0604020202020204" pitchFamily="34" charset="0"/>
              </a:rPr>
              <a:t>, pode-se identificar uma complexa </a:t>
            </a:r>
            <a:r>
              <a:rPr lang="pt-BR" sz="4000" b="1" dirty="0" err="1">
                <a:latin typeface="Arial" panose="020B0604020202020204" pitchFamily="34" charset="0"/>
                <a:cs typeface="Arial" panose="020B0604020202020204" pitchFamily="34" charset="0"/>
              </a:rPr>
              <a:t>interrelação</a:t>
            </a:r>
            <a:r>
              <a:rPr lang="pt-BR" sz="4000" b="1" dirty="0">
                <a:latin typeface="Arial" panose="020B0604020202020204" pitchFamily="34" charset="0"/>
                <a:cs typeface="Arial" panose="020B0604020202020204" pitchFamily="34" charset="0"/>
              </a:rPr>
              <a:t> quando se trata de saúde e doença de uma pessoa, de um grupo social ou de sociedades</a:t>
            </a:r>
            <a:r>
              <a:rPr lang="pt-BR" sz="4000" dirty="0">
                <a:latin typeface="Arial" panose="020B0604020202020204" pitchFamily="34" charset="0"/>
                <a:cs typeface="Arial" panose="020B0604020202020204" pitchFamily="34" charset="0"/>
              </a:rPr>
              <a:t>.</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2550" y="5391150"/>
            <a:ext cx="2381250" cy="1466850"/>
          </a:xfrm>
          <a:prstGeom prst="rect">
            <a:avLst/>
          </a:prstGeom>
        </p:spPr>
      </p:pic>
    </p:spTree>
    <p:extLst>
      <p:ext uri="{BB962C8B-B14F-4D97-AF65-F5344CB8AC3E}">
        <p14:creationId xmlns:p14="http://schemas.microsoft.com/office/powerpoint/2010/main" val="492476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latin typeface="Arial" panose="020B0604020202020204" pitchFamily="34" charset="0"/>
                <a:cs typeface="Arial" panose="020B0604020202020204" pitchFamily="34" charset="0"/>
              </a:rPr>
              <a:t>Conceito de saúde </a:t>
            </a:r>
            <a:endParaRPr lang="pt-BR" b="1"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normAutofit/>
          </a:bodyPr>
          <a:lstStyle/>
          <a:p>
            <a:pPr marL="0" indent="0">
              <a:buNone/>
            </a:pPr>
            <a:r>
              <a:rPr lang="pt-BR" sz="4000" dirty="0" smtClean="0"/>
              <a:t>O </a:t>
            </a:r>
            <a:r>
              <a:rPr lang="pt-BR" sz="4000" dirty="0"/>
              <a:t>que é saúde? </a:t>
            </a:r>
            <a:endParaRPr lang="pt-BR" sz="4000" dirty="0" smtClean="0"/>
          </a:p>
          <a:p>
            <a:pPr marL="0" indent="0">
              <a:buNone/>
            </a:pPr>
            <a:r>
              <a:rPr lang="pt-BR" sz="4000" i="1" u="sng" dirty="0" smtClean="0"/>
              <a:t>Segundo </a:t>
            </a:r>
            <a:r>
              <a:rPr lang="pt-BR" sz="4000" i="1" u="sng" dirty="0"/>
              <a:t>o conceito de 1947 da Organização Mundial da Saúde (OMS</a:t>
            </a:r>
            <a:r>
              <a:rPr lang="pt-BR" sz="4000" i="1" u="sng" dirty="0" smtClean="0"/>
              <a:t>),</a:t>
            </a:r>
            <a:r>
              <a:rPr lang="pt-BR" sz="4000" dirty="0" smtClean="0"/>
              <a:t>, </a:t>
            </a:r>
            <a:r>
              <a:rPr lang="pt-BR" sz="4000" dirty="0"/>
              <a:t>a saúde é definida como: “Um estado de completo bem-estar físico, mental e social, e não apenas a ausência de doença ou enfermidade”</a:t>
            </a:r>
            <a:r>
              <a:rPr lang="pt-BR" sz="4000" dirty="0" smtClean="0"/>
              <a:t>�    </a:t>
            </a:r>
            <a:endParaRPr lang="pt-BR" sz="4000"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2550" y="5007701"/>
            <a:ext cx="2381250" cy="1466850"/>
          </a:xfrm>
          <a:prstGeom prst="rect">
            <a:avLst/>
          </a:prstGeom>
        </p:spPr>
      </p:pic>
    </p:spTree>
    <p:extLst>
      <p:ext uri="{BB962C8B-B14F-4D97-AF65-F5344CB8AC3E}">
        <p14:creationId xmlns:p14="http://schemas.microsoft.com/office/powerpoint/2010/main" val="2946138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838200" y="535577"/>
            <a:ext cx="10515600" cy="6203724"/>
          </a:xfrm>
        </p:spPr>
        <p:txBody>
          <a:bodyPr>
            <a:normAutofit lnSpcReduction="10000"/>
          </a:bodyPr>
          <a:lstStyle/>
          <a:p>
            <a:pPr marL="0" indent="0">
              <a:buNone/>
            </a:pPr>
            <a:r>
              <a:rPr lang="pt-BR" sz="4000" b="1" dirty="0"/>
              <a:t>Conceito Ampliado de Saúde</a:t>
            </a:r>
            <a:r>
              <a:rPr lang="pt-BR" sz="4000" dirty="0"/>
              <a:t>: </a:t>
            </a:r>
            <a:endParaRPr lang="pt-BR" sz="4000" dirty="0" smtClean="0"/>
          </a:p>
          <a:p>
            <a:pPr marL="0" indent="0">
              <a:buNone/>
            </a:pPr>
            <a:endParaRPr lang="pt-BR" sz="4000" dirty="0" smtClean="0"/>
          </a:p>
          <a:p>
            <a:pPr marL="0" indent="0">
              <a:buNone/>
            </a:pPr>
            <a:r>
              <a:rPr lang="pt-BR" sz="3200" dirty="0" smtClean="0"/>
              <a:t>Em </a:t>
            </a:r>
            <a:r>
              <a:rPr lang="pt-BR" sz="3200" dirty="0"/>
              <a:t>seu sentido mais abrangente, a saúde é resultante das condições de alimentação, habitação, educação, renda, meio ambiente, trabalho, transporte, emprego, lazer, liberdade, acesso e posse da terra e acesso a serviços de saúde. É, assim, antes de tudo, o resultado das formas de organização social da produção, as quais podem gerar grandes desigualdades nos níveis de vida. A saúde não é um conceito abstrato. Define-se no contexto histórico de determinada sociedade e num dado momento de seu desenvolvimento, devendo ser conquistada pela população em suas lutas cotidianas </a:t>
            </a:r>
            <a:r>
              <a:rPr lang="pt-BR" sz="3200" b="1" i="1" dirty="0"/>
              <a:t>(Anais da 8a CNS, 1986</a:t>
            </a:r>
            <a:r>
              <a:rPr lang="pt-BR" sz="3200" b="1" i="1" dirty="0" smtClean="0"/>
              <a:t>).                                                              </a:t>
            </a:r>
            <a:endParaRPr lang="pt-BR" sz="3200" b="1" i="1"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7873" y="5734593"/>
            <a:ext cx="1943917" cy="1004707"/>
          </a:xfrm>
          <a:prstGeom prst="rect">
            <a:avLst/>
          </a:prstGeom>
        </p:spPr>
      </p:pic>
    </p:spTree>
    <p:extLst>
      <p:ext uri="{BB962C8B-B14F-4D97-AF65-F5344CB8AC3E}">
        <p14:creationId xmlns:p14="http://schemas.microsoft.com/office/powerpoint/2010/main" val="2752888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01188" y="325937"/>
            <a:ext cx="10515600" cy="5761355"/>
          </a:xfrm>
        </p:spPr>
        <p:txBody>
          <a:bodyPr>
            <a:normAutofit/>
          </a:bodyPr>
          <a:lstStyle/>
          <a:p>
            <a:pPr algn="ctr"/>
            <a:r>
              <a:rPr lang="pt-BR" sz="6000" b="1" dirty="0" smtClean="0"/>
              <a:t>Modelos explicativos saúde doença</a:t>
            </a:r>
            <a:endParaRPr lang="pt-BR" sz="6000" b="1" dirty="0"/>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68047" y="4443526"/>
            <a:ext cx="2381250" cy="1466850"/>
          </a:xfrm>
        </p:spPr>
      </p:pic>
    </p:spTree>
    <p:extLst>
      <p:ext uri="{BB962C8B-B14F-4D97-AF65-F5344CB8AC3E}">
        <p14:creationId xmlns:p14="http://schemas.microsoft.com/office/powerpoint/2010/main" val="1319668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849721"/>
          </a:xfrm>
        </p:spPr>
        <p:txBody>
          <a:bodyPr/>
          <a:lstStyle/>
          <a:p>
            <a:r>
              <a:rPr lang="pt-BR" b="1" dirty="0" smtClean="0"/>
              <a:t>Modelo Biomédico</a:t>
            </a:r>
            <a:endParaRPr lang="pt-BR" b="1" dirty="0"/>
          </a:p>
        </p:txBody>
      </p:sp>
      <p:sp>
        <p:nvSpPr>
          <p:cNvPr id="3" name="Espaço Reservado para Conteúdo 2"/>
          <p:cNvSpPr>
            <a:spLocks noGrp="1"/>
          </p:cNvSpPr>
          <p:nvPr>
            <p:ph idx="1"/>
          </p:nvPr>
        </p:nvSpPr>
        <p:spPr>
          <a:xfrm>
            <a:off x="838200" y="1319350"/>
            <a:ext cx="10515600" cy="5355770"/>
          </a:xfrm>
        </p:spPr>
        <p:txBody>
          <a:bodyPr>
            <a:normAutofit lnSpcReduction="10000"/>
          </a:bodyPr>
          <a:lstStyle/>
          <a:p>
            <a:pPr marL="0" indent="0">
              <a:buNone/>
            </a:pPr>
            <a:endParaRPr lang="pt-BR" dirty="0" smtClean="0">
              <a:latin typeface="Arial" panose="020B0604020202020204" pitchFamily="34" charset="0"/>
              <a:cs typeface="Arial" panose="020B0604020202020204" pitchFamily="34" charset="0"/>
            </a:endParaRPr>
          </a:p>
          <a:p>
            <a:pPr marL="0" indent="0">
              <a:buNone/>
            </a:pPr>
            <a:r>
              <a:rPr lang="pt-BR" dirty="0" smtClean="0">
                <a:latin typeface="Arial" panose="020B0604020202020204" pitchFamily="34" charset="0"/>
                <a:cs typeface="Arial" panose="020B0604020202020204" pitchFamily="34" charset="0"/>
              </a:rPr>
              <a:t>O modelo biomédico clássico denota uma compreensão dos fenômenos de saúde e doença com base nas ciências da vida, a partir da </a:t>
            </a:r>
            <a:r>
              <a:rPr lang="pt-BR" b="1" dirty="0" smtClean="0">
                <a:solidFill>
                  <a:srgbClr val="FF0000"/>
                </a:solidFill>
                <a:latin typeface="Arial" panose="020B0604020202020204" pitchFamily="34" charset="0"/>
                <a:cs typeface="Arial" panose="020B0604020202020204" pitchFamily="34" charset="0"/>
              </a:rPr>
              <a:t>Biologia</a:t>
            </a:r>
            <a:r>
              <a:rPr lang="pt-BR" i="1" u="sng" dirty="0" smtClean="0">
                <a:latin typeface="Arial" panose="020B0604020202020204" pitchFamily="34" charset="0"/>
                <a:cs typeface="Arial" panose="020B0604020202020204" pitchFamily="34" charset="0"/>
              </a:rPr>
              <a:t>. Nessa abordagem, a doença é definida como desajuste ou falta de mecanismos de adaptação do organismo ao meio, ou ainda como uma presença de perturbações da estrutura viva, causadoras de desarranjos na função de um órgão, sistema ou organismo.</a:t>
            </a:r>
            <a:r>
              <a:rPr lang="pt-BR" dirty="0" smtClean="0">
                <a:latin typeface="Arial" panose="020B0604020202020204" pitchFamily="34" charset="0"/>
                <a:cs typeface="Arial" panose="020B0604020202020204" pitchFamily="34" charset="0"/>
              </a:rPr>
              <a:t> Na era do progresso científico da bacteriologia, entendia Claude Bernard (BERNARD, 1865) que sempre existiria um mecanismo </a:t>
            </a:r>
            <a:r>
              <a:rPr lang="pt-BR" dirty="0" err="1" smtClean="0">
                <a:latin typeface="Arial" panose="020B0604020202020204" pitchFamily="34" charset="0"/>
                <a:cs typeface="Arial" panose="020B0604020202020204" pitchFamily="34" charset="0"/>
              </a:rPr>
              <a:t>etiopatogênico</a:t>
            </a:r>
            <a:r>
              <a:rPr lang="pt-BR" dirty="0" smtClean="0">
                <a:latin typeface="Arial" panose="020B0604020202020204" pitchFamily="34" charset="0"/>
                <a:cs typeface="Arial" panose="020B0604020202020204" pitchFamily="34" charset="0"/>
              </a:rPr>
              <a:t> subjacente às doenças. As doenças são definidas pela ação de agentes patogênicos; e o </a:t>
            </a:r>
            <a:r>
              <a:rPr lang="pt-BR" b="1" dirty="0" smtClean="0">
                <a:solidFill>
                  <a:srgbClr val="FF0000"/>
                </a:solidFill>
                <a:latin typeface="Arial" panose="020B0604020202020204" pitchFamily="34" charset="0"/>
                <a:cs typeface="Arial" panose="020B0604020202020204" pitchFamily="34" charset="0"/>
              </a:rPr>
              <a:t>agente etiológico </a:t>
            </a:r>
            <a:r>
              <a:rPr lang="pt-BR" dirty="0" smtClean="0">
                <a:latin typeface="Arial" panose="020B0604020202020204" pitchFamily="34" charset="0"/>
                <a:cs typeface="Arial" panose="020B0604020202020204" pitchFamily="34" charset="0"/>
              </a:rPr>
              <a:t>será entendido sempre como o causador de toda doença. Ao longo do tempo, o modelo biomédico foi assimilado pelo senso comum, tendo como foco principal a doença infecciosa causada por um agente.</a:t>
            </a:r>
          </a:p>
          <a:p>
            <a:endParaRPr lang="pt-BR" dirty="0">
              <a:latin typeface="Arial" panose="020B0604020202020204" pitchFamily="34" charset="0"/>
              <a:cs typeface="Arial" panose="020B0604020202020204" pitchFamily="34" charset="0"/>
            </a:endParaRPr>
          </a:p>
        </p:txBody>
      </p:sp>
      <p:pic>
        <p:nvPicPr>
          <p:cNvPr id="4" name="Espaço Reservado para Conteú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6149" y="5891348"/>
            <a:ext cx="1948542" cy="966651"/>
          </a:xfrm>
          <a:prstGeom prst="rect">
            <a:avLst/>
          </a:prstGeom>
        </p:spPr>
      </p:pic>
    </p:spTree>
    <p:extLst>
      <p:ext uri="{BB962C8B-B14F-4D97-AF65-F5344CB8AC3E}">
        <p14:creationId xmlns:p14="http://schemas.microsoft.com/office/powerpoint/2010/main" val="463992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72550" y="5329645"/>
            <a:ext cx="2381250" cy="1377565"/>
          </a:xfrm>
        </p:spPr>
      </p:pic>
      <p:sp>
        <p:nvSpPr>
          <p:cNvPr id="5" name="Retângulo 4"/>
          <p:cNvSpPr/>
          <p:nvPr/>
        </p:nvSpPr>
        <p:spPr>
          <a:xfrm>
            <a:off x="838200" y="2690336"/>
            <a:ext cx="10252166" cy="2862322"/>
          </a:xfrm>
          <a:prstGeom prst="rect">
            <a:avLst/>
          </a:prstGeom>
        </p:spPr>
        <p:txBody>
          <a:bodyPr wrap="square">
            <a:spAutoFit/>
          </a:bodyPr>
          <a:lstStyle/>
          <a:p>
            <a:r>
              <a:rPr lang="pt-BR" dirty="0">
                <a:solidFill>
                  <a:srgbClr val="403D39"/>
                </a:solidFill>
                <a:latin typeface="Verdana" panose="020B0604030504040204" pitchFamily="34" charset="0"/>
              </a:rPr>
              <a:t> </a:t>
            </a:r>
            <a:r>
              <a:rPr lang="pt-BR" sz="3600" dirty="0" smtClean="0">
                <a:solidFill>
                  <a:srgbClr val="403D39"/>
                </a:solidFill>
                <a:latin typeface="Arial" panose="020B0604020202020204" pitchFamily="34" charset="0"/>
                <a:cs typeface="Arial" panose="020B0604020202020204" pitchFamily="34" charset="0"/>
              </a:rPr>
              <a:t>O </a:t>
            </a:r>
            <a:r>
              <a:rPr lang="pt-BR" sz="3600" dirty="0">
                <a:solidFill>
                  <a:srgbClr val="403D39"/>
                </a:solidFill>
                <a:latin typeface="Arial" panose="020B0604020202020204" pitchFamily="34" charset="0"/>
                <a:cs typeface="Arial" panose="020B0604020202020204" pitchFamily="34" charset="0"/>
              </a:rPr>
              <a:t>modelo biomédico adota uma lógica </a:t>
            </a:r>
            <a:r>
              <a:rPr lang="pt-BR" sz="3600" dirty="0" err="1">
                <a:solidFill>
                  <a:srgbClr val="FF0000"/>
                </a:solidFill>
                <a:latin typeface="Arial" panose="020B0604020202020204" pitchFamily="34" charset="0"/>
                <a:cs typeface="Arial" panose="020B0604020202020204" pitchFamily="34" charset="0"/>
              </a:rPr>
              <a:t>unicausal</a:t>
            </a:r>
            <a:r>
              <a:rPr lang="pt-BR" sz="3600" dirty="0">
                <a:solidFill>
                  <a:srgbClr val="403D39"/>
                </a:solidFill>
                <a:latin typeface="Arial" panose="020B0604020202020204" pitchFamily="34" charset="0"/>
                <a:cs typeface="Arial" panose="020B0604020202020204" pitchFamily="34" charset="0"/>
              </a:rPr>
              <a:t>, também designada lógica linear, procurando-se identificar uma causa a qual, por determinação mecânica, unidirecional e progressiva, explicaria o fenômeno do </a:t>
            </a:r>
            <a:r>
              <a:rPr lang="pt-BR" sz="3600" dirty="0" smtClean="0">
                <a:solidFill>
                  <a:srgbClr val="403D39"/>
                </a:solidFill>
                <a:latin typeface="Arial" panose="020B0604020202020204" pitchFamily="34" charset="0"/>
                <a:cs typeface="Arial" panose="020B0604020202020204" pitchFamily="34" charset="0"/>
              </a:rPr>
              <a:t>adoecer.</a:t>
            </a:r>
            <a:endParaRPr lang="pt-B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5878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Modelo </a:t>
            </a:r>
            <a:r>
              <a:rPr lang="pt-BR" b="1" dirty="0"/>
              <a:t>da história natural da doença</a:t>
            </a:r>
            <a:endParaRPr lang="pt-BR" dirty="0"/>
          </a:p>
        </p:txBody>
      </p:sp>
      <p:sp>
        <p:nvSpPr>
          <p:cNvPr id="3" name="Espaço Reservado para Conteúdo 2"/>
          <p:cNvSpPr>
            <a:spLocks noGrp="1"/>
          </p:cNvSpPr>
          <p:nvPr>
            <p:ph idx="1"/>
          </p:nvPr>
        </p:nvSpPr>
        <p:spPr/>
        <p:txBody>
          <a:bodyPr>
            <a:normAutofit/>
          </a:bodyPr>
          <a:lstStyle/>
          <a:p>
            <a:pPr marL="0" indent="0">
              <a:buNone/>
            </a:pPr>
            <a:r>
              <a:rPr lang="pt-BR" sz="3200" dirty="0" smtClean="0">
                <a:latin typeface="Arial" panose="020B0604020202020204" pitchFamily="34" charset="0"/>
                <a:cs typeface="Arial" panose="020B0604020202020204" pitchFamily="34" charset="0"/>
              </a:rPr>
              <a:t>Entre </a:t>
            </a:r>
            <a:r>
              <a:rPr lang="pt-BR" sz="3200" dirty="0">
                <a:latin typeface="Arial" panose="020B0604020202020204" pitchFamily="34" charset="0"/>
                <a:cs typeface="Arial" panose="020B0604020202020204" pitchFamily="34" charset="0"/>
              </a:rPr>
              <a:t>as décadas de 1950-70, nasce uma perspectiva da Saúde Coletiva em âmbito mundial. Diante da nova ordem do pós-II Guerra - mais precisamente no contexto da criação política supranacional da Organização das Nações Unidas (ONU) e da Organização Mundial da Saúde (OMS) - o conceito de saúde ganha nova configuração: "saúde é o estado de completo bem-estar físico, mental e social e não mera ausência de moléstia ou </a:t>
            </a:r>
            <a:r>
              <a:rPr lang="pt-BR" sz="3200" dirty="0" smtClean="0">
                <a:latin typeface="Arial" panose="020B0604020202020204" pitchFamily="34" charset="0"/>
                <a:cs typeface="Arial" panose="020B0604020202020204" pitchFamily="34" charset="0"/>
              </a:rPr>
              <a:t>enfermidade”.</a:t>
            </a:r>
            <a:endParaRPr lang="pt-BR" sz="3200" dirty="0">
              <a:latin typeface="Arial" panose="020B0604020202020204" pitchFamily="34" charset="0"/>
              <a:cs typeface="Arial" panose="020B0604020202020204" pitchFamily="34" charset="0"/>
            </a:endParaRPr>
          </a:p>
        </p:txBody>
      </p:sp>
      <p:pic>
        <p:nvPicPr>
          <p:cNvPr id="4" name="Espaço Reservado para Conteú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2550" y="5669280"/>
            <a:ext cx="2381250" cy="1037930"/>
          </a:xfrm>
          <a:prstGeom prst="rect">
            <a:avLst/>
          </a:prstGeom>
        </p:spPr>
      </p:pic>
    </p:spTree>
    <p:extLst>
      <p:ext uri="{BB962C8B-B14F-4D97-AF65-F5344CB8AC3E}">
        <p14:creationId xmlns:p14="http://schemas.microsoft.com/office/powerpoint/2010/main" val="2129253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565412"/>
          </a:xfrm>
        </p:spPr>
        <p:txBody>
          <a:bodyPr>
            <a:normAutofit/>
          </a:bodyPr>
          <a:lstStyle/>
          <a:p>
            <a:r>
              <a:rPr lang="pt-BR" sz="3200" dirty="0"/>
              <a:t> </a:t>
            </a:r>
            <a:r>
              <a:rPr lang="pt-BR" sz="3200" dirty="0" smtClean="0">
                <a:latin typeface="Arial" panose="020B0604020202020204" pitchFamily="34" charset="0"/>
                <a:cs typeface="Arial" panose="020B0604020202020204" pitchFamily="34" charset="0"/>
              </a:rPr>
              <a:t>Nesse modelo, o enfoque </a:t>
            </a:r>
            <a:r>
              <a:rPr lang="pt-BR" sz="3200" dirty="0">
                <a:latin typeface="Arial" panose="020B0604020202020204" pitchFamily="34" charset="0"/>
                <a:cs typeface="Arial" panose="020B0604020202020204" pitchFamily="34" charset="0"/>
              </a:rPr>
              <a:t>explicativo </a:t>
            </a:r>
            <a:r>
              <a:rPr lang="pt-BR" sz="3200" dirty="0" smtClean="0">
                <a:latin typeface="Arial" panose="020B0604020202020204" pitchFamily="34" charset="0"/>
                <a:cs typeface="Arial" panose="020B0604020202020204" pitchFamily="34" charset="0"/>
              </a:rPr>
              <a:t>é </a:t>
            </a:r>
            <a:r>
              <a:rPr lang="pt-BR" sz="3200" b="1" i="1" u="sng" dirty="0" smtClean="0">
                <a:latin typeface="Arial" panose="020B0604020202020204" pitchFamily="34" charset="0"/>
                <a:cs typeface="Arial" panose="020B0604020202020204" pitchFamily="34" charset="0"/>
              </a:rPr>
              <a:t>multicausal</a:t>
            </a:r>
            <a:r>
              <a:rPr lang="pt-BR" sz="3200" dirty="0" smtClean="0">
                <a:latin typeface="Arial" panose="020B0604020202020204" pitchFamily="34" charset="0"/>
                <a:cs typeface="Arial" panose="020B0604020202020204" pitchFamily="34" charset="0"/>
              </a:rPr>
              <a:t> e o </a:t>
            </a:r>
            <a:r>
              <a:rPr lang="pt-BR" sz="3200" dirty="0">
                <a:latin typeface="Arial" panose="020B0604020202020204" pitchFamily="34" charset="0"/>
                <a:cs typeface="Arial" panose="020B0604020202020204" pitchFamily="34" charset="0"/>
              </a:rPr>
              <a:t>entendimento </a:t>
            </a:r>
            <a:r>
              <a:rPr lang="pt-BR" sz="3200" dirty="0" smtClean="0">
                <a:latin typeface="Arial" panose="020B0604020202020204" pitchFamily="34" charset="0"/>
                <a:cs typeface="Arial" panose="020B0604020202020204" pitchFamily="34" charset="0"/>
              </a:rPr>
              <a:t>da saúde se da por </a:t>
            </a:r>
            <a:r>
              <a:rPr lang="pt-BR" sz="3200" dirty="0">
                <a:latin typeface="Arial" panose="020B0604020202020204" pitchFamily="34" charset="0"/>
                <a:cs typeface="Arial" panose="020B0604020202020204" pitchFamily="34" charset="0"/>
              </a:rPr>
              <a:t>um processo, por meio do conhecimento acumulado do campo científico. Nessa lógica causal, o restabelecimento da normalidade está fundamentado na visão positiva da saúde, que é valorizada pela noção de </a:t>
            </a:r>
            <a:r>
              <a:rPr lang="pt-BR" sz="3200" b="1" i="1" u="sng" dirty="0">
                <a:latin typeface="Arial" panose="020B0604020202020204" pitchFamily="34" charset="0"/>
                <a:cs typeface="Arial" panose="020B0604020202020204" pitchFamily="34" charset="0"/>
              </a:rPr>
              <a:t>prevenção sobre as doenças</a:t>
            </a:r>
            <a:r>
              <a:rPr lang="pt-BR" sz="3200" dirty="0">
                <a:latin typeface="Arial" panose="020B0604020202020204" pitchFamily="34" charset="0"/>
                <a:cs typeface="Arial" panose="020B0604020202020204" pitchFamily="34" charset="0"/>
              </a:rPr>
              <a:t>. Ou seja, procedimentos e ações promotoras de saúde e de prevenção de doenças, aplicadas tanto ao indivíduo quanto à coletividade de pessoas acometidas ou não por doenças (transmissíveis ou não-transmissíveis), encontram eco no âmbito do conhecimento da saúde humana.</a:t>
            </a:r>
            <a:endParaRPr lang="pt-BR" sz="3200" dirty="0">
              <a:latin typeface="Arial" panose="020B0604020202020204" pitchFamily="34" charset="0"/>
              <a:cs typeface="Arial" panose="020B0604020202020204" pitchFamily="34" charset="0"/>
            </a:endParaRP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66068" y="5421085"/>
            <a:ext cx="1987731" cy="1045029"/>
          </a:xfrm>
        </p:spPr>
      </p:pic>
    </p:spTree>
    <p:extLst>
      <p:ext uri="{BB962C8B-B14F-4D97-AF65-F5344CB8AC3E}">
        <p14:creationId xmlns:p14="http://schemas.microsoft.com/office/powerpoint/2010/main" val="42714811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marL="0" indent="0">
              <a:buNone/>
            </a:pPr>
            <a:r>
              <a:rPr lang="pt-BR" sz="4000" dirty="0">
                <a:latin typeface="Arial" panose="020B0604020202020204" pitchFamily="34" charset="0"/>
                <a:cs typeface="Arial" panose="020B0604020202020204" pitchFamily="34" charset="0"/>
              </a:rPr>
              <a:t>O conceito de saúde </a:t>
            </a:r>
            <a:r>
              <a:rPr lang="pt-BR" sz="4000" dirty="0" smtClean="0">
                <a:latin typeface="Arial" panose="020B0604020202020204" pitchFamily="34" charset="0"/>
                <a:cs typeface="Arial" panose="020B0604020202020204" pitchFamily="34" charset="0"/>
              </a:rPr>
              <a:t>baseado na tríade  </a:t>
            </a:r>
            <a:r>
              <a:rPr lang="pt-BR" sz="4000" dirty="0">
                <a:latin typeface="Arial" panose="020B0604020202020204" pitchFamily="34" charset="0"/>
                <a:cs typeface="Arial" panose="020B0604020202020204" pitchFamily="34" charset="0"/>
              </a:rPr>
              <a:t>ecológica </a:t>
            </a:r>
            <a:r>
              <a:rPr lang="pt-BR" sz="4000" dirty="0" smtClean="0">
                <a:latin typeface="Arial" panose="020B0604020202020204" pitchFamily="34" charset="0"/>
                <a:cs typeface="Arial" panose="020B0604020202020204" pitchFamily="34" charset="0"/>
              </a:rPr>
              <a:t>:</a:t>
            </a:r>
          </a:p>
          <a:p>
            <a:pPr marL="0" indent="0">
              <a:buNone/>
            </a:pPr>
            <a:r>
              <a:rPr lang="pt-BR" sz="4000" b="1" i="1" u="sng" dirty="0" smtClean="0">
                <a:latin typeface="Arial" panose="020B0604020202020204" pitchFamily="34" charset="0"/>
                <a:cs typeface="Arial" panose="020B0604020202020204" pitchFamily="34" charset="0"/>
              </a:rPr>
              <a:t>agente,</a:t>
            </a:r>
          </a:p>
          <a:p>
            <a:pPr marL="0" indent="0">
              <a:buNone/>
            </a:pPr>
            <a:r>
              <a:rPr lang="pt-BR" sz="4000" b="1" i="1" u="sng" dirty="0" smtClean="0">
                <a:latin typeface="Arial" panose="020B0604020202020204" pitchFamily="34" charset="0"/>
                <a:cs typeface="Arial" panose="020B0604020202020204" pitchFamily="34" charset="0"/>
              </a:rPr>
              <a:t>hospedeiro </a:t>
            </a:r>
            <a:r>
              <a:rPr lang="pt-BR" sz="4000" b="1" i="1" u="sng" dirty="0">
                <a:latin typeface="Arial" panose="020B0604020202020204" pitchFamily="34" charset="0"/>
                <a:cs typeface="Arial" panose="020B0604020202020204" pitchFamily="34" charset="0"/>
              </a:rPr>
              <a:t>e </a:t>
            </a:r>
            <a:endParaRPr lang="pt-BR" sz="4000" b="1" i="1" u="sng" dirty="0" smtClean="0">
              <a:latin typeface="Arial" panose="020B0604020202020204" pitchFamily="34" charset="0"/>
              <a:cs typeface="Arial" panose="020B0604020202020204" pitchFamily="34" charset="0"/>
            </a:endParaRPr>
          </a:p>
          <a:p>
            <a:pPr marL="0" indent="0">
              <a:buNone/>
            </a:pPr>
            <a:r>
              <a:rPr lang="pt-BR" sz="4000" b="1" i="1" u="sng" dirty="0" smtClean="0">
                <a:latin typeface="Arial" panose="020B0604020202020204" pitchFamily="34" charset="0"/>
                <a:cs typeface="Arial" panose="020B0604020202020204" pitchFamily="34" charset="0"/>
              </a:rPr>
              <a:t>meio ambiente.</a:t>
            </a:r>
            <a:endParaRPr lang="pt-BR" sz="4000" b="1" i="1" u="sng" dirty="0">
              <a:latin typeface="Arial" panose="020B0604020202020204" pitchFamily="34" charset="0"/>
              <a:cs typeface="Arial" panose="020B0604020202020204" pitchFamily="34" charset="0"/>
            </a:endParaRPr>
          </a:p>
        </p:txBody>
      </p:sp>
      <p:pic>
        <p:nvPicPr>
          <p:cNvPr id="4" name="Espaço Reservado para Conteú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5624" y="4859383"/>
            <a:ext cx="2288176" cy="1606731"/>
          </a:xfrm>
          <a:prstGeom prst="rect">
            <a:avLst/>
          </a:prstGeom>
        </p:spPr>
      </p:pic>
    </p:spTree>
    <p:extLst>
      <p:ext uri="{BB962C8B-B14F-4D97-AF65-F5344CB8AC3E}">
        <p14:creationId xmlns:p14="http://schemas.microsoft.com/office/powerpoint/2010/main" val="2441770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713</Words>
  <Application>Microsoft Office PowerPoint</Application>
  <PresentationFormat>Widescreen</PresentationFormat>
  <Paragraphs>29</Paragraphs>
  <Slides>14</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14</vt:i4>
      </vt:variant>
    </vt:vector>
  </HeadingPairs>
  <TitlesOfParts>
    <vt:vector size="19" baseType="lpstr">
      <vt:lpstr>Arial</vt:lpstr>
      <vt:lpstr>Calibri</vt:lpstr>
      <vt:lpstr>Calibri Light</vt:lpstr>
      <vt:lpstr>Verdana</vt:lpstr>
      <vt:lpstr>Tema do Office</vt:lpstr>
      <vt:lpstr>Apresentação do PowerPoint</vt:lpstr>
      <vt:lpstr>Conceito de saúde </vt:lpstr>
      <vt:lpstr>Apresentação do PowerPoint</vt:lpstr>
      <vt:lpstr>Modelos explicativos saúde doença</vt:lpstr>
      <vt:lpstr>Modelo Biomédico</vt:lpstr>
      <vt:lpstr>Apresentação do PowerPoint</vt:lpstr>
      <vt:lpstr>Modelo da história natural da doença</vt:lpstr>
      <vt:lpstr> Nesse modelo, o enfoque explicativo é multicausal e o entendimento da saúde se da por um processo, por meio do conhecimento acumulado do campo científico. Nessa lógica causal, o restabelecimento da normalidade está fundamentado na visão positiva da saúde, que é valorizada pela noção de prevenção sobre as doenças. Ou seja, procedimentos e ações promotoras de saúde e de prevenção de doenças, aplicadas tanto ao indivíduo quanto à coletividade de pessoas acometidas ou não por doenças (transmissíveis ou não-transmissíveis), encontram eco no âmbito do conhecimento da saúde humana.</vt:lpstr>
      <vt:lpstr>Apresentação do PowerPoint</vt:lpstr>
      <vt:lpstr> Modelo da determinação social da doença</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dc:creator>
  <cp:lastModifiedBy>franc</cp:lastModifiedBy>
  <cp:revision>20</cp:revision>
  <dcterms:created xsi:type="dcterms:W3CDTF">2020-02-11T18:13:25Z</dcterms:created>
  <dcterms:modified xsi:type="dcterms:W3CDTF">2020-02-12T13:59:19Z</dcterms:modified>
</cp:coreProperties>
</file>