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73" r:id="rId5"/>
    <p:sldId id="274" r:id="rId6"/>
    <p:sldId id="275" r:id="rId7"/>
    <p:sldId id="266" r:id="rId8"/>
    <p:sldId id="265" r:id="rId9"/>
    <p:sldId id="267" r:id="rId10"/>
    <p:sldId id="269" r:id="rId11"/>
    <p:sldId id="270" r:id="rId12"/>
    <p:sldId id="278" r:id="rId13"/>
    <p:sldId id="271" r:id="rId14"/>
    <p:sldId id="279" r:id="rId15"/>
    <p:sldId id="280" r:id="rId16"/>
    <p:sldId id="276" r:id="rId17"/>
    <p:sldId id="281" r:id="rId18"/>
    <p:sldId id="258" r:id="rId19"/>
    <p:sldId id="285" r:id="rId20"/>
    <p:sldId id="286" r:id="rId21"/>
    <p:sldId id="284" r:id="rId22"/>
    <p:sldId id="287" r:id="rId23"/>
    <p:sldId id="277" r:id="rId24"/>
    <p:sldId id="283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60364" autoAdjust="0"/>
  </p:normalViewPr>
  <p:slideViewPr>
    <p:cSldViewPr snapToGrid="0">
      <p:cViewPr varScale="1">
        <p:scale>
          <a:sx n="44" d="100"/>
          <a:sy n="44" d="100"/>
        </p:scale>
        <p:origin x="17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011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77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93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19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552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280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46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026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719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86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D873-C439-4E41-B4A6-D48494EEA7A4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40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1D873-C439-4E41-B4A6-D48494EEA7A4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3E003-4952-44E7-A7DD-20269B9ED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27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damateria.com.br/sistole-e-diastol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93570"/>
            <a:ext cx="10515600" cy="37071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b="1" dirty="0" smtClean="0"/>
              <a:t>FUNÇÃO CARDIOVASCULAR </a:t>
            </a:r>
          </a:p>
          <a:p>
            <a:pPr marL="0" indent="0">
              <a:buNone/>
            </a:pPr>
            <a:endParaRPr lang="pt-BR" sz="4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007701"/>
            <a:ext cx="2381250" cy="1466850"/>
          </a:xfrm>
          <a:prstGeom prst="rect">
            <a:avLst/>
          </a:prstGeom>
        </p:spPr>
      </p:pic>
      <p:pic>
        <p:nvPicPr>
          <p:cNvPr id="1026" name="Picture 2" descr="Resultado de imagem para função cardiovascul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322" y="2649175"/>
            <a:ext cx="5332095" cy="3934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13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pt-BR" sz="3200" b="1" dirty="0"/>
              <a:t>Vasos Capilares</a:t>
            </a:r>
          </a:p>
          <a:p>
            <a:pPr marL="0" indent="0" fontAlgn="base">
              <a:buNone/>
            </a:pPr>
            <a:r>
              <a:rPr lang="pt-BR" sz="3200" dirty="0"/>
              <a:t>Os vasos capilares são ramificações microscópicas de artérias e veias, que integram o sistema cardiovascular, formando uma rede de comunicação entre as artérias e as veias.</a:t>
            </a:r>
          </a:p>
          <a:p>
            <a:pPr marL="0" indent="0" fontAlgn="base">
              <a:buNone/>
            </a:pPr>
            <a:r>
              <a:rPr lang="pt-BR" sz="3200" dirty="0"/>
              <a:t>Suas paredes são constituídas por uma camada finíssima de células, que permite a troca de substâncias (nutrientes, oxigênio, gás carbônico) do sangue para as células e vice-versa</a:t>
            </a:r>
            <a:r>
              <a:rPr lang="pt-BR" dirty="0"/>
              <a:t>.</a:t>
            </a:r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624" y="4859383"/>
            <a:ext cx="2288176" cy="160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77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8442"/>
            <a:ext cx="10683240" cy="6689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b="1" i="1" u="sng" dirty="0" smtClean="0"/>
              <a:t>Principais afecções cardiovasculares :</a:t>
            </a:r>
          </a:p>
          <a:p>
            <a:pPr marL="0" indent="0">
              <a:buNone/>
            </a:pPr>
            <a:endParaRPr lang="pt-BR" sz="4000" b="1" i="1" u="sng" dirty="0"/>
          </a:p>
          <a:p>
            <a:pPr marL="0" indent="0">
              <a:buNone/>
            </a:pPr>
            <a:r>
              <a:rPr lang="pt-BR" sz="4000" b="1" dirty="0" smtClean="0">
                <a:solidFill>
                  <a:srgbClr val="FF0000"/>
                </a:solidFill>
              </a:rPr>
              <a:t>Arritmias :</a:t>
            </a:r>
          </a:p>
          <a:p>
            <a:pPr marL="0" indent="0">
              <a:buNone/>
            </a:pPr>
            <a:r>
              <a:rPr lang="pt-BR" dirty="0"/>
              <a:t>A </a:t>
            </a:r>
            <a:r>
              <a:rPr lang="pt-BR" b="1" dirty="0"/>
              <a:t>arritmia</a:t>
            </a:r>
            <a:r>
              <a:rPr lang="pt-BR" dirty="0"/>
              <a:t> cardíaca é uma condição caracterizada pela falta de ritmo nos batimentos do coração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 É</a:t>
            </a:r>
            <a:r>
              <a:rPr lang="pt-BR" dirty="0" smtClean="0"/>
              <a:t> </a:t>
            </a:r>
            <a:r>
              <a:rPr lang="pt-BR" dirty="0"/>
              <a:t>a alteração que ocorre na geração ou na condução do estímulo elétrico do coração e pode provocar modificações do ritmo cardíaco. A </a:t>
            </a:r>
            <a:r>
              <a:rPr lang="pt-BR" b="1" dirty="0"/>
              <a:t>arritmia</a:t>
            </a:r>
            <a:r>
              <a:rPr lang="pt-BR" dirty="0"/>
              <a:t> é o distúrbio na formação do impulso elétrico. As </a:t>
            </a:r>
            <a:r>
              <a:rPr lang="pt-BR" b="1" dirty="0"/>
              <a:t>arritmias</a:t>
            </a:r>
            <a:r>
              <a:rPr lang="pt-BR" dirty="0"/>
              <a:t> podem ser benignas e malignas.</a:t>
            </a:r>
          </a:p>
          <a:p>
            <a:pPr marL="0" indent="0">
              <a:buNone/>
            </a:pPr>
            <a:endParaRPr lang="pt-BR" b="1" i="1" u="sng" dirty="0" smtClean="0"/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913" y="5943600"/>
            <a:ext cx="141078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55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Angina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Angina</a:t>
            </a:r>
            <a:r>
              <a:rPr lang="pt-BR" dirty="0"/>
              <a:t> é uma dor no peito temporária ou uma sensação de pressão que ocorre quando o músculo cardíaco não está recebendo oxigênio suficiente. O indivíduo com </a:t>
            </a:r>
            <a:r>
              <a:rPr lang="pt-BR" b="1" dirty="0"/>
              <a:t>angina</a:t>
            </a:r>
            <a:r>
              <a:rPr lang="pt-BR" dirty="0"/>
              <a:t> sente desconforto ou pressão abaixo do esterno. Normalmente, a </a:t>
            </a:r>
            <a:r>
              <a:rPr lang="pt-BR" b="1" dirty="0"/>
              <a:t>angina</a:t>
            </a:r>
            <a:r>
              <a:rPr lang="pt-BR" dirty="0"/>
              <a:t> ocorre em resposta ao esforço e é aliviada durante o repouso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/>
              <a:t>A </a:t>
            </a:r>
            <a:r>
              <a:rPr lang="pt-BR" b="1" dirty="0"/>
              <a:t>angina</a:t>
            </a:r>
            <a:r>
              <a:rPr lang="pt-BR" dirty="0"/>
              <a:t> (</a:t>
            </a:r>
            <a:r>
              <a:rPr lang="pt-BR" b="1" dirty="0"/>
              <a:t>angina</a:t>
            </a:r>
            <a:r>
              <a:rPr lang="pt-BR" dirty="0"/>
              <a:t> </a:t>
            </a:r>
            <a:r>
              <a:rPr lang="pt-BR" dirty="0" err="1"/>
              <a:t>pectoris</a:t>
            </a:r>
            <a:r>
              <a:rPr lang="pt-BR" dirty="0"/>
              <a:t>) é causada pelo estreitamento das artérias que conduzem sangue ao coração. A limitação da irrigação sanguínea </a:t>
            </a:r>
            <a:r>
              <a:rPr lang="pt-BR" b="1" dirty="0"/>
              <a:t>provoca</a:t>
            </a:r>
            <a:r>
              <a:rPr lang="pt-BR" dirty="0"/>
              <a:t> uma deficiência no suprimento de nutrientes e de oxigênio nesse órgão. A dor é sinal de que o coração está recebendo menos sangue do que precisa.</a:t>
            </a:r>
          </a:p>
        </p:txBody>
      </p:sp>
    </p:spTree>
    <p:extLst>
      <p:ext uri="{BB962C8B-B14F-4D97-AF65-F5344CB8AC3E}">
        <p14:creationId xmlns:p14="http://schemas.microsoft.com/office/powerpoint/2010/main" val="412349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126"/>
            <a:ext cx="10892246" cy="6283868"/>
          </a:xfrm>
        </p:spPr>
        <p:txBody>
          <a:bodyPr/>
          <a:lstStyle/>
          <a:p>
            <a:pPr marL="0" indent="0">
              <a:buNone/>
            </a:pPr>
            <a:r>
              <a:rPr lang="pt-BR" sz="4000" b="1" dirty="0" smtClean="0">
                <a:solidFill>
                  <a:srgbClr val="FF0000"/>
                </a:solidFill>
              </a:rPr>
              <a:t>Infarto</a:t>
            </a:r>
          </a:p>
          <a:p>
            <a:pPr marL="0" indent="0">
              <a:buNone/>
            </a:pPr>
            <a:endParaRPr lang="pt-BR" sz="4000" b="1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Popularmente </a:t>
            </a:r>
            <a:r>
              <a:rPr lang="pt-BR" dirty="0"/>
              <a:t>conhecido como ataque cardíaco, é um processo de morte do tecido (necrose) de parte do músculo cardíaco por falta de oxigênio, devido à obstrução da </a:t>
            </a:r>
            <a:r>
              <a:rPr lang="pt-BR" dirty="0" smtClean="0"/>
              <a:t>artéria </a:t>
            </a:r>
            <a:r>
              <a:rPr lang="pt-BR" dirty="0"/>
              <a:t>coronária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624" y="5434149"/>
            <a:ext cx="2288176" cy="121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31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Resultado de imagem para coronary artery bypass graft cabg surger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59" y="0"/>
            <a:ext cx="115375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0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/>
          <a:lstStyle/>
          <a:p>
            <a:pPr marL="0" indent="0">
              <a:buNone/>
            </a:pPr>
            <a:r>
              <a:rPr lang="pt-BR" sz="4000" b="1" dirty="0"/>
              <a:t>Sintomas</a:t>
            </a:r>
            <a:r>
              <a:rPr lang="pt-BR" sz="4000" dirty="0"/>
              <a:t> do </a:t>
            </a:r>
            <a:r>
              <a:rPr lang="pt-BR" sz="4000" b="1" dirty="0" smtClean="0"/>
              <a:t>infarto</a:t>
            </a:r>
          </a:p>
          <a:p>
            <a:pPr marL="0" indent="0">
              <a:buNone/>
            </a:pPr>
            <a:endParaRPr lang="pt-BR" sz="4000" dirty="0"/>
          </a:p>
          <a:p>
            <a:pPr marL="0" indent="0">
              <a:buNone/>
            </a:pPr>
            <a:r>
              <a:rPr lang="pt-BR" sz="3600" dirty="0"/>
              <a:t>Dor no peito que se irradia pela mandíbula e/ou pelos ombros ou braços (mais frequentemente do lado esquerdo do corpo); Ocorrência de suor, falta de ar, náuseas, vômito, tontura e desfalecimento; Ansiedade, agitação e sensação de morte iminente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062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r>
              <a:rPr lang="pt-BR" dirty="0"/>
              <a:t>Um </a:t>
            </a:r>
            <a:r>
              <a:rPr lang="pt-BR" b="1" dirty="0"/>
              <a:t>aneurisma</a:t>
            </a:r>
            <a:r>
              <a:rPr lang="pt-BR" dirty="0"/>
              <a:t> é caracterizado pela dilatação anormal de um vaso sanguíneo, provocado pelo enfraquecimento das paredes do vaso, trauma ou por alguma doença vascular.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53453"/>
            <a:ext cx="10515600" cy="5623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b="1" dirty="0" smtClean="0">
                <a:solidFill>
                  <a:srgbClr val="FF0000"/>
                </a:solidFill>
              </a:rPr>
              <a:t>Aneurismas</a:t>
            </a:r>
            <a:r>
              <a:rPr lang="pt-BR" sz="4000" b="1" dirty="0" smtClean="0"/>
              <a:t> 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1146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3981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Os sintomas dependem da localização do aneurisma, se ele se rompeu e da parte do cérebro que está sendo comprimida, mas podem incluir: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/>
              <a:t>Perda da visão.</a:t>
            </a:r>
          </a:p>
          <a:p>
            <a:r>
              <a:rPr lang="pt-BR" dirty="0"/>
              <a:t>Dor de cabeça.</a:t>
            </a:r>
          </a:p>
          <a:p>
            <a:r>
              <a:rPr lang="pt-BR" dirty="0"/>
              <a:t>Dor nos olhos.</a:t>
            </a:r>
          </a:p>
          <a:p>
            <a:r>
              <a:rPr lang="pt-BR" dirty="0"/>
              <a:t>Dor no pescoço.</a:t>
            </a:r>
          </a:p>
          <a:p>
            <a:r>
              <a:rPr lang="pt-BR" dirty="0"/>
              <a:t>Pescoço rígido.</a:t>
            </a:r>
          </a:p>
          <a:p>
            <a:r>
              <a:rPr lang="pt-BR" dirty="0"/>
              <a:t>Náuseas e vômitos.</a:t>
            </a:r>
          </a:p>
          <a:p>
            <a:r>
              <a:rPr lang="pt-BR" dirty="0"/>
              <a:t>Perda de consciência.</a:t>
            </a:r>
          </a:p>
          <a:p>
            <a:r>
              <a:rPr lang="pt-BR" dirty="0"/>
              <a:t>Confusão mental.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503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8657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39302"/>
            <a:ext cx="10515600" cy="611869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Distúrbios  infecciosos</a:t>
            </a:r>
          </a:p>
          <a:p>
            <a:pPr marL="0" indent="0" algn="just">
              <a:buNone/>
            </a:pPr>
            <a:r>
              <a:rPr lang="pt-B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Endocardite</a:t>
            </a:r>
            <a:r>
              <a:rPr lang="pt-B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pt-BR" b="1" dirty="0"/>
              <a:t>A endocardite infecciosa é uma infecção do revestimento interno do coração (endocárdio) que geralmente também afeta as válvulas cardíacas</a:t>
            </a:r>
            <a:r>
              <a:rPr lang="pt-BR" b="1" dirty="0" smtClean="0"/>
              <a:t>.</a:t>
            </a:r>
          </a:p>
          <a:p>
            <a:pPr marL="0" indent="0">
              <a:buNone/>
            </a:pPr>
            <a:r>
              <a:rPr lang="pt-BR" dirty="0"/>
              <a:t>A endocardite infecciosa ocorre quando uma bactéria entra na corrente sanguínea e viaja para válvulas previamente lesionadas, aderindo-se a elas.</a:t>
            </a:r>
          </a:p>
          <a:p>
            <a:pPr marL="0" indent="0">
              <a:buNone/>
            </a:pPr>
            <a:r>
              <a:rPr lang="pt-BR" dirty="0"/>
              <a:t>A endocardite bacteriana aguda costuma começar subitamente, com febre elevada, frequência cardíaca acelerada, fadiga e um dano extenso e rápido de uma válvula cardíaca.</a:t>
            </a:r>
          </a:p>
          <a:p>
            <a:pPr marL="0" indent="0">
              <a:buNone/>
            </a:pPr>
            <a:r>
              <a:rPr lang="pt-BR" dirty="0"/>
              <a:t>A endocardite bacteriana subaguda causa gradualmente sintomas como fadiga, febre leve, aumento moderado da frequência cardíaca, perda de peso, sudorese e redução do número de glóbulos vermelhos.</a:t>
            </a:r>
          </a:p>
          <a:p>
            <a:pPr marL="0" indent="0" algn="just">
              <a:buNone/>
            </a:pP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307" y="5773782"/>
            <a:ext cx="2381250" cy="108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77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Miocardite</a:t>
            </a:r>
            <a:br>
              <a:rPr lang="pt-BR" b="1" dirty="0">
                <a:solidFill>
                  <a:srgbClr val="FF0000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Miocardite</a:t>
            </a:r>
            <a:r>
              <a:rPr lang="pt-BR" dirty="0"/>
              <a:t> é a inflamação do músculo do coração, chamado de miocárdio. Esse músculo é responsável pela contração do coração e a inflamação prejudica a ação de bombeamento do sangue provocando arritmias e insuficiência cardíaca. Seu tempo de duração depende da causa da inflamação e do estado de saúde do paciente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 smtClean="0"/>
              <a:t>Nos países </a:t>
            </a:r>
            <a:r>
              <a:rPr lang="pt-BR" dirty="0"/>
              <a:t>em desenvolvimento, a </a:t>
            </a:r>
            <a:r>
              <a:rPr lang="pt-BR" b="1" dirty="0"/>
              <a:t>miocardite</a:t>
            </a:r>
            <a:r>
              <a:rPr lang="pt-BR" dirty="0"/>
              <a:t> infecciosa é mais frequentemente causada por febre reumática, doença de Chagas ou AIDS. As </a:t>
            </a:r>
            <a:r>
              <a:rPr lang="pt-BR" b="1" dirty="0"/>
              <a:t>causas</a:t>
            </a:r>
            <a:r>
              <a:rPr lang="pt-BR" dirty="0"/>
              <a:t> não infecciosas incluem substâncias tóxicas para o coração (como álcool e cocaína), certos medicamentos e algumas doenças autoimunes e inflamatórias.</a:t>
            </a:r>
          </a:p>
        </p:txBody>
      </p:sp>
    </p:spTree>
    <p:extLst>
      <p:ext uri="{BB962C8B-B14F-4D97-AF65-F5344CB8AC3E}">
        <p14:creationId xmlns:p14="http://schemas.microsoft.com/office/powerpoint/2010/main" val="428310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739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4800" dirty="0" smtClean="0"/>
              <a:t>A</a:t>
            </a:r>
            <a:r>
              <a:rPr lang="pt-BR" sz="4800" dirty="0"/>
              <a:t> </a:t>
            </a:r>
            <a:r>
              <a:rPr lang="pt-BR" sz="4800" b="1" dirty="0"/>
              <a:t>função</a:t>
            </a:r>
            <a:r>
              <a:rPr lang="pt-BR" sz="4800" dirty="0"/>
              <a:t> básica do sistema </a:t>
            </a:r>
            <a:r>
              <a:rPr lang="pt-BR" sz="4800" b="1" dirty="0"/>
              <a:t>cardiovascular</a:t>
            </a:r>
            <a:r>
              <a:rPr lang="pt-BR" sz="4800" dirty="0"/>
              <a:t> é a de levar material nutritivo e oxigênio às </a:t>
            </a:r>
            <a:r>
              <a:rPr lang="pt-BR" sz="4800" dirty="0" smtClean="0"/>
              <a:t>células. O </a:t>
            </a:r>
            <a:r>
              <a:rPr lang="pt-BR" sz="4800" dirty="0"/>
              <a:t>sistema </a:t>
            </a:r>
            <a:r>
              <a:rPr lang="pt-BR" sz="4800" b="1" dirty="0"/>
              <a:t>cardiovascular</a:t>
            </a:r>
            <a:r>
              <a:rPr lang="pt-BR" sz="4800" dirty="0"/>
              <a:t> consiste no </a:t>
            </a:r>
            <a:r>
              <a:rPr lang="pt-BR" sz="4800" i="1" u="sng" dirty="0"/>
              <a:t>Sangue, no </a:t>
            </a:r>
            <a:r>
              <a:rPr lang="pt-BR" sz="4800" i="1" u="sng" dirty="0" smtClean="0"/>
              <a:t>Coração </a:t>
            </a:r>
            <a:r>
              <a:rPr lang="pt-BR" sz="4800" i="1" u="sng" dirty="0"/>
              <a:t>e nos Vasos Sanguíneos</a:t>
            </a:r>
            <a:r>
              <a:rPr lang="pt-BR" sz="4800" dirty="0"/>
              <a:t>.</a:t>
            </a:r>
            <a:endParaRPr lang="pt-BR" sz="4800" b="1" i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873" y="5734593"/>
            <a:ext cx="1943917" cy="100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88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/>
          <a:lstStyle/>
          <a:p>
            <a:pPr marL="0" indent="0">
              <a:buNone/>
            </a:pPr>
            <a:r>
              <a:rPr lang="pt-BR" sz="3600" b="1" dirty="0"/>
              <a:t>Os sinais mais comuns e sintomas incluem</a:t>
            </a:r>
            <a:r>
              <a:rPr lang="pt-BR" sz="3600" b="1" dirty="0" smtClean="0"/>
              <a:t>:</a:t>
            </a:r>
          </a:p>
          <a:p>
            <a:pPr marL="0" indent="0">
              <a:buNone/>
            </a:pPr>
            <a:endParaRPr lang="pt-BR" sz="3600" dirty="0"/>
          </a:p>
          <a:p>
            <a:pPr marL="0" indent="0">
              <a:buNone/>
            </a:pPr>
            <a:r>
              <a:rPr lang="pt-BR" sz="3200" dirty="0"/>
              <a:t>Dores no peito.</a:t>
            </a:r>
          </a:p>
          <a:p>
            <a:pPr marL="0" indent="0">
              <a:buNone/>
            </a:pPr>
            <a:r>
              <a:rPr lang="pt-BR" sz="3200" dirty="0"/>
              <a:t>Batida do coração rápida ou anormal (arritmia)</a:t>
            </a:r>
          </a:p>
          <a:p>
            <a:pPr marL="0" indent="0">
              <a:buNone/>
            </a:pPr>
            <a:r>
              <a:rPr lang="pt-BR" sz="3200" dirty="0"/>
              <a:t>Diminuição da respiração, particularmente durante atividade física.</a:t>
            </a:r>
          </a:p>
          <a:p>
            <a:pPr marL="0" indent="0">
              <a:buNone/>
            </a:pPr>
            <a:r>
              <a:rPr lang="pt-BR" sz="3200" dirty="0"/>
              <a:t>Retenção de fluidos, com inchar de pernas, tornozelos e pés.</a:t>
            </a:r>
          </a:p>
          <a:p>
            <a:pPr marL="0" indent="0">
              <a:buNone/>
            </a:pPr>
            <a:r>
              <a:rPr lang="pt-BR" sz="3200" dirty="0"/>
              <a:t>Fadiga.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29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Pericardite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/>
              <a:t>Pericardite</a:t>
            </a:r>
            <a:r>
              <a:rPr lang="pt-BR" dirty="0"/>
              <a:t> é um processo inflamatório que afeta a membrana que recobre e protege o coração. A doença pode ser aguda ou </a:t>
            </a:r>
            <a:r>
              <a:rPr lang="pt-BR" dirty="0" smtClean="0"/>
              <a:t>crônica</a:t>
            </a:r>
          </a:p>
          <a:p>
            <a:r>
              <a:rPr lang="pt-BR" b="1" dirty="0"/>
              <a:t>As principais causas de pericardite são:</a:t>
            </a:r>
            <a:endParaRPr lang="pt-BR" dirty="0"/>
          </a:p>
          <a:p>
            <a:r>
              <a:rPr lang="pt-BR" dirty="0"/>
              <a:t>Infecções virais, como gripe, catapora, caxumba, AIDS, sarampo, hepatite, herpes, entre outras;</a:t>
            </a:r>
          </a:p>
          <a:p>
            <a:r>
              <a:rPr lang="pt-BR" dirty="0"/>
              <a:t>Doenças autoimunes;</a:t>
            </a:r>
          </a:p>
          <a:p>
            <a:r>
              <a:rPr lang="pt-BR" dirty="0"/>
              <a:t>Traumatismos, lesões e perfurações no tórax;</a:t>
            </a:r>
          </a:p>
          <a:p>
            <a:r>
              <a:rPr lang="pt-BR" dirty="0"/>
              <a:t>Infarto agudo do miocárdio;</a:t>
            </a:r>
          </a:p>
          <a:p>
            <a:r>
              <a:rPr lang="pt-BR" dirty="0"/>
              <a:t>Câncer, radioterapia;</a:t>
            </a:r>
          </a:p>
          <a:p>
            <a:r>
              <a:rPr lang="pt-BR" dirty="0"/>
              <a:t>Insuficiência renal, entre outras.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615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/>
          <a:lstStyle/>
          <a:p>
            <a:pPr marL="0" indent="0">
              <a:buNone/>
            </a:pPr>
            <a:r>
              <a:rPr lang="pt-BR" sz="3200" b="1" dirty="0"/>
              <a:t>Os principais sinais e sintomas da pericardite são</a:t>
            </a:r>
            <a:r>
              <a:rPr lang="pt-BR" sz="3200" b="1" dirty="0" smtClean="0"/>
              <a:t>:</a:t>
            </a:r>
          </a:p>
          <a:p>
            <a:endParaRPr lang="pt-BR" sz="3200" dirty="0"/>
          </a:p>
          <a:p>
            <a:pPr marL="0" indent="0">
              <a:buNone/>
            </a:pPr>
            <a:r>
              <a:rPr lang="pt-BR" dirty="0"/>
              <a:t>Dificuldade para respirar, principalmente ao deitar e que geralmente melhora quando a pessoa senta e permanece com o tórax ereto.</a:t>
            </a:r>
          </a:p>
          <a:p>
            <a:pPr marL="0" indent="0">
              <a:buNone/>
            </a:pPr>
            <a:r>
              <a:rPr lang="pt-BR" dirty="0"/>
              <a:t>Ansiedade.</a:t>
            </a:r>
          </a:p>
          <a:p>
            <a:pPr marL="0" indent="0">
              <a:buNone/>
            </a:pPr>
            <a:r>
              <a:rPr lang="pt-BR" dirty="0"/>
              <a:t>Tosse seca.</a:t>
            </a:r>
          </a:p>
          <a:p>
            <a:pPr marL="0" indent="0">
              <a:buNone/>
            </a:pPr>
            <a:r>
              <a:rPr lang="pt-BR" dirty="0"/>
              <a:t>Fadiga.</a:t>
            </a:r>
          </a:p>
          <a:p>
            <a:pPr marL="0" indent="0">
              <a:buNone/>
            </a:pPr>
            <a:r>
              <a:rPr lang="pt-BR" dirty="0"/>
              <a:t>Febre.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193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7172"/>
            <a:ext cx="10515600" cy="5067487"/>
          </a:xfrm>
        </p:spPr>
        <p:txBody>
          <a:bodyPr/>
          <a:lstStyle/>
          <a:p>
            <a:r>
              <a:rPr lang="pt-BR" dirty="0"/>
              <a:t>A </a:t>
            </a:r>
            <a:r>
              <a:rPr lang="pt-BR" b="1" dirty="0"/>
              <a:t>trombose</a:t>
            </a:r>
            <a:r>
              <a:rPr lang="pt-BR" dirty="0"/>
              <a:t>, também conhecida como </a:t>
            </a:r>
            <a:r>
              <a:rPr lang="pt-BR" b="1" dirty="0"/>
              <a:t>Trombose</a:t>
            </a:r>
            <a:r>
              <a:rPr lang="pt-BR" dirty="0"/>
              <a:t> Venosa Profunda (TVP), é a formação de um coágulo sanguíneo em uma ou mais veias localizadas da parte inferior do corpo, geralmente nas pernas.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842211"/>
            <a:ext cx="10515600" cy="5334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b="1" dirty="0" smtClean="0">
                <a:solidFill>
                  <a:srgbClr val="FF0000"/>
                </a:solidFill>
              </a:rPr>
              <a:t>Tromboses </a:t>
            </a:r>
            <a:endParaRPr lang="pt-B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10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91671"/>
            <a:ext cx="10515600" cy="5585292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 </a:t>
            </a:r>
            <a:r>
              <a:rPr lang="pt-BR" sz="4400" b="1" dirty="0" smtClean="0"/>
              <a:t>Sintomas de trombose 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r>
              <a:rPr lang="pt-BR" sz="4000" dirty="0" smtClean="0"/>
              <a:t>Inchaço </a:t>
            </a:r>
            <a:r>
              <a:rPr lang="pt-BR" sz="4000" dirty="0"/>
              <a:t>em um dos braços ou </a:t>
            </a:r>
            <a:r>
              <a:rPr lang="pt-BR" sz="4000" dirty="0" smtClean="0"/>
              <a:t>pernas;</a:t>
            </a:r>
          </a:p>
          <a:p>
            <a:pPr marL="0" indent="0">
              <a:buNone/>
            </a:pPr>
            <a:r>
              <a:rPr lang="pt-BR" sz="4000" dirty="0" smtClean="0"/>
              <a:t>perna </a:t>
            </a:r>
            <a:r>
              <a:rPr lang="pt-BR" sz="4000" dirty="0"/>
              <a:t>ou braço está vermelho e </a:t>
            </a:r>
            <a:r>
              <a:rPr lang="pt-BR" sz="4000" dirty="0" smtClean="0"/>
              <a:t>quente;</a:t>
            </a:r>
            <a:endParaRPr lang="pt-BR" sz="4000" dirty="0"/>
          </a:p>
          <a:p>
            <a:pPr marL="0" indent="0">
              <a:buNone/>
            </a:pPr>
            <a:r>
              <a:rPr lang="pt-BR" sz="4000" dirty="0" smtClean="0"/>
              <a:t> coração </a:t>
            </a:r>
            <a:r>
              <a:rPr lang="pt-BR" sz="4000" dirty="0"/>
              <a:t>acelerado </a:t>
            </a:r>
            <a:r>
              <a:rPr lang="pt-BR" sz="4000" dirty="0" smtClean="0"/>
              <a:t>com </a:t>
            </a:r>
            <a:r>
              <a:rPr lang="pt-BR" sz="4000" dirty="0"/>
              <a:t>falta de </a:t>
            </a:r>
            <a:r>
              <a:rPr lang="pt-BR" sz="4000" dirty="0" smtClean="0"/>
              <a:t>ar;</a:t>
            </a:r>
            <a:endParaRPr lang="pt-BR" sz="4000" dirty="0"/>
          </a:p>
          <a:p>
            <a:pPr marL="0" indent="0">
              <a:buNone/>
            </a:pPr>
            <a:r>
              <a:rPr lang="pt-BR" sz="4000" dirty="0" smtClean="0"/>
              <a:t>dor </a:t>
            </a:r>
            <a:r>
              <a:rPr lang="pt-BR" sz="4000" dirty="0"/>
              <a:t>em uma </a:t>
            </a:r>
            <a:r>
              <a:rPr lang="pt-BR" sz="4000" dirty="0" smtClean="0"/>
              <a:t>das </a:t>
            </a:r>
            <a:r>
              <a:rPr lang="pt-BR" sz="4000" dirty="0"/>
              <a:t>pernas ou </a:t>
            </a:r>
            <a:r>
              <a:rPr lang="pt-BR" sz="4000" dirty="0" smtClean="0"/>
              <a:t>braços;</a:t>
            </a:r>
          </a:p>
          <a:p>
            <a:pPr marL="0" indent="0">
              <a:buNone/>
            </a:pPr>
            <a:r>
              <a:rPr lang="pt-BR" sz="4000" dirty="0" smtClean="0"/>
              <a:t>dor </a:t>
            </a:r>
            <a:r>
              <a:rPr lang="pt-BR" sz="4000" dirty="0"/>
              <a:t>aguda no </a:t>
            </a:r>
            <a:r>
              <a:rPr lang="pt-BR" sz="4000" dirty="0" smtClean="0"/>
              <a:t>peito;</a:t>
            </a:r>
            <a:endParaRPr lang="pt-BR" sz="4000" dirty="0"/>
          </a:p>
          <a:p>
            <a:pPr marL="0" indent="0">
              <a:buNone/>
            </a:pPr>
            <a:r>
              <a:rPr lang="pt-BR" sz="4000" dirty="0" smtClean="0"/>
              <a:t>Tosse com  </a:t>
            </a:r>
            <a:r>
              <a:rPr lang="pt-BR" sz="4000" dirty="0"/>
              <a:t>sangue.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589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1188" y="325937"/>
            <a:ext cx="10515600" cy="5761355"/>
          </a:xfrm>
        </p:spPr>
        <p:txBody>
          <a:bodyPr>
            <a:normAutofit/>
          </a:bodyPr>
          <a:lstStyle/>
          <a:p>
            <a:pPr algn="just"/>
            <a:r>
              <a:rPr lang="pt-BR" sz="6000" b="1" dirty="0" smtClean="0"/>
              <a:t>O coração é um órgão oco, localizado no centro do tórax, entre os pulmões sobre o diafragma, pesa cerca de 300 </a:t>
            </a:r>
            <a:r>
              <a:rPr lang="pt-BR" sz="6000" b="1" dirty="0" err="1" smtClean="0"/>
              <a:t>grs</a:t>
            </a:r>
            <a:r>
              <a:rPr lang="pt-BR" sz="6000" b="1" dirty="0" smtClean="0"/>
              <a:t> </a:t>
            </a:r>
            <a:br>
              <a:rPr lang="pt-BR" sz="6000" b="1" dirty="0" smtClean="0"/>
            </a:br>
            <a:r>
              <a:rPr lang="pt-BR" sz="6000" b="1" dirty="0" smtClean="0"/>
              <a:t>  </a:t>
            </a:r>
            <a:endParaRPr lang="pt-BR" sz="6000" b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047" y="4443526"/>
            <a:ext cx="2381250" cy="1466850"/>
          </a:xfrm>
        </p:spPr>
      </p:pic>
    </p:spTree>
    <p:extLst>
      <p:ext uri="{BB962C8B-B14F-4D97-AF65-F5344CB8AC3E}">
        <p14:creationId xmlns:p14="http://schemas.microsoft.com/office/powerpoint/2010/main" val="131966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CORAÇÃO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/>
          <a:lstStyle/>
          <a:p>
            <a:pPr marL="0" indent="0" fontAlgn="base">
              <a:buNone/>
            </a:pPr>
            <a:r>
              <a:rPr lang="pt-BR" dirty="0"/>
              <a:t>É envolvido por uma membrana denominada </a:t>
            </a:r>
            <a:r>
              <a:rPr lang="pt-BR" b="1" dirty="0"/>
              <a:t>pericárdio</a:t>
            </a:r>
            <a:r>
              <a:rPr lang="pt-BR" dirty="0"/>
              <a:t>, e internamente as cavidades cardíacas são revestidas pela membrana chamada </a:t>
            </a:r>
            <a:r>
              <a:rPr lang="pt-BR" b="1" dirty="0"/>
              <a:t>endocárdio</a:t>
            </a:r>
            <a:r>
              <a:rPr lang="pt-BR" dirty="0"/>
              <a:t>. Suas paredes são constituídas por um músculo, o </a:t>
            </a:r>
            <a:r>
              <a:rPr lang="pt-BR" b="1" dirty="0"/>
              <a:t>miocárdio</a:t>
            </a:r>
            <a:r>
              <a:rPr lang="pt-BR" dirty="0"/>
              <a:t>, sendo o responsável pelas contrações do coração.</a:t>
            </a:r>
          </a:p>
          <a:p>
            <a:pPr marL="0" indent="0" fontAlgn="base">
              <a:buNone/>
            </a:pPr>
            <a:r>
              <a:rPr lang="pt-BR" dirty="0"/>
              <a:t>O miocárdio apresenta internamente </a:t>
            </a:r>
            <a:r>
              <a:rPr lang="pt-BR" b="1" dirty="0"/>
              <a:t>quatro cavidades</a:t>
            </a:r>
            <a:r>
              <a:rPr lang="pt-BR" dirty="0"/>
              <a:t>: duas superiores denominadas </a:t>
            </a:r>
            <a:r>
              <a:rPr lang="pt-BR" b="1" dirty="0"/>
              <a:t>átrios</a:t>
            </a:r>
            <a:r>
              <a:rPr lang="pt-BR" dirty="0"/>
              <a:t> (direito e esquerdo) e duas inferiores denominadas </a:t>
            </a:r>
            <a:r>
              <a:rPr lang="pt-BR" b="1" dirty="0"/>
              <a:t>ventrículos</a:t>
            </a:r>
            <a:r>
              <a:rPr lang="pt-BR" dirty="0"/>
              <a:t> (direito e esquerdo). Os ventrículos possuem paredes mais grossas que os átrios.</a:t>
            </a:r>
          </a:p>
          <a:p>
            <a:pPr marL="0" indent="0" fontAlgn="base">
              <a:buNone/>
            </a:pPr>
            <a:r>
              <a:rPr lang="pt-BR" dirty="0"/>
              <a:t>O átrio direito comunica-se com o ventrículo direito e o mesmo acontece do lado esquerdo. No entanto, não há comunicação entre os dois átrios, nem entre os dois ventrículos.</a:t>
            </a:r>
          </a:p>
        </p:txBody>
      </p:sp>
    </p:spTree>
    <p:extLst>
      <p:ext uri="{BB962C8B-B14F-4D97-AF65-F5344CB8AC3E}">
        <p14:creationId xmlns:p14="http://schemas.microsoft.com/office/powerpoint/2010/main" val="124355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62940"/>
            <a:ext cx="10515600" cy="551402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pt-BR" sz="3600" dirty="0"/>
              <a:t>Para impedir o refluxo do sangue dos ventrículos para os átrios existem válvulas. Entre o átrio direito e o ventrículo direito é a </a:t>
            </a:r>
            <a:r>
              <a:rPr lang="pt-BR" sz="3600" b="1" dirty="0"/>
              <a:t>válvula tricúspide</a:t>
            </a:r>
            <a:r>
              <a:rPr lang="pt-BR" sz="3600" dirty="0"/>
              <a:t>, já entre o átrio esquerdo e o ventrículo esquerdo é a </a:t>
            </a:r>
            <a:r>
              <a:rPr lang="pt-BR" sz="3600" b="1" dirty="0"/>
              <a:t>mitral</a:t>
            </a:r>
            <a:r>
              <a:rPr lang="pt-BR" sz="3600" dirty="0"/>
              <a:t> ou </a:t>
            </a:r>
            <a:r>
              <a:rPr lang="pt-BR" sz="3600" b="1" dirty="0"/>
              <a:t>bicúspide</a:t>
            </a:r>
            <a:r>
              <a:rPr lang="pt-BR" sz="3600" dirty="0"/>
              <a:t>.</a:t>
            </a:r>
          </a:p>
          <a:p>
            <a:pPr marL="0" indent="0" fontAlgn="base">
              <a:buNone/>
            </a:pPr>
            <a:r>
              <a:rPr lang="pt-BR" sz="3600" dirty="0"/>
              <a:t>O coração possui dois tipos de movimentos: </a:t>
            </a:r>
            <a:r>
              <a:rPr lang="pt-BR" sz="3600" dirty="0">
                <a:hlinkClick r:id="rId2"/>
              </a:rPr>
              <a:t>sístole e diástole</a:t>
            </a:r>
            <a:r>
              <a:rPr lang="pt-BR" sz="3600" b="1" dirty="0"/>
              <a:t>. </a:t>
            </a:r>
            <a:r>
              <a:rPr lang="pt-BR" sz="3600" dirty="0"/>
              <a:t>A sístole é o movimento de contração em que o sangue é bombeado para o corpo. A</a:t>
            </a:r>
            <a:r>
              <a:rPr lang="pt-BR" sz="3600" b="1" dirty="0"/>
              <a:t> diástole </a:t>
            </a:r>
            <a:r>
              <a:rPr lang="pt-BR" sz="3600" dirty="0"/>
              <a:t>é o movimento de relaxamento, quando o coração se enche de sangue.</a:t>
            </a: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13734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62940"/>
            <a:ext cx="10515600" cy="5514023"/>
          </a:xfrm>
        </p:spPr>
        <p:txBody>
          <a:bodyPr/>
          <a:lstStyle/>
          <a:p>
            <a:pPr marL="0" indent="0" fontAlgn="base">
              <a:buNone/>
            </a:pPr>
            <a:r>
              <a:rPr lang="pt-BR" sz="3600" b="1" dirty="0" smtClean="0"/>
              <a:t>Pulsação</a:t>
            </a:r>
          </a:p>
          <a:p>
            <a:pPr marL="0" indent="0" fontAlgn="base">
              <a:buNone/>
            </a:pPr>
            <a:endParaRPr lang="pt-BR" sz="3600" b="1" dirty="0"/>
          </a:p>
          <a:p>
            <a:pPr marL="0" indent="0" fontAlgn="base">
              <a:buNone/>
            </a:pPr>
            <a:r>
              <a:rPr lang="pt-BR" sz="3600" dirty="0"/>
              <a:t>A pulsação do sistema cardiovascular é observada a cada vez que os ventrículos se contraem, impulsionando o sangue para as artérias, ou a cada batida do coração.</a:t>
            </a:r>
          </a:p>
          <a:p>
            <a:pPr marL="0" indent="0" fontAlgn="base">
              <a:buNone/>
            </a:pPr>
            <a:r>
              <a:rPr lang="pt-BR" sz="3600" dirty="0"/>
              <a:t>Por esse movimento de pulsação, também chamado de </a:t>
            </a:r>
            <a:r>
              <a:rPr lang="pt-BR" sz="3600" b="1" dirty="0"/>
              <a:t>pulso arterial</a:t>
            </a:r>
            <a:r>
              <a:rPr lang="pt-BR" sz="3600" dirty="0"/>
              <a:t>, é possível verificar a frequência dos batimentos cardíacos.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567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329645"/>
            <a:ext cx="2381250" cy="1377565"/>
          </a:xfrm>
        </p:spPr>
      </p:pic>
      <p:sp>
        <p:nvSpPr>
          <p:cNvPr id="5" name="Retângulo 4"/>
          <p:cNvSpPr/>
          <p:nvPr/>
        </p:nvSpPr>
        <p:spPr>
          <a:xfrm>
            <a:off x="838200" y="2690336"/>
            <a:ext cx="102521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403D39"/>
                </a:solidFill>
                <a:latin typeface="Verdana" panose="020B0604030504040204" pitchFamily="34" charset="0"/>
              </a:rPr>
              <a:t> 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Sistema Cardiovascul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"/>
            <a:ext cx="8355330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8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9721"/>
          </a:xfrm>
        </p:spPr>
        <p:txBody>
          <a:bodyPr/>
          <a:lstStyle/>
          <a:p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94360"/>
            <a:ext cx="10515600" cy="6080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b="1" dirty="0"/>
              <a:t>Circulação Pulmonar</a:t>
            </a:r>
            <a:r>
              <a:rPr lang="pt-BR" sz="3200" dirty="0"/>
              <a:t> – leva sangue do ventrículo direito do coração para os pulmões e de volta ao átrio esquerdo do coração. Ela transporta o sangue pobre em oxigênio para os pulmões, onde ele libera o dióxido de carbono (CO2) e recebe oxigênio (O2). O sangue oxigenado, então, retorna ao lado esquerdo do coração para ser bombeado para circulação sistêmica</a:t>
            </a:r>
            <a:r>
              <a:rPr lang="pt-BR" sz="3200" dirty="0" smtClean="0"/>
              <a:t>.</a:t>
            </a:r>
          </a:p>
          <a:p>
            <a:endParaRPr lang="pt-BR" sz="3200" dirty="0"/>
          </a:p>
          <a:p>
            <a:pPr marL="0" indent="0">
              <a:buNone/>
            </a:pPr>
            <a:r>
              <a:rPr lang="pt-BR" sz="3200" b="1" dirty="0"/>
              <a:t>Circulação Sistêmica</a:t>
            </a:r>
            <a:r>
              <a:rPr lang="pt-BR" sz="3200" dirty="0"/>
              <a:t> – é a maior circulação; ela fornece o suprimento sanguíneo para todo o organismo. A circulação sistêmica carrega oxigênio e outros nutrientes vitais para as células, e capta dióxido de carbono e outros resíduos das células.</a:t>
            </a:r>
          </a:p>
          <a:p>
            <a:pPr marL="0" indent="0">
              <a:buNone/>
            </a:pP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6149" y="5891348"/>
            <a:ext cx="1948542" cy="96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99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pt-BR" b="1" dirty="0"/>
              <a:t>Vasos Sanguíneos</a:t>
            </a:r>
          </a:p>
          <a:p>
            <a:pPr marL="0" indent="0" fontAlgn="base">
              <a:buNone/>
            </a:pPr>
            <a:r>
              <a:rPr lang="pt-BR" dirty="0"/>
              <a:t>Os vasos sanguíneos constituem uma ampla rede de tubos por onde circula o sangue, distribuídos por todo o corpo. Existem três tipos de vasos sanguíneos: as </a:t>
            </a:r>
            <a:r>
              <a:rPr lang="pt-BR" b="1" dirty="0"/>
              <a:t>artérias</a:t>
            </a:r>
            <a:r>
              <a:rPr lang="pt-BR" dirty="0"/>
              <a:t>, as </a:t>
            </a:r>
            <a:r>
              <a:rPr lang="pt-BR" b="1" dirty="0"/>
              <a:t>veias </a:t>
            </a:r>
            <a:r>
              <a:rPr lang="pt-BR" dirty="0"/>
              <a:t>e os </a:t>
            </a:r>
            <a:r>
              <a:rPr lang="pt-BR" b="1" dirty="0"/>
              <a:t>vasos capilares</a:t>
            </a:r>
            <a:r>
              <a:rPr lang="pt-BR" dirty="0"/>
              <a:t>.</a:t>
            </a:r>
          </a:p>
          <a:p>
            <a:pPr marL="0" indent="0" fontAlgn="base">
              <a:buNone/>
            </a:pPr>
            <a:r>
              <a:rPr lang="pt-BR" b="1" dirty="0"/>
              <a:t>Artérias</a:t>
            </a:r>
          </a:p>
          <a:p>
            <a:pPr marL="0" indent="0" fontAlgn="base">
              <a:buNone/>
            </a:pPr>
            <a:r>
              <a:rPr lang="pt-BR" dirty="0"/>
              <a:t>As artérias são vasos do sistema cardiovascular, por onde passa o sangue que sai do coração, sendo transportado para as outras partes do corpo.</a:t>
            </a:r>
          </a:p>
          <a:p>
            <a:pPr marL="0" indent="0" fontAlgn="base">
              <a:buNone/>
            </a:pPr>
            <a:r>
              <a:rPr lang="pt-BR" dirty="0"/>
              <a:t>A musculatura das artérias é espessa, formada de tecido muscular bastante elástico. Permite, dessa maneira, que as paredes se contraiam e relaxem a cada batimento cardíaco.</a:t>
            </a:r>
          </a:p>
          <a:p>
            <a:pPr marL="0" indent="0" fontAlgn="base">
              <a:buNone/>
            </a:pPr>
            <a:r>
              <a:rPr lang="pt-BR" dirty="0"/>
              <a:t>As artérias se ramificam pelo corpo e vão se tornando mais finas, constituindo as </a:t>
            </a:r>
            <a:r>
              <a:rPr lang="pt-BR" b="1" dirty="0"/>
              <a:t>arteríolas</a:t>
            </a:r>
            <a:r>
              <a:rPr lang="pt-BR" dirty="0"/>
              <a:t>, que por sua vez se ramificam ainda mais formando os </a:t>
            </a:r>
            <a:r>
              <a:rPr lang="pt-BR" b="1" dirty="0"/>
              <a:t>capilares</a:t>
            </a:r>
            <a:r>
              <a:rPr lang="pt-BR" dirty="0"/>
              <a:t>.</a:t>
            </a:r>
          </a:p>
          <a:p>
            <a:pPr marL="0" indent="0" fontAlgn="base">
              <a:buNone/>
            </a:pPr>
            <a:r>
              <a:rPr lang="pt-BR" b="1" dirty="0" smtClean="0"/>
              <a:t>Veias</a:t>
            </a:r>
          </a:p>
          <a:p>
            <a:pPr marL="0" indent="0" fontAlgn="base">
              <a:buNone/>
            </a:pPr>
            <a:r>
              <a:rPr lang="pt-BR" dirty="0" smtClean="0"/>
              <a:t>As </a:t>
            </a:r>
            <a:r>
              <a:rPr lang="pt-BR" dirty="0"/>
              <a:t>veias são vasos do sistema cardiovascular que transportam o sangue das diversas partes do corpo de volta para o coração. Sua parede é mais fina que a das artérias e, portanto, o transporte do sangue é mais </a:t>
            </a:r>
            <a:r>
              <a:rPr lang="pt-BR" b="1" dirty="0"/>
              <a:t>lento</a:t>
            </a:r>
            <a:r>
              <a:rPr lang="pt-BR" dirty="0"/>
              <a:t>. Assim, a pressão do sangue no interior das veias é baixa, o que dificulta o seu retorno ao coração. A existência de válvulas nesses vasos, faz com que o sangue se desloque sempre em direção ao coração.</a:t>
            </a:r>
          </a:p>
          <a:p>
            <a:pPr marL="0" indent="0" fontAlgn="base">
              <a:buNone/>
            </a:pPr>
            <a:r>
              <a:rPr lang="pt-BR" dirty="0"/>
              <a:t>Importante destacar que a maior parte das veias (jugular, safena, cerebral e diversas outras) transporta o </a:t>
            </a:r>
            <a:r>
              <a:rPr lang="pt-BR" b="1" dirty="0"/>
              <a:t>sangue venoso</a:t>
            </a:r>
            <a:r>
              <a:rPr lang="pt-BR" dirty="0"/>
              <a:t>, ou seja, rico em </a:t>
            </a:r>
            <a:r>
              <a:rPr lang="pt-BR" b="1" dirty="0"/>
              <a:t>gás carbônico.</a:t>
            </a:r>
            <a:r>
              <a:rPr lang="pt-BR" dirty="0"/>
              <a:t> As veias pulmonares transportam o </a:t>
            </a:r>
            <a:r>
              <a:rPr lang="pt-BR" b="1" dirty="0"/>
              <a:t>sangue arterial</a:t>
            </a:r>
            <a:r>
              <a:rPr lang="pt-BR" dirty="0"/>
              <a:t>, </a:t>
            </a:r>
            <a:r>
              <a:rPr lang="pt-BR" b="1" dirty="0"/>
              <a:t>oxigenado</a:t>
            </a:r>
            <a:r>
              <a:rPr lang="pt-BR" dirty="0"/>
              <a:t>, dos pulmões para o coração.</a:t>
            </a:r>
          </a:p>
          <a:p>
            <a:pPr marL="0" indent="0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550" y="5669280"/>
            <a:ext cx="2381250" cy="103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25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398</Words>
  <Application>Microsoft Office PowerPoint</Application>
  <PresentationFormat>Widescreen</PresentationFormat>
  <Paragraphs>103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Verdana</vt:lpstr>
      <vt:lpstr>Tema do Office</vt:lpstr>
      <vt:lpstr>Apresentação do PowerPoint</vt:lpstr>
      <vt:lpstr>Apresentação do PowerPoint</vt:lpstr>
      <vt:lpstr>O coração é um órgão oco, localizado no centro do tórax, entre os pulmões sobre o diafragma, pesa cerca de 300 grs    </vt:lpstr>
      <vt:lpstr>CORAÇÃO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</vt:lpstr>
      <vt:lpstr>Angina </vt:lpstr>
      <vt:lpstr>Apresentação do PowerPoint</vt:lpstr>
      <vt:lpstr>Apresentação do PowerPoint</vt:lpstr>
      <vt:lpstr>Apresentação do PowerPoint</vt:lpstr>
      <vt:lpstr>Um aneurisma é caracterizado pela dilatação anormal de um vaso sanguíneo, provocado pelo enfraquecimento das paredes do vaso, trauma ou por alguma doença vascular.</vt:lpstr>
      <vt:lpstr>Os sintomas dependem da localização do aneurisma, se ele se rompeu e da parte do cérebro que está sendo comprimida, mas podem incluir:</vt:lpstr>
      <vt:lpstr>Apresentação do PowerPoint</vt:lpstr>
      <vt:lpstr>Miocardite </vt:lpstr>
      <vt:lpstr>Apresentação do PowerPoint</vt:lpstr>
      <vt:lpstr>Pericardite </vt:lpstr>
      <vt:lpstr>Apresentação do PowerPoint</vt:lpstr>
      <vt:lpstr>A trombose, também conhecida como Trombose Venosa Profunda (TVP), é a formação de um coágulo sanguíneo em uma ou mais veias localizadas da parte inferior do corpo, geralmente nas pernas.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franc</cp:lastModifiedBy>
  <cp:revision>67</cp:revision>
  <dcterms:created xsi:type="dcterms:W3CDTF">2020-02-11T18:13:25Z</dcterms:created>
  <dcterms:modified xsi:type="dcterms:W3CDTF">2020-03-04T01:05:42Z</dcterms:modified>
</cp:coreProperties>
</file>