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6"/>
  </p:notesMasterIdLst>
  <p:sldIdLst>
    <p:sldId id="527" r:id="rId2"/>
    <p:sldId id="528" r:id="rId3"/>
    <p:sldId id="505" r:id="rId4"/>
    <p:sldId id="506" r:id="rId5"/>
    <p:sldId id="507" r:id="rId6"/>
    <p:sldId id="508" r:id="rId7"/>
    <p:sldId id="509" r:id="rId8"/>
    <p:sldId id="498" r:id="rId9"/>
    <p:sldId id="510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21" r:id="rId33"/>
    <p:sldId id="372" r:id="rId34"/>
    <p:sldId id="376" r:id="rId35"/>
    <p:sldId id="377" r:id="rId36"/>
    <p:sldId id="367" r:id="rId37"/>
    <p:sldId id="368" r:id="rId38"/>
    <p:sldId id="369" r:id="rId39"/>
    <p:sldId id="370" r:id="rId40"/>
    <p:sldId id="371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400" r:id="rId59"/>
    <p:sldId id="401" r:id="rId60"/>
    <p:sldId id="402" r:id="rId61"/>
    <p:sldId id="426" r:id="rId62"/>
    <p:sldId id="427" r:id="rId63"/>
    <p:sldId id="428" r:id="rId64"/>
    <p:sldId id="434" r:id="rId65"/>
    <p:sldId id="435" r:id="rId66"/>
    <p:sldId id="452" r:id="rId67"/>
    <p:sldId id="453" r:id="rId68"/>
    <p:sldId id="454" r:id="rId69"/>
    <p:sldId id="446" r:id="rId70"/>
    <p:sldId id="447" r:id="rId71"/>
    <p:sldId id="455" r:id="rId72"/>
    <p:sldId id="456" r:id="rId73"/>
    <p:sldId id="457" r:id="rId74"/>
    <p:sldId id="458" r:id="rId75"/>
    <p:sldId id="459" r:id="rId76"/>
    <p:sldId id="460" r:id="rId77"/>
    <p:sldId id="461" r:id="rId78"/>
    <p:sldId id="462" r:id="rId79"/>
    <p:sldId id="511" r:id="rId80"/>
    <p:sldId id="463" r:id="rId81"/>
    <p:sldId id="464" r:id="rId82"/>
    <p:sldId id="465" r:id="rId83"/>
    <p:sldId id="466" r:id="rId84"/>
    <p:sldId id="467" r:id="rId85"/>
    <p:sldId id="468" r:id="rId86"/>
    <p:sldId id="469" r:id="rId87"/>
    <p:sldId id="470" r:id="rId88"/>
    <p:sldId id="471" r:id="rId89"/>
    <p:sldId id="472" r:id="rId90"/>
    <p:sldId id="473" r:id="rId91"/>
    <p:sldId id="474" r:id="rId92"/>
    <p:sldId id="475" r:id="rId93"/>
    <p:sldId id="476" r:id="rId94"/>
    <p:sldId id="477" r:id="rId95"/>
    <p:sldId id="478" r:id="rId96"/>
    <p:sldId id="479" r:id="rId97"/>
    <p:sldId id="480" r:id="rId98"/>
    <p:sldId id="481" r:id="rId99"/>
    <p:sldId id="482" r:id="rId100"/>
    <p:sldId id="483" r:id="rId101"/>
    <p:sldId id="484" r:id="rId102"/>
    <p:sldId id="485" r:id="rId103"/>
    <p:sldId id="486" r:id="rId104"/>
    <p:sldId id="487" r:id="rId105"/>
    <p:sldId id="488" r:id="rId106"/>
    <p:sldId id="489" r:id="rId107"/>
    <p:sldId id="490" r:id="rId108"/>
    <p:sldId id="491" r:id="rId109"/>
    <p:sldId id="492" r:id="rId110"/>
    <p:sldId id="448" r:id="rId111"/>
    <p:sldId id="451" r:id="rId112"/>
    <p:sldId id="539" r:id="rId113"/>
    <p:sldId id="540" r:id="rId114"/>
    <p:sldId id="541" r:id="rId115"/>
    <p:sldId id="542" r:id="rId116"/>
    <p:sldId id="543" r:id="rId117"/>
    <p:sldId id="544" r:id="rId118"/>
    <p:sldId id="545" r:id="rId119"/>
    <p:sldId id="546" r:id="rId120"/>
    <p:sldId id="547" r:id="rId121"/>
    <p:sldId id="548" r:id="rId122"/>
    <p:sldId id="549" r:id="rId123"/>
    <p:sldId id="550" r:id="rId124"/>
    <p:sldId id="551" r:id="rId1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B441-3CB0-42F5-9604-B6B03CB13962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1A9F-1C3A-4F7A-A29A-BD9E07801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3461EF-7864-4909-B9E7-6C1338BB1D54}" type="slidenum">
              <a:rPr lang="pt-BR" sz="1200" smtClean="0"/>
              <a:pPr eaLnBrk="1" hangingPunct="1"/>
              <a:t>34</a:t>
            </a:fld>
            <a:endParaRPr lang="pt-BR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4F16A-5D26-4B8E-B12F-F5406B7D4800}" type="slidenum">
              <a:rPr lang="pt-BR"/>
              <a:pPr/>
              <a:t>119</a:t>
            </a:fld>
            <a:endParaRPr lang="pt-B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AACA3-88E1-4F6A-A7DE-C550EE58A62E}" type="slidenum">
              <a:rPr lang="pt-BR"/>
              <a:pPr/>
              <a:t>120</a:t>
            </a:fld>
            <a:endParaRPr lang="pt-B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F9AFE-E251-4090-A557-E14309963144}" type="slidenum">
              <a:rPr lang="pt-BR"/>
              <a:pPr/>
              <a:t>121</a:t>
            </a:fld>
            <a:endParaRPr lang="pt-B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728B9-4923-4208-AD79-74FED953D78F}" type="slidenum">
              <a:rPr lang="pt-BR"/>
              <a:pPr/>
              <a:t>122</a:t>
            </a:fld>
            <a:endParaRPr lang="pt-BR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BDD42-EA21-4780-A459-9053EC96506A}" type="slidenum">
              <a:rPr lang="pt-BR"/>
              <a:pPr/>
              <a:t>123</a:t>
            </a:fld>
            <a:endParaRPr lang="pt-B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DD99E-FEFA-4927-92FE-D99CD71A52E3}" type="slidenum">
              <a:rPr lang="pt-BR"/>
              <a:pPr/>
              <a:t>124</a:t>
            </a:fld>
            <a:endParaRPr lang="pt-B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408AE3-FD22-4FED-A728-2C9D02BDD889}" type="slidenum">
              <a:rPr lang="pt-BR" sz="1200" smtClean="0"/>
              <a:pPr eaLnBrk="1" hangingPunct="1"/>
              <a:t>35</a:t>
            </a:fld>
            <a:endParaRPr lang="pt-BR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7E1B8-7325-40A4-8EE0-754789FF2423}" type="slidenum">
              <a:rPr lang="pt-BR"/>
              <a:pPr/>
              <a:t>112</a:t>
            </a:fld>
            <a:endParaRPr lang="pt-B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1414-E769-4A71-B870-854363111855}" type="slidenum">
              <a:rPr lang="pt-BR"/>
              <a:pPr/>
              <a:t>113</a:t>
            </a:fld>
            <a:endParaRPr 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36554-6A73-48DE-9B24-C78E3E3714EC}" type="slidenum">
              <a:rPr lang="pt-BR"/>
              <a:pPr/>
              <a:t>114</a:t>
            </a:fld>
            <a:endParaRPr lang="pt-B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D9568-AF22-432C-92EB-647EDB927FBB}" type="slidenum">
              <a:rPr lang="pt-BR"/>
              <a:pPr/>
              <a:t>115</a:t>
            </a:fld>
            <a:endParaRPr lang="pt-B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DB10C-0AC7-465A-A128-DB8C23F31599}" type="slidenum">
              <a:rPr lang="pt-BR"/>
              <a:pPr/>
              <a:t>116</a:t>
            </a:fld>
            <a:endParaRPr lang="pt-B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20915-20C8-4ABA-B232-C0B80BA7DFAA}" type="slidenum">
              <a:rPr lang="pt-BR"/>
              <a:pPr/>
              <a:t>117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699E2-D542-4A66-B155-5543042DAFB6}" type="slidenum">
              <a:rPr lang="pt-BR"/>
              <a:pPr/>
              <a:t>118</a:t>
            </a:fld>
            <a:endParaRPr lang="pt-B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1306B1-B351-46AE-ABA8-AE04E924030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62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FE6235-B515-4C95-871C-FAAB89D44F95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3.png"/><Relationship Id="rId4" Type="http://schemas.openxmlformats.org/officeDocument/2006/relationships/oleObject" Target="../embeddings/oleObject5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7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7.png"/><Relationship Id="rId4" Type="http://schemas.openxmlformats.org/officeDocument/2006/relationships/oleObject" Target="../embeddings/oleObject9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rgbClr val="00B050"/>
                </a:solidFill>
              </a:rPr>
              <a:t>TRABALHO </a:t>
            </a:r>
            <a:r>
              <a:rPr lang="pt-BR" sz="4400" b="1" dirty="0" smtClean="0">
                <a:solidFill>
                  <a:srgbClr val="00B050"/>
                </a:solidFill>
              </a:rPr>
              <a:t>DE PARTO </a:t>
            </a:r>
            <a:r>
              <a:rPr lang="pt-BR" sz="4400" b="1" dirty="0">
                <a:solidFill>
                  <a:srgbClr val="00B050"/>
                </a:solidFill>
              </a:rPr>
              <a:t>ATIVO</a:t>
            </a:r>
            <a:endParaRPr lang="pt-BR" sz="4400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495800" cy="5074579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Contrações uterinas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rítmicas e mais frequentes,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geral dolorosas, 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 estendem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por todo o útero.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5 contrações em 10 minutos, com duração de 40 a 70 segundos.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Sensação de dor no reto devido à pressão exercida pela cabeça do feto.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495800" cy="5146587"/>
          </a:xfrm>
        </p:spPr>
        <p:txBody>
          <a:bodyPr>
            <a:normAutofit fontScale="92500" lnSpcReduction="10000"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Realizar admissão.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Avaliar e registrar: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- a cada 1 hora: dinâmica uterina, ausculta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fetal 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fluidos administrados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- a cada 2 ou 3 horas: a dilatação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cervical, mantendo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vigília constante sobre a mulher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3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ma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229225"/>
            <a:ext cx="1336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8013" cy="1143000"/>
          </a:xfrm>
        </p:spPr>
        <p:txBody>
          <a:bodyPr lIns="91440" tIns="45720" rIns="91440" bIns="45720"/>
          <a:lstStyle/>
          <a:p>
            <a:r>
              <a:rPr lang="pt-BR" sz="3200" b="1" smtClean="0"/>
              <a:t>Assistência no Período Pré-parto – Parto e  Puerpério – Hospitalar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338388"/>
            <a:ext cx="8569325" cy="41148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b="1" smtClean="0"/>
              <a:t>Admissão da gestante no Centro Obstétrico</a:t>
            </a:r>
          </a:p>
          <a:p>
            <a:r>
              <a:rPr lang="pt-BR" smtClean="0"/>
              <a:t>Informar a rotina do serviço para gestante seus familiares; </a:t>
            </a:r>
          </a:p>
          <a:p>
            <a:r>
              <a:rPr lang="pt-BR" smtClean="0"/>
              <a:t>Acolher  e acompanhar a gestante até a sala do Pré parto; </a:t>
            </a:r>
          </a:p>
          <a:p>
            <a:r>
              <a:rPr lang="pt-BR" smtClean="0"/>
              <a:t>Orientar sobre a conduta da  assistência conforme caso clínico(ITU, TP, etc.). </a:t>
            </a:r>
          </a:p>
          <a:p>
            <a:pPr>
              <a:buFont typeface="Times New Roman" pitchFamily="18" charset="0"/>
              <a:buNone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3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Resultado de imagem para dequitação da place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9606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Nesse estágio ocorre a separação e expulsão da placenta (dequitação). Os principais riscos maternos são a hemorragia durante ou após essa separação e a retenção de restos placentários.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A administração profilática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ocitocina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é usada em vários momentos durante o terceiro período do parto. Mais freqüentemente é aplicada por via intramuscular, na dose de 10Ul, imediatamente após o desprendimento do ombro anterior, ou após o nascimento da criança.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672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Quarta fase: período de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greemberg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Este período corresponde à primeira hora depois da saída da placenta. É de fundamental importância para impedir o sangramento excessivo. Durante esse período, há a possibilidade maior de ocorrer grandes hemorragias.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Este controle hemorrágico ocorre por: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miotamponamento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que consiste na contração potente da musculatura uterina,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ocluindo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 saída dos vasos sanguíneos que irrigavam a placenta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trombotamponamento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formação de coágulos que obliteram os vasos sanguíneos (hematomas).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58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Quarta fase: período de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greemberg</a:t>
            </a:r>
            <a:endParaRPr lang="pt-BR" sz="27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Classificação do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imediato (de 1 a 2 horas).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mediato (até o 10º).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tardio (do 11º até 42º).</a:t>
            </a: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8062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Globo de Segurança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Pinard</a:t>
            </a: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O útero atinge a cicatriz umbilical após a dequitação (saída da placenta),e regride em torno de 1cm até o 3º dia e depois em 0,5 até o 12º dia, quando o útero tangencia a borda superior da sínfise púbica;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Este processo de hemóstase pode ser percebido através do globo de segurança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pinard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, onde torna o útero firme.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264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https://saudedamulherufal.files.wordpress.com/2012/10/clip_image002_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701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8010472" cy="4727448"/>
          </a:xfrm>
        </p:spPr>
        <p:txBody>
          <a:bodyPr>
            <a:normAutofit fontScale="62500" lnSpcReduction="20000"/>
          </a:bodyPr>
          <a:lstStyle/>
          <a:p>
            <a:r>
              <a:rPr lang="pt-BR" sz="3400" b="1" dirty="0" smtClean="0">
                <a:latin typeface="Arial" pitchFamily="34" charset="0"/>
                <a:cs typeface="Arial" pitchFamily="34" charset="0"/>
              </a:rPr>
              <a:t>Sinais e Sintomas no </a:t>
            </a:r>
            <a:r>
              <a:rPr lang="pt-BR" sz="3400" b="1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 Imediato: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Cansaço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Sono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Fome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Fraqueza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Bradicardia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Hipotensão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Hipotermia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Calafrio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Poliúria ou retenção urinária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Cólica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Involução uterina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Dor na ferida operatória ou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episiorrafia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b="1" dirty="0" err="1" smtClean="0">
                <a:latin typeface="Arial" pitchFamily="34" charset="0"/>
                <a:cs typeface="Arial" pitchFamily="34" charset="0"/>
              </a:rPr>
              <a:t>Loquiação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 (Perda de sangue, muco e tecido via vaginal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4829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Tipos de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Lóquios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vermelho (rubro – até 3º dia).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serosanguinolento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(3º a 10º dia).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amarelo ( 10º ao 20º dia).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alvos (partir do 21º dia, pode durar até a 42º semana).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305650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4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0616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pt-BR" dirty="0" smtClean="0"/>
              <a:t>Cuidados de Enfermagem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2062720"/>
            <a:ext cx="8153400" cy="48291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Proporcionar um ambiente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tranquilo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Ofeecrer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um cobertor para aquecê-la;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Trocar a camisola e/ou roupa de cama se úmidas ou sujas de sangue;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Instalar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monitorização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cardíaca na primeira hora pós parto (se necessário);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Controlar os SSVV (Sinais Vitais) a cada 30 minutos;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Observar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loquios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rigorosamente;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Acompanhar a involução uterina: palpar o globo de segurança de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Pinard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(fundo do útero), observando a consistência (contraído ou amolecido) e a altura (acima ou abaixo da cicatriz umbilical). Se caso o útero permanecer amolecido (hipotonia) e/ou acima da cicatriz umbilical chamar o médico ou enfermeira obstétrica para avaliação imediata.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55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8013" cy="1143000"/>
          </a:xfrm>
        </p:spPr>
        <p:txBody>
          <a:bodyPr lIns="91440" tIns="45720" rIns="91440" bIns="45720"/>
          <a:lstStyle/>
          <a:p>
            <a:r>
              <a:rPr lang="pt-BR" sz="4000" b="1" smtClean="0"/>
              <a:t>Assistência no período Pré-Parto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569325" cy="4467225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pt-BR" b="1" smtClean="0"/>
              <a:t>Assistência de Enfermagem  </a:t>
            </a:r>
          </a:p>
          <a:p>
            <a:pPr>
              <a:lnSpc>
                <a:spcPct val="90000"/>
              </a:lnSpc>
            </a:pPr>
            <a:r>
              <a:rPr lang="pt-BR" smtClean="0"/>
              <a:t>Verificar dados vitais;</a:t>
            </a:r>
          </a:p>
          <a:p>
            <a:pPr>
              <a:lnSpc>
                <a:spcPct val="90000"/>
              </a:lnSpc>
            </a:pPr>
            <a:r>
              <a:rPr lang="pt-BR" smtClean="0"/>
              <a:t>Proceder registro: referente do motivo da internação: perda de líquido, contrações, dor em baixo ventre, etc.</a:t>
            </a:r>
          </a:p>
          <a:p>
            <a:pPr>
              <a:lnSpc>
                <a:spcPct val="90000"/>
              </a:lnSpc>
            </a:pPr>
            <a:r>
              <a:rPr lang="pt-BR" smtClean="0"/>
              <a:t>Realizar exames de rotina: VDRL, HIV, etc. </a:t>
            </a:r>
          </a:p>
          <a:p>
            <a:pPr>
              <a:lnSpc>
                <a:spcPct val="90000"/>
              </a:lnSpc>
            </a:pPr>
            <a:r>
              <a:rPr lang="pt-BR" smtClean="0"/>
              <a:t>Encaminhar exames. 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pt-BR" smtClean="0"/>
              <a:t>  </a:t>
            </a:r>
          </a:p>
        </p:txBody>
      </p:sp>
      <p:pic>
        <p:nvPicPr>
          <p:cNvPr id="4100" name="Picture 5" descr="gestantes-relaxadas-e-menos-ansiosas-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07000"/>
            <a:ext cx="24844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Logo_Saude_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CUIDADOS DE ENFERMAGEM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Atentar ao puxo/ sensação de puxos com desejo de evacuar;</a:t>
            </a:r>
          </a:p>
          <a:p>
            <a:pPr algn="just"/>
            <a:r>
              <a:rPr lang="pt-BR" dirty="0" smtClean="0"/>
              <a:t>Observar duração dos puxos;</a:t>
            </a:r>
          </a:p>
          <a:p>
            <a:pPr algn="just"/>
            <a:r>
              <a:rPr lang="pt-BR" dirty="0" err="1" smtClean="0"/>
              <a:t>Monitorização</a:t>
            </a:r>
            <a:r>
              <a:rPr lang="pt-BR" dirty="0" smtClean="0"/>
              <a:t> efetiva do bem estar fetal;</a:t>
            </a:r>
          </a:p>
          <a:p>
            <a:pPr algn="just"/>
            <a:r>
              <a:rPr lang="pt-BR" smtClean="0"/>
              <a:t>Manter ambiente </a:t>
            </a:r>
            <a:r>
              <a:rPr lang="pt-BR" dirty="0" smtClean="0"/>
              <a:t>calmo e </a:t>
            </a:r>
            <a:r>
              <a:rPr lang="pt-BR" dirty="0" err="1" smtClean="0"/>
              <a:t>tranquilo</a:t>
            </a:r>
            <a:r>
              <a:rPr lang="pt-BR" dirty="0" smtClean="0"/>
              <a:t>, pouca luminosidade;</a:t>
            </a:r>
          </a:p>
          <a:p>
            <a:pPr algn="just"/>
            <a:r>
              <a:rPr lang="pt-BR" dirty="0" smtClean="0"/>
              <a:t>Favorecer a presença do acompanhante;</a:t>
            </a:r>
          </a:p>
          <a:p>
            <a:pPr algn="just"/>
            <a:r>
              <a:rPr lang="pt-BR" dirty="0" smtClean="0"/>
              <a:t>Desestimular a posição dorsal;</a:t>
            </a:r>
          </a:p>
          <a:p>
            <a:pPr algn="just"/>
            <a:r>
              <a:rPr lang="pt-BR" dirty="0" smtClean="0"/>
              <a:t>Proteger o períneo durante a expulsão.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8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712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Trabalho de Parto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21336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latin typeface="Arial Rounded MT Bold" pitchFamily="34" charset="0"/>
              </a:rPr>
              <a:t>Sugestão</a:t>
            </a:r>
          </a:p>
          <a:p>
            <a:pPr>
              <a:spcBef>
                <a:spcPct val="50000"/>
              </a:spcBef>
            </a:pPr>
            <a:endParaRPr lang="pt-BR" sz="28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800">
                <a:latin typeface="Arial Rounded MT Bold" pitchFamily="34" charset="0"/>
              </a:rPr>
              <a:t>Ignorância</a:t>
            </a:r>
          </a:p>
          <a:p>
            <a:pPr>
              <a:spcBef>
                <a:spcPct val="50000"/>
              </a:spcBef>
            </a:pPr>
            <a:endParaRPr lang="pt-BR" sz="280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2800">
                <a:latin typeface="Arial Rounded MT Bold" pitchFamily="34" charset="0"/>
              </a:rPr>
              <a:t>Solidão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 rot="831846">
            <a:off x="4876800" y="2133600"/>
            <a:ext cx="2133600" cy="1524000"/>
          </a:xfrm>
          <a:custGeom>
            <a:avLst/>
            <a:gdLst>
              <a:gd name="G0" fmla="+- -5338095 0 0"/>
              <a:gd name="G1" fmla="+- 11635273 0 0"/>
              <a:gd name="G2" fmla="+- -5338095 0 11635273"/>
              <a:gd name="G3" fmla="+- 10800 0 0"/>
              <a:gd name="G4" fmla="+- 0 0 -533809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187 0 0"/>
              <a:gd name="G9" fmla="+- 0 0 11635273"/>
              <a:gd name="G10" fmla="+- 5187 0 2700"/>
              <a:gd name="G11" fmla="cos G10 -5338095"/>
              <a:gd name="G12" fmla="sin G10 -5338095"/>
              <a:gd name="G13" fmla="cos 13500 -5338095"/>
              <a:gd name="G14" fmla="sin 13500 -5338095"/>
              <a:gd name="G15" fmla="+- G11 10800 0"/>
              <a:gd name="G16" fmla="+- G12 10800 0"/>
              <a:gd name="G17" fmla="+- G13 10800 0"/>
              <a:gd name="G18" fmla="+- G14 10800 0"/>
              <a:gd name="G19" fmla="*/ 5187 1 2"/>
              <a:gd name="G20" fmla="+- G19 5400 0"/>
              <a:gd name="G21" fmla="cos G20 -5338095"/>
              <a:gd name="G22" fmla="sin G20 -5338095"/>
              <a:gd name="G23" fmla="+- G21 10800 0"/>
              <a:gd name="G24" fmla="+- G12 G23 G22"/>
              <a:gd name="G25" fmla="+- G22 G23 G11"/>
              <a:gd name="G26" fmla="cos 10800 -5338095"/>
              <a:gd name="G27" fmla="sin 10800 -5338095"/>
              <a:gd name="G28" fmla="cos 5187 -5338095"/>
              <a:gd name="G29" fmla="sin 5187 -533809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635273"/>
              <a:gd name="G36" fmla="sin G34 11635273"/>
              <a:gd name="G37" fmla="+/ 11635273 -533809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187 G39"/>
              <a:gd name="G43" fmla="sin 51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579 w 21600"/>
              <a:gd name="T5" fmla="*/ 2768 h 21600"/>
              <a:gd name="T6" fmla="*/ 2813 w 21600"/>
              <a:gd name="T7" fmla="*/ 11143 h 21600"/>
              <a:gd name="T8" fmla="*/ 7332 w 21600"/>
              <a:gd name="T9" fmla="*/ 6942 h 21600"/>
              <a:gd name="T10" fmla="*/ 12806 w 21600"/>
              <a:gd name="T11" fmla="*/ -2551 h 21600"/>
              <a:gd name="T12" fmla="*/ 17434 w 21600"/>
              <a:gd name="T13" fmla="*/ 3713 h 21600"/>
              <a:gd name="T14" fmla="*/ 11169 w 21600"/>
              <a:gd name="T15" fmla="*/ 834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70" y="5670"/>
                </a:moveTo>
                <a:cubicBezTo>
                  <a:pt x="11315" y="5632"/>
                  <a:pt x="11058" y="5613"/>
                  <a:pt x="10800" y="5613"/>
                </a:cubicBezTo>
                <a:cubicBezTo>
                  <a:pt x="7935" y="5613"/>
                  <a:pt x="5613" y="7935"/>
                  <a:pt x="5613" y="10800"/>
                </a:cubicBezTo>
                <a:cubicBezTo>
                  <a:pt x="5612" y="10874"/>
                  <a:pt x="5614" y="10948"/>
                  <a:pt x="5617" y="11022"/>
                </a:cubicBezTo>
                <a:lnTo>
                  <a:pt x="9" y="11263"/>
                </a:lnTo>
                <a:cubicBezTo>
                  <a:pt x="3" y="11109"/>
                  <a:pt x="0" y="1095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337" y="-1"/>
                  <a:pt x="11873" y="40"/>
                  <a:pt x="12405" y="119"/>
                </a:cubicBezTo>
                <a:lnTo>
                  <a:pt x="12806" y="-2551"/>
                </a:lnTo>
                <a:lnTo>
                  <a:pt x="17434" y="3713"/>
                </a:lnTo>
                <a:lnTo>
                  <a:pt x="11169" y="8340"/>
                </a:lnTo>
                <a:lnTo>
                  <a:pt x="11570" y="5670"/>
                </a:lnTo>
                <a:close/>
              </a:path>
            </a:pathLst>
          </a:custGeom>
          <a:gradFill rotWithShape="0">
            <a:gsLst>
              <a:gs pos="0">
                <a:srgbClr val="FCDCD0"/>
              </a:gs>
              <a:gs pos="100000">
                <a:srgbClr val="FCDCD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 rot="7884879">
            <a:off x="6248400" y="3429000"/>
            <a:ext cx="2133600" cy="1524000"/>
          </a:xfrm>
          <a:custGeom>
            <a:avLst/>
            <a:gdLst>
              <a:gd name="G0" fmla="+- -5338095 0 0"/>
              <a:gd name="G1" fmla="+- -11398704 0 0"/>
              <a:gd name="G2" fmla="+- -5338095 0 -11398704"/>
              <a:gd name="G3" fmla="+- 10800 0 0"/>
              <a:gd name="G4" fmla="+- 0 0 -533809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187 0 0"/>
              <a:gd name="G9" fmla="+- 0 0 -11398704"/>
              <a:gd name="G10" fmla="+- 5187 0 2700"/>
              <a:gd name="G11" fmla="cos G10 -5338095"/>
              <a:gd name="G12" fmla="sin G10 -5338095"/>
              <a:gd name="G13" fmla="cos 13500 -5338095"/>
              <a:gd name="G14" fmla="sin 13500 -5338095"/>
              <a:gd name="G15" fmla="+- G11 10800 0"/>
              <a:gd name="G16" fmla="+- G12 10800 0"/>
              <a:gd name="G17" fmla="+- G13 10800 0"/>
              <a:gd name="G18" fmla="+- G14 10800 0"/>
              <a:gd name="G19" fmla="*/ 5187 1 2"/>
              <a:gd name="G20" fmla="+- G19 5400 0"/>
              <a:gd name="G21" fmla="cos G20 -5338095"/>
              <a:gd name="G22" fmla="sin G20 -5338095"/>
              <a:gd name="G23" fmla="+- G21 10800 0"/>
              <a:gd name="G24" fmla="+- G12 G23 G22"/>
              <a:gd name="G25" fmla="+- G22 G23 G11"/>
              <a:gd name="G26" fmla="cos 10800 -5338095"/>
              <a:gd name="G27" fmla="sin 10800 -5338095"/>
              <a:gd name="G28" fmla="cos 5187 -5338095"/>
              <a:gd name="G29" fmla="sin 5187 -533809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398704"/>
              <a:gd name="G36" fmla="sin G34 -11398704"/>
              <a:gd name="G37" fmla="+/ -11398704 -533809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187 G39"/>
              <a:gd name="G43" fmla="sin 51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96 w 21600"/>
              <a:gd name="T5" fmla="*/ 2253 h 21600"/>
              <a:gd name="T6" fmla="*/ 2850 w 21600"/>
              <a:gd name="T7" fmla="*/ 9954 h 21600"/>
              <a:gd name="T8" fmla="*/ 7628 w 21600"/>
              <a:gd name="T9" fmla="*/ 6695 h 21600"/>
              <a:gd name="T10" fmla="*/ 12806 w 21600"/>
              <a:gd name="T11" fmla="*/ -2551 h 21600"/>
              <a:gd name="T12" fmla="*/ 17434 w 21600"/>
              <a:gd name="T13" fmla="*/ 3713 h 21600"/>
              <a:gd name="T14" fmla="*/ 11169 w 21600"/>
              <a:gd name="T15" fmla="*/ 834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70" y="5670"/>
                </a:moveTo>
                <a:cubicBezTo>
                  <a:pt x="11315" y="5632"/>
                  <a:pt x="11058" y="5613"/>
                  <a:pt x="10800" y="5613"/>
                </a:cubicBezTo>
                <a:cubicBezTo>
                  <a:pt x="8147" y="5612"/>
                  <a:pt x="5922" y="7614"/>
                  <a:pt x="5642" y="10251"/>
                </a:cubicBezTo>
                <a:lnTo>
                  <a:pt x="60" y="9658"/>
                </a:lnTo>
                <a:cubicBezTo>
                  <a:pt x="644" y="4166"/>
                  <a:pt x="5277" y="-1"/>
                  <a:pt x="10800" y="0"/>
                </a:cubicBezTo>
                <a:cubicBezTo>
                  <a:pt x="11337" y="0"/>
                  <a:pt x="11873" y="40"/>
                  <a:pt x="12405" y="119"/>
                </a:cubicBezTo>
                <a:lnTo>
                  <a:pt x="12806" y="-2551"/>
                </a:lnTo>
                <a:lnTo>
                  <a:pt x="17434" y="3713"/>
                </a:lnTo>
                <a:lnTo>
                  <a:pt x="11169" y="8340"/>
                </a:lnTo>
                <a:lnTo>
                  <a:pt x="11570" y="5670"/>
                </a:lnTo>
                <a:close/>
              </a:path>
            </a:pathLst>
          </a:custGeom>
          <a:gradFill rotWithShape="0">
            <a:gsLst>
              <a:gs pos="0">
                <a:srgbClr val="E1B791"/>
              </a:gs>
              <a:gs pos="100000">
                <a:srgbClr val="E1B79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 rot="-6883786">
            <a:off x="4267200" y="3810000"/>
            <a:ext cx="2133600" cy="1524000"/>
          </a:xfrm>
          <a:custGeom>
            <a:avLst/>
            <a:gdLst>
              <a:gd name="G0" fmla="+- -5338095 0 0"/>
              <a:gd name="G1" fmla="+- 11632303 0 0"/>
              <a:gd name="G2" fmla="+- -5338095 0 11632303"/>
              <a:gd name="G3" fmla="+- 10800 0 0"/>
              <a:gd name="G4" fmla="+- 0 0 -533809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187 0 0"/>
              <a:gd name="G9" fmla="+- 0 0 11632303"/>
              <a:gd name="G10" fmla="+- 5187 0 2700"/>
              <a:gd name="G11" fmla="cos G10 -5338095"/>
              <a:gd name="G12" fmla="sin G10 -5338095"/>
              <a:gd name="G13" fmla="cos 13500 -5338095"/>
              <a:gd name="G14" fmla="sin 13500 -5338095"/>
              <a:gd name="G15" fmla="+- G11 10800 0"/>
              <a:gd name="G16" fmla="+- G12 10800 0"/>
              <a:gd name="G17" fmla="+- G13 10800 0"/>
              <a:gd name="G18" fmla="+- G14 10800 0"/>
              <a:gd name="G19" fmla="*/ 5187 1 2"/>
              <a:gd name="G20" fmla="+- G19 5400 0"/>
              <a:gd name="G21" fmla="cos G20 -5338095"/>
              <a:gd name="G22" fmla="sin G20 -5338095"/>
              <a:gd name="G23" fmla="+- G21 10800 0"/>
              <a:gd name="G24" fmla="+- G12 G23 G22"/>
              <a:gd name="G25" fmla="+- G22 G23 G11"/>
              <a:gd name="G26" fmla="cos 10800 -5338095"/>
              <a:gd name="G27" fmla="sin 10800 -5338095"/>
              <a:gd name="G28" fmla="cos 5187 -5338095"/>
              <a:gd name="G29" fmla="sin 5187 -533809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632303"/>
              <a:gd name="G36" fmla="sin G34 11632303"/>
              <a:gd name="G37" fmla="+/ 11632303 -533809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187 G39"/>
              <a:gd name="G43" fmla="sin 51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576 w 21600"/>
              <a:gd name="T5" fmla="*/ 2771 h 21600"/>
              <a:gd name="T6" fmla="*/ 2813 w 21600"/>
              <a:gd name="T7" fmla="*/ 11149 h 21600"/>
              <a:gd name="T8" fmla="*/ 7330 w 21600"/>
              <a:gd name="T9" fmla="*/ 6944 h 21600"/>
              <a:gd name="T10" fmla="*/ 12806 w 21600"/>
              <a:gd name="T11" fmla="*/ -2551 h 21600"/>
              <a:gd name="T12" fmla="*/ 17434 w 21600"/>
              <a:gd name="T13" fmla="*/ 3713 h 21600"/>
              <a:gd name="T14" fmla="*/ 11169 w 21600"/>
              <a:gd name="T15" fmla="*/ 834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70" y="5670"/>
                </a:moveTo>
                <a:cubicBezTo>
                  <a:pt x="11315" y="5632"/>
                  <a:pt x="11058" y="5613"/>
                  <a:pt x="10800" y="5613"/>
                </a:cubicBezTo>
                <a:cubicBezTo>
                  <a:pt x="7935" y="5613"/>
                  <a:pt x="5613" y="7935"/>
                  <a:pt x="5613" y="10800"/>
                </a:cubicBezTo>
                <a:cubicBezTo>
                  <a:pt x="5612" y="10875"/>
                  <a:pt x="5614" y="10951"/>
                  <a:pt x="5617" y="11026"/>
                </a:cubicBezTo>
                <a:lnTo>
                  <a:pt x="10" y="11272"/>
                </a:lnTo>
                <a:cubicBezTo>
                  <a:pt x="3" y="11114"/>
                  <a:pt x="0" y="1095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337" y="-1"/>
                  <a:pt x="11873" y="40"/>
                  <a:pt x="12405" y="119"/>
                </a:cubicBezTo>
                <a:lnTo>
                  <a:pt x="12806" y="-2551"/>
                </a:lnTo>
                <a:lnTo>
                  <a:pt x="17434" y="3713"/>
                </a:lnTo>
                <a:lnTo>
                  <a:pt x="11169" y="8340"/>
                </a:lnTo>
                <a:lnTo>
                  <a:pt x="11570" y="5670"/>
                </a:lnTo>
                <a:close/>
              </a:path>
            </a:pathLst>
          </a:custGeom>
          <a:gradFill rotWithShape="0">
            <a:gsLst>
              <a:gs pos="0">
                <a:srgbClr val="FD9275"/>
              </a:gs>
              <a:gs pos="100000">
                <a:srgbClr val="FD9275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343400" y="3276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chemeClr val="tx2"/>
                </a:solidFill>
                <a:latin typeface="Arial Rounded MT Bold" pitchFamily="34" charset="0"/>
              </a:rPr>
              <a:t>Medo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629400" y="2819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chemeClr val="tx2"/>
                </a:solidFill>
                <a:latin typeface="Arial Rounded MT Bold" pitchFamily="34" charset="0"/>
              </a:rPr>
              <a:t>Tensão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096000" y="4953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chemeClr val="tx2"/>
                </a:solidFill>
                <a:latin typeface="Arial Rounded MT Bold" pitchFamily="34" charset="0"/>
              </a:rPr>
              <a:t>Dor</a:t>
            </a:r>
          </a:p>
        </p:txBody>
      </p:sp>
      <p:pic>
        <p:nvPicPr>
          <p:cNvPr id="64532" name="Picture 20" descr="ARRWC2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1003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291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Trabalho de Parto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5181600" y="1524000"/>
          <a:ext cx="17557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CorelPhotoPaint.Image.8" r:id="rId4" imgW="1755206" imgH="932453" progId="CorelPhotoPaint.Image.8">
                  <p:embed/>
                </p:oleObj>
              </mc:Choice>
              <mc:Fallback>
                <p:oleObj name="CorelPhotoPaint.Image.8" r:id="rId4" imgW="1755206" imgH="932453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17557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181600" y="2743200"/>
          <a:ext cx="17557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orelPhotoPaint.Image.8" r:id="rId6" imgW="1755206" imgH="905028" progId="CorelPhotoPaint.Image.8">
                  <p:embed/>
                </p:oleObj>
              </mc:Choice>
              <mc:Fallback>
                <p:oleObj name="CorelPhotoPaint.Image.8" r:id="rId6" imgW="1755206" imgH="90502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17557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5181600" y="3962400"/>
          <a:ext cx="1765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orelPhotoPaint.Image.8" r:id="rId8" imgW="1764796" imgH="923311" progId="CorelPhotoPaint.Image.8">
                  <p:embed/>
                </p:oleObj>
              </mc:Choice>
              <mc:Fallback>
                <p:oleObj name="CorelPhotoPaint.Image.8" r:id="rId8" imgW="1764796" imgH="92331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62400"/>
                        <a:ext cx="17653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5181600" y="5181600"/>
          <a:ext cx="1727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orelPhotoPaint.Image.8" r:id="rId10" imgW="1727781" imgH="905028" progId="CorelPhotoPaint.Image.8">
                  <p:embed/>
                </p:oleObj>
              </mc:Choice>
              <mc:Fallback>
                <p:oleObj name="CorelPhotoPaint.Image.8" r:id="rId10" imgW="1727781" imgH="90502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727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8" name="Picture 10" descr="PARTO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230438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2667000" y="2438400"/>
            <a:ext cx="2438400" cy="10953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B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819400" y="5029200"/>
            <a:ext cx="205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Contrações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010400" y="1447800"/>
            <a:ext cx="14478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Longo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Apagado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Fino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Dilatado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087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Vantagens do parto normal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77724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>
                <a:solidFill>
                  <a:srgbClr val="FFCC99"/>
                </a:solidFill>
                <a:latin typeface="Arial Rounded MT Bold" pitchFamily="34" charset="0"/>
              </a:rPr>
              <a:t>O parto normal oferece a mulher recuperação mais rápida, voltando a andar logo após o parto, prevenindo inflamações nas veias das pernas e outros problemas de circulação;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>
                <a:solidFill>
                  <a:srgbClr val="FFCC99"/>
                </a:solidFill>
                <a:latin typeface="Arial Rounded MT Bold" pitchFamily="34" charset="0"/>
              </a:rPr>
              <a:t>Há menos risco de infecção no parto normal;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>
                <a:solidFill>
                  <a:srgbClr val="FFCC99"/>
                </a:solidFill>
                <a:latin typeface="Arial Rounded MT Bold" pitchFamily="34" charset="0"/>
              </a:rPr>
              <a:t>Há menos risco de hemorragia no parto normal, evitando-se a necessidade de transfusões de sangue;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>
                <a:solidFill>
                  <a:srgbClr val="FFCC99"/>
                </a:solidFill>
                <a:latin typeface="Arial Rounded MT Bold" pitchFamily="34" charset="0"/>
              </a:rPr>
              <a:t>A mulher tem maior disposição e facilidade para amamentar no parto normal;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678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pt-BR"/>
              <a:t>Vantagens do parto normal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280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>
                <a:solidFill>
                  <a:srgbClr val="FFCC99"/>
                </a:solidFill>
                <a:latin typeface="Arial Rounded MT Bold" pitchFamily="34" charset="0"/>
              </a:rPr>
              <a:t>No pós-parto normal há menos dor, podendo a mulher curtir melhor o bebê;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>
                <a:solidFill>
                  <a:srgbClr val="FFCC99"/>
                </a:solidFill>
                <a:latin typeface="Arial Rounded MT Bold" pitchFamily="34" charset="0"/>
              </a:rPr>
              <a:t>Há menos complicações urinárias e abdominais no parto normal;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>
                <a:solidFill>
                  <a:srgbClr val="FFCC99"/>
                </a:solidFill>
                <a:latin typeface="Arial Rounded MT Bold" pitchFamily="34" charset="0"/>
              </a:rPr>
              <a:t>No parto normal o bebê nasce mais alerta e reage melhor a estímulos;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>
                <a:solidFill>
                  <a:srgbClr val="FFCC99"/>
                </a:solidFill>
                <a:latin typeface="Arial Rounded MT Bold" pitchFamily="34" charset="0"/>
              </a:rPr>
              <a:t>A dor do parto normal pode ser aliviada através do preparo da gestante no pré-natal; </a:t>
            </a:r>
          </a:p>
          <a:p>
            <a:pPr>
              <a:spcBef>
                <a:spcPct val="50000"/>
              </a:spcBef>
              <a:buFontTx/>
              <a:buAutoNum type="arabicPeriod" startAt="5"/>
            </a:pPr>
            <a:r>
              <a:rPr lang="pt-BR">
                <a:solidFill>
                  <a:srgbClr val="FFCC99"/>
                </a:solidFill>
                <a:latin typeface="Arial Rounded MT Bold" pitchFamily="34" charset="0"/>
              </a:rPr>
              <a:t>As complicações da cesárea são mais freqüentes e graves, podendo levar a problemas crônicos de saúde.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598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Período Expulsivo</a:t>
            </a:r>
          </a:p>
        </p:txBody>
      </p:sp>
      <p:graphicFrame>
        <p:nvGraphicFramePr>
          <p:cNvPr id="58371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39750" y="2133600"/>
          <a:ext cx="3827463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CorelPhotoPaint.Image.8" r:id="rId4" imgW="3428571" imgH="2438095" progId="CorelPhotoPaint.Image.8">
                  <p:embed/>
                </p:oleObj>
              </mc:Choice>
              <mc:Fallback>
                <p:oleObj name="CorelPhotoPaint.Image.8" r:id="rId4" imgW="3428571" imgH="2438095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33600"/>
                        <a:ext cx="3827463" cy="272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859338" y="2133600"/>
          <a:ext cx="3781425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orelPhotoPaint.Image.8" r:id="rId6" imgW="3415873" imgH="2450794" progId="CorelPhotoPaint.Image.8">
                  <p:embed/>
                </p:oleObj>
              </mc:Choice>
              <mc:Fallback>
                <p:oleObj name="CorelPhotoPaint.Image.8" r:id="rId6" imgW="3415873" imgH="2450794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133600"/>
                        <a:ext cx="3781425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71550" y="5157788"/>
            <a:ext cx="748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Coroamento (1)                            Coroamento (2)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034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Período Expulsivo</a:t>
            </a: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250825" y="2205038"/>
          <a:ext cx="4248150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orelPhotoPaint.Image.8" r:id="rId4" imgW="3415873" imgH="2412698" progId="CorelPhotoPaint.Image.8">
                  <p:embed/>
                </p:oleObj>
              </mc:Choice>
              <mc:Fallback>
                <p:oleObj name="CorelPhotoPaint.Image.8" r:id="rId4" imgW="3415873" imgH="241269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4248150" cy="299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4643438" y="2205038"/>
          <a:ext cx="4249737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CorelPhotoPaint.Image.8" r:id="rId6" imgW="3428571" imgH="2425397" progId="CorelPhotoPaint.Image.8">
                  <p:embed/>
                </p:oleObj>
              </mc:Choice>
              <mc:Fallback>
                <p:oleObj name="CorelPhotoPaint.Image.8" r:id="rId6" imgW="3428571" imgH="242539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05038"/>
                        <a:ext cx="4249737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39750" y="5516563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Delivramento  da Cabeça        Rotação da Cabeça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1960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Período Expulsivo</a:t>
            </a:r>
          </a:p>
        </p:txBody>
      </p: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395288" y="2174875"/>
          <a:ext cx="4210050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orelPhotoPaint.Image.8" r:id="rId4" imgW="3403175" imgH="2400000" progId="CorelPhotoPaint.Image.8">
                  <p:embed/>
                </p:oleObj>
              </mc:Choice>
              <mc:Fallback>
                <p:oleObj name="CorelPhotoPaint.Image.8" r:id="rId4" imgW="3403175" imgH="2400000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74875"/>
                        <a:ext cx="4210050" cy="29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4716463" y="2205038"/>
          <a:ext cx="4144962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orelPhotoPaint.Image.8" r:id="rId6" imgW="3415873" imgH="2425397" progId="CorelPhotoPaint.Image.8">
                  <p:embed/>
                </p:oleObj>
              </mc:Choice>
              <mc:Fallback>
                <p:oleObj name="CorelPhotoPaint.Image.8" r:id="rId6" imgW="3415873" imgH="242539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205038"/>
                        <a:ext cx="4144962" cy="294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539750" y="5516563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Delivramento de Ombros         Delivramento do Tórax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20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Período Expulsivo</a:t>
            </a:r>
          </a:p>
        </p:txBody>
      </p:sp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250825" y="1989138"/>
          <a:ext cx="4465638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CorelPhotoPaint.Image.8" r:id="rId4" imgW="3377778" imgH="2412698" progId="CorelPhotoPaint.Image.8">
                  <p:embed/>
                </p:oleObj>
              </mc:Choice>
              <mc:Fallback>
                <p:oleObj name="CorelPhotoPaint.Image.8" r:id="rId4" imgW="3377778" imgH="241269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89138"/>
                        <a:ext cx="4465638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539750" y="5445125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Aspiração de Secreções</a:t>
            </a:r>
          </a:p>
        </p:txBody>
      </p:sp>
      <p:graphicFrame>
        <p:nvGraphicFramePr>
          <p:cNvPr id="95246" name="Object 14"/>
          <p:cNvGraphicFramePr>
            <a:graphicFrameLocks noChangeAspect="1"/>
          </p:cNvGraphicFramePr>
          <p:nvPr/>
        </p:nvGraphicFramePr>
        <p:xfrm>
          <a:off x="4643438" y="1957388"/>
          <a:ext cx="4500562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orelPhotoPaint.Image.8" r:id="rId6" imgW="3403175" imgH="2412698" progId="CorelPhotoPaint.Image.8">
                  <p:embed/>
                </p:oleObj>
              </mc:Choice>
              <mc:Fallback>
                <p:oleObj name="CorelPhotoPaint.Image.8" r:id="rId6" imgW="3403175" imgH="241269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57388"/>
                        <a:ext cx="4500562" cy="31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6084888" y="5445125"/>
            <a:ext cx="188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folHlink"/>
                </a:solidFill>
                <a:latin typeface="Arial Rounded MT Bold" pitchFamily="34" charset="0"/>
              </a:rPr>
              <a:t>Dequitação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2" descr="gestantes-relaxadas-e-menos-ansiosas-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886075"/>
            <a:ext cx="147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461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Puerpério – Hospitalar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51050"/>
            <a:ext cx="8642350" cy="4546600"/>
          </a:xfrm>
        </p:spPr>
        <p:txBody>
          <a:bodyPr/>
          <a:lstStyle/>
          <a:p>
            <a:r>
              <a:rPr lang="pt-BR" sz="2800" smtClean="0"/>
              <a:t>Promover um ambiente com privacidade, tranqüilo e seguro para a  parturiente e seu acompanhante;</a:t>
            </a:r>
          </a:p>
          <a:p>
            <a:r>
              <a:rPr lang="pt-BR" sz="2800" smtClean="0"/>
              <a:t>Estimular deambulação;</a:t>
            </a:r>
          </a:p>
          <a:p>
            <a:r>
              <a:rPr lang="pt-BR" sz="2800" smtClean="0"/>
              <a:t>Promover técnicas de relaxamento(banho, exercícios, etc);</a:t>
            </a:r>
          </a:p>
          <a:p>
            <a:r>
              <a:rPr lang="pt-BR" sz="2800" smtClean="0"/>
              <a:t>Realizar massagens ou orientar acompanhante a realizar;</a:t>
            </a:r>
          </a:p>
          <a:p>
            <a:r>
              <a:rPr lang="pt-BR" sz="2800" smtClean="0"/>
              <a:t>Buscar técnicas para alivio da dor; </a:t>
            </a:r>
          </a:p>
          <a:p>
            <a:r>
              <a:rPr lang="pt-BR" sz="2800" smtClean="0"/>
              <a:t>Manter diálogos durante os procedimentos. </a:t>
            </a:r>
          </a:p>
        </p:txBody>
      </p:sp>
      <p:sp>
        <p:nvSpPr>
          <p:cNvPr id="5126" name="AutoShape 5" descr="ANd9GcSzaNIWyoU31gAjQSy1lk5fOOZeCZGOd2Q8HK_c9Kacl7as6jX4"/>
          <p:cNvSpPr>
            <a:spLocks noChangeAspect="1" noChangeArrowheads="1"/>
          </p:cNvSpPr>
          <p:nvPr/>
        </p:nvSpPr>
        <p:spPr bwMode="auto">
          <a:xfrm>
            <a:off x="201613" y="46038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127" name="Picture 9" descr="doulaead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80025"/>
            <a:ext cx="16922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pt-BR"/>
              <a:t>Cesariana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657600" y="836613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rgbClr val="CCFB77"/>
                </a:solidFill>
                <a:latin typeface="Arial Rounded MT Bold" pitchFamily="34" charset="0"/>
              </a:rPr>
              <a:t>Indicações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425132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1600">
                <a:solidFill>
                  <a:schemeClr val="hlink"/>
                </a:solidFill>
                <a:latin typeface="Arial Rounded MT Bold" pitchFamily="34" charset="0"/>
              </a:rPr>
              <a:t>    </a:t>
            </a: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Desproporção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Discinesias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Apresentação pélvica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Placenta Prévia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Descolamento Prematuro da Placenta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Apresentações Anômalas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Toxemia</a:t>
            </a:r>
            <a:endParaRPr lang="pt-B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643438" y="1773238"/>
            <a:ext cx="41767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 sz="1600">
                <a:solidFill>
                  <a:schemeClr val="hlink"/>
                </a:solidFill>
                <a:latin typeface="Arial Rounded MT Bold" pitchFamily="34" charset="0"/>
              </a:rPr>
              <a:t>    </a:t>
            </a: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Diabete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Antecedentes de Operações Ginecológicas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Câncer de Genitália 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Sofrimento Fetal 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Prematuridade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Prolapso de Cordão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pt-BR">
                <a:solidFill>
                  <a:schemeClr val="hlink"/>
                </a:solidFill>
                <a:latin typeface="Arial Rounded MT Bold" pitchFamily="34" charset="0"/>
              </a:rPr>
              <a:t>     Primíparas Idosas</a:t>
            </a:r>
            <a:endParaRPr lang="pt-BR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567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pt-BR"/>
              <a:t>Cesariana</a:t>
            </a:r>
          </a:p>
        </p:txBody>
      </p:sp>
      <p:pic>
        <p:nvPicPr>
          <p:cNvPr id="69635" name="Picture 3" descr="Cesarian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989138"/>
            <a:ext cx="31940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Cesarian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08188"/>
            <a:ext cx="3857625" cy="33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2188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pt-BR"/>
              <a:t>Cesariana</a:t>
            </a:r>
          </a:p>
        </p:txBody>
      </p:sp>
      <p:pic>
        <p:nvPicPr>
          <p:cNvPr id="98309" name="Picture 5" descr="Cesariana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3887788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Cesariana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3433763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5332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pt-BR"/>
              <a:t>Cesariana</a:t>
            </a:r>
          </a:p>
        </p:txBody>
      </p:sp>
      <p:pic>
        <p:nvPicPr>
          <p:cNvPr id="100359" name="Picture 7" descr="Cesariana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4465638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0" name="Picture 8" descr="Cesariana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4032250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096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Pós Parto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68313" y="2209800"/>
            <a:ext cx="8675687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>
              <a:solidFill>
                <a:schemeClr val="hlink"/>
              </a:solidFill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endParaRPr lang="pt-BR" sz="2000">
              <a:solidFill>
                <a:schemeClr val="hlink"/>
              </a:solidFill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3200">
                <a:solidFill>
                  <a:schemeClr val="hlink"/>
                </a:solidFill>
                <a:latin typeface="Arial Rounded MT Bold" pitchFamily="34" charset="0"/>
              </a:rPr>
              <a:t>Cuidados higiênicos</a:t>
            </a:r>
          </a:p>
          <a:p>
            <a:pPr>
              <a:spcBef>
                <a:spcPct val="50000"/>
              </a:spcBef>
            </a:pPr>
            <a:r>
              <a:rPr lang="pt-BR" sz="3200">
                <a:solidFill>
                  <a:schemeClr val="hlink"/>
                </a:solidFill>
                <a:latin typeface="Arial Rounded MT Bold" pitchFamily="34" charset="0"/>
              </a:rPr>
              <a:t>Amamentação e Cuidados com as Mamas</a:t>
            </a:r>
          </a:p>
          <a:p>
            <a:pPr>
              <a:spcBef>
                <a:spcPct val="50000"/>
              </a:spcBef>
            </a:pPr>
            <a:r>
              <a:rPr lang="pt-BR" sz="3200">
                <a:solidFill>
                  <a:schemeClr val="hlink"/>
                </a:solidFill>
                <a:latin typeface="Arial Rounded MT Bold" pitchFamily="34" charset="0"/>
              </a:rPr>
              <a:t>“Quarentena”</a:t>
            </a:r>
          </a:p>
          <a:p>
            <a:pPr>
              <a:spcBef>
                <a:spcPct val="50000"/>
              </a:spcBef>
            </a:pPr>
            <a:r>
              <a:rPr lang="pt-BR" sz="3200">
                <a:solidFill>
                  <a:schemeClr val="hlink"/>
                </a:solidFill>
                <a:latin typeface="Arial Rounded MT Bold" pitchFamily="34" charset="0"/>
              </a:rPr>
              <a:t>“Recaída”</a:t>
            </a:r>
          </a:p>
        </p:txBody>
      </p:sp>
      <p:pic>
        <p:nvPicPr>
          <p:cNvPr id="70663" name="Picture 7" descr="karen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19907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1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3475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54288"/>
            <a:ext cx="8642350" cy="41148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b="1" smtClean="0"/>
              <a:t>Monitorar:</a:t>
            </a:r>
          </a:p>
          <a:p>
            <a:r>
              <a:rPr lang="pt-BR" smtClean="0"/>
              <a:t>Sinais Vitais – (PA, Pulso, Temperatura e FC)</a:t>
            </a:r>
          </a:p>
          <a:p>
            <a:r>
              <a:rPr lang="pt-BR" smtClean="0"/>
              <a:t>Perda de líquido via vaginal (urina, líquido amniótico  ou sangramento);</a:t>
            </a:r>
          </a:p>
          <a:p>
            <a:r>
              <a:rPr lang="pt-BR" smtClean="0"/>
              <a:t>Intensidade da queixa da dor;</a:t>
            </a:r>
          </a:p>
          <a:p>
            <a:r>
              <a:rPr lang="pt-BR" smtClean="0"/>
              <a:t>Administração de medicamento (conforme prescrição médica).</a:t>
            </a:r>
          </a:p>
          <a:p>
            <a:pPr>
              <a:buFont typeface="Times New Roman" pitchFamily="18" charset="0"/>
              <a:buNone/>
            </a:pPr>
            <a:endParaRPr lang="pt-BR" sz="2400" smtClean="0"/>
          </a:p>
          <a:p>
            <a:pPr>
              <a:buFont typeface="Times New Roman" pitchFamily="18" charset="0"/>
              <a:buNone/>
            </a:pPr>
            <a:r>
              <a:rPr lang="pt-BR" sz="2000" smtClean="0"/>
              <a:t> </a:t>
            </a:r>
          </a:p>
        </p:txBody>
      </p:sp>
      <p:pic>
        <p:nvPicPr>
          <p:cNvPr id="6148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45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1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20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19363"/>
            <a:ext cx="8642350" cy="4005262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pt-BR" b="1" smtClean="0"/>
              <a:t>Período Expulsivo</a:t>
            </a:r>
          </a:p>
          <a:p>
            <a:pPr>
              <a:lnSpc>
                <a:spcPct val="90000"/>
              </a:lnSpc>
            </a:pPr>
            <a:r>
              <a:rPr lang="pt-BR" smtClean="0"/>
              <a:t>Acompanhar a gestante para sala de parto; </a:t>
            </a:r>
          </a:p>
          <a:p>
            <a:pPr>
              <a:lnSpc>
                <a:spcPct val="90000"/>
              </a:lnSpc>
            </a:pPr>
            <a:r>
              <a:rPr lang="pt-BR" smtClean="0"/>
              <a:t>Ficar ao lado da gestante – nunca deixá-la sozinha;</a:t>
            </a:r>
          </a:p>
          <a:p>
            <a:pPr>
              <a:lnSpc>
                <a:spcPct val="90000"/>
              </a:lnSpc>
            </a:pPr>
            <a:r>
              <a:rPr lang="pt-BR" smtClean="0"/>
              <a:t>Manter a sala aquecida à 23 a 26ºC </a:t>
            </a:r>
          </a:p>
          <a:p>
            <a:pPr>
              <a:lnSpc>
                <a:spcPct val="90000"/>
              </a:lnSpc>
            </a:pPr>
            <a:r>
              <a:rPr lang="pt-BR" smtClean="0"/>
              <a:t>Orientar a gestante quanto ao período expulsivo;</a:t>
            </a:r>
          </a:p>
        </p:txBody>
      </p:sp>
      <p:pic>
        <p:nvPicPr>
          <p:cNvPr id="7172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9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620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82850"/>
            <a:ext cx="86423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Após o nascimento do RN realizar contato pele a pele;</a:t>
            </a:r>
            <a:r>
              <a:rPr lang="pt-BR" sz="2400" smtClean="0"/>
              <a:t> </a:t>
            </a:r>
          </a:p>
          <a:p>
            <a:r>
              <a:rPr lang="pt-BR" smtClean="0"/>
              <a:t>Incentivar aleitamento materno.</a:t>
            </a:r>
          </a:p>
          <a:p>
            <a:r>
              <a:rPr lang="pt-BR" smtClean="0"/>
              <a:t>Parabenizar a paciente;</a:t>
            </a:r>
          </a:p>
          <a:p>
            <a:r>
              <a:rPr lang="pt-BR" smtClean="0"/>
              <a:t>Anotar as observações e procedimentos realizados;</a:t>
            </a:r>
          </a:p>
          <a:p>
            <a:r>
              <a:rPr lang="pt-BR" smtClean="0"/>
              <a:t>Anotar horário de nascimento;</a:t>
            </a:r>
          </a:p>
          <a:p>
            <a:pPr>
              <a:buFont typeface="Times New Roman" pitchFamily="18" charset="0"/>
              <a:buNone/>
            </a:pPr>
            <a:endParaRPr lang="pt-BR" smtClean="0"/>
          </a:p>
          <a:p>
            <a:pPr>
              <a:buFont typeface="Times New Roman" pitchFamily="18" charset="0"/>
              <a:buNone/>
            </a:pPr>
            <a:endParaRPr lang="pt-BR" smtClean="0"/>
          </a:p>
        </p:txBody>
      </p:sp>
      <p:pic>
        <p:nvPicPr>
          <p:cNvPr id="8196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793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Assistência no Período Pré-Parto – Parto e  Puerpério – Hospitalar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8642350" cy="2952750"/>
          </a:xfrm>
        </p:spPr>
        <p:txBody>
          <a:bodyPr/>
          <a:lstStyle/>
          <a:p>
            <a:r>
              <a:rPr lang="pt-BR" smtClean="0"/>
              <a:t>Observar perda sanguínea;</a:t>
            </a:r>
          </a:p>
          <a:p>
            <a:r>
              <a:rPr lang="pt-BR" smtClean="0"/>
              <a:t>Controlar venóclise e adminstração de medicamento(ocitocina, methergin, etc.);</a:t>
            </a:r>
          </a:p>
          <a:p>
            <a:r>
              <a:rPr lang="pt-BR" smtClean="0"/>
              <a:t>Manter aquecida a puérpera.</a:t>
            </a:r>
          </a:p>
          <a:p>
            <a:pPr>
              <a:buFont typeface="Times New Roman" pitchFamily="18" charset="0"/>
              <a:buNone/>
            </a:pPr>
            <a:endParaRPr lang="pt-BR" smtClean="0"/>
          </a:p>
        </p:txBody>
      </p:sp>
      <p:pic>
        <p:nvPicPr>
          <p:cNvPr id="9220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pt-BR" dirty="0" smtClean="0"/>
              <a:t>A admissão na maternidade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161760"/>
          </a:xfrm>
        </p:spPr>
        <p:txBody>
          <a:bodyPr/>
          <a:lstStyle/>
          <a:p>
            <a:r>
              <a:rPr lang="pt-BR" sz="3200" dirty="0" smtClean="0"/>
              <a:t>Sinais vitais;</a:t>
            </a:r>
          </a:p>
          <a:p>
            <a:r>
              <a:rPr lang="pt-BR" sz="3200" dirty="0" err="1" smtClean="0"/>
              <a:t>Anamnese</a:t>
            </a:r>
            <a:r>
              <a:rPr lang="pt-BR" sz="3200" dirty="0" smtClean="0"/>
              <a:t>;</a:t>
            </a:r>
          </a:p>
          <a:p>
            <a:r>
              <a:rPr lang="pt-BR" sz="3200" dirty="0" smtClean="0"/>
              <a:t>Cálculo da idade </a:t>
            </a:r>
          </a:p>
          <a:p>
            <a:pPr marL="109728" indent="0">
              <a:buNone/>
            </a:pPr>
            <a:r>
              <a:rPr lang="pt-BR" sz="3200" dirty="0"/>
              <a:t> </a:t>
            </a:r>
            <a:r>
              <a:rPr lang="pt-BR" sz="3200" dirty="0" smtClean="0"/>
              <a:t>   gestacional;</a:t>
            </a:r>
          </a:p>
          <a:p>
            <a:r>
              <a:rPr lang="pt-BR" sz="3200" dirty="0" smtClean="0"/>
              <a:t>Ausculta dos batimentos </a:t>
            </a:r>
          </a:p>
          <a:p>
            <a:pPr>
              <a:buNone/>
            </a:pPr>
            <a:r>
              <a:rPr lang="pt-BR" sz="3200" dirty="0" smtClean="0"/>
              <a:t>   </a:t>
            </a:r>
            <a:r>
              <a:rPr lang="pt-BR" sz="3200" dirty="0" err="1" smtClean="0"/>
              <a:t>cardiofetais</a:t>
            </a:r>
            <a:r>
              <a:rPr lang="pt-BR" sz="3200" dirty="0" smtClean="0"/>
              <a:t>;</a:t>
            </a:r>
          </a:p>
          <a:p>
            <a:r>
              <a:rPr lang="pt-BR" sz="3200" dirty="0" smtClean="0"/>
              <a:t>Dinâmica uterina;</a:t>
            </a:r>
          </a:p>
          <a:p>
            <a:r>
              <a:rPr lang="pt-BR" sz="3200" dirty="0" smtClean="0"/>
              <a:t>Medida do fundo uterino;</a:t>
            </a:r>
          </a:p>
          <a:p>
            <a:r>
              <a:rPr lang="pt-BR" sz="3200" dirty="0" smtClean="0"/>
              <a:t>Toque vaginal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Resultado de imagem para gestante com a enferma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643183"/>
            <a:ext cx="3643306" cy="421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1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CONDUTA NA ADMISSÃO DA PACIENTE EM TRABALHO DE PARTO</a:t>
            </a:r>
            <a:b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86916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ANAMNESE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escuta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qualificada sobre as queixas da paciente, história da gestação,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passado obstétrico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patologias associadas, uso de medicamentos, grupo sanguíneo, movimentação fetal,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DUM, menstruação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etc.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Muitas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dessas informações podem ser obtidas e/ou complementadas através do cartão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da gestante.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CONDUTA NA ADMISSÃO DA PACIENTE EM TRABALHO DE PARTO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585696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EXAME FÍSICO - </a:t>
            </a:r>
            <a:r>
              <a:rPr lang="pt-BR" sz="4000" dirty="0" smtClean="0"/>
              <a:t>Deve </a:t>
            </a:r>
            <a:r>
              <a:rPr lang="pt-BR" sz="4000" dirty="0"/>
              <a:t>incluir:</a:t>
            </a:r>
          </a:p>
          <a:p>
            <a:r>
              <a:rPr lang="pt-BR" sz="4000" dirty="0" smtClean="0"/>
              <a:t>Ausculta </a:t>
            </a:r>
            <a:r>
              <a:rPr lang="pt-BR" sz="4000" dirty="0" err="1" smtClean="0"/>
              <a:t>cardio-pulmonar</a:t>
            </a:r>
            <a:endParaRPr lang="pt-BR" sz="4000" dirty="0"/>
          </a:p>
          <a:p>
            <a:r>
              <a:rPr lang="pt-BR" sz="4000" dirty="0" smtClean="0"/>
              <a:t>Verificação </a:t>
            </a:r>
            <a:r>
              <a:rPr lang="pt-BR" sz="4000" dirty="0"/>
              <a:t>dos sinais vitais (pressão arterial, pulso arterial e temperatura)</a:t>
            </a:r>
          </a:p>
          <a:p>
            <a:r>
              <a:rPr lang="pt-BR" sz="4000" dirty="0" smtClean="0"/>
              <a:t>Pesquisa </a:t>
            </a:r>
            <a:r>
              <a:rPr lang="pt-BR" sz="4000" dirty="0"/>
              <a:t>de palidez </a:t>
            </a:r>
            <a:r>
              <a:rPr lang="pt-BR" sz="4000" dirty="0" err="1"/>
              <a:t>cutâneo-mucosa</a:t>
            </a:r>
            <a:r>
              <a:rPr lang="pt-BR" sz="4000" dirty="0" smtClean="0"/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278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52128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00B050"/>
                </a:solidFill>
              </a:rPr>
              <a:t>TRABALHO </a:t>
            </a:r>
            <a:r>
              <a:rPr lang="pt-BR" sz="4400" b="1" dirty="0" smtClean="0">
                <a:solidFill>
                  <a:srgbClr val="00B050"/>
                </a:solidFill>
              </a:rPr>
              <a:t>DE PARTO </a:t>
            </a:r>
            <a:r>
              <a:rPr lang="pt-BR" sz="4400" b="1" dirty="0">
                <a:solidFill>
                  <a:srgbClr val="00B050"/>
                </a:solidFill>
              </a:rPr>
              <a:t>ATIVO</a:t>
            </a:r>
            <a:endParaRPr lang="pt-BR" sz="4400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362611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SINAIS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Colo uterino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dilatado (entre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4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a 8 cm), com apagamento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total ou 5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cm independente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apagamento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Esta fase dura entre 3 e 4 horas em mães primigestas.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362611"/>
          </a:xfrm>
        </p:spPr>
        <p:txBody>
          <a:bodyPr/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partograma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deve ser aberto quando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se identificar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dilatação cervical de 6 cm.</a:t>
            </a: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1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EXAME </a:t>
            </a:r>
            <a:r>
              <a:rPr lang="pt-BR" sz="4000" b="1" dirty="0"/>
              <a:t>OBSTÉTRICO</a:t>
            </a:r>
            <a:r>
              <a:rPr lang="pt-BR" sz="4000" b="1" dirty="0" smtClean="0"/>
              <a:t>:</a:t>
            </a:r>
          </a:p>
          <a:p>
            <a:endParaRPr lang="pt-BR" sz="4000" b="1" dirty="0"/>
          </a:p>
          <a:p>
            <a:r>
              <a:rPr lang="pt-BR" sz="4000" dirty="0" smtClean="0"/>
              <a:t>Manobras </a:t>
            </a:r>
            <a:r>
              <a:rPr lang="pt-BR" sz="4000" dirty="0"/>
              <a:t>de </a:t>
            </a:r>
            <a:r>
              <a:rPr lang="pt-BR" sz="4000" dirty="0" err="1"/>
              <a:t>Leopold</a:t>
            </a:r>
            <a:r>
              <a:rPr lang="pt-BR" sz="4000" dirty="0"/>
              <a:t>, evidenciando-se fundo uterino, situação, posição e apresentação fetais, </a:t>
            </a:r>
            <a:r>
              <a:rPr lang="pt-BR" sz="4000" dirty="0" smtClean="0"/>
              <a:t>e presença </a:t>
            </a:r>
            <a:r>
              <a:rPr lang="pt-BR" sz="4000" dirty="0"/>
              <a:t>de insinuação do polo fetal.</a:t>
            </a:r>
          </a:p>
          <a:p>
            <a:r>
              <a:rPr lang="pt-BR" sz="4000" dirty="0" smtClean="0"/>
              <a:t>Mensuração </a:t>
            </a:r>
            <a:r>
              <a:rPr lang="pt-BR" sz="4000" dirty="0"/>
              <a:t>da </a:t>
            </a:r>
            <a:r>
              <a:rPr lang="pt-BR" sz="4000" dirty="0" smtClean="0"/>
              <a:t>AU</a:t>
            </a:r>
            <a:endParaRPr lang="pt-BR" sz="4000" dirty="0"/>
          </a:p>
          <a:p>
            <a:r>
              <a:rPr lang="pt-BR" sz="4000" dirty="0" smtClean="0"/>
              <a:t>Ausculta dos BCF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074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52534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latin typeface="Arial" pitchFamily="34" charset="0"/>
                <a:cs typeface="Arial" pitchFamily="34" charset="0"/>
              </a:rPr>
              <a:t>NO PERÍODO DE DILATAÇÃO, A CADA HORA, DEVE SER REALIZADO O CONTROLE: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sinais vitais da parturiente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do BCF;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Dinâmica Uterina (DU), que é o controle das contrações em relação a frequência, intensidade e duração.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22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41880"/>
          </a:xfrm>
        </p:spPr>
        <p:txBody>
          <a:bodyPr>
            <a:noAutofit/>
          </a:bodyPr>
          <a:lstStyle/>
          <a:p>
            <a:endParaRPr lang="pt-BR" sz="3200" dirty="0" smtClean="0"/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Dinâmica Uterina é avaliada durante um período de 10 minutos, e assim são feitas as anotações no prontuário: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3/10/30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o que quer dizer: 3 contrações em 10 minutos com duração de 30 segundos cada uma. A DU é avaliada de hora em hora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0"/>
            <a:ext cx="8964488" cy="6574536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toque vaginal para avaliação da dilatação do colo do útero é realizado no exame obstétrico inicial e depois de 4 em 4 horas ou quando necessário.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meio da ausculta dos BCF, da Dinâmica Uterina e do toque vaginal, o profissional que está acompanhando o trabalho de parto avalia se o processo está evoluindo normalmente</a:t>
            </a:r>
          </a:p>
        </p:txBody>
      </p:sp>
    </p:spTree>
    <p:extLst>
      <p:ext uri="{BB962C8B-B14F-4D97-AF65-F5344CB8AC3E}">
        <p14:creationId xmlns:p14="http://schemas.microsoft.com/office/powerpoint/2010/main" val="42620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Toque </a:t>
            </a:r>
            <a:r>
              <a:rPr lang="pt-BR" sz="3600" dirty="0"/>
              <a:t>vaginal (já realizado no momento do diagnóstico) evidenciando- se grau de </a:t>
            </a:r>
            <a:r>
              <a:rPr lang="pt-BR" sz="3600" dirty="0" smtClean="0"/>
              <a:t>dilatação, apagamento </a:t>
            </a:r>
            <a:r>
              <a:rPr lang="pt-BR" sz="3600" dirty="0"/>
              <a:t>e posição do colo uterino, formação da bolsa das águas, tipo de apresentação, variedade </a:t>
            </a:r>
            <a:r>
              <a:rPr lang="pt-BR" sz="3600" dirty="0" smtClean="0"/>
              <a:t>de posição </a:t>
            </a:r>
            <a:r>
              <a:rPr lang="pt-BR" sz="3600" dirty="0"/>
              <a:t>fetal e grau de deflexão do polo cefálico (caso haja).</a:t>
            </a:r>
          </a:p>
          <a:p>
            <a:r>
              <a:rPr lang="pt-BR" sz="3600" dirty="0" smtClean="0"/>
              <a:t>Avaliar </a:t>
            </a:r>
            <a:r>
              <a:rPr lang="pt-BR" sz="3600" dirty="0"/>
              <a:t>atividade uterina descrevendo-se sua intensidade, frequência, duração e regularidade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814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pt-BR" sz="3600" b="1" dirty="0" err="1" smtClean="0"/>
              <a:t>Obs</a:t>
            </a:r>
            <a:r>
              <a:rPr lang="pt-BR" sz="3600" dirty="0"/>
              <a:t>: nos casos em que houver suspeita de </a:t>
            </a:r>
            <a:r>
              <a:rPr lang="pt-BR" sz="3600" dirty="0" err="1"/>
              <a:t>amniorrexe</a:t>
            </a:r>
            <a:r>
              <a:rPr lang="pt-BR" sz="3600" dirty="0"/>
              <a:t> prematura ou placentação anômala, o toque vaginal deve </a:t>
            </a:r>
            <a:r>
              <a:rPr lang="pt-BR" sz="3600" dirty="0" smtClean="0"/>
              <a:t>ser postergado</a:t>
            </a:r>
            <a:r>
              <a:rPr lang="pt-BR" sz="3600" dirty="0"/>
              <a:t>; realizando-se, de imediato, o exame especular. Evita-se, dessa forma, o risco de infecção ascendente </a:t>
            </a:r>
            <a:r>
              <a:rPr lang="pt-BR" sz="3600" dirty="0" smtClean="0"/>
              <a:t>na primeira </a:t>
            </a:r>
            <a:r>
              <a:rPr lang="pt-BR" sz="3600" dirty="0"/>
              <a:t>suspeita, descartando-se ainda o prolapso de cordão umbilical, e STV e/ou hemorragia no segundo caso.</a:t>
            </a:r>
          </a:p>
        </p:txBody>
      </p:sp>
    </p:spTree>
    <p:extLst>
      <p:ext uri="{BB962C8B-B14F-4D97-AF65-F5344CB8AC3E}">
        <p14:creationId xmlns:p14="http://schemas.microsoft.com/office/powerpoint/2010/main" val="15328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73782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MEDIDAS </a:t>
            </a:r>
            <a:r>
              <a:rPr lang="pt-BR" sz="3600" b="1" dirty="0"/>
              <a:t>GERAIS:</a:t>
            </a:r>
          </a:p>
          <a:p>
            <a:r>
              <a:rPr lang="pt-BR" sz="3600" dirty="0"/>
              <a:t>» Abertura do </a:t>
            </a:r>
            <a:r>
              <a:rPr lang="pt-BR" sz="3600" dirty="0" err="1"/>
              <a:t>partograma</a:t>
            </a:r>
            <a:endParaRPr lang="pt-BR" sz="3600" dirty="0"/>
          </a:p>
          <a:p>
            <a:r>
              <a:rPr lang="pt-BR" sz="3600" dirty="0"/>
              <a:t>Nas pacientes em trabalho de parto na fase ativa, deve-se proceder à abertura do </a:t>
            </a:r>
            <a:r>
              <a:rPr lang="pt-BR" sz="3600" dirty="0" err="1" smtClean="0"/>
              <a:t>partograma</a:t>
            </a:r>
            <a:r>
              <a:rPr lang="pt-BR" sz="3600" dirty="0"/>
              <a:t> </a:t>
            </a:r>
            <a:r>
              <a:rPr lang="pt-BR" sz="3600" dirty="0" smtClean="0"/>
              <a:t>(após 6 cm </a:t>
            </a:r>
            <a:r>
              <a:rPr lang="pt-BR" sz="3600" dirty="0"/>
              <a:t>de dilatação) descrevendo-se, nos devidos espaços, uma gama de informações úteis </a:t>
            </a:r>
            <a:r>
              <a:rPr lang="pt-BR" sz="3600" dirty="0" smtClean="0"/>
              <a:t>no acompanhamento </a:t>
            </a:r>
            <a:r>
              <a:rPr lang="pt-BR" sz="3600" dirty="0"/>
              <a:t>do TP, já obtidas durante a propedêutica de admissão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750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TRICOTOMIA PUBIANA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há evidências científicas que recomendem sua utilização de rotina em mulheres em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trabalho de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parto, não sendo observado, diminuição no risco de infecção com seu uso rotineiro.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58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rmAutofit lnSpcReduction="1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CLISTER EVACUATIVO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Assim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como na tricotomia pubiana, trabalhos recentes demonstraram não haver evidências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que recomendem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sua utilização de rotina, não se observando diminuição nas taxas de infecção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puerperal.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HIGIENIZAÇÃO DA PACIENTE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Deve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ser realizada na forma de banho geral, desde que não se encontre em estágio avançado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dilatação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cervical.</a:t>
            </a:r>
          </a:p>
          <a:p>
            <a:pPr marL="10972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82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UTILIZAÇÃO DE VESTES APROPRIADAS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Troca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das roupas da paciente pela bata do serviço, ainda na admissão.</a:t>
            </a:r>
          </a:p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RESTRIÇÃO ALIMENTAR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Grávidas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encaminhadas de volta à sua residência, na fase latente do TP, com baixo risco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para parto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abdominal, devem ser orientadas a ingerir apenas alimentos leves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Resultado de imagem para plano de l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1056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5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As internadas no início da fase ativa, com baixo risco para parto cesariano, podem ingerir líquidos claros (água, chá, sucos), suspendendo-se a dieta na presença de intercorrências. O uso de alimentação à base de laticínios está sempre proscrito.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Nas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gestantes de risco elevado e/ou com possibilidade de parto cesariano, é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contraindicado qualquer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tipo de alimentação, mantendo-se o estado de jejum.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todos os casos, prevalece o bom senso do obstetra e do anestesista,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na hora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 manter ou não o jejum. O jejum de rotina não é recomendado em pacientes de baixo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risco.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597666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EXAMES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LABORATORIAIS: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Verificar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tipagem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sanguínea realizada no pré-natal. Solicitar ABO/Rh na admissão se não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há registro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no cartão de pré-natal ou se gestante Rh negativo.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Oferecer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teste rápido para HIV e Sífilis.</a:t>
            </a:r>
          </a:p>
        </p:txBody>
      </p:sp>
    </p:spTree>
    <p:extLst>
      <p:ext uri="{BB962C8B-B14F-4D97-AF65-F5344CB8AC3E}">
        <p14:creationId xmlns:p14="http://schemas.microsoft.com/office/powerpoint/2010/main" val="12224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insinuação trabalho de pa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989" cy="6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1603375" y="457200"/>
            <a:ext cx="593566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792288" y="588963"/>
            <a:ext cx="1320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ESTRÓGENO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825875" y="588963"/>
            <a:ext cx="1171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OXITOCINA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590800" y="969963"/>
            <a:ext cx="814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dos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ovários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114800" y="969963"/>
            <a:ext cx="1009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Do feto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e hipófise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1828800" y="1731963"/>
            <a:ext cx="1857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Induz receptores de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oxitocina no útero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859338" y="2514600"/>
            <a:ext cx="18669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as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contrações uterinas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4876800" y="3352800"/>
            <a:ext cx="1808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a  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placenta a produzir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4781550" y="3962400"/>
            <a:ext cx="19827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PROSTAGLANDINAS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4876800" y="5105400"/>
            <a:ext cx="18669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mais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contrações uterinas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 rot="-5400000">
            <a:off x="6336506" y="2394745"/>
            <a:ext cx="1787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 Feedback Positivo</a:t>
            </a:r>
          </a:p>
        </p:txBody>
      </p:sp>
      <p:sp>
        <p:nvSpPr>
          <p:cNvPr id="101390" name="Text Box 14"/>
          <p:cNvSpPr txBox="1">
            <a:spLocks noGrp="1" noChangeArrowheads="1"/>
          </p:cNvSpPr>
          <p:nvPr>
            <p:ph type="title"/>
          </p:nvPr>
        </p:nvSpPr>
        <p:spPr>
          <a:xfrm>
            <a:off x="684213" y="6165850"/>
            <a:ext cx="7772400" cy="692150"/>
          </a:xfrm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TRABALHO DE PARTO</a:t>
            </a:r>
          </a:p>
        </p:txBody>
      </p:sp>
    </p:spTree>
    <p:extLst>
      <p:ext uri="{BB962C8B-B14F-4D97-AF65-F5344CB8AC3E}">
        <p14:creationId xmlns:p14="http://schemas.microsoft.com/office/powerpoint/2010/main" val="27367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title"/>
          </p:nvPr>
        </p:nvSpPr>
        <p:spPr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CORDÃO UMBILICAL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2000" b="1" smtClean="0">
                <a:solidFill>
                  <a:srgbClr val="FF0000"/>
                </a:solidFill>
                <a:latin typeface="Georgia" pitchFamily="18" charset="0"/>
              </a:rPr>
              <a:t>Origem:</a:t>
            </a:r>
            <a:r>
              <a:rPr lang="pt-BR" sz="2000" b="1" smtClean="0">
                <a:solidFill>
                  <a:srgbClr val="000080"/>
                </a:solidFill>
                <a:latin typeface="Georgia" pitchFamily="18" charset="0"/>
              </a:rPr>
              <a:t> </a:t>
            </a:r>
            <a:r>
              <a:rPr lang="pt-BR" sz="2000" smtClean="0">
                <a:solidFill>
                  <a:srgbClr val="000080"/>
                </a:solidFill>
                <a:latin typeface="Georgia" pitchFamily="18" charset="0"/>
              </a:rPr>
              <a:t>parede do âmnio, saco vitelino e alantóide.</a:t>
            </a:r>
            <a:endParaRPr lang="pt-BR" sz="2000" smtClean="0">
              <a:latin typeface="Georgia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2000" b="1" smtClean="0">
                <a:solidFill>
                  <a:srgbClr val="FF0000"/>
                </a:solidFill>
                <a:latin typeface="Georgia" pitchFamily="18" charset="0"/>
              </a:rPr>
              <a:t>Função:</a:t>
            </a:r>
            <a:r>
              <a:rPr lang="pt-BR" sz="2000" smtClean="0">
                <a:solidFill>
                  <a:srgbClr val="000080"/>
                </a:solidFill>
                <a:latin typeface="Georgia" pitchFamily="18" charset="0"/>
              </a:rPr>
              <a:t> ligar a placenta ao embrião.</a:t>
            </a:r>
            <a:endParaRPr lang="pt-BR" sz="2000" smtClean="0">
              <a:latin typeface="Georgia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2000" b="1" smtClean="0">
                <a:solidFill>
                  <a:srgbClr val="FF0000"/>
                </a:solidFill>
                <a:latin typeface="Georgia" pitchFamily="18" charset="0"/>
              </a:rPr>
              <a:t>Estrutura:</a:t>
            </a:r>
            <a:r>
              <a:rPr lang="pt-BR" sz="2000" smtClean="0">
                <a:solidFill>
                  <a:srgbClr val="000080"/>
                </a:solidFill>
                <a:latin typeface="Georgia" pitchFamily="18" charset="0"/>
              </a:rPr>
              <a:t> 2 artérias e 1 veia protegidas pela gelatina de Wharton (tecido mucoso).</a:t>
            </a:r>
            <a:r>
              <a:rPr lang="pt-BR" sz="2000" b="1" smtClean="0">
                <a:solidFill>
                  <a:srgbClr val="000080"/>
                </a:solidFill>
                <a:latin typeface="Georgia" pitchFamily="18" charset="0"/>
              </a:rPr>
              <a:t> </a:t>
            </a:r>
          </a:p>
          <a:p>
            <a:pPr eaLnBrk="1" hangingPunct="1"/>
            <a:endParaRPr lang="pt-BR" sz="2000" smtClean="0">
              <a:latin typeface="Georgia" pitchFamily="18" charset="0"/>
            </a:endParaRPr>
          </a:p>
        </p:txBody>
      </p:sp>
      <p:pic>
        <p:nvPicPr>
          <p:cNvPr id="6148" name="Picture 6" descr="Placenta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06838"/>
            <a:ext cx="410368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2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Grp="1" noChangeArrowheads="1"/>
          </p:cNvSpPr>
          <p:nvPr>
            <p:ph type="title"/>
          </p:nvPr>
        </p:nvSpPr>
        <p:spPr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CORDÃO UMBILICAL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16113"/>
            <a:ext cx="4246562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Está inserido geralmente próximo ao centro da superfície fetal da placenta.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O cordão umbilical tem, quase sempre, um diâmetro de 1 a 2 cm e um comprimento que varia entre 30 e 90 cm (55 cm em média).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Cordões excessivamente longos ou curtos são raros.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O s cordões longos têm a tendência de sofrer prolapso e/ou a se enrolar em volta do feto.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844675"/>
            <a:ext cx="321786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90600"/>
            <a:ext cx="8228012" cy="1143000"/>
          </a:xfrm>
        </p:spPr>
        <p:txBody>
          <a:bodyPr>
            <a:normAutofit fontScale="90000"/>
          </a:bodyPr>
          <a:lstStyle/>
          <a:p>
            <a:r>
              <a:rPr lang="pt-BR" sz="4000" b="1" smtClean="0"/>
              <a:t>AS PRINCIPAIS COMPLICAÇÕES DO PUERPÉRIO</a:t>
            </a:r>
            <a:r>
              <a:rPr lang="pt-BR" sz="4000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59000"/>
            <a:ext cx="8043862" cy="4438650"/>
          </a:xfrm>
        </p:spPr>
        <p:txBody>
          <a:bodyPr/>
          <a:lstStyle/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Hemorragias;</a:t>
            </a:r>
          </a:p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Infecção Puerperal;</a:t>
            </a:r>
          </a:p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Tromboflebites;</a:t>
            </a:r>
          </a:p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Mastite;</a:t>
            </a:r>
          </a:p>
          <a:p>
            <a:pPr>
              <a:lnSpc>
                <a:spcPct val="150000"/>
              </a:lnSpc>
              <a:buFont typeface="Times New Roman" pitchFamily="18" charset="0"/>
              <a:buNone/>
            </a:pPr>
            <a:r>
              <a:rPr lang="pt-BR" smtClean="0"/>
              <a:t>Infecções do Trato Urinário.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284663" y="2997200"/>
            <a:ext cx="1871662" cy="792163"/>
          </a:xfrm>
          <a:prstGeom prst="rightArrow">
            <a:avLst>
              <a:gd name="adj1" fmla="val 50000"/>
              <a:gd name="adj2" fmla="val 590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4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01675"/>
            <a:ext cx="8228012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Atenção nas Hemorragias Pós Parto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5375" cy="4824413"/>
          </a:xfrm>
        </p:spPr>
        <p:txBody>
          <a:bodyPr/>
          <a:lstStyle/>
          <a:p>
            <a:pPr algn="just">
              <a:lnSpc>
                <a:spcPct val="80000"/>
              </a:lnSpc>
              <a:buFont typeface="Times New Roman" pitchFamily="18" charset="0"/>
              <a:buNone/>
            </a:pPr>
            <a:r>
              <a:rPr lang="pt-BR" b="1" smtClean="0"/>
              <a:t>Hemorragia</a:t>
            </a:r>
            <a:r>
              <a:rPr lang="pt-BR" smtClean="0"/>
              <a:t>: É toda perda de sangue maior que 500ml no parto normal ou maior 1000ml na cesariana após o parto.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Atenção à instabilidade hemodinâmica.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pt-BR" sz="1400" b="1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b="1" smtClean="0"/>
              <a:t>Causas da Hemorragias Pós Parto: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Atonia Uterina;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Lacerações de trajetos;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Restos Placentários;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mtClean="0"/>
              <a:t>Coagulopatias. </a:t>
            </a:r>
            <a:endParaRPr lang="pt-BR" sz="2400" smtClean="0"/>
          </a:p>
        </p:txBody>
      </p:sp>
      <p:pic>
        <p:nvPicPr>
          <p:cNvPr id="11268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2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3025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Prevenção nas Hemorragias Pós Parto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770188"/>
            <a:ext cx="8642350" cy="4114800"/>
          </a:xfrm>
        </p:spPr>
        <p:txBody>
          <a:bodyPr/>
          <a:lstStyle/>
          <a:p>
            <a:pPr>
              <a:lnSpc>
                <a:spcPct val="73000"/>
              </a:lnSpc>
            </a:pPr>
            <a:r>
              <a:rPr lang="pt-BR" smtClean="0"/>
              <a:t>Realizar higiene; </a:t>
            </a:r>
          </a:p>
          <a:p>
            <a:pPr>
              <a:lnSpc>
                <a:spcPct val="73000"/>
              </a:lnSpc>
            </a:pPr>
            <a:r>
              <a:rPr lang="pt-BR" smtClean="0"/>
              <a:t>Encaminhar a puérpera para sala de recuperação;</a:t>
            </a:r>
          </a:p>
          <a:p>
            <a:pPr>
              <a:lnSpc>
                <a:spcPct val="73000"/>
              </a:lnSpc>
            </a:pPr>
            <a:r>
              <a:rPr lang="pt-BR" smtClean="0"/>
              <a:t>Monitorar SSVV – 15 a 15 minutos; </a:t>
            </a:r>
          </a:p>
          <a:p>
            <a:pPr>
              <a:lnSpc>
                <a:spcPct val="73000"/>
              </a:lnSpc>
            </a:pPr>
            <a:r>
              <a:rPr lang="pt-BR" smtClean="0"/>
              <a:t>Avaliar tônus uterino;</a:t>
            </a:r>
          </a:p>
          <a:p>
            <a:pPr>
              <a:lnSpc>
                <a:spcPct val="73000"/>
              </a:lnSpc>
            </a:pPr>
            <a:r>
              <a:rPr lang="pt-BR" smtClean="0"/>
              <a:t>Observar sangramento: vaginal, incisão cirúrgica;</a:t>
            </a:r>
          </a:p>
          <a:p>
            <a:pPr>
              <a:lnSpc>
                <a:spcPct val="73000"/>
              </a:lnSpc>
              <a:buFont typeface="Times New Roman" pitchFamily="18" charset="0"/>
              <a:buNone/>
            </a:pPr>
            <a:endParaRPr lang="pt-BR" smtClean="0"/>
          </a:p>
        </p:txBody>
      </p:sp>
      <p:pic>
        <p:nvPicPr>
          <p:cNvPr id="12292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5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1588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Prevenção nas Hemorragias Pós Parto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98750"/>
            <a:ext cx="8642350" cy="4114800"/>
          </a:xfrm>
        </p:spPr>
        <p:txBody>
          <a:bodyPr/>
          <a:lstStyle/>
          <a:p>
            <a:pPr>
              <a:lnSpc>
                <a:spcPct val="73000"/>
              </a:lnSpc>
            </a:pPr>
            <a:r>
              <a:rPr lang="pt-BR" smtClean="0"/>
              <a:t>Monitorar sangramento vagina (controle de forros utilizados);</a:t>
            </a:r>
          </a:p>
          <a:p>
            <a:pPr>
              <a:lnSpc>
                <a:spcPct val="73000"/>
              </a:lnSpc>
            </a:pPr>
            <a:r>
              <a:rPr lang="pt-BR" smtClean="0"/>
              <a:t>Solicitar avaliação da equipe especializada com urgência, caso sangramento ativo.</a:t>
            </a:r>
          </a:p>
          <a:p>
            <a:pPr>
              <a:lnSpc>
                <a:spcPct val="80000"/>
              </a:lnSpc>
            </a:pPr>
            <a:r>
              <a:rPr lang="pt-BR" smtClean="0"/>
              <a:t>Oferecer oxigênio por máscara/cateter(5itros por minutos);</a:t>
            </a:r>
          </a:p>
          <a:p>
            <a:pPr>
              <a:lnSpc>
                <a:spcPct val="80000"/>
              </a:lnSpc>
            </a:pPr>
            <a:r>
              <a:rPr lang="pt-BR" smtClean="0"/>
              <a:t>Instalar 2 acesso venoso calibroso, 16G ou 18G;</a:t>
            </a:r>
          </a:p>
          <a:p>
            <a:pPr>
              <a:lnSpc>
                <a:spcPct val="73000"/>
              </a:lnSpc>
              <a:buFont typeface="Times New Roman" pitchFamily="18" charset="0"/>
              <a:buNone/>
            </a:pPr>
            <a:endParaRPr lang="pt-BR" smtClean="0"/>
          </a:p>
          <a:p>
            <a:pPr>
              <a:lnSpc>
                <a:spcPct val="73000"/>
              </a:lnSpc>
              <a:buFont typeface="Times New Roman" pitchFamily="18" charset="0"/>
              <a:buNone/>
            </a:pPr>
            <a:endParaRPr lang="pt-BR" smtClean="0"/>
          </a:p>
        </p:txBody>
      </p:sp>
      <p:pic>
        <p:nvPicPr>
          <p:cNvPr id="13316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8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Resultado de imagem para rotação interna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500990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7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8563"/>
            <a:ext cx="8228013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pt-BR" sz="4000" b="1" smtClean="0"/>
              <a:t>Prevenção nas Hemorragias Pós Parto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82850"/>
            <a:ext cx="86423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mtClean="0"/>
              <a:t>Coletar exames solicitados;</a:t>
            </a:r>
          </a:p>
          <a:p>
            <a:pPr>
              <a:lnSpc>
                <a:spcPct val="80000"/>
              </a:lnSpc>
            </a:pPr>
            <a:r>
              <a:rPr lang="pt-BR" smtClean="0"/>
              <a:t>Encaminhar exames solicitados com urgências; </a:t>
            </a:r>
          </a:p>
          <a:p>
            <a:pPr>
              <a:lnSpc>
                <a:spcPct val="80000"/>
              </a:lnSpc>
            </a:pPr>
            <a:r>
              <a:rPr lang="pt-BR" smtClean="0"/>
              <a:t>Realizar cateterismo vesical de demora;</a:t>
            </a:r>
          </a:p>
          <a:p>
            <a:pPr>
              <a:lnSpc>
                <a:spcPct val="80000"/>
              </a:lnSpc>
            </a:pPr>
            <a:r>
              <a:rPr lang="pt-BR" smtClean="0"/>
              <a:t>Prevenir hipotermia;</a:t>
            </a:r>
          </a:p>
          <a:p>
            <a:pPr>
              <a:lnSpc>
                <a:spcPct val="80000"/>
              </a:lnSpc>
            </a:pPr>
            <a:r>
              <a:rPr lang="pt-BR" smtClean="0"/>
              <a:t>Monitorar resposta clínica.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pt-BR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pt-BR" sz="1600" smtClean="0"/>
          </a:p>
        </p:txBody>
      </p:sp>
      <p:pic>
        <p:nvPicPr>
          <p:cNvPr id="14340" name="Picture 2" descr="Logo_Saud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1874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ATITUDE E HÁBITO FETAL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 Forma ovóide 2 pólos:</a:t>
            </a:r>
          </a:p>
          <a:p>
            <a:r>
              <a:rPr lang="pt-BR" sz="3200" dirty="0" smtClean="0"/>
              <a:t>Cefálico e pélvico</a:t>
            </a:r>
            <a:endParaRPr lang="pt-BR" sz="3200" dirty="0"/>
          </a:p>
        </p:txBody>
      </p:sp>
      <p:pic>
        <p:nvPicPr>
          <p:cNvPr id="13314" name="Picture 2" descr="Resultado de imagem para apresentação cefal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286676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8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ATITUDE E HÁBITO FETAL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/>
              <a:t> Pólo cefálico merece estudo minucioso, por ser o segmento menos redutível e desempenhar papel da maior importância no processo de adaptação ao trajeto </a:t>
            </a:r>
            <a:r>
              <a:rPr lang="pt-BR" sz="3200" dirty="0" err="1" smtClean="0"/>
              <a:t>pelviperineal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039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 smtClean="0"/>
              <a:t> É a relação entre o maior eixo uterino com o maior eixo fetal:</a:t>
            </a:r>
          </a:p>
          <a:p>
            <a:pPr algn="just"/>
            <a:r>
              <a:rPr lang="pt-BR" sz="3200" dirty="0" smtClean="0"/>
              <a:t> Longitudinal: maior eixo uterino e fetal coincidem (cefálica e pélvico);</a:t>
            </a:r>
          </a:p>
          <a:p>
            <a:pPr algn="just"/>
            <a:r>
              <a:rPr lang="pt-BR" sz="3200" dirty="0" smtClean="0"/>
              <a:t> Transversa: quando </a:t>
            </a:r>
            <a:r>
              <a:rPr lang="pt-BR" sz="3200" dirty="0" err="1" smtClean="0"/>
              <a:t>perpendiculam</a:t>
            </a:r>
            <a:r>
              <a:rPr lang="pt-BR" sz="3200" dirty="0" smtClean="0"/>
              <a:t>:</a:t>
            </a:r>
          </a:p>
          <a:p>
            <a:pPr algn="just"/>
            <a:r>
              <a:rPr lang="pt-BR" sz="3200" dirty="0" smtClean="0"/>
              <a:t> Oblíqua: cruzada ou inclinada (fase transição para longitudinal ou transversa).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235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Resultado de imagem para situação fe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9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 É  a região do feto que ocupa a área do estreito superior e que nele se insinuará:</a:t>
            </a:r>
            <a:endParaRPr lang="pt-BR" sz="3200" dirty="0"/>
          </a:p>
        </p:txBody>
      </p:sp>
      <p:pic>
        <p:nvPicPr>
          <p:cNvPr id="10242" name="Picture 2" descr="Resultado de imagem para apresentaçã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9"/>
            <a:ext cx="9144000" cy="371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6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/>
          <a:lstStyle/>
          <a:p>
            <a:r>
              <a:rPr lang="pt-BR" dirty="0" smtClean="0"/>
              <a:t>É o lado da mãe em que se volta o dorso do feto, o dorso pode estar:</a:t>
            </a:r>
          </a:p>
          <a:p>
            <a:r>
              <a:rPr lang="pt-BR" dirty="0" smtClean="0"/>
              <a:t>Á direita/ á esquerda</a:t>
            </a:r>
            <a:endParaRPr lang="pt-BR" dirty="0"/>
          </a:p>
        </p:txBody>
      </p:sp>
      <p:pic>
        <p:nvPicPr>
          <p:cNvPr id="9218" name="Picture 2" descr="Resultado de imagem para dors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5143536" cy="290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0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DETERMINAÇÃO FETAL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</a:t>
            </a:r>
            <a:r>
              <a:rPr lang="pt-BR" sz="3200" dirty="0" smtClean="0"/>
              <a:t>Na obstetrícia, as manobras de </a:t>
            </a:r>
            <a:r>
              <a:rPr lang="pt-BR" sz="3200" dirty="0" err="1" smtClean="0"/>
              <a:t>Leopold</a:t>
            </a:r>
            <a:r>
              <a:rPr lang="pt-BR" sz="3200" dirty="0" smtClean="0"/>
              <a:t> é um método comum e sistemático de se determinar a posição de um feto dentro do útero de uma mulher. Elas recebem este nome em homenagem ao ginecologista </a:t>
            </a:r>
            <a:r>
              <a:rPr lang="pt-BR" sz="3200" dirty="0" err="1" smtClean="0"/>
              <a:t>Cristian</a:t>
            </a:r>
            <a:r>
              <a:rPr lang="pt-BR" sz="3200" dirty="0" smtClean="0"/>
              <a:t> Gerhard </a:t>
            </a:r>
            <a:r>
              <a:rPr lang="pt-BR" sz="3200" dirty="0" err="1" smtClean="0"/>
              <a:t>Leopold</a:t>
            </a:r>
            <a:r>
              <a:rPr lang="pt-BR" sz="32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45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Resultado de imagem para manobra de leopo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6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DETERMINAÇÃO FETAL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7239000" cy="47412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 smtClean="0"/>
              <a:t> As manobras consistem em quatro ações distintas, cada uma ajudando a determinar a posição do feto. As manobras são importantes porque ajudam a determinar a posição e apresentação do feto, que em conjunto, com a avaliação correta da forma da pelve materna, podem indicar se o parto será complicado ou se a cesariana será necessária.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902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Extensão: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Depois da rotação interna, a cabeça fortemente </a:t>
            </a:r>
            <a:r>
              <a:rPr lang="pt-BR" dirty="0" err="1" smtClean="0"/>
              <a:t>fletida</a:t>
            </a:r>
            <a:r>
              <a:rPr lang="pt-BR" dirty="0" smtClean="0"/>
              <a:t> alcança e ocorre á extensão que faz com que o </a:t>
            </a:r>
            <a:r>
              <a:rPr lang="pt-BR" dirty="0" err="1" smtClean="0"/>
              <a:t>occípto</a:t>
            </a:r>
            <a:r>
              <a:rPr lang="pt-BR" dirty="0" smtClean="0"/>
              <a:t> entre em contato direto com a margem inferior da sínfise púbica;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A cabeça fortemente </a:t>
            </a:r>
            <a:r>
              <a:rPr lang="pt-BR" dirty="0" err="1" smtClean="0"/>
              <a:t>fletida</a:t>
            </a:r>
            <a:r>
              <a:rPr lang="pt-BR" dirty="0" smtClean="0"/>
              <a:t> ao alcançar o assoalho pélvico não se distende sendo dirigida para baixo, neste momento  2 forças entram em jogo: a primeira, exercida pelo útero, e a segunda pelo assoalho pélvico. Essas duas forças produzem uma extensão. A cabeça nasce.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1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239000" cy="142876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TIPOS DE PELVE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dirty="0" smtClean="0"/>
              <a:t>GINECÓIDE: e a melhor bacia para o PN, presente em 50% das mulheres, é </a:t>
            </a:r>
            <a:r>
              <a:rPr lang="pt-BR" dirty="0" err="1" smtClean="0"/>
              <a:t>arrendonda</a:t>
            </a:r>
            <a:r>
              <a:rPr lang="pt-BR" dirty="0" smtClean="0"/>
              <a:t> e propícia para a passagem do feto, faz poucas </a:t>
            </a:r>
            <a:r>
              <a:rPr lang="pt-BR" dirty="0" err="1" smtClean="0"/>
              <a:t>distócias</a:t>
            </a:r>
            <a:r>
              <a:rPr lang="pt-BR" dirty="0" smtClean="0"/>
              <a:t>;</a:t>
            </a:r>
          </a:p>
          <a:p>
            <a:pPr algn="just">
              <a:buNone/>
            </a:pPr>
            <a:r>
              <a:rPr lang="pt-BR" dirty="0" smtClean="0"/>
              <a:t>ANDRÓIDE: é a pior bacia para o PN, mais comum em homens, mas 20%das mulheres possuem esse tipo de bacia;</a:t>
            </a:r>
          </a:p>
          <a:p>
            <a:pPr algn="just">
              <a:buNone/>
            </a:pPr>
            <a:r>
              <a:rPr lang="pt-BR" dirty="0" smtClean="0"/>
              <a:t>PLATIPELÓIDE: é achatada, presente em 5% das mulheres. Possível PN;</a:t>
            </a:r>
          </a:p>
          <a:p>
            <a:pPr algn="just">
              <a:buNone/>
            </a:pPr>
            <a:r>
              <a:rPr lang="pt-BR" dirty="0" smtClean="0"/>
              <a:t>ANTROPÓIDE: em forma de um coração, presente em 25% das mulheres compatível com PN.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44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2" name="Picture 2" descr="Resultado de imagem para tipos de ba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786742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0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CONTRAÇÕES UTERINAS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contração é a indicação do parto, ou seja, são os principais sintomas do parto. O que ocorre, é que se contrai o corpo uterino puxando-o sobre o colo para abrir e empurrar o bebê até a vagina;</a:t>
            </a:r>
          </a:p>
          <a:p>
            <a:r>
              <a:rPr lang="pt-BR" dirty="0" smtClean="0"/>
              <a:t>Contrações de Braxton Hicks;</a:t>
            </a:r>
          </a:p>
          <a:p>
            <a:r>
              <a:rPr lang="pt-BR" dirty="0" smtClean="0"/>
              <a:t>Liberação de </a:t>
            </a:r>
            <a:r>
              <a:rPr lang="pt-BR" dirty="0" err="1" smtClean="0"/>
              <a:t>ocitocina</a:t>
            </a:r>
            <a:r>
              <a:rPr lang="pt-BR" dirty="0" smtClean="0"/>
              <a:t>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4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CONTRAÇÕES UTERINAS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Intensidade: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É o produto de uma contração completa do músculo uterino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Menor no inicio do TP- 40 </a:t>
            </a:r>
            <a:r>
              <a:rPr lang="pt-BR" dirty="0" err="1" smtClean="0"/>
              <a:t>mmHg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Final do período de dilatação- 50 a 60 </a:t>
            </a:r>
            <a:r>
              <a:rPr lang="pt-BR" dirty="0" err="1" smtClean="0"/>
              <a:t>mmHg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Período </a:t>
            </a:r>
            <a:r>
              <a:rPr lang="pt-BR" dirty="0" err="1" smtClean="0"/>
              <a:t>expulsivo</a:t>
            </a:r>
            <a:r>
              <a:rPr lang="pt-BR" dirty="0" smtClean="0"/>
              <a:t>- maior que 60mmHg</a:t>
            </a:r>
          </a:p>
          <a:p>
            <a:pPr algn="just">
              <a:buNone/>
            </a:pPr>
            <a:r>
              <a:rPr lang="pt-BR" dirty="0" smtClean="0"/>
              <a:t>Freqüência: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Número de contrações em tempo variável de 10 minutos, a freqüência é progressiva com a evolução de fase da dilatação chegando a 5 contrações no período </a:t>
            </a:r>
            <a:r>
              <a:rPr lang="pt-BR" dirty="0" err="1" smtClean="0"/>
              <a:t>expulsivo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7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CONTRAÇÕES UTERINAS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No final do processo de dilatação aumenta a freqüência e intensidade das contrações;</a:t>
            </a:r>
          </a:p>
          <a:p>
            <a:pPr algn="just"/>
            <a:r>
              <a:rPr lang="pt-BR" dirty="0" smtClean="0"/>
              <a:t>A toda contratilidade uterina a fibra muscular uterina não volta ao seu estado natural, ela sempre promove um pequeno encurtamento durante o TP, dilatando o colo. </a:t>
            </a:r>
          </a:p>
          <a:p>
            <a:pPr algn="just"/>
            <a:r>
              <a:rPr lang="pt-BR" dirty="0" smtClean="0"/>
              <a:t>Promove a descida do mesmo pelo canal de parto.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8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Resultado de imagem para encurtamento do colo uter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5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7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CONTRAÇÕES UTERINAS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 dinâmica uterina não é igual em todo TP, começa lentamente e á medida que está evoluindo, a contração vai aumentando. Muda as características normais do colo que é longo, grosso, posterior, impérvio para fino, curto, central ou seja pérvio. A contração varia de 40” a 50”.</a:t>
            </a:r>
          </a:p>
          <a:p>
            <a:pPr algn="just">
              <a:buNone/>
            </a:pPr>
            <a:r>
              <a:rPr lang="pt-BR" dirty="0" smtClean="0"/>
              <a:t>Função da contração: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Encurta o corpo uterino;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Traciona o segmento inferior que se expande;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Dilata e apaga a cérvice.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0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239000" cy="1285884"/>
          </a:xfrm>
        </p:spPr>
        <p:txBody>
          <a:bodyPr/>
          <a:lstStyle/>
          <a:p>
            <a:r>
              <a:rPr lang="pt-BR" dirty="0" smtClean="0"/>
              <a:t>CONTRAÇÕES UTERINAS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71504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Fase </a:t>
            </a:r>
            <a:r>
              <a:rPr lang="pt-BR" dirty="0" err="1" smtClean="0"/>
              <a:t>prodrômica</a:t>
            </a:r>
            <a:r>
              <a:rPr lang="pt-BR" dirty="0" smtClean="0"/>
              <a:t>: na fase final da gestação, os </a:t>
            </a:r>
            <a:r>
              <a:rPr lang="pt-BR" dirty="0" err="1" smtClean="0"/>
              <a:t>pródromos</a:t>
            </a:r>
            <a:r>
              <a:rPr lang="pt-BR" dirty="0" smtClean="0"/>
              <a:t> ou pré-parto, chamados de erroneamente chamado de “falso trabalho de parto”, que antecedem a fase latente. Pode ocorrer contrações leves e perda de tampão mucoso;</a:t>
            </a:r>
          </a:p>
          <a:p>
            <a:r>
              <a:rPr lang="pt-BR" dirty="0" smtClean="0"/>
              <a:t>Fase latente: contrações irregulares até3 cm de dilatação. Dura em cerca de 20 horas em </a:t>
            </a:r>
            <a:r>
              <a:rPr lang="pt-BR" dirty="0" err="1" smtClean="0"/>
              <a:t>primíparas</a:t>
            </a:r>
            <a:r>
              <a:rPr lang="pt-BR" dirty="0" smtClean="0"/>
              <a:t> e 14 horas em multíparas</a:t>
            </a:r>
          </a:p>
          <a:p>
            <a:r>
              <a:rPr lang="pt-BR" dirty="0" smtClean="0"/>
              <a:t>Fase ativa: contrações regulares, com dilatação de no mínimo 3 cm ou mais. A duração do TP durante a fase ativa nas </a:t>
            </a:r>
            <a:r>
              <a:rPr lang="pt-BR" dirty="0" err="1" smtClean="0"/>
              <a:t>primíparas</a:t>
            </a:r>
            <a:r>
              <a:rPr lang="pt-BR" dirty="0" smtClean="0"/>
              <a:t> é de 12 h, tendo uma dilatação de +/- 1 cm </a:t>
            </a:r>
            <a:r>
              <a:rPr lang="pt-BR" dirty="0" err="1" smtClean="0"/>
              <a:t>hr</a:t>
            </a:r>
            <a:r>
              <a:rPr lang="pt-BR" dirty="0" smtClean="0"/>
              <a:t>, já nas multíparas 3 cm </a:t>
            </a:r>
            <a:r>
              <a:rPr lang="pt-BR" dirty="0" err="1" smtClean="0"/>
              <a:t>hr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9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Segunda fase do parto: período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expulsivo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segunda fase do parto se inicia com o colo completamente dilatado e termina com a expulsão do recém-nascido. Em média, numa gestante de primeira gestação, esta fase dura 50 minutos. Para que haja o nascimento, não somente as contrações uterinas e o esforço materna contribuem, há também o auxílio da musculatura da parede abdominal e da região pélvica materna.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16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Resultado de imagem para período expuls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1156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80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Resultado de imagem para cabeça nascendo no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810000" cy="6072230"/>
          </a:xfrm>
          <a:prstGeom prst="rect">
            <a:avLst/>
          </a:prstGeom>
          <a:noFill/>
        </p:spPr>
      </p:pic>
      <p:pic>
        <p:nvPicPr>
          <p:cNvPr id="35844" name="Picture 4" descr="Resultado de imagem para cabeça nascendo no par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4029075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0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Segunda fase do parto: período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expulsivo</a:t>
            </a:r>
            <a:endParaRPr lang="pt-BR" sz="27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7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Em mais de 90% das vezes, o feto se apresenta numa posição cefálica, ou seja, a sua cabeça é a primeira parte fetal a entrar no canal vaginal. Contudo, diversas formas de apresentações são possíveis e algumas delas necessitam da indicação de cesariana.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839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Os mecanismos do trabalho de parto são movimentos passivos da parte que se apresenta que permite sua passagem pelo canal de parto. É o ajustamento que o objeto (feto) faz em relação ao trajeto;</a:t>
            </a:r>
          </a:p>
          <a:p>
            <a:pPr algn="just"/>
            <a:r>
              <a:rPr lang="pt-BR" dirty="0" smtClean="0"/>
              <a:t>O trabalho de parto tem como princípio:</a:t>
            </a:r>
          </a:p>
          <a:p>
            <a:pPr algn="just">
              <a:buNone/>
            </a:pPr>
            <a:r>
              <a:rPr lang="pt-BR" dirty="0" smtClean="0"/>
              <a:t>Expelir o feto através das vias genitais, tendo como forças aliadas ás contrações uterinas e auxílio da musculatura abdominal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96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O trajeto: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é irregular, inicialmente cilíndrico e finalmente, possui uma leve curva, quase uma linha reta;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O canal de parto a princípio é cilíndrico, no final torna-se elipsóide;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O feto durante toda a gestação possui uma atitude ovóide e fica relaxado dentro do útero, com o início da contratilidade uterina, assume uma forma mais cilíndrica que é mais compatível com o canal, além de tomar uma atitude de flexão de cabeça, na tentativa de adaptar-se ao tamanho e a forma da pelve materna.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2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trajeto para o parto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43932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8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748" name="AutoShape 4" descr="Resultado de imagem para descida e flexão do f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0" name="AutoShape 6" descr="Resultado de imagem para descida e flexão do f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1752" name="Picture 8" descr="Resultado de imagem para descida e flexã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162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5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A descida é provocada por uma ou mais de quatro forças:</a:t>
            </a:r>
          </a:p>
          <a:p>
            <a:pPr>
              <a:buNone/>
            </a:pPr>
            <a:endParaRPr lang="pt-BR" dirty="0" smtClean="0"/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Pressão do líquido amniótico;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Pressão direta do fundo sobre as nádegas;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Contração dos músculos abdominais;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Extensão e ratificação do corpo.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7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44278" y="2062716"/>
            <a:ext cx="8020681" cy="41786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Parto por cesariana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parto por cesariana é uma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laparotomia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que exige uma série de cuidados clínicos, técnicos, anestésicos;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Anestesia;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Posição da mulher: a cesariana é realizada com a mulher em decúbito dorsal horizontal;</a:t>
            </a:r>
          </a:p>
          <a:p>
            <a:pPr algn="just"/>
            <a:r>
              <a:rPr lang="pt-BR" dirty="0" err="1" smtClean="0">
                <a:latin typeface="Arial" pitchFamily="34" charset="0"/>
                <a:cs typeface="Arial" pitchFamily="34" charset="0"/>
              </a:rPr>
              <a:t>Anti-sepsia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da pele;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Escolha da incisão: a preferência é dada á incisão transversa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suprapúbica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conforme técnica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pfannenstiel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a incisão infra-umbilical mediana é indicado quando o risco de sangramento é maior.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83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5" y="1340768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err="1" smtClean="0">
                <a:latin typeface="Arial" pitchFamily="34" charset="0"/>
                <a:cs typeface="Arial" pitchFamily="34" charset="0"/>
              </a:rPr>
              <a:t>Laparotomia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abertura da cavidade abdominal, deve ser considerada a possibilidade de lesões da bexiga ou de alças intestinais;</a:t>
            </a:r>
          </a:p>
          <a:p>
            <a:pPr algn="just"/>
            <a:r>
              <a:rPr lang="pt-BR" dirty="0" err="1" smtClean="0">
                <a:latin typeface="Arial" pitchFamily="34" charset="0"/>
                <a:cs typeface="Arial" pitchFamily="34" charset="0"/>
              </a:rPr>
              <a:t>Histerotomia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 abertura da cavidade uterina é feita praticando-se com pequena incisão a bisturi;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Escoamento do LA;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Retirada do feto: muito importante na cesárea, exigindo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tranquilidade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do cirurgião, com objetivo de evitar desprendimentos fetais bruscos. Neste momento é fundamental, a sala cirúrgica deve estar aquecida e o ambiente silencioso.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557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Resultado de imagem para cesari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214942" cy="6000768"/>
          </a:xfrm>
          <a:prstGeom prst="rect">
            <a:avLst/>
          </a:prstGeom>
          <a:noFill/>
        </p:spPr>
      </p:pic>
      <p:pic>
        <p:nvPicPr>
          <p:cNvPr id="41988" name="Picture 4" descr="Resultado de imagem para cesari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392905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4719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CLAMPEAMENTO DO CORDÃO UMBILICAL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Deve ser realizado com 2 pinças, cortando-se entre elas;</a:t>
            </a:r>
          </a:p>
          <a:p>
            <a:pPr algn="just"/>
            <a:r>
              <a:rPr lang="pt-BR" dirty="0" smtClean="0"/>
              <a:t>Bebês com clampeamento imediato de cordão têm valores mais baixos de </a:t>
            </a:r>
            <a:r>
              <a:rPr lang="pt-BR" dirty="0" err="1" smtClean="0"/>
              <a:t>hematócrito</a:t>
            </a:r>
            <a:r>
              <a:rPr lang="pt-BR" dirty="0" smtClean="0"/>
              <a:t>/hemoglobina;</a:t>
            </a:r>
          </a:p>
          <a:p>
            <a:pPr algn="just"/>
            <a:r>
              <a:rPr lang="pt-BR" dirty="0" smtClean="0"/>
              <a:t>O recém-nascido colocado logo após o nascimento ao nível da vulva ou abaixo dele por três minutos, antes do clampeamento do cordão, há transferência de aproximadamente 80 ml de sangue da placenta para o RN, isso favorece a passagem de cerca de 50 </a:t>
            </a:r>
            <a:r>
              <a:rPr lang="pt-BR" dirty="0" err="1" smtClean="0"/>
              <a:t>mg</a:t>
            </a:r>
            <a:r>
              <a:rPr lang="pt-BR" dirty="0" smtClean="0"/>
              <a:t> de ferro ao neonato.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14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Rotação externa: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Poucos momentos após a liberação da cabeça, o pescoço, que se tornou algo torcido durante a rotação interna da cabeça, se distorce. Os ombros que entram na pelve em uma posição transversa, rodam para a posição ântero-posterior, com um ombro próximo a </a:t>
            </a:r>
            <a:r>
              <a:rPr lang="pt-BR" dirty="0" err="1" smtClean="0"/>
              <a:t>sínfese</a:t>
            </a:r>
            <a:r>
              <a:rPr lang="pt-BR" dirty="0" smtClean="0"/>
              <a:t> púbica e outro pousado no períneo. A medida que os ombros rodam internamente, a cabeça que está do lado de fora, gira externamente.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4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6866" name="Picture 2" descr="Resultado de imagem para corte cordao umbili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572428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1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988840"/>
            <a:ext cx="8010472" cy="46548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Cuidados com o períneo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lesão de períneo e um dos traumatismos mais freqüentes durante o parto, mesmo em partos e trabalhos de parto com evolução normal. Várias técnicas e práticas visam reduzir os danos ou alterá-los a um grau manejável.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É divulgada a técnica de proteção do períneo durante a expulsão do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polo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cefálico - os dedos de uma das mãos (geralmente a direita) apóiam o períneo, enquanto a outra  faz leve pressão sobre a cabeça para controlar a velocidade de coroamento, tentando evitar ou reduzir os danos aos tecidos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perineais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Essa técnica e conhecida como Manobra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Ritgen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048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Laceração de períneo</a:t>
            </a:r>
          </a:p>
          <a:p>
            <a:pPr>
              <a:buNone/>
            </a:pP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A ocorrência de lacerações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perineais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é freqüente, especialmente em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primíparas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. Lacerações de primeiro grau ás vezes não necessitam sutura, as de segundo grau em geral podem ser suturadas com facilidade sob analgesia local e, em regra geral, cicatrizam sem complicações.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053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6866" name="Picture 2" descr="Resultado de imagem para laceração do perineo na hora do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2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5504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err="1" smtClean="0">
                <a:latin typeface="Arial" pitchFamily="34" charset="0"/>
                <a:cs typeface="Arial" pitchFamily="34" charset="0"/>
              </a:rPr>
              <a:t>Episiotomia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OMS (1996) avalia que determinadas situações, como sinais de sofrimento fetal, progressão insuficiente do parto e ameaça de laceração de terceiro grau (incluindo laceração de terceiro grau em parto anterior) podem ser bons motivos para a indicação da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episiotomia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num parto, até então de evolução normal.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Salienta que o profissional deve ser habilitado para suturar lacerações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episiotomias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modo adequado, devendo receber treinamento para isso. VÍDEO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181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Resultado de imagem para anestesia de pude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780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Resultado de imagem para cuidado com perineo na hora do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8273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Fórceps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Tem como principal função a apreensão, tração, rotação do pólo cefálico fetal e correção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assinclitismos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Os partos instrumentais associam-se a maior risco de hemorragias no quarto período 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. É absolutamente necessária atenção redobrada á mulher após o parto. A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tranquilização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da mulher e seu acompanhante é fundamental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4481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 descr="Resultado de imagem para fórc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5553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67346" r="21181" b="6508"/>
          <a:stretch>
            <a:fillRect/>
          </a:stretch>
        </p:blipFill>
        <p:spPr bwMode="auto">
          <a:xfrm>
            <a:off x="4953000" y="17526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402263" y="4391025"/>
            <a:ext cx="1743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Expulsão da placenta</a:t>
            </a: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5124" name="Oval 7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charset="0"/>
                <a:ea typeface="Gulim" pitchFamily="34" charset="-127"/>
              </a:rPr>
              <a:t>3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8001000" y="3429000"/>
            <a:ext cx="8461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Cordão</a:t>
            </a:r>
          </a:p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umbilical</a:t>
            </a:r>
            <a:br>
              <a:rPr lang="en-US" altLang="ko-KR" sz="1200" b="1">
                <a:latin typeface="Arial" charset="0"/>
                <a:ea typeface="Gulim" pitchFamily="34" charset="-127"/>
              </a:rPr>
            </a:b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8001000" y="2105025"/>
            <a:ext cx="5810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Útero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8001000" y="2590800"/>
            <a:ext cx="12160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Placenta</a:t>
            </a:r>
            <a:br>
              <a:rPr lang="en-US" altLang="ko-KR" sz="1200" b="1">
                <a:latin typeface="Arial" charset="0"/>
                <a:ea typeface="Gulim" pitchFamily="34" charset="-127"/>
              </a:rPr>
            </a:br>
            <a:r>
              <a:rPr lang="en-US" altLang="ko-KR" sz="1200" b="1">
                <a:latin typeface="Arial" charset="0"/>
                <a:ea typeface="Gulim" pitchFamily="34" charset="-127"/>
              </a:rPr>
              <a:t>(parcialmente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destacada)</a:t>
            </a: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 flipH="1">
            <a:off x="7772400" y="3581400"/>
            <a:ext cx="22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 flipH="1" flipV="1">
            <a:off x="6324600" y="2209800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 flipH="1" flipV="1">
            <a:off x="6477000" y="2743200"/>
            <a:ext cx="152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4464" name="Text Box 16"/>
          <p:cNvSpPr txBox="1">
            <a:spLocks noGrp="1" noChangeArrowheads="1"/>
          </p:cNvSpPr>
          <p:nvPr>
            <p:ph type="title"/>
          </p:nvPr>
        </p:nvSpPr>
        <p:spPr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ESTÁGIOS DO TRABALHO DE PARTO (III)</a:t>
            </a:r>
          </a:p>
        </p:txBody>
      </p:sp>
      <p:sp>
        <p:nvSpPr>
          <p:cNvPr id="513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73538" cy="4114800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pt-BR" sz="1800" b="1" smtClean="0"/>
              <a:t>	</a:t>
            </a:r>
            <a:r>
              <a:rPr lang="pt-BR" sz="1800" b="1" smtClean="0">
                <a:solidFill>
                  <a:srgbClr val="FF0000"/>
                </a:solidFill>
                <a:latin typeface="Georgia" pitchFamily="18" charset="0"/>
              </a:rPr>
              <a:t>O terceiro estágio (estágio da placenta)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Duração em média de 15 minutos.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Inicia-se tão logo o bebê tenha nascido e termina com a expulsão da placenta e membranas.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A retração do útero reduz a área de inserção da placenta; assim,  a placenta e as membranas fetais separam-se da parede uterina e são expelidas pela vagina.</a:t>
            </a:r>
            <a:endParaRPr lang="pt-BR" sz="180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33278" r="29878" b="39783"/>
          <a:stretch>
            <a:fillRect/>
          </a:stretch>
        </p:blipFill>
        <p:spPr bwMode="auto">
          <a:xfrm>
            <a:off x="5638800" y="2057400"/>
            <a:ext cx="327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011863" y="4848225"/>
            <a:ext cx="2597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Expulsão: nascimento da criança</a:t>
            </a: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4100" name="Oval 7"/>
          <p:cNvSpPr>
            <a:spLocks noChangeArrowheads="1"/>
          </p:cNvSpPr>
          <p:nvPr/>
        </p:nvSpPr>
        <p:spPr bwMode="auto">
          <a:xfrm>
            <a:off x="5715000" y="4800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715000" y="4800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charset="0"/>
                <a:ea typeface="Gulim" pitchFamily="34" charset="-127"/>
              </a:rPr>
              <a:t>2</a:t>
            </a:r>
          </a:p>
        </p:txBody>
      </p:sp>
      <p:sp>
        <p:nvSpPr>
          <p:cNvPr id="103434" name="Text Box 10"/>
          <p:cNvSpPr txBox="1">
            <a:spLocks noGrp="1" noChangeArrowheads="1"/>
          </p:cNvSpPr>
          <p:nvPr>
            <p:ph type="title"/>
          </p:nvPr>
        </p:nvSpPr>
        <p:spPr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ESTÁGIOS DO TRABALHO DE PARTO (II)</a:t>
            </a:r>
          </a:p>
        </p:txBody>
      </p:sp>
      <p:sp>
        <p:nvSpPr>
          <p:cNvPr id="4103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73538" cy="43275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pt-BR" sz="1600" b="1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pt-BR" sz="1800" b="1" smtClean="0">
                <a:solidFill>
                  <a:srgbClr val="FF0000"/>
                </a:solidFill>
                <a:latin typeface="Georgia" pitchFamily="18" charset="0"/>
              </a:rPr>
              <a:t>O segundo estágio (estágio da expulsão)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Dura cerca de 20 minutos (multíparas) a 50 minutos (nulíparas).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Compreende a passagem do feto pela vagina e o nascimento deste.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1800" smtClean="0">
                <a:solidFill>
                  <a:srgbClr val="000080"/>
                </a:solidFill>
                <a:latin typeface="Georgia" pitchFamily="18" charset="0"/>
              </a:rPr>
              <a:t>As contrações uterinas recomeçam pouco depois do bebê ter nascido.</a:t>
            </a:r>
            <a:endParaRPr lang="pt-BR" sz="180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Terceira fase: período do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secundamento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ou dequitação</a:t>
            </a:r>
          </a:p>
          <a:p>
            <a:pPr algn="just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terceira fase do parto compreende o desprendimento, descida e expulsão da placenta e as membranas ovulares (que protegem o feto intra-útero). Em média ocorre cerca de 10 minutos após o término do período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expulsivo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ou seja, com o nascimento. As mesmas contrações que diminuem o tamanho do útero nesta fase correspondem ao mecanismo principal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despreendimento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expulsão da placenta.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93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Resultado de imagem para dequitação da place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9606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Nesse estágio ocorre a separação e expulsão da placenta (dequitação). Os principais riscos maternos são a hemorragia durante ou após essa separação e a retenção de restos placentários.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A administração profilática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ocitocina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é usada em vários momentos durante o terceiro período do parto. Mais freqüentemente é aplicada por via intramuscular, na dose de 10Ul, imediatamente após o desprendimento do ombro anterior, ou após o nascimento da criança.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672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Quarta fase: período de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greemberg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Este período corresponde à primeira hora depois da saída da placenta. É de fundamental importância para impedir o sangramento excessivo. Durante esse período, há a possibilidade maior de ocorrer grandes hemorragias.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Este controle hemorrágico ocorre por: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miotamponamento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que consiste na contração potente da musculatura uterina,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ocluindo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 saída dos vasos sanguíneos que irrigavam a placenta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trombotamponamento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formação de coágulos que obliteram os vasos sanguíneos (hematomas).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58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Quarta fase: período de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greemberg</a:t>
            </a:r>
            <a:endParaRPr lang="pt-BR" sz="27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Classificação do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imediato (de 1 a 2 horas).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mediato (até o 10º).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tardio (do 11º até 42º).</a:t>
            </a: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8062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Globo de Segurança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Pinard</a:t>
            </a: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O útero atinge a cicatriz umbilical após a dequitação (saída da placenta),e regride em torno de 1cm até o 3º dia e depois em 0,5 até o 12º dia, quando o útero tangencia a borda superior da sínfise púbica;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Este processo de hemóstase pode ser percebido através do globo de segurança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pinard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, onde torna o útero firme.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264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https://saudedamulherufal.files.wordpress.com/2012/10/clip_image002_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701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8010472" cy="4727448"/>
          </a:xfrm>
        </p:spPr>
        <p:txBody>
          <a:bodyPr>
            <a:normAutofit fontScale="62500" lnSpcReduction="20000"/>
          </a:bodyPr>
          <a:lstStyle/>
          <a:p>
            <a:r>
              <a:rPr lang="pt-BR" sz="3400" b="1" dirty="0" smtClean="0">
                <a:latin typeface="Arial" pitchFamily="34" charset="0"/>
                <a:cs typeface="Arial" pitchFamily="34" charset="0"/>
              </a:rPr>
              <a:t>Sinais e Sintomas no </a:t>
            </a:r>
            <a:r>
              <a:rPr lang="pt-BR" sz="3400" b="1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 Imediato: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Cansaço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Sono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Fome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Fraqueza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Bradicardia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Hipotensão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Hipotermia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Calafrio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Poliúria ou retenção urinária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Cólica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Involução uterina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Dor na ferida operatória ou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episiorrafia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b="1" dirty="0" err="1" smtClean="0">
                <a:latin typeface="Arial" pitchFamily="34" charset="0"/>
                <a:cs typeface="Arial" pitchFamily="34" charset="0"/>
              </a:rPr>
              <a:t>Loquiação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 (Perda de sangue, muco e tecido via vaginal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4829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Tipos de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Lóquios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vermelho (rubro – até 3º dia).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serosanguinolento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(3º a 10º dia).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amarelo ( 10º ao 20º dia).</a:t>
            </a:r>
          </a:p>
          <a:p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Lóquio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alvos (partir do 21º dia, pode durar até a 42º semana).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30565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4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06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Expulsão</a:t>
            </a:r>
          </a:p>
          <a:p>
            <a:pPr>
              <a:buNone/>
            </a:pPr>
            <a:endParaRPr lang="pt-BR" dirty="0" smtClean="0"/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Depois do nascimento dos ombros o restante, do corpo é rapidamente expulso.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71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pt-BR" dirty="0" smtClean="0"/>
              <a:t>Cuidados de Enfermagem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2062720"/>
            <a:ext cx="8153400" cy="48291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Proporcionar um ambiente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tranquilo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Ofeecrer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um cobertor para aquecê-la;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Trocar a camisola e/ou roupa de cama se úmidas ou sujas de sangue;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Instalar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monitorização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cardíaca na primeira hora pós parto (se necessário);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Controlar os SSVV (Sinais Vitais) a cada 30 minutos;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Observar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loquios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rigorosamente;</a:t>
            </a: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Acompanhar a involução uterina: palpar o globo de segurança de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Pinard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(fundo do útero), observando a consistência (contraído ou amolecido) e a altura (acima ou abaixo da cicatriz umbilical). Se caso o útero permanecer amolecido (hipotonia) e/ou acima da cicatriz umbilical chamar o médico ou enfermeira obstétrica para avaliação imediata.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5550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Cuidados com o períneo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lesão de períneo e um dos traumatismos mais freqüentes durante o parto, mesmo em partos e trabalhos de parto com evolução normal. Várias técnicas e práticas visam reduzir os danos ou alterá-los a um grau manejável.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É divulgada a técnica de proteção do períneo durante a expulsão do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polo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cefálico - os dedos de uma das mãos (geralmente a direita) apóiam o períneo, enquanto a outra  faz leve pressão sobre a cabeça para controlar a velocidade de coroamento, tentando evitar ou reduzir os danos aos tecidos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perineais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Essa técnica e conhecida como Manobra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Ritgen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048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Laceração de períneo</a:t>
            </a:r>
          </a:p>
          <a:p>
            <a:pPr>
              <a:buNone/>
            </a:pP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A ocorrência de lacerações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perineais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é freqüente, especialmente em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primíparas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. Lacerações de primeiro grau ás vezes não necessitam sutura, as de segundo grau em geral podem ser suturadas com facilidade sob analgesia local e, em regra geral, cicatrizam sem complicações.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053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6866" name="Picture 2" descr="Resultado de imagem para laceração do perineo na hora do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2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5504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err="1" smtClean="0">
                <a:latin typeface="Arial" pitchFamily="34" charset="0"/>
                <a:cs typeface="Arial" pitchFamily="34" charset="0"/>
              </a:rPr>
              <a:t>Episiotomia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OMS (1996) avalia que determinadas situações, como sinais de sofrimento fetal, progressão insuficiente do parto e ameaça de laceração de terceiro grau (incluindo laceração de terceiro grau em parto anterior) podem ser bons motivos para a indicação da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episiotomia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num parto, até então de evolução normal.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Salienta que o profissional deve ser habilitado para suturar lacerações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episiotomias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modo adequado, devendo receber treinamento para isso. VÍDEO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181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Resultado de imagem para anestesia de pude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780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Resultado de imagem para cuidado com perineo na hora do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8273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Fórceps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Tem como principal função a apreensão, tração, rotação do pólo cefálico fetal e correção de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assinclitismos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Os partos instrumentais associam-se a maior risco de hemorragias no quarto período e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. É absolutamente necessária atenção redobrada á mulher após o parto. A </a:t>
            </a:r>
            <a:r>
              <a:rPr lang="pt-BR" sz="2700" dirty="0" err="1" smtClean="0">
                <a:latin typeface="Arial" pitchFamily="34" charset="0"/>
                <a:cs typeface="Arial" pitchFamily="34" charset="0"/>
              </a:rPr>
              <a:t>tranquilização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 da mulher e seu acompanhante é fundamental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4481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 descr="Resultado de imagem para fórc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5553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ESTÁGIOS DO TRABALHO DE 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Terceira fase: período do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secundamento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ou dequitação</a:t>
            </a:r>
          </a:p>
          <a:p>
            <a:pPr algn="just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terceira fase do parto compreende o desprendimento, descida e expulsão da placenta e as membranas ovulares (que protegem o feto intra-útero). Em média ocorre cerca de 10 minutos após o término do período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expulsivo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ou seja, com o nascimento. As mesmas contrações que diminuem o tamanho do útero nesta fase correspondem ao mecanismo principal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despreendimento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expulsão da placenta.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9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7059</TotalTime>
  <Words>5031</Words>
  <Application>Microsoft Office PowerPoint</Application>
  <PresentationFormat>Apresentação na tela (4:3)</PresentationFormat>
  <Paragraphs>536</Paragraphs>
  <Slides>124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124</vt:i4>
      </vt:variant>
    </vt:vector>
  </HeadingPairs>
  <TitlesOfParts>
    <vt:vector size="126" baseType="lpstr">
      <vt:lpstr>Urbano</vt:lpstr>
      <vt:lpstr>CorelPhotoPaint.Image.8</vt:lpstr>
      <vt:lpstr>TRABALHO DE PARTO ATIVO</vt:lpstr>
      <vt:lpstr>TRABALHO DE PARTO ATIVO</vt:lpstr>
      <vt:lpstr>Apresentação do PowerPoint</vt:lpstr>
      <vt:lpstr>Apresentação do PowerPoint</vt:lpstr>
      <vt:lpstr>MECANISMO DO TRABALHO DE PARTO</vt:lpstr>
      <vt:lpstr>Apresentação do PowerPoint</vt:lpstr>
      <vt:lpstr>MECANISMO DO TRABALHO DE PARTO</vt:lpstr>
      <vt:lpstr>ESTÁGIOS DO TRABALHO DE PARTO (II)</vt:lpstr>
      <vt:lpstr>MECANISMO DO TRABALHO DE PARTO</vt:lpstr>
      <vt:lpstr>Assistência no Período Pré-parto – Parto e  Puerpério – Hospitalar</vt:lpstr>
      <vt:lpstr>Assistência no período Pré-Parto  </vt:lpstr>
      <vt:lpstr>Assistência no Período Pré-Parto – Parto e Puerpério – Hospitalar</vt:lpstr>
      <vt:lpstr>Assistência no Período Pré-Parto – Parto e  Puerpério – Hospitalar</vt:lpstr>
      <vt:lpstr>Assistência no período Pré-Parto – Parto e  Puerpério – Hospitalar</vt:lpstr>
      <vt:lpstr>Assistência no Período Pré-Parto – Parto e  Puerpério – Hospitalar</vt:lpstr>
      <vt:lpstr>Assistência no Período Pré-Parto – Parto e  Puerpério – Hospitalar</vt:lpstr>
      <vt:lpstr>A admissão na maternidade</vt:lpstr>
      <vt:lpstr>CONDUTA NA ADMISSÃO DA PACIENTE EM TRABALHO DE PARTO </vt:lpstr>
      <vt:lpstr>CONDUTA NA ADMISSÃO DA PACIENTE EM TRABALHO DE PARTO </vt:lpstr>
      <vt:lpstr> 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TRABALHO DE PARTO</vt:lpstr>
      <vt:lpstr>CORDÃO UMBILICAL</vt:lpstr>
      <vt:lpstr>CORDÃO UMBILICAL</vt:lpstr>
      <vt:lpstr>AS PRINCIPAIS COMPLICAÇÕES DO PUERPÉRIO </vt:lpstr>
      <vt:lpstr>Atenção nas Hemorragias Pós Parto  </vt:lpstr>
      <vt:lpstr>Prevenção nas Hemorragias Pós Parto  </vt:lpstr>
      <vt:lpstr>Prevenção nas Hemorragias Pós Parto  </vt:lpstr>
      <vt:lpstr>Prevenção nas Hemorragias Pós Parto  </vt:lpstr>
      <vt:lpstr>ATITUDE E HÁBITO FETAL</vt:lpstr>
      <vt:lpstr>ATITUDE E HÁBITO FETAL</vt:lpstr>
      <vt:lpstr>SITUAÇÃO</vt:lpstr>
      <vt:lpstr>Apresentação do PowerPoint</vt:lpstr>
      <vt:lpstr>APRESENTAÇÃO</vt:lpstr>
      <vt:lpstr>POSIÇÃO</vt:lpstr>
      <vt:lpstr>DETERMINAÇÃO FETAL</vt:lpstr>
      <vt:lpstr>Apresentação do PowerPoint</vt:lpstr>
      <vt:lpstr>DETERMINAÇÃO FETAL</vt:lpstr>
      <vt:lpstr>TIPOS DE PELVE</vt:lpstr>
      <vt:lpstr>Apresentação do PowerPoint</vt:lpstr>
      <vt:lpstr>CONTRAÇÕES UTERINAS</vt:lpstr>
      <vt:lpstr>CONTRAÇÕES UTERINAS</vt:lpstr>
      <vt:lpstr>CONTRAÇÕES UTERINAS</vt:lpstr>
      <vt:lpstr>Apresentação do PowerPoint</vt:lpstr>
      <vt:lpstr>CONTRAÇÕES UTERINAS</vt:lpstr>
      <vt:lpstr>CONTRAÇÕES UTERINAS</vt:lpstr>
      <vt:lpstr>ESTÁGIOS DO TRABALHO DE PARTO</vt:lpstr>
      <vt:lpstr>Apresentação do PowerPoint</vt:lpstr>
      <vt:lpstr>ESTÁGIOS DO TRABALHO DE PARTO</vt:lpstr>
      <vt:lpstr>MECANISMO DO TRABALHO DE PARTO</vt:lpstr>
      <vt:lpstr>MECANISMO DO TRABALHO DE PARTO</vt:lpstr>
      <vt:lpstr>Apresentação do PowerPoint</vt:lpstr>
      <vt:lpstr>Apresentação do PowerPoint</vt:lpstr>
      <vt:lpstr>MECANISMO DO TRABALHO DE PARTO</vt:lpstr>
      <vt:lpstr>Apresentação do PowerPoint</vt:lpstr>
      <vt:lpstr>ESTÁGIOS DO TRABALHO DE PARTO</vt:lpstr>
      <vt:lpstr>Apresentação do PowerPoint</vt:lpstr>
      <vt:lpstr>CLAMPEAMENTO DO CORDÃO UMBILICAL</vt:lpstr>
      <vt:lpstr>Apresentação do PowerPoint</vt:lpstr>
      <vt:lpstr>ESTÁGIOS DO TRABALHO DE PARTO</vt:lpstr>
      <vt:lpstr>ESTÁGIOS DO TRABALHO DE PARTO</vt:lpstr>
      <vt:lpstr>Apresentação do PowerPoint</vt:lpstr>
      <vt:lpstr>ESTÁGIOS DO TRABALHO DE PARTO</vt:lpstr>
      <vt:lpstr>Apresentação do PowerPoint</vt:lpstr>
      <vt:lpstr>Apresentação do PowerPoint</vt:lpstr>
      <vt:lpstr>Apresentação do PowerPoint</vt:lpstr>
      <vt:lpstr>Apresentação do PowerPoint</vt:lpstr>
      <vt:lpstr>ESTÁGIOS DO TRABALHO DE PARTO (III)</vt:lpstr>
      <vt:lpstr>ESTÁGIOS DO TRABALHO DE PARTO</vt:lpstr>
      <vt:lpstr>Apresentação do PowerPoint</vt:lpstr>
      <vt:lpstr>ESTÁGIOS DO TRABALHO DE PARTO</vt:lpstr>
      <vt:lpstr>ESTÁGIOS DO TRABALHO DE PARTO</vt:lpstr>
      <vt:lpstr>ESTÁGIOS DO TRABALHO DE PARTO</vt:lpstr>
      <vt:lpstr>ESTÁGIOS DO TRABALHO DE PARTO</vt:lpstr>
      <vt:lpstr>Apresentação do PowerPoint</vt:lpstr>
      <vt:lpstr>ESTÁGIOS DO TRABALHO DE PARTO</vt:lpstr>
      <vt:lpstr>ESTÁGIOS DO TRABALHO DE PARTO</vt:lpstr>
      <vt:lpstr>Apresentação do PowerPoint</vt:lpstr>
      <vt:lpstr>Cuidados de Enfermagem</vt:lpstr>
      <vt:lpstr>ESTÁGIOS DO TRABALHO DE PARTO</vt:lpstr>
      <vt:lpstr>ESTÁGIOS DO TRABALHO DE PARTO</vt:lpstr>
      <vt:lpstr>Apresentação do PowerPoint</vt:lpstr>
      <vt:lpstr>ESTÁGIOS DO TRABALHO DE PARTO</vt:lpstr>
      <vt:lpstr>Apresentação do PowerPoint</vt:lpstr>
      <vt:lpstr>Apresentação do PowerPoint</vt:lpstr>
      <vt:lpstr>Apresentação do PowerPoint</vt:lpstr>
      <vt:lpstr>Apresentação do PowerPoint</vt:lpstr>
      <vt:lpstr>ESTÁGIOS DO TRABALHO DE PARTO</vt:lpstr>
      <vt:lpstr>Apresentação do PowerPoint</vt:lpstr>
      <vt:lpstr>ESTÁGIOS DO TRABALHO DE PARTO</vt:lpstr>
      <vt:lpstr>ESTÁGIOS DO TRABALHO DE PARTO</vt:lpstr>
      <vt:lpstr>ESTÁGIOS DO TRABALHO DE PARTO</vt:lpstr>
      <vt:lpstr>ESTÁGIOS DO TRABALHO DE PARTO</vt:lpstr>
      <vt:lpstr>Apresentação do PowerPoint</vt:lpstr>
      <vt:lpstr>ESTÁGIOS DO TRABALHO DE PARTO</vt:lpstr>
      <vt:lpstr>ESTÁGIOS DO TRABALHO DE PARTO</vt:lpstr>
      <vt:lpstr>Apresentação do PowerPoint</vt:lpstr>
      <vt:lpstr>Cuidados de Enfermagem</vt:lpstr>
      <vt:lpstr>CUIDADOS DE ENFERMAGEM</vt:lpstr>
      <vt:lpstr>Apresentação do PowerPoint</vt:lpstr>
      <vt:lpstr>Trabalho de Parto</vt:lpstr>
      <vt:lpstr>Trabalho de Parto</vt:lpstr>
      <vt:lpstr>Vantagens do parto normal</vt:lpstr>
      <vt:lpstr>Vantagens do parto normal</vt:lpstr>
      <vt:lpstr>Período Expulsivo</vt:lpstr>
      <vt:lpstr>Período Expulsivo</vt:lpstr>
      <vt:lpstr>Período Expulsivo</vt:lpstr>
      <vt:lpstr>Período Expulsivo</vt:lpstr>
      <vt:lpstr>Cesariana</vt:lpstr>
      <vt:lpstr>Cesariana</vt:lpstr>
      <vt:lpstr>Cesariana</vt:lpstr>
      <vt:lpstr>Cesariana</vt:lpstr>
      <vt:lpstr>O Pós Parto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SINAIS E SINTOMAS DO TRABALHO DE PARTO</dc:title>
  <dc:creator>Notebook</dc:creator>
  <cp:lastModifiedBy>Isabela</cp:lastModifiedBy>
  <cp:revision>83</cp:revision>
  <dcterms:created xsi:type="dcterms:W3CDTF">2017-04-04T01:20:24Z</dcterms:created>
  <dcterms:modified xsi:type="dcterms:W3CDTF">2020-04-22T16:56:00Z</dcterms:modified>
</cp:coreProperties>
</file>