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261053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399327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113214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373424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228810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500B65C-94D9-4EB4-9853-E4AA3933839E}" type="datetimeFigureOut">
              <a:rPr lang="pt-BR" smtClean="0"/>
              <a:t>13/04/2020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22124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500B65C-94D9-4EB4-9853-E4AA3933839E}" type="datetimeFigureOut">
              <a:rPr lang="pt-BR" smtClean="0"/>
              <a:t>13/04/2020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4092493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500B65C-94D9-4EB4-9853-E4AA3933839E}" type="datetimeFigureOut">
              <a:rPr lang="pt-BR" smtClean="0"/>
              <a:t>13/04/2020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386464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500B65C-94D9-4EB4-9853-E4AA3933839E}" type="datetimeFigureOut">
              <a:rPr lang="pt-BR" smtClean="0"/>
              <a:t>13/04/2020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22034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500B65C-94D9-4EB4-9853-E4AA3933839E}" type="datetimeFigureOut">
              <a:rPr lang="pt-BR" smtClean="0"/>
              <a:t>13/04/2020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18537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5500B65C-94D9-4EB4-9853-E4AA3933839E}" type="datetimeFigureOut">
              <a:rPr lang="pt-BR" smtClean="0"/>
              <a:t>13/04/2020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5E0FD5-B1A0-4431-887D-631F1610DD5C}" type="slidenum">
              <a:rPr lang="pt-BR" smtClean="0"/>
              <a:t>‹nº›</a:t>
            </a:fld>
            <a:endParaRPr lang="pt-BR"/>
          </a:p>
        </p:txBody>
      </p:sp>
    </p:spTree>
    <p:extLst>
      <p:ext uri="{BB962C8B-B14F-4D97-AF65-F5344CB8AC3E}">
        <p14:creationId xmlns:p14="http://schemas.microsoft.com/office/powerpoint/2010/main" val="167237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0B65C-94D9-4EB4-9853-E4AA3933839E}" type="datetimeFigureOut">
              <a:rPr lang="pt-BR" smtClean="0"/>
              <a:t>13/04/2020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E0FD5-B1A0-4431-887D-631F1610DD5C}" type="slidenum">
              <a:rPr lang="pt-BR" smtClean="0"/>
              <a:t>‹nº›</a:t>
            </a:fld>
            <a:endParaRPr lang="pt-BR"/>
          </a:p>
        </p:txBody>
      </p:sp>
    </p:spTree>
    <p:extLst>
      <p:ext uri="{BB962C8B-B14F-4D97-AF65-F5344CB8AC3E}">
        <p14:creationId xmlns:p14="http://schemas.microsoft.com/office/powerpoint/2010/main" val="2827831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0"/>
            <a:ext cx="12166714" cy="6858000"/>
          </a:xfrm>
          <a:prstGeom prst="rect">
            <a:avLst/>
          </a:prstGeom>
        </p:spPr>
      </p:pic>
    </p:spTree>
    <p:extLst>
      <p:ext uri="{BB962C8B-B14F-4D97-AF65-F5344CB8AC3E}">
        <p14:creationId xmlns:p14="http://schemas.microsoft.com/office/powerpoint/2010/main" val="124614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953589"/>
            <a:ext cx="10515600" cy="5223374"/>
          </a:xfrm>
        </p:spPr>
        <p:txBody>
          <a:bodyPr>
            <a:normAutofit/>
          </a:bodyPr>
          <a:lstStyle/>
          <a:p>
            <a:r>
              <a:rPr lang="pt-BR" dirty="0" smtClean="0"/>
              <a:t>7.3.1.1 Ficam desobrigadas de indicar médico coordenador as empresas de grau de risco 1 e 2, segundo o Quadro 1 da NR 4, com até 25 (vinte e cinto) empregados e aquelas de grau de risco 3 e 4, segundo o Quadro 1 da NR 4, com até 10 (dez) empregados. (Alterado pela Portaria SSST n.º 8, de 05 de maio de 1996)</a:t>
            </a:r>
          </a:p>
          <a:p>
            <a:endParaRPr lang="pt-BR" dirty="0" smtClean="0"/>
          </a:p>
          <a:p>
            <a:r>
              <a:rPr lang="pt-BR" dirty="0" smtClean="0"/>
              <a:t>7.3.1.1.1 As empresas com mais de 25 (vinte e cinco) empregados e até 50 (</a:t>
            </a:r>
            <a:r>
              <a:rPr lang="pt-BR" dirty="0" err="1" smtClean="0"/>
              <a:t>cinqüenta</a:t>
            </a:r>
            <a:r>
              <a:rPr lang="pt-BR" dirty="0" smtClean="0"/>
              <a:t>) empregados, enquadradas no grau de risco 1 ou 2, segundo o Quadro 1 da NR 4, poderão estar desobrigadas de indicar médico coordenador em decorrência de negociação coletiva. (Alterado pela Portaria SSST n.º 8, de 05 de maio de 1996)</a:t>
            </a:r>
            <a:endParaRPr lang="pt-BR" dirty="0"/>
          </a:p>
        </p:txBody>
      </p:sp>
    </p:spTree>
    <p:extLst>
      <p:ext uri="{BB962C8B-B14F-4D97-AF65-F5344CB8AC3E}">
        <p14:creationId xmlns:p14="http://schemas.microsoft.com/office/powerpoint/2010/main" val="260033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00891"/>
            <a:ext cx="10515600" cy="5576072"/>
          </a:xfrm>
        </p:spPr>
        <p:txBody>
          <a:bodyPr>
            <a:normAutofit lnSpcReduction="10000"/>
          </a:bodyPr>
          <a:lstStyle/>
          <a:p>
            <a:r>
              <a:rPr lang="pt-BR" dirty="0" smtClean="0"/>
              <a:t>7.3.1.1.2 As empresas com mais de 10 (dez) empregados e com até 20 (vinte) empregados, enquadradas no grau de risco 3 ou 4, segundo o Quadro 1 da NR 4, poderão estar desobrigadas de indicar médico do trabalho coordenador em decorrência de negociação coletiva, assistida por profissional do órgão regional competente em segurança e saúde no trabalho. (Alterado pela Portaria SSST n.º 8, de 05 de maio de 1996)</a:t>
            </a:r>
          </a:p>
          <a:p>
            <a:r>
              <a:rPr lang="pt-BR" dirty="0" smtClean="0"/>
              <a:t>7.3.1.1.3 Por determinação do Delegado Regional do Trabalho, com base no parecer técnico conclusivo da autoridade regional competente em matéria de segurança e saúde do trabalhador, ou em decorrência de negociação coletiva, as empresas previstas no item 7.3.1.1 e subitens anteriores poderão ter a obrigatoriedade de indicação de médico coordenador, quando suas condições representarem potencial de risco grave aos trabalhadores. (Alterado pela Portaria SSST n.º 8, de 05 de maio de 1996)</a:t>
            </a:r>
            <a:endParaRPr lang="pt-BR" dirty="0"/>
          </a:p>
        </p:txBody>
      </p:sp>
    </p:spTree>
    <p:extLst>
      <p:ext uri="{BB962C8B-B14F-4D97-AF65-F5344CB8AC3E}">
        <p14:creationId xmlns:p14="http://schemas.microsoft.com/office/powerpoint/2010/main" val="319185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96834"/>
            <a:ext cx="10515600" cy="5380129"/>
          </a:xfrm>
        </p:spPr>
        <p:txBody>
          <a:bodyPr>
            <a:normAutofit/>
          </a:bodyPr>
          <a:lstStyle/>
          <a:p>
            <a:r>
              <a:rPr lang="pt-BR" dirty="0" smtClean="0"/>
              <a:t>7.3.2 Compete ao médico coordenador:</a:t>
            </a:r>
          </a:p>
          <a:p>
            <a:endParaRPr lang="pt-BR" dirty="0" smtClean="0"/>
          </a:p>
          <a:p>
            <a:r>
              <a:rPr lang="pt-BR" dirty="0" smtClean="0"/>
              <a:t>a) realizar os exames médicos previstos no item 7.4.1 ou encarregar os mesmos a profissional médico familiarizado com os princípios da patologia ocupacional e suas causas, bem como com o ambiente, as condições de trabalho e os riscos a que está ou será exposto cada trabalhador da empresa a ser examinado;</a:t>
            </a:r>
          </a:p>
          <a:p>
            <a:endParaRPr lang="pt-BR" dirty="0" smtClean="0"/>
          </a:p>
          <a:p>
            <a:r>
              <a:rPr lang="pt-BR" dirty="0" smtClean="0"/>
              <a:t>b) encarregar dos exames complementares previstos nos itens, quadros e anexos desta NR profissionais e/ou entidades devidamente capacitados, equipados e qualificados. </a:t>
            </a:r>
          </a:p>
          <a:p>
            <a:endParaRPr lang="pt-BR" dirty="0"/>
          </a:p>
        </p:txBody>
      </p:sp>
    </p:spTree>
    <p:extLst>
      <p:ext uri="{BB962C8B-B14F-4D97-AF65-F5344CB8AC3E}">
        <p14:creationId xmlns:p14="http://schemas.microsoft.com/office/powerpoint/2010/main" val="61597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06830" y="846908"/>
            <a:ext cx="5088802" cy="590006"/>
          </a:xfrm>
          <a:prstGeom prst="rect">
            <a:avLst/>
          </a:prstGeom>
        </p:spPr>
      </p:pic>
      <p:pic>
        <p:nvPicPr>
          <p:cNvPr id="5" name="Imagem 4"/>
          <p:cNvPicPr>
            <a:picLocks noChangeAspect="1"/>
          </p:cNvPicPr>
          <p:nvPr/>
        </p:nvPicPr>
        <p:blipFill>
          <a:blip r:embed="rId3"/>
          <a:stretch>
            <a:fillRect/>
          </a:stretch>
        </p:blipFill>
        <p:spPr>
          <a:xfrm>
            <a:off x="1364559" y="2168433"/>
            <a:ext cx="9708031" cy="3056709"/>
          </a:xfrm>
          <a:prstGeom prst="rect">
            <a:avLst/>
          </a:prstGeom>
        </p:spPr>
      </p:pic>
    </p:spTree>
    <p:extLst>
      <p:ext uri="{BB962C8B-B14F-4D97-AF65-F5344CB8AC3E}">
        <p14:creationId xmlns:p14="http://schemas.microsoft.com/office/powerpoint/2010/main" val="2387986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679269"/>
            <a:ext cx="10515600" cy="5497694"/>
          </a:xfrm>
        </p:spPr>
        <p:txBody>
          <a:bodyPr/>
          <a:lstStyle/>
          <a:p>
            <a:r>
              <a:rPr lang="pt-BR" dirty="0" smtClean="0"/>
              <a:t>7.4 DO DESENVOLVIMENTO DO PCMSO</a:t>
            </a:r>
          </a:p>
          <a:p>
            <a:endParaRPr lang="pt-BR" dirty="0" smtClean="0"/>
          </a:p>
          <a:p>
            <a:r>
              <a:rPr lang="pt-BR" dirty="0" smtClean="0"/>
              <a:t>7.4.1 O PCMSO deve incluir, entre outros, a realização obrigatória dos exames médicos:</a:t>
            </a:r>
          </a:p>
          <a:p>
            <a:endParaRPr lang="pt-BR" dirty="0" smtClean="0"/>
          </a:p>
          <a:p>
            <a:r>
              <a:rPr lang="pt-BR" dirty="0" smtClean="0"/>
              <a:t>a) admissional;</a:t>
            </a:r>
          </a:p>
          <a:p>
            <a:r>
              <a:rPr lang="pt-BR" dirty="0" smtClean="0"/>
              <a:t>b) periódico;</a:t>
            </a:r>
          </a:p>
          <a:p>
            <a:r>
              <a:rPr lang="pt-BR" dirty="0" smtClean="0"/>
              <a:t>c) de retorno ao trabalho;</a:t>
            </a:r>
          </a:p>
          <a:p>
            <a:r>
              <a:rPr lang="pt-BR" dirty="0" smtClean="0"/>
              <a:t>d) de mudança de função;</a:t>
            </a:r>
          </a:p>
          <a:p>
            <a:r>
              <a:rPr lang="pt-BR" dirty="0" smtClean="0"/>
              <a:t>e) demissional.</a:t>
            </a:r>
            <a:endParaRPr lang="pt-BR" dirty="0"/>
          </a:p>
        </p:txBody>
      </p:sp>
    </p:spTree>
    <p:extLst>
      <p:ext uri="{BB962C8B-B14F-4D97-AF65-F5344CB8AC3E}">
        <p14:creationId xmlns:p14="http://schemas.microsoft.com/office/powerpoint/2010/main" val="393229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306286"/>
            <a:ext cx="10515600" cy="4870677"/>
          </a:xfrm>
        </p:spPr>
        <p:txBody>
          <a:bodyPr/>
          <a:lstStyle/>
          <a:p>
            <a:r>
              <a:rPr lang="pt-BR" dirty="0" smtClean="0"/>
              <a:t>7.4.2 Os exames de que trata o item 7.4.1 compreendem:</a:t>
            </a:r>
          </a:p>
          <a:p>
            <a:endParaRPr lang="pt-BR" dirty="0" smtClean="0"/>
          </a:p>
          <a:p>
            <a:r>
              <a:rPr lang="pt-BR" dirty="0" smtClean="0"/>
              <a:t>a) avaliação clínica, abrangendo anamnese ocupacional e exame físico e mental; </a:t>
            </a:r>
          </a:p>
          <a:p>
            <a:r>
              <a:rPr lang="pt-BR" dirty="0" smtClean="0"/>
              <a:t>b) exames complementares, realizados de acordo com os termos específicos nesta NR e seus anexos. </a:t>
            </a:r>
            <a:endParaRPr lang="pt-BR" dirty="0"/>
          </a:p>
        </p:txBody>
      </p:sp>
    </p:spTree>
    <p:extLst>
      <p:ext uri="{BB962C8B-B14F-4D97-AF65-F5344CB8AC3E}">
        <p14:creationId xmlns:p14="http://schemas.microsoft.com/office/powerpoint/2010/main" val="318735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718457"/>
            <a:ext cx="10515600" cy="5458506"/>
          </a:xfrm>
        </p:spPr>
        <p:txBody>
          <a:bodyPr>
            <a:normAutofit/>
          </a:bodyPr>
          <a:lstStyle/>
          <a:p>
            <a:r>
              <a:rPr lang="pt-BR" dirty="0" smtClean="0"/>
              <a:t>7.4.2.1 Para os trabalhadores cujas atividades envolvem os riscos discriminados nos Quadros I e II desta NR, os exames médicos complementares deverão ser executados e interpretados com base nos critérios constantes dos referidos quadros e seus anexos. A periodicidade de avaliação dos indicadores biológicos do Quadro I deverá ser, no mínimo, semestral, podendo ser reduzida a critério do médico coordenador, ou por notificação do médico agente da inspeção do trabalho, ou mediante negociação coletiva de trabalho.</a:t>
            </a:r>
          </a:p>
          <a:p>
            <a:endParaRPr lang="pt-BR" dirty="0" smtClean="0"/>
          </a:p>
          <a:p>
            <a:r>
              <a:rPr lang="pt-BR" dirty="0" smtClean="0"/>
              <a:t>7.4.2.2 Para os trabalhadores expostos a agentes químicos não-constantes dos Quadros I e II, outros indicadores biológicos poderão ser monitorizados, dependendo de estudo prévio dos aspectos de validade toxicológica, analítica e de interpretação desses indicadores. </a:t>
            </a:r>
            <a:endParaRPr lang="pt-BR" dirty="0"/>
          </a:p>
        </p:txBody>
      </p:sp>
    </p:spTree>
    <p:extLst>
      <p:ext uri="{BB962C8B-B14F-4D97-AF65-F5344CB8AC3E}">
        <p14:creationId xmlns:p14="http://schemas.microsoft.com/office/powerpoint/2010/main" val="414595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7.4.2.3 Outros exames complementares usados normalmente em patologia clínica para avaliar o funcionamento de órgãos e sistemas orgânicos podem ser realizados, a critério do médico coordenador ou encarregado, ou por notificação do médico agente da inspeção do trabalho, ou ainda decorrente de negociação coletiva de trabalho. </a:t>
            </a:r>
            <a:endParaRPr lang="pt-BR" dirty="0"/>
          </a:p>
        </p:txBody>
      </p:sp>
    </p:spTree>
    <p:extLst>
      <p:ext uri="{BB962C8B-B14F-4D97-AF65-F5344CB8AC3E}">
        <p14:creationId xmlns:p14="http://schemas.microsoft.com/office/powerpoint/2010/main" val="338599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214846" y="1894114"/>
            <a:ext cx="9418320" cy="498191"/>
          </a:xfrm>
          <a:prstGeom prst="rect">
            <a:avLst/>
          </a:prstGeom>
        </p:spPr>
      </p:pic>
      <p:pic>
        <p:nvPicPr>
          <p:cNvPr id="5" name="Imagem 4"/>
          <p:cNvPicPr>
            <a:picLocks noChangeAspect="1"/>
          </p:cNvPicPr>
          <p:nvPr/>
        </p:nvPicPr>
        <p:blipFill>
          <a:blip r:embed="rId3"/>
          <a:stretch>
            <a:fillRect/>
          </a:stretch>
        </p:blipFill>
        <p:spPr>
          <a:xfrm>
            <a:off x="1201783" y="2246811"/>
            <a:ext cx="9457510" cy="718457"/>
          </a:xfrm>
          <a:prstGeom prst="rect">
            <a:avLst/>
          </a:prstGeom>
        </p:spPr>
      </p:pic>
      <p:pic>
        <p:nvPicPr>
          <p:cNvPr id="6" name="Imagem 5"/>
          <p:cNvPicPr>
            <a:picLocks noChangeAspect="1"/>
          </p:cNvPicPr>
          <p:nvPr/>
        </p:nvPicPr>
        <p:blipFill>
          <a:blip r:embed="rId4"/>
          <a:stretch>
            <a:fillRect/>
          </a:stretch>
        </p:blipFill>
        <p:spPr>
          <a:xfrm>
            <a:off x="1194470" y="2913017"/>
            <a:ext cx="9517074" cy="1658983"/>
          </a:xfrm>
          <a:prstGeom prst="rect">
            <a:avLst/>
          </a:prstGeom>
        </p:spPr>
      </p:pic>
    </p:spTree>
    <p:extLst>
      <p:ext uri="{BB962C8B-B14F-4D97-AF65-F5344CB8AC3E}">
        <p14:creationId xmlns:p14="http://schemas.microsoft.com/office/powerpoint/2010/main" val="391517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58091" y="2103120"/>
            <a:ext cx="10436133" cy="2939143"/>
          </a:xfrm>
          <a:prstGeom prst="rect">
            <a:avLst/>
          </a:prstGeom>
        </p:spPr>
      </p:pic>
    </p:spTree>
    <p:extLst>
      <p:ext uri="{BB962C8B-B14F-4D97-AF65-F5344CB8AC3E}">
        <p14:creationId xmlns:p14="http://schemas.microsoft.com/office/powerpoint/2010/main" val="862108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46610" y="378823"/>
            <a:ext cx="3997234" cy="888274"/>
          </a:xfrm>
          <a:prstGeom prst="rect">
            <a:avLst/>
          </a:prstGeom>
        </p:spPr>
      </p:pic>
      <p:sp>
        <p:nvSpPr>
          <p:cNvPr id="3" name="Espaço Reservado para Conteúdo 2"/>
          <p:cNvSpPr>
            <a:spLocks noGrp="1"/>
          </p:cNvSpPr>
          <p:nvPr>
            <p:ph idx="1"/>
          </p:nvPr>
        </p:nvSpPr>
        <p:spPr>
          <a:xfrm>
            <a:off x="864326" y="2308950"/>
            <a:ext cx="10515600" cy="4351338"/>
          </a:xfrm>
        </p:spPr>
        <p:txBody>
          <a:bodyPr/>
          <a:lstStyle/>
          <a:p>
            <a:r>
              <a:rPr lang="pt-BR" dirty="0">
                <a:solidFill>
                  <a:srgbClr val="000000"/>
                </a:solidFill>
                <a:latin typeface="CIDFont+F1"/>
              </a:rPr>
              <a:t>Os programas de saúde e segurança ocupacional são obrigatórios pela </a:t>
            </a:r>
            <a:r>
              <a:rPr lang="pt-BR" dirty="0">
                <a:solidFill>
                  <a:srgbClr val="ED6607"/>
                </a:solidFill>
                <a:latin typeface="CIDFont+F2"/>
              </a:rPr>
              <a:t>portaria 3214/78</a:t>
            </a:r>
            <a:r>
              <a:rPr lang="pt-BR" dirty="0">
                <a:solidFill>
                  <a:srgbClr val="000000"/>
                </a:solidFill>
                <a:latin typeface="CIDFont+F1"/>
              </a:rPr>
              <a:t>. </a:t>
            </a:r>
            <a:r>
              <a:rPr lang="pt-BR" dirty="0" smtClean="0">
                <a:solidFill>
                  <a:srgbClr val="000000"/>
                </a:solidFill>
                <a:latin typeface="CIDFont+F1"/>
              </a:rPr>
              <a:t>A finalidade </a:t>
            </a:r>
            <a:r>
              <a:rPr lang="pt-BR" dirty="0">
                <a:solidFill>
                  <a:srgbClr val="000000"/>
                </a:solidFill>
                <a:latin typeface="CIDFont+F1"/>
              </a:rPr>
              <a:t>dos programas é </a:t>
            </a:r>
            <a:r>
              <a:rPr lang="pt-BR" dirty="0">
                <a:solidFill>
                  <a:srgbClr val="ED6607"/>
                </a:solidFill>
                <a:latin typeface="CIDFont+F2"/>
              </a:rPr>
              <a:t>proteger a integridade </a:t>
            </a:r>
            <a:r>
              <a:rPr lang="pt-BR" dirty="0" smtClean="0">
                <a:solidFill>
                  <a:srgbClr val="ED6607"/>
                </a:solidFill>
                <a:latin typeface="CIDFont+F2"/>
              </a:rPr>
              <a:t>física </a:t>
            </a:r>
            <a:r>
              <a:rPr lang="pt-BR" dirty="0">
                <a:solidFill>
                  <a:srgbClr val="ED6607"/>
                </a:solidFill>
                <a:latin typeface="CIDFont+F2"/>
              </a:rPr>
              <a:t>dos trabalhadores promovendo </a:t>
            </a:r>
            <a:r>
              <a:rPr lang="pt-BR" dirty="0" smtClean="0">
                <a:solidFill>
                  <a:srgbClr val="ED6607"/>
                </a:solidFill>
                <a:latin typeface="CIDFont+F2"/>
              </a:rPr>
              <a:t>a saúde </a:t>
            </a:r>
            <a:r>
              <a:rPr lang="pt-BR" dirty="0">
                <a:solidFill>
                  <a:srgbClr val="ED6607"/>
                </a:solidFill>
                <a:latin typeface="CIDFont+F2"/>
              </a:rPr>
              <a:t>e segurança ocupaciona</a:t>
            </a:r>
            <a:r>
              <a:rPr lang="pt-BR" dirty="0">
                <a:solidFill>
                  <a:srgbClr val="ED6607"/>
                </a:solidFill>
                <a:latin typeface="CIDFont+F2"/>
              </a:rPr>
              <a:t>l</a:t>
            </a:r>
            <a:r>
              <a:rPr lang="pt-BR" dirty="0">
                <a:solidFill>
                  <a:srgbClr val="000000"/>
                </a:solidFill>
                <a:latin typeface="CIDFont+F1"/>
              </a:rPr>
              <a:t>. Os empregadores têm o dever de implementá-los no </a:t>
            </a:r>
            <a:r>
              <a:rPr lang="pt-BR" dirty="0" smtClean="0">
                <a:solidFill>
                  <a:srgbClr val="000000"/>
                </a:solidFill>
                <a:latin typeface="CIDFont+F1"/>
              </a:rPr>
              <a:t>ambiente de </a:t>
            </a:r>
            <a:r>
              <a:rPr lang="pt-BR" dirty="0">
                <a:solidFill>
                  <a:srgbClr val="000000"/>
                </a:solidFill>
                <a:latin typeface="CIDFont+F1"/>
              </a:rPr>
              <a:t>trabalho, e os empregados devem seguir as recomendações dos programas.</a:t>
            </a:r>
            <a:endParaRPr lang="pt-BR" dirty="0"/>
          </a:p>
        </p:txBody>
      </p:sp>
    </p:spTree>
    <p:extLst>
      <p:ext uri="{BB962C8B-B14F-4D97-AF65-F5344CB8AC3E}">
        <p14:creationId xmlns:p14="http://schemas.microsoft.com/office/powerpoint/2010/main" val="87889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Art. 402. Considera-se menor para os efeitos desta Consolidação o trabalhador de quatorze até dezoito anos</a:t>
            </a:r>
          </a:p>
          <a:p>
            <a:endParaRPr lang="pt-BR" dirty="0" smtClean="0"/>
          </a:p>
          <a:p>
            <a:r>
              <a:rPr lang="pt-BR" dirty="0" smtClean="0"/>
              <a:t>Parágrafo único - O trabalho do menor reger-se-á pelas disposições do presente Capítulo, exceto no serviço em oficinas em que trabalhem exclusivamente pessoas da família do menor e esteja este sob a direção do pai, mãe ou tutor, observado, entretanto, o disposto nos </a:t>
            </a:r>
            <a:r>
              <a:rPr lang="pt-BR" dirty="0" err="1" smtClean="0"/>
              <a:t>arts</a:t>
            </a:r>
            <a:r>
              <a:rPr lang="pt-BR" dirty="0" smtClean="0"/>
              <a:t>. 404, 405 e na Seção II. </a:t>
            </a:r>
            <a:endParaRPr lang="pt-BR" dirty="0"/>
          </a:p>
        </p:txBody>
      </p:sp>
    </p:spTree>
    <p:extLst>
      <p:ext uri="{BB962C8B-B14F-4D97-AF65-F5344CB8AC3E}">
        <p14:creationId xmlns:p14="http://schemas.microsoft.com/office/powerpoint/2010/main" val="137050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10343"/>
            <a:ext cx="10515600" cy="5066620"/>
          </a:xfrm>
        </p:spPr>
        <p:txBody>
          <a:bodyPr>
            <a:normAutofit lnSpcReduction="10000"/>
          </a:bodyPr>
          <a:lstStyle/>
          <a:p>
            <a:r>
              <a:rPr lang="pt-BR" dirty="0" smtClean="0"/>
              <a:t>Art. 404 - Ao menor de 18 (dezoito) anos é vedado o trabalho noturno, considerado este o que for executado no período compreendido entre as 22 (vinte e duas) e as 5 (cinco) horas.</a:t>
            </a:r>
          </a:p>
          <a:p>
            <a:endParaRPr lang="pt-BR" dirty="0" smtClean="0"/>
          </a:p>
          <a:p>
            <a:r>
              <a:rPr lang="pt-BR" dirty="0" smtClean="0"/>
              <a:t>Art. 405 - Ao menor não será permitido o trabalho:</a:t>
            </a:r>
          </a:p>
          <a:p>
            <a:endParaRPr lang="pt-BR" dirty="0" smtClean="0"/>
          </a:p>
          <a:p>
            <a:r>
              <a:rPr lang="pt-BR" dirty="0" smtClean="0"/>
              <a:t>I - nos locais e serviços perigosos ou insalubres, constantes de quadro para </a:t>
            </a:r>
            <a:r>
              <a:rPr lang="pt-BR" dirty="0" err="1" smtClean="0"/>
              <a:t>êsse</a:t>
            </a:r>
            <a:r>
              <a:rPr lang="pt-BR" dirty="0" smtClean="0"/>
              <a:t> fim aprovado pelo Diretor Geral do Departamento de Segurança e Higiene do Trabalho; </a:t>
            </a:r>
          </a:p>
          <a:p>
            <a:endParaRPr lang="pt-BR" dirty="0" smtClean="0"/>
          </a:p>
          <a:p>
            <a:r>
              <a:rPr lang="pt-BR" dirty="0" smtClean="0"/>
              <a:t>II - em locais ou serviços prejudiciais à sua moralidade. </a:t>
            </a:r>
            <a:endParaRPr lang="pt-BR" dirty="0"/>
          </a:p>
        </p:txBody>
      </p:sp>
    </p:spTree>
    <p:extLst>
      <p:ext uri="{BB962C8B-B14F-4D97-AF65-F5344CB8AC3E}">
        <p14:creationId xmlns:p14="http://schemas.microsoft.com/office/powerpoint/2010/main" val="2607454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5137" y="627017"/>
            <a:ext cx="10515600" cy="5889580"/>
          </a:xfrm>
        </p:spPr>
        <p:txBody>
          <a:bodyPr>
            <a:normAutofit fontScale="85000" lnSpcReduction="20000"/>
          </a:bodyPr>
          <a:lstStyle/>
          <a:p>
            <a:r>
              <a:rPr lang="pt-BR" dirty="0" smtClean="0"/>
              <a:t>§ 2º O trabalho exercido nas ruas, praças e outros logradouros dependerá de prévia autorização do Juiz de Menores, ao qual cabe verificar se a ocupação é indispensável à sua própria subsistência ou à de seus pais, avós ou irmãos e se dessa ocupação não poderá advir prejuízo à sua formação moral.                  </a:t>
            </a:r>
          </a:p>
          <a:p>
            <a:r>
              <a:rPr lang="pt-BR" dirty="0" smtClean="0"/>
              <a:t>§ 3º Considera-se prejudicial à moralidade do menor o trabalho:</a:t>
            </a:r>
          </a:p>
          <a:p>
            <a:r>
              <a:rPr lang="pt-BR" dirty="0" smtClean="0"/>
              <a:t>a) prestado de qualquer modo, em teatros de revista, cinemas, </a:t>
            </a:r>
            <a:r>
              <a:rPr lang="pt-BR" dirty="0" err="1" smtClean="0"/>
              <a:t>buates</a:t>
            </a:r>
            <a:r>
              <a:rPr lang="pt-BR" dirty="0" smtClean="0"/>
              <a:t>, cassinos, cabarés, dancings e estabelecimentos análogos;                 </a:t>
            </a:r>
          </a:p>
          <a:p>
            <a:r>
              <a:rPr lang="pt-BR" dirty="0" smtClean="0"/>
              <a:t>b) em empresas circenses, em funções de acróbata, saltimbanco, ginasta e outras semelhantes;                   </a:t>
            </a:r>
          </a:p>
          <a:p>
            <a:r>
              <a:rPr lang="pt-BR" dirty="0" smtClean="0"/>
              <a:t>c) de produção, composição, entrega ou venda de escritos, impressos, cartazes, desenhos, gravuras, pinturas, emblemas, imagens e quaisquer outros objetos que possam, a juízo da autoridade competente, prejudicar sua formação moral;                              </a:t>
            </a:r>
          </a:p>
          <a:p>
            <a:r>
              <a:rPr lang="pt-BR" dirty="0" smtClean="0"/>
              <a:t>d) consistente na venda, a varejo, de bebidas alcoólicas.                    </a:t>
            </a:r>
          </a:p>
          <a:p>
            <a:r>
              <a:rPr lang="pt-BR" dirty="0" smtClean="0"/>
              <a:t>§ 4º Nas localidades em que existirem, oficialmente reconhecidas, instituições destinadas ao amparo dos menores jornaleiros, só aos que se encontrem sob o patrocínio dessas entidades será outorgada a autorização do trabalho a que alude o § 2º.                 </a:t>
            </a:r>
          </a:p>
          <a:p>
            <a:r>
              <a:rPr lang="pt-BR" dirty="0" smtClean="0"/>
              <a:t>§ 5º Aplica-se ao menor o disposto no art. 390 e seu parágrafo único. </a:t>
            </a:r>
            <a:endParaRPr lang="pt-BR" dirty="0"/>
          </a:p>
        </p:txBody>
      </p:sp>
    </p:spTree>
    <p:extLst>
      <p:ext uri="{BB962C8B-B14F-4D97-AF65-F5344CB8AC3E}">
        <p14:creationId xmlns:p14="http://schemas.microsoft.com/office/powerpoint/2010/main" val="625250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10782" y="1593669"/>
            <a:ext cx="10431218" cy="3971108"/>
          </a:xfrm>
          <a:prstGeom prst="rect">
            <a:avLst/>
          </a:prstGeom>
        </p:spPr>
      </p:pic>
      <p:cxnSp>
        <p:nvCxnSpPr>
          <p:cNvPr id="6" name="Conector reto 5"/>
          <p:cNvCxnSpPr/>
          <p:nvPr/>
        </p:nvCxnSpPr>
        <p:spPr>
          <a:xfrm flipV="1">
            <a:off x="8752114" y="2455817"/>
            <a:ext cx="2547257" cy="261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1058091" y="2965269"/>
            <a:ext cx="2677886" cy="2612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53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822959"/>
            <a:ext cx="10515600" cy="5708470"/>
          </a:xfrm>
        </p:spPr>
        <p:txBody>
          <a:bodyPr>
            <a:normAutofit fontScale="70000" lnSpcReduction="20000"/>
          </a:bodyPr>
          <a:lstStyle/>
          <a:p>
            <a:r>
              <a:rPr lang="pt-BR" dirty="0" smtClean="0"/>
              <a:t>Art. 373-A. Ressalvadas as disposições legais destinadas a corrigir as distorções que afetam o acesso da mulher ao mercado de trabalho e certas especificidades estabelecidas nos acordos trabalhistas, é vedado: </a:t>
            </a:r>
          </a:p>
          <a:p>
            <a:r>
              <a:rPr lang="pt-BR" dirty="0" smtClean="0"/>
              <a:t>I - publicar ou fazer publicar anúncio de emprego no qual haja referência ao sexo, à idade, à cor ou situação familiar, salvo quando a natureza da atividade a ser exercida, pública e notoriamente, assim o exigir;</a:t>
            </a:r>
          </a:p>
          <a:p>
            <a:r>
              <a:rPr lang="pt-BR" dirty="0" smtClean="0"/>
              <a:t>II - recusar emprego, promoção ou motivar a dispensa do trabalho em razão de sexo, idade, cor, situação familiar ou estado de gravidez, salvo quando a natureza da atividade seja notória e publicamente incompatível;</a:t>
            </a:r>
          </a:p>
          <a:p>
            <a:r>
              <a:rPr lang="pt-BR" dirty="0" smtClean="0"/>
              <a:t>III - considerar o sexo, a idade, a cor ou situação familiar como variável determinante para fins de remuneração, formação profissional e oportunidades de ascensão profissional;                 </a:t>
            </a:r>
          </a:p>
          <a:p>
            <a:r>
              <a:rPr lang="pt-BR" dirty="0" smtClean="0"/>
              <a:t>IV - exigir atestado ou exame, de qualquer natureza, para comprovação de esterilidade ou gravidez, na admissão ou permanência no emprego;              </a:t>
            </a:r>
          </a:p>
          <a:p>
            <a:r>
              <a:rPr lang="pt-BR" dirty="0" smtClean="0"/>
              <a:t>V - impedir o acesso ou adotar critérios subjetivos para deferimento de inscrição ou aprovação em concursos, em empresas privadas, em razão de sexo, idade, cor, situação familiar ou estado de gravidez; VI - proceder o empregador ou preposto a revistas íntimas nas empregadas ou funcionárias.                 </a:t>
            </a:r>
          </a:p>
          <a:p>
            <a:r>
              <a:rPr lang="pt-BR" dirty="0" smtClean="0"/>
              <a:t>Parágrafo único. O disposto neste artigo não obsta a adoção de medidas temporárias que visem ao estabelecimento das políticas de igualdade entre homens e mulheres, em particular as que se destinam a corrigir as distorções que afetam a formação profissional, o acesso ao emprego e as condições gerais de trabalho da mulher. </a:t>
            </a:r>
            <a:endParaRPr lang="pt-BR" dirty="0"/>
          </a:p>
        </p:txBody>
      </p:sp>
    </p:spTree>
    <p:extLst>
      <p:ext uri="{BB962C8B-B14F-4D97-AF65-F5344CB8AC3E}">
        <p14:creationId xmlns:p14="http://schemas.microsoft.com/office/powerpoint/2010/main" val="111260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094263" y="2194560"/>
            <a:ext cx="10187019" cy="2769326"/>
          </a:xfrm>
          <a:prstGeom prst="rect">
            <a:avLst/>
          </a:prstGeom>
        </p:spPr>
      </p:pic>
    </p:spTree>
    <p:extLst>
      <p:ext uri="{BB962C8B-B14F-4D97-AF65-F5344CB8AC3E}">
        <p14:creationId xmlns:p14="http://schemas.microsoft.com/office/powerpoint/2010/main" val="3249340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966651"/>
            <a:ext cx="10515600" cy="5210312"/>
          </a:xfrm>
        </p:spPr>
        <p:txBody>
          <a:bodyPr>
            <a:normAutofit fontScale="85000" lnSpcReduction="20000"/>
          </a:bodyPr>
          <a:lstStyle/>
          <a:p>
            <a:r>
              <a:rPr lang="pt-BR" dirty="0" smtClean="0"/>
              <a:t>7.4.3.2 no exame médico periódico, de acordo com os intervalos mínimos de tempo abaixo discriminados:</a:t>
            </a:r>
          </a:p>
          <a:p>
            <a:r>
              <a:rPr lang="pt-BR" dirty="0" smtClean="0"/>
              <a:t>a) para trabalhadores expostos a riscos ou a situações de trabalho que impliquem o desencadeamento ou agravamento de doença ocupacional, ou, ainda, para aqueles que sejam portadores de doenças crônicas, os exames deverão ser repetidos:</a:t>
            </a:r>
          </a:p>
          <a:p>
            <a:r>
              <a:rPr lang="pt-BR" dirty="0" smtClean="0"/>
              <a:t>a.1) a cada ano ou a intervalos menores, a critério do médico encarregado, ou se notificado pelo médico agente da inspeção do trabalho, ou, ainda, como resultado de negociação coletiva de trabalho;</a:t>
            </a:r>
          </a:p>
          <a:p>
            <a:r>
              <a:rPr lang="pt-BR" dirty="0" smtClean="0"/>
              <a:t>a.2) de acordo com à periodicidade especificada no Anexo n.º 6 da NR 15, para os trabalhadores expostos a condições hiperbáricas;</a:t>
            </a:r>
          </a:p>
          <a:p>
            <a:r>
              <a:rPr lang="pt-BR" dirty="0" smtClean="0"/>
              <a:t>b) para os demais trabalhadores:</a:t>
            </a:r>
          </a:p>
          <a:p>
            <a:r>
              <a:rPr lang="pt-BR" dirty="0" smtClean="0"/>
              <a:t>b.1) anual, quando menores de 18 (dezoito) anos e maiores de 45 (quarenta e cinco) anos de idade;</a:t>
            </a:r>
          </a:p>
          <a:p>
            <a:r>
              <a:rPr lang="pt-BR" dirty="0" smtClean="0"/>
              <a:t>b.2) a cada dois anos, para os trabalhadores entre 18 (dezoito) anos e 45 (quarenta e cinco) anos de idade.</a:t>
            </a:r>
            <a:endParaRPr lang="pt-BR" dirty="0"/>
          </a:p>
        </p:txBody>
      </p:sp>
    </p:spTree>
    <p:extLst>
      <p:ext uri="{BB962C8B-B14F-4D97-AF65-F5344CB8AC3E}">
        <p14:creationId xmlns:p14="http://schemas.microsoft.com/office/powerpoint/2010/main" val="4046969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27463" y="2756263"/>
            <a:ext cx="10351220" cy="1894114"/>
          </a:xfrm>
          <a:prstGeom prst="rect">
            <a:avLst/>
          </a:prstGeom>
        </p:spPr>
      </p:pic>
    </p:spTree>
    <p:extLst>
      <p:ext uri="{BB962C8B-B14F-4D97-AF65-F5344CB8AC3E}">
        <p14:creationId xmlns:p14="http://schemas.microsoft.com/office/powerpoint/2010/main" val="32930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892920" y="2390503"/>
            <a:ext cx="10289244" cy="2534194"/>
          </a:xfrm>
          <a:prstGeom prst="rect">
            <a:avLst/>
          </a:prstGeom>
        </p:spPr>
      </p:pic>
    </p:spTree>
    <p:extLst>
      <p:ext uri="{BB962C8B-B14F-4D97-AF65-F5344CB8AC3E}">
        <p14:creationId xmlns:p14="http://schemas.microsoft.com/office/powerpoint/2010/main" val="207173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285701" y="2063931"/>
            <a:ext cx="9905655" cy="2299063"/>
          </a:xfrm>
          <a:prstGeom prst="rect">
            <a:avLst/>
          </a:prstGeom>
        </p:spPr>
      </p:pic>
    </p:spTree>
    <p:extLst>
      <p:ext uri="{BB962C8B-B14F-4D97-AF65-F5344CB8AC3E}">
        <p14:creationId xmlns:p14="http://schemas.microsoft.com/office/powerpoint/2010/main" val="27426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a:solidFill>
                  <a:srgbClr val="000000"/>
                </a:solidFill>
                <a:latin typeface="CIDFont+F1"/>
              </a:rPr>
              <a:t>Observe no infográfico a </a:t>
            </a:r>
            <a:r>
              <a:rPr lang="pt-BR" sz="2400" dirty="0">
                <a:solidFill>
                  <a:srgbClr val="ED6607"/>
                </a:solidFill>
                <a:latin typeface="CIDFont+F2"/>
              </a:rPr>
              <a:t>relação entre o Programa de Controle Médico de Saúde </a:t>
            </a:r>
            <a:r>
              <a:rPr lang="pt-BR" sz="2400" dirty="0" smtClean="0">
                <a:solidFill>
                  <a:srgbClr val="ED6607"/>
                </a:solidFill>
                <a:latin typeface="CIDFont+F2"/>
              </a:rPr>
              <a:t>Ocupacional (PCMSO</a:t>
            </a:r>
            <a:r>
              <a:rPr lang="pt-BR" sz="2400" dirty="0">
                <a:solidFill>
                  <a:srgbClr val="ED6607"/>
                </a:solidFill>
                <a:latin typeface="CIDFont+F2"/>
              </a:rPr>
              <a:t>) e o Programa de Prevenção de Riscos Ambientais (PPRA)</a:t>
            </a:r>
            <a:r>
              <a:rPr lang="pt-BR" sz="2400" dirty="0">
                <a:solidFill>
                  <a:srgbClr val="000000"/>
                </a:solidFill>
                <a:latin typeface="CIDFont+F1"/>
              </a:rPr>
              <a:t>.</a:t>
            </a:r>
            <a:endParaRPr lang="pt-BR" sz="2400" dirty="0"/>
          </a:p>
        </p:txBody>
      </p:sp>
      <p:pic>
        <p:nvPicPr>
          <p:cNvPr id="4" name="Imagem 3"/>
          <p:cNvPicPr>
            <a:picLocks noChangeAspect="1"/>
          </p:cNvPicPr>
          <p:nvPr/>
        </p:nvPicPr>
        <p:blipFill>
          <a:blip r:embed="rId2"/>
          <a:stretch>
            <a:fillRect/>
          </a:stretch>
        </p:blipFill>
        <p:spPr>
          <a:xfrm>
            <a:off x="2939142" y="1700781"/>
            <a:ext cx="6113418" cy="4743153"/>
          </a:xfrm>
          <a:prstGeom prst="rect">
            <a:avLst/>
          </a:prstGeom>
        </p:spPr>
      </p:pic>
    </p:spTree>
    <p:extLst>
      <p:ext uri="{BB962C8B-B14F-4D97-AF65-F5344CB8AC3E}">
        <p14:creationId xmlns:p14="http://schemas.microsoft.com/office/powerpoint/2010/main" val="2001604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35822" y="1476103"/>
            <a:ext cx="9402291" cy="1863206"/>
          </a:xfrm>
          <a:prstGeom prst="rect">
            <a:avLst/>
          </a:prstGeom>
        </p:spPr>
      </p:pic>
      <p:pic>
        <p:nvPicPr>
          <p:cNvPr id="5" name="Imagem 4"/>
          <p:cNvPicPr>
            <a:picLocks noChangeAspect="1"/>
          </p:cNvPicPr>
          <p:nvPr/>
        </p:nvPicPr>
        <p:blipFill>
          <a:blip r:embed="rId3"/>
          <a:stretch>
            <a:fillRect/>
          </a:stretch>
        </p:blipFill>
        <p:spPr>
          <a:xfrm>
            <a:off x="1658984" y="3317967"/>
            <a:ext cx="9353006" cy="1136469"/>
          </a:xfrm>
          <a:prstGeom prst="rect">
            <a:avLst/>
          </a:prstGeom>
        </p:spPr>
      </p:pic>
    </p:spTree>
    <p:extLst>
      <p:ext uri="{BB962C8B-B14F-4D97-AF65-F5344CB8AC3E}">
        <p14:creationId xmlns:p14="http://schemas.microsoft.com/office/powerpoint/2010/main" val="2011386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55654" y="688249"/>
            <a:ext cx="5480277" cy="992404"/>
          </a:xfrm>
          <a:prstGeom prst="rect">
            <a:avLst/>
          </a:prstGeom>
        </p:spPr>
      </p:pic>
      <p:pic>
        <p:nvPicPr>
          <p:cNvPr id="5" name="Imagem 4"/>
          <p:cNvPicPr>
            <a:picLocks noChangeAspect="1"/>
          </p:cNvPicPr>
          <p:nvPr/>
        </p:nvPicPr>
        <p:blipFill>
          <a:blip r:embed="rId3"/>
          <a:stretch>
            <a:fillRect/>
          </a:stretch>
        </p:blipFill>
        <p:spPr>
          <a:xfrm>
            <a:off x="1058092" y="2168434"/>
            <a:ext cx="9894922" cy="2939143"/>
          </a:xfrm>
          <a:prstGeom prst="rect">
            <a:avLst/>
          </a:prstGeom>
        </p:spPr>
      </p:pic>
    </p:spTree>
    <p:extLst>
      <p:ext uri="{BB962C8B-B14F-4D97-AF65-F5344CB8AC3E}">
        <p14:creationId xmlns:p14="http://schemas.microsoft.com/office/powerpoint/2010/main" val="218040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02572" y="796834"/>
            <a:ext cx="5483913" cy="757646"/>
          </a:xfrm>
          <a:prstGeom prst="rect">
            <a:avLst/>
          </a:prstGeom>
        </p:spPr>
      </p:pic>
      <p:pic>
        <p:nvPicPr>
          <p:cNvPr id="5" name="Imagem 4"/>
          <p:cNvPicPr>
            <a:picLocks noChangeAspect="1"/>
          </p:cNvPicPr>
          <p:nvPr/>
        </p:nvPicPr>
        <p:blipFill>
          <a:blip r:embed="rId3"/>
          <a:stretch>
            <a:fillRect/>
          </a:stretch>
        </p:blipFill>
        <p:spPr>
          <a:xfrm>
            <a:off x="916910" y="2599509"/>
            <a:ext cx="10467534" cy="2468880"/>
          </a:xfrm>
          <a:prstGeom prst="rect">
            <a:avLst/>
          </a:prstGeom>
        </p:spPr>
      </p:pic>
    </p:spTree>
    <p:extLst>
      <p:ext uri="{BB962C8B-B14F-4D97-AF65-F5344CB8AC3E}">
        <p14:creationId xmlns:p14="http://schemas.microsoft.com/office/powerpoint/2010/main" val="3348485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18396" y="843234"/>
            <a:ext cx="6886943" cy="711246"/>
          </a:xfrm>
          <a:prstGeom prst="rect">
            <a:avLst/>
          </a:prstGeom>
        </p:spPr>
      </p:pic>
      <p:pic>
        <p:nvPicPr>
          <p:cNvPr id="5" name="Imagem 4"/>
          <p:cNvPicPr>
            <a:picLocks noChangeAspect="1"/>
          </p:cNvPicPr>
          <p:nvPr/>
        </p:nvPicPr>
        <p:blipFill>
          <a:blip r:embed="rId3"/>
          <a:stretch>
            <a:fillRect/>
          </a:stretch>
        </p:blipFill>
        <p:spPr>
          <a:xfrm>
            <a:off x="1357986" y="2442755"/>
            <a:ext cx="9381630" cy="2690948"/>
          </a:xfrm>
          <a:prstGeom prst="rect">
            <a:avLst/>
          </a:prstGeom>
        </p:spPr>
      </p:pic>
    </p:spTree>
    <p:extLst>
      <p:ext uri="{BB962C8B-B14F-4D97-AF65-F5344CB8AC3E}">
        <p14:creationId xmlns:p14="http://schemas.microsoft.com/office/powerpoint/2010/main" val="413823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29121" y="773293"/>
            <a:ext cx="3248486" cy="689747"/>
          </a:xfrm>
          <a:prstGeom prst="rect">
            <a:avLst/>
          </a:prstGeom>
        </p:spPr>
      </p:pic>
      <p:pic>
        <p:nvPicPr>
          <p:cNvPr id="5" name="Imagem 4"/>
          <p:cNvPicPr>
            <a:picLocks noChangeAspect="1"/>
          </p:cNvPicPr>
          <p:nvPr/>
        </p:nvPicPr>
        <p:blipFill>
          <a:blip r:embed="rId3"/>
          <a:stretch>
            <a:fillRect/>
          </a:stretch>
        </p:blipFill>
        <p:spPr>
          <a:xfrm>
            <a:off x="815107" y="2560321"/>
            <a:ext cx="10768898" cy="1214846"/>
          </a:xfrm>
          <a:prstGeom prst="rect">
            <a:avLst/>
          </a:prstGeom>
        </p:spPr>
      </p:pic>
      <p:pic>
        <p:nvPicPr>
          <p:cNvPr id="6" name="Imagem 5"/>
          <p:cNvPicPr>
            <a:picLocks noChangeAspect="1"/>
          </p:cNvPicPr>
          <p:nvPr/>
        </p:nvPicPr>
        <p:blipFill>
          <a:blip r:embed="rId4"/>
          <a:stretch>
            <a:fillRect/>
          </a:stretch>
        </p:blipFill>
        <p:spPr>
          <a:xfrm>
            <a:off x="957608" y="4146096"/>
            <a:ext cx="10576895" cy="2126981"/>
          </a:xfrm>
          <a:prstGeom prst="rect">
            <a:avLst/>
          </a:prstGeom>
        </p:spPr>
      </p:pic>
    </p:spTree>
    <p:extLst>
      <p:ext uri="{BB962C8B-B14F-4D97-AF65-F5344CB8AC3E}">
        <p14:creationId xmlns:p14="http://schemas.microsoft.com/office/powerpoint/2010/main" val="623991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188720"/>
            <a:ext cx="10515600" cy="4988243"/>
          </a:xfrm>
        </p:spPr>
        <p:txBody>
          <a:bodyPr/>
          <a:lstStyle/>
          <a:p>
            <a:r>
              <a:rPr lang="pt-BR" dirty="0" smtClean="0"/>
              <a:t>9.1.5 Para efeito desta NR, consideram-se riscos ambientais os agentes físicos, químicos e biológicos existentes nos ambientes de trabalho que, em função de sua natureza, concentração ou intensidade e tempo de exposição, são capazes de causar danos à saúde do trabalhador.</a:t>
            </a:r>
          </a:p>
          <a:p>
            <a:r>
              <a:rPr lang="pt-BR" dirty="0" smtClean="0"/>
              <a:t>9.1.5.1 Consideram-se agentes físicos as diversas formas de energia a que possam estar expostos os trabalhadores, tais como: ruído, vibrações, pressões anormais, temperaturas extremas, radiações ionizantes, radiações não ionizantes, bem como o </a:t>
            </a:r>
            <a:r>
              <a:rPr lang="pt-BR" dirty="0" err="1" smtClean="0"/>
              <a:t>infra-som</a:t>
            </a:r>
            <a:r>
              <a:rPr lang="pt-BR" dirty="0" smtClean="0"/>
              <a:t> e o </a:t>
            </a:r>
            <a:r>
              <a:rPr lang="pt-BR" dirty="0" err="1" smtClean="0"/>
              <a:t>ultra-som</a:t>
            </a:r>
            <a:r>
              <a:rPr lang="pt-BR" dirty="0" smtClean="0"/>
              <a:t>.</a:t>
            </a:r>
            <a:endParaRPr lang="pt-BR" dirty="0"/>
          </a:p>
        </p:txBody>
      </p:sp>
    </p:spTree>
    <p:extLst>
      <p:ext uri="{BB962C8B-B14F-4D97-AF65-F5344CB8AC3E}">
        <p14:creationId xmlns:p14="http://schemas.microsoft.com/office/powerpoint/2010/main" val="3665546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1201783"/>
            <a:ext cx="10515600" cy="4975180"/>
          </a:xfrm>
        </p:spPr>
        <p:txBody>
          <a:bodyPr>
            <a:normAutofit/>
          </a:bodyPr>
          <a:lstStyle/>
          <a:p>
            <a:r>
              <a:rPr lang="pt-BR" dirty="0" smtClean="0"/>
              <a:t>9.1.5.2 Consideram-se agentes químicos as substâncias, compostos ou produtos que possam penetrar no organismo pela via respiratória, nas formas de poeiras, fumos, névoas, neblinas, gases ou vapores, ou que, pela natureza da atividade de exposição, possam ter contato ou ser absorvidos pelo organismo através da pele ou por ingestão.</a:t>
            </a:r>
          </a:p>
          <a:p>
            <a:endParaRPr lang="pt-BR" dirty="0" smtClean="0"/>
          </a:p>
          <a:p>
            <a:r>
              <a:rPr lang="pt-BR" dirty="0" smtClean="0"/>
              <a:t>9.1.5.3 Consideram-se agentes biológicos as bactérias, fungos, bacilos, parasitas, protozoários, vírus, entre outros.</a:t>
            </a:r>
            <a:endParaRPr lang="pt-BR" dirty="0"/>
          </a:p>
        </p:txBody>
      </p:sp>
    </p:spTree>
    <p:extLst>
      <p:ext uri="{BB962C8B-B14F-4D97-AF65-F5344CB8AC3E}">
        <p14:creationId xmlns:p14="http://schemas.microsoft.com/office/powerpoint/2010/main" val="1737334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9.1.2.1 Quando não forem identificados riscos ambientais nas fases de antecipação ou reconhecimento, descritas nos itens 9.3.2 e 9.3.3, o PPRA poderá resumir-se às etapas previstas nas alíneas "a" e "f" do subitem 9.3.1.</a:t>
            </a:r>
            <a:endParaRPr lang="pt-BR" dirty="0"/>
          </a:p>
        </p:txBody>
      </p:sp>
    </p:spTree>
    <p:extLst>
      <p:ext uri="{BB962C8B-B14F-4D97-AF65-F5344CB8AC3E}">
        <p14:creationId xmlns:p14="http://schemas.microsoft.com/office/powerpoint/2010/main" val="4130528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532164" y="914400"/>
            <a:ext cx="9231630" cy="5086480"/>
          </a:xfrm>
          <a:prstGeom prst="rect">
            <a:avLst/>
          </a:prstGeom>
        </p:spPr>
      </p:pic>
    </p:spTree>
    <p:extLst>
      <p:ext uri="{BB962C8B-B14F-4D97-AF65-F5344CB8AC3E}">
        <p14:creationId xmlns:p14="http://schemas.microsoft.com/office/powerpoint/2010/main" val="24276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87099" y="1084217"/>
            <a:ext cx="9943337" cy="2508069"/>
          </a:xfrm>
          <a:prstGeom prst="rect">
            <a:avLst/>
          </a:prstGeom>
        </p:spPr>
      </p:pic>
      <p:pic>
        <p:nvPicPr>
          <p:cNvPr id="5" name="Imagem 4"/>
          <p:cNvPicPr>
            <a:picLocks noChangeAspect="1"/>
          </p:cNvPicPr>
          <p:nvPr/>
        </p:nvPicPr>
        <p:blipFill>
          <a:blip r:embed="rId3"/>
          <a:stretch>
            <a:fillRect/>
          </a:stretch>
        </p:blipFill>
        <p:spPr>
          <a:xfrm>
            <a:off x="1532688" y="3840481"/>
            <a:ext cx="9790665" cy="2050868"/>
          </a:xfrm>
          <a:prstGeom prst="rect">
            <a:avLst/>
          </a:prstGeom>
        </p:spPr>
      </p:pic>
    </p:spTree>
    <p:extLst>
      <p:ext uri="{BB962C8B-B14F-4D97-AF65-F5344CB8AC3E}">
        <p14:creationId xmlns:p14="http://schemas.microsoft.com/office/powerpoint/2010/main" val="375709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smtClean="0">
              <a:solidFill>
                <a:srgbClr val="000000"/>
              </a:solidFill>
              <a:latin typeface="CIDFont+F1"/>
            </a:endParaRPr>
          </a:p>
          <a:p>
            <a:r>
              <a:rPr lang="pt-BR" dirty="0" smtClean="0">
                <a:solidFill>
                  <a:srgbClr val="000000"/>
                </a:solidFill>
                <a:latin typeface="CIDFont+F1"/>
              </a:rPr>
              <a:t>O </a:t>
            </a:r>
            <a:r>
              <a:rPr lang="pt-BR" dirty="0">
                <a:solidFill>
                  <a:srgbClr val="ED6607"/>
                </a:solidFill>
                <a:latin typeface="CIDFont+F2"/>
              </a:rPr>
              <a:t>exame admissional não tem a finalidade de selecionar candidatos </a:t>
            </a:r>
            <a:r>
              <a:rPr lang="pt-BR" dirty="0">
                <a:solidFill>
                  <a:srgbClr val="000000"/>
                </a:solidFill>
                <a:latin typeface="CIDFont+F1"/>
              </a:rPr>
              <a:t>mais saudáveis e </a:t>
            </a:r>
            <a:r>
              <a:rPr lang="pt-BR" dirty="0" smtClean="0">
                <a:solidFill>
                  <a:srgbClr val="000000"/>
                </a:solidFill>
                <a:latin typeface="CIDFont+F1"/>
              </a:rPr>
              <a:t>nem excluir os </a:t>
            </a:r>
            <a:r>
              <a:rPr lang="pt-BR" dirty="0">
                <a:solidFill>
                  <a:srgbClr val="000000"/>
                </a:solidFill>
                <a:latin typeface="CIDFont+F1"/>
              </a:rPr>
              <a:t>menos saudáveis, e sim verificar se o candidato </a:t>
            </a:r>
            <a:r>
              <a:rPr lang="pt-BR" dirty="0">
                <a:solidFill>
                  <a:srgbClr val="ED6607"/>
                </a:solidFill>
                <a:latin typeface="CIDFont+F2"/>
              </a:rPr>
              <a:t>pode ou não executar as tarefas </a:t>
            </a:r>
            <a:r>
              <a:rPr lang="pt-BR" dirty="0">
                <a:solidFill>
                  <a:srgbClr val="000000"/>
                </a:solidFill>
                <a:latin typeface="CIDFont+F1"/>
              </a:rPr>
              <a:t>para </a:t>
            </a:r>
            <a:r>
              <a:rPr lang="pt-BR" dirty="0" smtClean="0">
                <a:solidFill>
                  <a:srgbClr val="000000"/>
                </a:solidFill>
                <a:latin typeface="CIDFont+F1"/>
              </a:rPr>
              <a:t>as quais </a:t>
            </a:r>
            <a:r>
              <a:rPr lang="pt-BR" dirty="0">
                <a:solidFill>
                  <a:srgbClr val="000000"/>
                </a:solidFill>
                <a:latin typeface="CIDFont+F1"/>
              </a:rPr>
              <a:t>está sendo </a:t>
            </a:r>
            <a:r>
              <a:rPr lang="pt-BR" dirty="0" smtClean="0">
                <a:solidFill>
                  <a:srgbClr val="000000"/>
                </a:solidFill>
                <a:latin typeface="CIDFont+F1"/>
              </a:rPr>
              <a:t>contratado </a:t>
            </a:r>
            <a:r>
              <a:rPr lang="pt-BR" dirty="0">
                <a:solidFill>
                  <a:srgbClr val="ED6607"/>
                </a:solidFill>
                <a:latin typeface="CIDFont+F2"/>
              </a:rPr>
              <a:t>(APTO ou INAPTO</a:t>
            </a:r>
            <a:r>
              <a:rPr lang="pt-BR" dirty="0" smtClean="0">
                <a:solidFill>
                  <a:srgbClr val="ED6607"/>
                </a:solidFill>
                <a:latin typeface="CIDFont+F2"/>
              </a:rPr>
              <a:t>)</a:t>
            </a:r>
            <a:r>
              <a:rPr lang="pt-BR" dirty="0">
                <a:latin typeface="CIDFont+F2"/>
              </a:rPr>
              <a:t>.</a:t>
            </a:r>
            <a:endParaRPr lang="pt-BR" dirty="0">
              <a:solidFill>
                <a:srgbClr val="ED6607"/>
              </a:solidFill>
              <a:latin typeface="CIDFont+F2"/>
            </a:endParaRPr>
          </a:p>
        </p:txBody>
      </p:sp>
    </p:spTree>
    <p:extLst>
      <p:ext uri="{BB962C8B-B14F-4D97-AF65-F5344CB8AC3E}">
        <p14:creationId xmlns:p14="http://schemas.microsoft.com/office/powerpoint/2010/main" val="1385758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30588" y="2142308"/>
            <a:ext cx="10593030" cy="3135086"/>
          </a:xfrm>
          <a:prstGeom prst="rect">
            <a:avLst/>
          </a:prstGeom>
        </p:spPr>
      </p:pic>
    </p:spTree>
    <p:extLst>
      <p:ext uri="{BB962C8B-B14F-4D97-AF65-F5344CB8AC3E}">
        <p14:creationId xmlns:p14="http://schemas.microsoft.com/office/powerpoint/2010/main" val="1337455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98172" y="1110344"/>
            <a:ext cx="9326880" cy="5264330"/>
          </a:xfrm>
          <a:prstGeom prst="rect">
            <a:avLst/>
          </a:prstGeom>
        </p:spPr>
      </p:pic>
    </p:spTree>
    <p:extLst>
      <p:ext uri="{BB962C8B-B14F-4D97-AF65-F5344CB8AC3E}">
        <p14:creationId xmlns:p14="http://schemas.microsoft.com/office/powerpoint/2010/main" val="469385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96779" y="1031966"/>
            <a:ext cx="9603314" cy="5394960"/>
          </a:xfrm>
          <a:prstGeom prst="rect">
            <a:avLst/>
          </a:prstGeom>
        </p:spPr>
      </p:pic>
    </p:spTree>
    <p:extLst>
      <p:ext uri="{BB962C8B-B14F-4D97-AF65-F5344CB8AC3E}">
        <p14:creationId xmlns:p14="http://schemas.microsoft.com/office/powerpoint/2010/main" val="1799671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260549" y="1005840"/>
            <a:ext cx="9553709" cy="1907177"/>
          </a:xfrm>
          <a:prstGeom prst="rect">
            <a:avLst/>
          </a:prstGeom>
        </p:spPr>
      </p:pic>
      <p:pic>
        <p:nvPicPr>
          <p:cNvPr id="5" name="Imagem 4"/>
          <p:cNvPicPr>
            <a:picLocks noChangeAspect="1"/>
          </p:cNvPicPr>
          <p:nvPr/>
        </p:nvPicPr>
        <p:blipFill>
          <a:blip r:embed="rId3"/>
          <a:stretch>
            <a:fillRect/>
          </a:stretch>
        </p:blipFill>
        <p:spPr>
          <a:xfrm>
            <a:off x="1320808" y="2884713"/>
            <a:ext cx="9547489" cy="2314304"/>
          </a:xfrm>
          <a:prstGeom prst="rect">
            <a:avLst/>
          </a:prstGeom>
        </p:spPr>
      </p:pic>
    </p:spTree>
    <p:extLst>
      <p:ext uri="{BB962C8B-B14F-4D97-AF65-F5344CB8AC3E}">
        <p14:creationId xmlns:p14="http://schemas.microsoft.com/office/powerpoint/2010/main" val="711941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102406" y="2103120"/>
            <a:ext cx="7866837" cy="2926080"/>
          </a:xfrm>
          <a:prstGeom prst="rect">
            <a:avLst/>
          </a:prstGeom>
        </p:spPr>
      </p:pic>
    </p:spTree>
    <p:extLst>
      <p:ext uri="{BB962C8B-B14F-4D97-AF65-F5344CB8AC3E}">
        <p14:creationId xmlns:p14="http://schemas.microsoft.com/office/powerpoint/2010/main" val="1162269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894536" y="2677886"/>
            <a:ext cx="10583851" cy="1528354"/>
          </a:xfrm>
          <a:prstGeom prst="rect">
            <a:avLst/>
          </a:prstGeom>
        </p:spPr>
      </p:pic>
    </p:spTree>
    <p:extLst>
      <p:ext uri="{BB962C8B-B14F-4D97-AF65-F5344CB8AC3E}">
        <p14:creationId xmlns:p14="http://schemas.microsoft.com/office/powerpoint/2010/main" val="2673165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76153" y="1436914"/>
            <a:ext cx="10306838" cy="4010297"/>
          </a:xfrm>
          <a:prstGeom prst="rect">
            <a:avLst/>
          </a:prstGeom>
        </p:spPr>
      </p:pic>
    </p:spTree>
    <p:extLst>
      <p:ext uri="{BB962C8B-B14F-4D97-AF65-F5344CB8AC3E}">
        <p14:creationId xmlns:p14="http://schemas.microsoft.com/office/powerpoint/2010/main" val="2846750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287642" y="2455816"/>
            <a:ext cx="9616722" cy="2599510"/>
          </a:xfrm>
          <a:prstGeom prst="rect">
            <a:avLst/>
          </a:prstGeom>
        </p:spPr>
      </p:pic>
    </p:spTree>
    <p:extLst>
      <p:ext uri="{BB962C8B-B14F-4D97-AF65-F5344CB8AC3E}">
        <p14:creationId xmlns:p14="http://schemas.microsoft.com/office/powerpoint/2010/main" val="1003786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889427" y="1729875"/>
            <a:ext cx="10298377" cy="1444399"/>
          </a:xfrm>
          <a:prstGeom prst="rect">
            <a:avLst/>
          </a:prstGeom>
        </p:spPr>
      </p:pic>
      <p:pic>
        <p:nvPicPr>
          <p:cNvPr id="5" name="Imagem 4"/>
          <p:cNvPicPr>
            <a:picLocks noChangeAspect="1"/>
          </p:cNvPicPr>
          <p:nvPr/>
        </p:nvPicPr>
        <p:blipFill>
          <a:blip r:embed="rId3"/>
          <a:stretch>
            <a:fillRect/>
          </a:stretch>
        </p:blipFill>
        <p:spPr>
          <a:xfrm>
            <a:off x="951260" y="3205027"/>
            <a:ext cx="10243609" cy="1040402"/>
          </a:xfrm>
          <a:prstGeom prst="rect">
            <a:avLst/>
          </a:prstGeom>
        </p:spPr>
      </p:pic>
    </p:spTree>
    <p:extLst>
      <p:ext uri="{BB962C8B-B14F-4D97-AF65-F5344CB8AC3E}">
        <p14:creationId xmlns:p14="http://schemas.microsoft.com/office/powerpoint/2010/main" val="1994379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86282" y="2351313"/>
            <a:ext cx="10281373" cy="2860767"/>
          </a:xfrm>
          <a:prstGeom prst="rect">
            <a:avLst/>
          </a:prstGeom>
        </p:spPr>
      </p:pic>
    </p:spTree>
    <p:extLst>
      <p:ext uri="{BB962C8B-B14F-4D97-AF65-F5344CB8AC3E}">
        <p14:creationId xmlns:p14="http://schemas.microsoft.com/office/powerpoint/2010/main" val="892581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567665" y="2495006"/>
            <a:ext cx="10643606" cy="2416628"/>
          </a:xfrm>
          <a:prstGeom prst="rect">
            <a:avLst/>
          </a:prstGeom>
        </p:spPr>
      </p:pic>
      <p:pic>
        <p:nvPicPr>
          <p:cNvPr id="5" name="Imagem 4"/>
          <p:cNvPicPr>
            <a:picLocks noChangeAspect="1"/>
          </p:cNvPicPr>
          <p:nvPr/>
        </p:nvPicPr>
        <p:blipFill>
          <a:blip r:embed="rId3"/>
          <a:stretch>
            <a:fillRect/>
          </a:stretch>
        </p:blipFill>
        <p:spPr>
          <a:xfrm>
            <a:off x="2056311" y="937260"/>
            <a:ext cx="2478678" cy="826226"/>
          </a:xfrm>
          <a:prstGeom prst="rect">
            <a:avLst/>
          </a:prstGeom>
        </p:spPr>
      </p:pic>
    </p:spTree>
    <p:extLst>
      <p:ext uri="{BB962C8B-B14F-4D97-AF65-F5344CB8AC3E}">
        <p14:creationId xmlns:p14="http://schemas.microsoft.com/office/powerpoint/2010/main" val="2683314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18891" y="1267097"/>
            <a:ext cx="9614720" cy="4585063"/>
          </a:xfrm>
          <a:prstGeom prst="rect">
            <a:avLst/>
          </a:prstGeom>
        </p:spPr>
      </p:pic>
    </p:spTree>
    <p:extLst>
      <p:ext uri="{BB962C8B-B14F-4D97-AF65-F5344CB8AC3E}">
        <p14:creationId xmlns:p14="http://schemas.microsoft.com/office/powerpoint/2010/main" val="1837087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89061" y="2664823"/>
            <a:ext cx="10213878" cy="1959428"/>
          </a:xfrm>
          <a:prstGeom prst="rect">
            <a:avLst/>
          </a:prstGeom>
        </p:spPr>
      </p:pic>
    </p:spTree>
    <p:extLst>
      <p:ext uri="{BB962C8B-B14F-4D97-AF65-F5344CB8AC3E}">
        <p14:creationId xmlns:p14="http://schemas.microsoft.com/office/powerpoint/2010/main" val="3768761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434519" y="971654"/>
            <a:ext cx="9094144" cy="3552721"/>
          </a:xfrm>
          <a:prstGeom prst="rect">
            <a:avLst/>
          </a:prstGeom>
        </p:spPr>
      </p:pic>
      <p:pic>
        <p:nvPicPr>
          <p:cNvPr id="5" name="Imagem 4"/>
          <p:cNvPicPr>
            <a:picLocks noChangeAspect="1"/>
          </p:cNvPicPr>
          <p:nvPr/>
        </p:nvPicPr>
        <p:blipFill>
          <a:blip r:embed="rId3"/>
          <a:stretch>
            <a:fillRect/>
          </a:stretch>
        </p:blipFill>
        <p:spPr>
          <a:xfrm>
            <a:off x="1616124" y="4493622"/>
            <a:ext cx="8877236" cy="940525"/>
          </a:xfrm>
          <a:prstGeom prst="rect">
            <a:avLst/>
          </a:prstGeom>
        </p:spPr>
      </p:pic>
    </p:spTree>
    <p:extLst>
      <p:ext uri="{BB962C8B-B14F-4D97-AF65-F5344CB8AC3E}">
        <p14:creationId xmlns:p14="http://schemas.microsoft.com/office/powerpoint/2010/main" val="3424031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28709" y="2599509"/>
            <a:ext cx="10650070" cy="2233748"/>
          </a:xfrm>
          <a:prstGeom prst="rect">
            <a:avLst/>
          </a:prstGeom>
        </p:spPr>
      </p:pic>
    </p:spTree>
    <p:extLst>
      <p:ext uri="{BB962C8B-B14F-4D97-AF65-F5344CB8AC3E}">
        <p14:creationId xmlns:p14="http://schemas.microsoft.com/office/powerpoint/2010/main" val="2811959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79331" y="630690"/>
            <a:ext cx="2021575" cy="662533"/>
          </a:xfrm>
          <a:prstGeom prst="rect">
            <a:avLst/>
          </a:prstGeom>
        </p:spPr>
      </p:pic>
      <p:pic>
        <p:nvPicPr>
          <p:cNvPr id="5" name="Imagem 4"/>
          <p:cNvPicPr>
            <a:picLocks noChangeAspect="1"/>
          </p:cNvPicPr>
          <p:nvPr/>
        </p:nvPicPr>
        <p:blipFill>
          <a:blip r:embed="rId3"/>
          <a:stretch>
            <a:fillRect/>
          </a:stretch>
        </p:blipFill>
        <p:spPr>
          <a:xfrm>
            <a:off x="1260366" y="1658983"/>
            <a:ext cx="10307722" cy="1985554"/>
          </a:xfrm>
          <a:prstGeom prst="rect">
            <a:avLst/>
          </a:prstGeom>
        </p:spPr>
      </p:pic>
      <p:pic>
        <p:nvPicPr>
          <p:cNvPr id="6" name="Imagem 5"/>
          <p:cNvPicPr>
            <a:picLocks noChangeAspect="1"/>
          </p:cNvPicPr>
          <p:nvPr/>
        </p:nvPicPr>
        <p:blipFill>
          <a:blip r:embed="rId4"/>
          <a:stretch>
            <a:fillRect/>
          </a:stretch>
        </p:blipFill>
        <p:spPr>
          <a:xfrm>
            <a:off x="1134963" y="4127862"/>
            <a:ext cx="10543232" cy="1410789"/>
          </a:xfrm>
          <a:prstGeom prst="rect">
            <a:avLst/>
          </a:prstGeom>
        </p:spPr>
      </p:pic>
    </p:spTree>
    <p:extLst>
      <p:ext uri="{BB962C8B-B14F-4D97-AF65-F5344CB8AC3E}">
        <p14:creationId xmlns:p14="http://schemas.microsoft.com/office/powerpoint/2010/main" val="114511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66739" y="770980"/>
            <a:ext cx="4604854" cy="692059"/>
          </a:xfrm>
          <a:prstGeom prst="rect">
            <a:avLst/>
          </a:prstGeom>
        </p:spPr>
      </p:pic>
      <p:pic>
        <p:nvPicPr>
          <p:cNvPr id="5" name="Imagem 4"/>
          <p:cNvPicPr>
            <a:picLocks noChangeAspect="1"/>
          </p:cNvPicPr>
          <p:nvPr/>
        </p:nvPicPr>
        <p:blipFill>
          <a:blip r:embed="rId3"/>
          <a:stretch>
            <a:fillRect/>
          </a:stretch>
        </p:blipFill>
        <p:spPr>
          <a:xfrm>
            <a:off x="718457" y="2756262"/>
            <a:ext cx="10813190" cy="1933303"/>
          </a:xfrm>
          <a:prstGeom prst="rect">
            <a:avLst/>
          </a:prstGeom>
        </p:spPr>
      </p:pic>
    </p:spTree>
    <p:extLst>
      <p:ext uri="{BB962C8B-B14F-4D97-AF65-F5344CB8AC3E}">
        <p14:creationId xmlns:p14="http://schemas.microsoft.com/office/powerpoint/2010/main" val="172525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699668" y="977536"/>
            <a:ext cx="3994036" cy="642257"/>
          </a:xfrm>
          <a:prstGeom prst="rect">
            <a:avLst/>
          </a:prstGeom>
        </p:spPr>
      </p:pic>
      <p:pic>
        <p:nvPicPr>
          <p:cNvPr id="5" name="Imagem 4"/>
          <p:cNvPicPr>
            <a:picLocks noChangeAspect="1"/>
          </p:cNvPicPr>
          <p:nvPr/>
        </p:nvPicPr>
        <p:blipFill>
          <a:blip r:embed="rId3"/>
          <a:stretch>
            <a:fillRect/>
          </a:stretch>
        </p:blipFill>
        <p:spPr>
          <a:xfrm>
            <a:off x="713208" y="2704011"/>
            <a:ext cx="10959559" cy="1476103"/>
          </a:xfrm>
          <a:prstGeom prst="rect">
            <a:avLst/>
          </a:prstGeom>
        </p:spPr>
      </p:pic>
    </p:spTree>
    <p:extLst>
      <p:ext uri="{BB962C8B-B14F-4D97-AF65-F5344CB8AC3E}">
        <p14:creationId xmlns:p14="http://schemas.microsoft.com/office/powerpoint/2010/main" val="2151855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120276" y="683079"/>
            <a:ext cx="5678544" cy="557892"/>
          </a:xfrm>
          <a:prstGeom prst="rect">
            <a:avLst/>
          </a:prstGeom>
        </p:spPr>
      </p:pic>
      <p:pic>
        <p:nvPicPr>
          <p:cNvPr id="5" name="Imagem 4"/>
          <p:cNvPicPr>
            <a:picLocks noChangeAspect="1"/>
          </p:cNvPicPr>
          <p:nvPr/>
        </p:nvPicPr>
        <p:blipFill>
          <a:blip r:embed="rId3"/>
          <a:stretch>
            <a:fillRect/>
          </a:stretch>
        </p:blipFill>
        <p:spPr>
          <a:xfrm>
            <a:off x="728857" y="2508069"/>
            <a:ext cx="10962684" cy="1881051"/>
          </a:xfrm>
          <a:prstGeom prst="rect">
            <a:avLst/>
          </a:prstGeom>
        </p:spPr>
      </p:pic>
    </p:spTree>
    <p:extLst>
      <p:ext uri="{BB962C8B-B14F-4D97-AF65-F5344CB8AC3E}">
        <p14:creationId xmlns:p14="http://schemas.microsoft.com/office/powerpoint/2010/main" val="58928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61703"/>
            <a:ext cx="10515600" cy="5615260"/>
          </a:xfrm>
        </p:spPr>
        <p:txBody>
          <a:bodyPr>
            <a:normAutofit fontScale="85000" lnSpcReduction="20000"/>
          </a:bodyPr>
          <a:lstStyle/>
          <a:p>
            <a:r>
              <a:rPr lang="pt-BR" dirty="0" smtClean="0"/>
              <a:t>7.3 DAS RESPONSABILIDADES</a:t>
            </a:r>
          </a:p>
          <a:p>
            <a:r>
              <a:rPr lang="pt-BR" dirty="0" smtClean="0"/>
              <a:t>7.3.1 Compete ao empregador:</a:t>
            </a:r>
          </a:p>
          <a:p>
            <a:r>
              <a:rPr lang="pt-BR" dirty="0" smtClean="0"/>
              <a:t>a) garantir a elaboração e efetiva implementação do PCMSO, bem como zelar pela sua eficácia;</a:t>
            </a:r>
          </a:p>
          <a:p>
            <a:r>
              <a:rPr lang="pt-BR" dirty="0" smtClean="0"/>
              <a:t>b) custear sem ônus para o empregado todos os procedimentos relacionados ao PCMSO;</a:t>
            </a:r>
          </a:p>
          <a:p>
            <a:r>
              <a:rPr lang="pt-BR" dirty="0" smtClean="0"/>
              <a:t>(Alterada pela Portaria SSST n.º 8, de 05 de maio de 1996)</a:t>
            </a:r>
          </a:p>
          <a:p>
            <a:r>
              <a:rPr lang="pt-BR" dirty="0" smtClean="0"/>
              <a:t>c) indicar, dentre os médicos dos Serviços Especializados em Engenharia de Segurança e Medicina do Trabalho -</a:t>
            </a:r>
          </a:p>
          <a:p>
            <a:r>
              <a:rPr lang="pt-BR" dirty="0" smtClean="0"/>
              <a:t>SESMT, da empresa, um coordenador responsável pela execução do PCMSO;</a:t>
            </a:r>
          </a:p>
          <a:p>
            <a:r>
              <a:rPr lang="pt-BR" dirty="0" smtClean="0"/>
              <a:t>d) no caso de a empresa estar desobrigada de manter médico do trabalho, de acordo com a NR 4, deverá o empregador</a:t>
            </a:r>
          </a:p>
          <a:p>
            <a:r>
              <a:rPr lang="pt-BR" dirty="0" smtClean="0"/>
              <a:t>indicar médico do trabalho, empregado ou não da empresa, para coordenar o PCMSO;</a:t>
            </a:r>
          </a:p>
          <a:p>
            <a:r>
              <a:rPr lang="pt-BR" dirty="0" smtClean="0"/>
              <a:t>e) inexistindo médico do trabalho na localidade, o empregador poderá contratar médico de outra especialidade para coordenar o PCMSO. </a:t>
            </a:r>
            <a:endParaRPr lang="pt-BR" dirty="0"/>
          </a:p>
        </p:txBody>
      </p:sp>
    </p:spTree>
    <p:extLst>
      <p:ext uri="{BB962C8B-B14F-4D97-AF65-F5344CB8AC3E}">
        <p14:creationId xmlns:p14="http://schemas.microsoft.com/office/powerpoint/2010/main" val="282794184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1994</Words>
  <Application>Microsoft Office PowerPoint</Application>
  <PresentationFormat>Widescreen</PresentationFormat>
  <Paragraphs>79</Paragraphs>
  <Slides>54</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54</vt:i4>
      </vt:variant>
    </vt:vector>
  </HeadingPairs>
  <TitlesOfParts>
    <vt:vector size="60" baseType="lpstr">
      <vt:lpstr>Arial</vt:lpstr>
      <vt:lpstr>Calibri</vt:lpstr>
      <vt:lpstr>Calibri Light</vt:lpstr>
      <vt:lpstr>CIDFont+F1</vt:lpstr>
      <vt:lpstr>CIDFont+F2</vt:lpstr>
      <vt:lpstr>Tema do Office</vt:lpstr>
      <vt:lpstr>Apresentação do PowerPoint</vt:lpstr>
      <vt:lpstr>Apresentação do PowerPoint</vt:lpstr>
      <vt:lpstr>Observe no infográfico a relação entre o Programa de Controle Médico de Saúde Ocupacional (PCMSO) e o Programa de Prevenção de Riscos Ambientais (PPRA).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LUCIANO MELCHIORETTO</dc:creator>
  <cp:lastModifiedBy>LUCIANO MELCHIORETTO</cp:lastModifiedBy>
  <cp:revision>10</cp:revision>
  <dcterms:created xsi:type="dcterms:W3CDTF">2020-04-13T22:17:34Z</dcterms:created>
  <dcterms:modified xsi:type="dcterms:W3CDTF">2020-04-13T23:41:09Z</dcterms:modified>
</cp:coreProperties>
</file>