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84" r:id="rId2"/>
    <p:sldId id="285" r:id="rId3"/>
    <p:sldId id="286" r:id="rId4"/>
    <p:sldId id="287" r:id="rId5"/>
    <p:sldId id="288" r:id="rId6"/>
    <p:sldId id="289" r:id="rId7"/>
    <p:sldId id="293" r:id="rId8"/>
    <p:sldId id="311" r:id="rId9"/>
    <p:sldId id="291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5" r:id="rId18"/>
    <p:sldId id="307" r:id="rId19"/>
    <p:sldId id="282" r:id="rId20"/>
    <p:sldId id="308" r:id="rId21"/>
    <p:sldId id="309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>
        <p:scale>
          <a:sx n="58" d="100"/>
          <a:sy n="58" d="100"/>
        </p:scale>
        <p:origin x="-2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07F97A-8B51-49A5-A142-A5C65997FD08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AD7813-BD4F-455C-BBE1-00C6CCC6AC14}" type="datetimeFigureOut">
              <a:rPr lang="pt-BR" smtClean="0"/>
              <a:t>23/04/2020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629" y="731838"/>
            <a:ext cx="11021785" cy="1143000"/>
          </a:xfrm>
        </p:spPr>
        <p:txBody>
          <a:bodyPr/>
          <a:lstStyle/>
          <a:p>
            <a:r>
              <a:rPr lang="pt-BR" sz="4400" b="1" dirty="0" smtClean="0"/>
              <a:t>HIPERTENSÃO ARTERIAL SISTÊMICA (HAS)</a:t>
            </a:r>
            <a:br>
              <a:rPr lang="pt-BR" sz="4400" b="1" dirty="0" smtClean="0"/>
            </a:br>
            <a:r>
              <a:rPr lang="pt-BR" sz="3600" dirty="0" smtClean="0">
                <a:solidFill>
                  <a:srgbClr val="FF0000"/>
                </a:solidFill>
              </a:rPr>
              <a:t>PA </a:t>
            </a:r>
            <a:r>
              <a:rPr lang="pt-BR" sz="3600" dirty="0">
                <a:solidFill>
                  <a:srgbClr val="FF0000"/>
                </a:solidFill>
              </a:rPr>
              <a:t>sistólica &gt; 140 </a:t>
            </a:r>
            <a:r>
              <a:rPr lang="pt-BR" sz="3600" dirty="0" smtClean="0">
                <a:solidFill>
                  <a:srgbClr val="FF0000"/>
                </a:solidFill>
              </a:rPr>
              <a:t>mmHg e/ou </a:t>
            </a:r>
            <a:r>
              <a:rPr lang="pt-BR" sz="3600" dirty="0">
                <a:solidFill>
                  <a:srgbClr val="FF0000"/>
                </a:solidFill>
              </a:rPr>
              <a:t>diastólica de &gt; 90mmHg.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4400" b="1" dirty="0" smtClean="0"/>
              <a:t> 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4543" y="1926772"/>
            <a:ext cx="10345057" cy="4474028"/>
          </a:xfrm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doença </a:t>
            </a:r>
            <a:r>
              <a:rPr lang="pt-BR" sz="3600" dirty="0"/>
              <a:t>que mais frequentemente complica a </a:t>
            </a:r>
            <a:r>
              <a:rPr lang="pt-BR" sz="3600" dirty="0" smtClean="0"/>
              <a:t>gravidez</a:t>
            </a:r>
            <a:endParaRPr lang="pt-BR" sz="3600" dirty="0"/>
          </a:p>
          <a:p>
            <a:r>
              <a:rPr lang="pt-BR" sz="3600" dirty="0" smtClean="0"/>
              <a:t>acomete </a:t>
            </a:r>
            <a:r>
              <a:rPr lang="pt-BR" sz="3600" dirty="0"/>
              <a:t>de </a:t>
            </a:r>
            <a:r>
              <a:rPr lang="pt-BR" sz="3600" dirty="0">
                <a:solidFill>
                  <a:srgbClr val="FF0000"/>
                </a:solidFill>
              </a:rPr>
              <a:t>5% a 10% </a:t>
            </a:r>
            <a:r>
              <a:rPr lang="pt-BR" sz="3600" dirty="0"/>
              <a:t>das gestações, sendo uma das principais causas de </a:t>
            </a:r>
            <a:r>
              <a:rPr lang="pt-BR" sz="3600" dirty="0" smtClean="0"/>
              <a:t>morbimortalidade materna </a:t>
            </a:r>
            <a:r>
              <a:rPr lang="pt-BR" sz="3600" dirty="0"/>
              <a:t>e </a:t>
            </a:r>
            <a:r>
              <a:rPr lang="pt-BR" sz="3600" dirty="0" smtClean="0"/>
              <a:t>perinatal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diagnóstico </a:t>
            </a:r>
            <a:r>
              <a:rPr lang="pt-BR" sz="3600" dirty="0">
                <a:solidFill>
                  <a:srgbClr val="FF0000"/>
                </a:solidFill>
              </a:rPr>
              <a:t>precoce </a:t>
            </a:r>
            <a:r>
              <a:rPr lang="pt-BR" sz="3600" dirty="0"/>
              <a:t>e o </a:t>
            </a:r>
            <a:r>
              <a:rPr lang="pt-BR" sz="3600" dirty="0">
                <a:solidFill>
                  <a:srgbClr val="FF0000"/>
                </a:solidFill>
              </a:rPr>
              <a:t>tratamento adequado </a:t>
            </a:r>
            <a:r>
              <a:rPr lang="pt-BR" sz="3600" dirty="0"/>
              <a:t>são fundamentais para </a:t>
            </a:r>
            <a:r>
              <a:rPr lang="pt-BR" sz="3600" dirty="0" smtClean="0"/>
              <a:t>melhor resultados </a:t>
            </a:r>
            <a:r>
              <a:rPr lang="pt-BR" sz="3600" dirty="0"/>
              <a:t>maternos e </a:t>
            </a:r>
            <a:r>
              <a:rPr lang="pt-BR" sz="3600" dirty="0" smtClean="0"/>
              <a:t>perinatais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08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257" y="-166233"/>
            <a:ext cx="10160000" cy="1143000"/>
          </a:xfrm>
        </p:spPr>
        <p:txBody>
          <a:bodyPr/>
          <a:lstStyle/>
          <a:p>
            <a:pPr algn="ctr"/>
            <a:r>
              <a:rPr lang="pt-BR" b="1" dirty="0"/>
              <a:t>DIAGNÓSTICO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914400"/>
            <a:ext cx="10793186" cy="5486400"/>
          </a:xfrm>
        </p:spPr>
        <p:txBody>
          <a:bodyPr>
            <a:normAutofit/>
          </a:bodyPr>
          <a:lstStyle/>
          <a:p>
            <a:r>
              <a:rPr lang="pt-BR" sz="3600" dirty="0"/>
              <a:t>Hipertensão arterial persistente igual ou superior a 160/110mmHg ou </a:t>
            </a:r>
            <a:r>
              <a:rPr lang="pt-BR" sz="3600" dirty="0" err="1"/>
              <a:t>proteinúria</a:t>
            </a:r>
            <a:r>
              <a:rPr lang="pt-BR" sz="3600" dirty="0"/>
              <a:t> de </a:t>
            </a:r>
            <a:r>
              <a:rPr lang="pt-BR" sz="3600" dirty="0" smtClean="0"/>
              <a:t>24h superior </a:t>
            </a:r>
            <a:r>
              <a:rPr lang="pt-BR" sz="3600" dirty="0"/>
              <a:t>a 3g ou presença de qualquer um dos critérios de risco listados na tabela </a:t>
            </a:r>
            <a:r>
              <a:rPr lang="pt-BR" sz="3600" dirty="0" smtClean="0"/>
              <a:t>a SEGUIR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03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8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5038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3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TRATAMENTO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Independentemente da gravidade do quadro clínico, toda paciente com diagnóstico de </a:t>
            </a:r>
            <a:r>
              <a:rPr lang="pt-BR" sz="2800" dirty="0" smtClean="0"/>
              <a:t>pré-eclâmpsia</a:t>
            </a:r>
            <a:r>
              <a:rPr lang="pt-BR" sz="2800" dirty="0"/>
              <a:t> </a:t>
            </a:r>
            <a:r>
              <a:rPr lang="pt-BR" sz="2800" dirty="0" smtClean="0"/>
              <a:t>deve </a:t>
            </a:r>
            <a:r>
              <a:rPr lang="pt-BR" sz="2800" dirty="0"/>
              <a:t>ser hospitalizada para acompanhamento em unidade de gestação de alto </a:t>
            </a:r>
            <a:r>
              <a:rPr lang="pt-BR" sz="2800" dirty="0" smtClean="0"/>
              <a:t>risco</a:t>
            </a:r>
          </a:p>
          <a:p>
            <a:pPr marL="114300" indent="0">
              <a:buNone/>
            </a:pPr>
            <a:endParaRPr lang="pt-BR" sz="2800" dirty="0"/>
          </a:p>
          <a:p>
            <a:r>
              <a:rPr lang="pt-BR" sz="2800" dirty="0" smtClean="0"/>
              <a:t>Mesmo </a:t>
            </a:r>
            <a:r>
              <a:rPr lang="pt-BR" sz="2800" dirty="0"/>
              <a:t>nos casos leves, tanto o feto como a gestante podem </a:t>
            </a:r>
            <a:r>
              <a:rPr lang="pt-BR" sz="2800" dirty="0" smtClean="0"/>
              <a:t>subitamente desenvolver </a:t>
            </a:r>
            <a:r>
              <a:rPr lang="pt-BR" sz="2800" dirty="0"/>
              <a:t>complicações que podem evoluir para o </a:t>
            </a:r>
            <a:r>
              <a:rPr lang="pt-BR" sz="2800" dirty="0" smtClean="0"/>
              <a:t>óbito</a:t>
            </a:r>
          </a:p>
        </p:txBody>
      </p:sp>
    </p:spTree>
    <p:extLst>
      <p:ext uri="{BB962C8B-B14F-4D97-AF65-F5344CB8AC3E}">
        <p14:creationId xmlns:p14="http://schemas.microsoft.com/office/powerpoint/2010/main" val="17601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271" y="0"/>
            <a:ext cx="10160000" cy="930729"/>
          </a:xfrm>
        </p:spPr>
        <p:txBody>
          <a:bodyPr/>
          <a:lstStyle/>
          <a:p>
            <a:pPr algn="ctr"/>
            <a:r>
              <a:rPr lang="pt-BR" b="1" dirty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914400"/>
            <a:ext cx="10695214" cy="5763986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O tratamento definitivo da pré-eclâmpsia é a interrupção da gestação e a retirada da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placenta, medida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que é sempre benéfica para 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mãe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interrupção da gestação pode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não ser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benéfica para o feto, devido às complicações inerentes à prematuridade. Por isso,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devem ser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avaliadas a idade gestacional, a gravidade da doença, as condições maternas e fetais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maturidade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fetal, para se indicar o momento mais adequado para a interrupção da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gestação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Embora o feto esteja também em risco, muitas vezes é instituído tratamento conservador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para assegurar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maior grau de maturidade fetal. Outras vezes, mesmo com o feto em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pré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-termo,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gravidade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quadro clínico pode impor a necessidade da interrupção da gestação, apesar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 haver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grande risco de óbito neonatal por prematuridade.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272" y="-130628"/>
            <a:ext cx="10160000" cy="930728"/>
          </a:xfrm>
        </p:spPr>
        <p:txBody>
          <a:bodyPr/>
          <a:lstStyle/>
          <a:p>
            <a:pPr algn="ctr"/>
            <a:r>
              <a:rPr lang="pt-BR" b="1" dirty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53143"/>
            <a:ext cx="11152414" cy="5747657"/>
          </a:xfrm>
        </p:spPr>
        <p:txBody>
          <a:bodyPr>
            <a:no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Na gestação a termo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recomenda-se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que a intervenção seja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considerada em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todos os casos a partir da 37ª semana 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gravidez</a:t>
            </a:r>
          </a:p>
          <a:p>
            <a:pPr marL="11430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o período </a:t>
            </a:r>
            <a:r>
              <a:rPr lang="pt-BR" sz="2800" b="1" dirty="0" err="1">
                <a:latin typeface="Arial" pitchFamily="34" charset="0"/>
                <a:cs typeface="Arial" pitchFamily="34" charset="0"/>
              </a:rPr>
              <a:t>pré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-termo, inferior a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37 semanas</a:t>
            </a:r>
            <a:r>
              <a:rPr lang="pt-BR" sz="2800" b="1" dirty="0">
                <a:latin typeface="Arial" pitchFamily="34" charset="0"/>
                <a:cs typeface="Arial" pitchFamily="34" charset="0"/>
              </a:rPr>
              <a:t>, algumas considerações deverão ser feitas: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Mulheres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com idade gestacional de 32 a 34 semanas e mais deverão ser consideradas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para tratamento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conservador em unidades especializadas;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administração de corticoide está indicada para grávidas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pré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-eclâmpticas com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idade gestacional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entre 24 e 34 semanas;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interrupção da gestação deverá ser sempre considerada nos casos de pré-eclâmpsia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grave, independentemente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da idade gestacional.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0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286" y="0"/>
            <a:ext cx="10160000" cy="898071"/>
          </a:xfrm>
        </p:spPr>
        <p:txBody>
          <a:bodyPr/>
          <a:lstStyle/>
          <a:p>
            <a:pPr algn="ctr"/>
            <a:r>
              <a:rPr lang="pt-BR" b="1" dirty="0"/>
              <a:t>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229" y="914400"/>
            <a:ext cx="10410371" cy="5486400"/>
          </a:xfrm>
        </p:spPr>
        <p:txBody>
          <a:bodyPr/>
          <a:lstStyle/>
          <a:p>
            <a:r>
              <a:rPr lang="pt-B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t-B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ulfato </a:t>
            </a:r>
            <a:r>
              <a:rPr lang="pt-B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magnésio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para prevenir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eclâmpsia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em mulheres com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pré-eclâmpsia grave ou leve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tratamento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deve ser 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instituído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 mais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precocemente quando a PA for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&gt; 150/100mmHg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caso de gestantes adolescentes com PA anterior à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gravidez inferior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90/75mmHg e em grávidas com sintomas que podem ser atribuídos à HAS,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admite-se iniciar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o tratamento mais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precocemente</a:t>
            </a:r>
          </a:p>
          <a:p>
            <a:pPr marL="11430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objetivo do tratamento anti-hipertensivo na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pré-eclâmpsia é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alcançar a PA sistólica entre 130 a 150mmHg e a PA diastólica de 80 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100mmHg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47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375557"/>
            <a:ext cx="10160000" cy="6025243"/>
          </a:xfrm>
        </p:spPr>
        <p:txBody>
          <a:bodyPr>
            <a:noAutofit/>
          </a:bodyPr>
          <a:lstStyle/>
          <a:p>
            <a:r>
              <a:rPr lang="pt-BR" sz="2800" dirty="0"/>
              <a:t>Em relação à HAS crônica, recomenda-se o início ou a reinstituição do </a:t>
            </a:r>
            <a:r>
              <a:rPr lang="pt-BR" sz="2800" dirty="0" smtClean="0"/>
              <a:t>tratamento medicamentoso </a:t>
            </a:r>
            <a:r>
              <a:rPr lang="pt-BR" sz="2800" dirty="0"/>
              <a:t>com PA sistólica &gt; 150mmHg e PA diastólica de 95 a 99mmHg ou sinais de </a:t>
            </a:r>
            <a:r>
              <a:rPr lang="pt-BR" sz="2800" dirty="0" smtClean="0"/>
              <a:t>lesão em </a:t>
            </a:r>
            <a:r>
              <a:rPr lang="pt-BR" sz="2800" dirty="0"/>
              <a:t>órgão-alvo. </a:t>
            </a:r>
            <a:endParaRPr lang="pt-BR" sz="2800" dirty="0" smtClean="0"/>
          </a:p>
          <a:p>
            <a:endParaRPr lang="pt-BR" sz="2800" dirty="0" smtClean="0"/>
          </a:p>
          <a:p>
            <a:r>
              <a:rPr lang="pt-BR" sz="2800" dirty="0" smtClean="0"/>
              <a:t>Para </a:t>
            </a:r>
            <a:r>
              <a:rPr lang="pt-BR" sz="2800" dirty="0"/>
              <a:t>gestantes portadoras de HAS crônica que estão em uso de </a:t>
            </a:r>
            <a:r>
              <a:rPr lang="pt-BR" sz="2800" dirty="0" smtClean="0"/>
              <a:t>anti-hipertensivos e </a:t>
            </a:r>
            <a:r>
              <a:rPr lang="pt-BR" sz="2800" dirty="0"/>
              <a:t>com PA &lt; 120/80mmHg, recomenda-se reduzir ou mesmo descontinuar o tratamento e </a:t>
            </a:r>
            <a:r>
              <a:rPr lang="pt-BR" sz="2800" dirty="0" smtClean="0"/>
              <a:t>iniciar monitoramento </a:t>
            </a:r>
            <a:r>
              <a:rPr lang="pt-BR" sz="2800" dirty="0"/>
              <a:t>cuidadoso da PA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/>
              <a:t>Obs.: a diminuição excessiva da PA pode acarretar o comprometimento do bem-estar </a:t>
            </a:r>
            <a:r>
              <a:rPr lang="pt-BR" sz="2800" dirty="0" smtClean="0"/>
              <a:t>fetal, devido </a:t>
            </a:r>
            <a:r>
              <a:rPr lang="pt-BR" sz="2800" dirty="0"/>
              <a:t>ao agravamento da perfusão placentária, já prejudicada pelo processo fisiopatológico.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507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26671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8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128304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72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542814" cy="1143000"/>
          </a:xfrm>
        </p:spPr>
        <p:txBody>
          <a:bodyPr/>
          <a:lstStyle/>
          <a:p>
            <a:r>
              <a:rPr lang="pt-BR" sz="4400" b="1" dirty="0" smtClean="0"/>
              <a:t>OBJETIVOS DO MANEJO DA HIPERTENSÃO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7586" y="1453243"/>
            <a:ext cx="10492014" cy="4947557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proteger </a:t>
            </a:r>
            <a:r>
              <a:rPr lang="pt-BR" sz="3600" dirty="0"/>
              <a:t>a mãe dos efeitos deletérios da hipertensão, </a:t>
            </a:r>
            <a:r>
              <a:rPr lang="pt-BR" sz="3600" dirty="0" smtClean="0"/>
              <a:t>especialmente da </a:t>
            </a:r>
            <a:r>
              <a:rPr lang="pt-BR" sz="3600" dirty="0">
                <a:solidFill>
                  <a:srgbClr val="FF0000"/>
                </a:solidFill>
              </a:rPr>
              <a:t>hemorragia </a:t>
            </a:r>
            <a:r>
              <a:rPr lang="pt-BR" sz="3600" dirty="0" smtClean="0">
                <a:solidFill>
                  <a:srgbClr val="FF0000"/>
                </a:solidFill>
              </a:rPr>
              <a:t>cerebral </a:t>
            </a:r>
          </a:p>
          <a:p>
            <a:endParaRPr lang="pt-BR" sz="3600" dirty="0" smtClean="0"/>
          </a:p>
          <a:p>
            <a:r>
              <a:rPr lang="pt-BR" sz="3600" dirty="0" smtClean="0"/>
              <a:t>minimizar </a:t>
            </a:r>
            <a:r>
              <a:rPr lang="pt-BR" sz="3600" dirty="0"/>
              <a:t>a </a:t>
            </a:r>
            <a:r>
              <a:rPr lang="pt-BR" sz="3600" dirty="0" smtClean="0">
                <a:solidFill>
                  <a:srgbClr val="FF0000"/>
                </a:solidFill>
              </a:rPr>
              <a:t>prematuridade</a:t>
            </a:r>
            <a:r>
              <a:rPr lang="pt-BR" sz="3600" dirty="0" smtClean="0"/>
              <a:t> </a:t>
            </a:r>
          </a:p>
          <a:p>
            <a:endParaRPr lang="pt-BR" sz="3600" dirty="0" smtClean="0"/>
          </a:p>
          <a:p>
            <a:r>
              <a:rPr lang="pt-BR" sz="3600" dirty="0" smtClean="0"/>
              <a:t>manter </a:t>
            </a:r>
            <a:r>
              <a:rPr lang="pt-BR" sz="3600" dirty="0"/>
              <a:t>uma </a:t>
            </a:r>
            <a:r>
              <a:rPr lang="pt-BR" sz="3600" dirty="0">
                <a:solidFill>
                  <a:srgbClr val="FF0000"/>
                </a:solidFill>
              </a:rPr>
              <a:t>perfusão </a:t>
            </a:r>
            <a:r>
              <a:rPr lang="pt-BR" sz="3600" dirty="0" err="1" smtClean="0">
                <a:solidFill>
                  <a:srgbClr val="FF0000"/>
                </a:solidFill>
              </a:rPr>
              <a:t>útero-placentária</a:t>
            </a:r>
            <a:r>
              <a:rPr lang="pt-BR" sz="3600" dirty="0" smtClean="0">
                <a:solidFill>
                  <a:srgbClr val="FF0000"/>
                </a:solidFill>
              </a:rPr>
              <a:t> </a:t>
            </a:r>
            <a:r>
              <a:rPr lang="pt-BR" sz="3600" dirty="0" smtClean="0"/>
              <a:t>adequada</a:t>
            </a:r>
            <a:r>
              <a:rPr lang="pt-BR" sz="3600" dirty="0"/>
              <a:t>, reduzindo a hipóxia, o crescimento intrauterino restrito e o óbito </a:t>
            </a:r>
            <a:r>
              <a:rPr lang="pt-BR" sz="3600" dirty="0" smtClean="0"/>
              <a:t>perinatal</a:t>
            </a:r>
            <a:endParaRPr lang="pt-BR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820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607105"/>
          </a:xfrm>
        </p:spPr>
        <p:txBody>
          <a:bodyPr/>
          <a:lstStyle/>
          <a:p>
            <a:pPr algn="ctr"/>
            <a:r>
              <a:rPr lang="pt-BR" b="1" dirty="0" smtClean="0"/>
              <a:t>COMPLICAÇÕES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7586" y="800100"/>
            <a:ext cx="10492014" cy="5600700"/>
          </a:xfrm>
        </p:spPr>
        <p:txBody>
          <a:bodyPr>
            <a:noAutofit/>
          </a:bodyPr>
          <a:lstStyle/>
          <a:p>
            <a:r>
              <a:rPr lang="pt-BR" sz="2400" dirty="0" smtClean="0"/>
              <a:t>A </a:t>
            </a:r>
            <a:r>
              <a:rPr lang="pt-BR" sz="2400" dirty="0"/>
              <a:t>hipertensão arterial na gestação pode gerar uma gama muito variada de complicações, </a:t>
            </a:r>
            <a:r>
              <a:rPr lang="pt-BR" sz="2400" dirty="0" smtClean="0"/>
              <a:t>que invariavelmente </a:t>
            </a:r>
            <a:r>
              <a:rPr lang="pt-BR" sz="2400" dirty="0"/>
              <a:t>exigem avaliação e manejo cuidadosos por parte da equipe médica, em </a:t>
            </a:r>
            <a:r>
              <a:rPr lang="pt-BR" sz="2400" dirty="0" smtClean="0"/>
              <a:t>geral necessitando </a:t>
            </a:r>
            <a:r>
              <a:rPr lang="pt-BR" sz="2400" dirty="0"/>
              <a:t>de uma abordagem </a:t>
            </a:r>
            <a:r>
              <a:rPr lang="pt-BR" sz="2400" dirty="0" smtClean="0"/>
              <a:t>hospitalar</a:t>
            </a:r>
          </a:p>
          <a:p>
            <a:endParaRPr lang="pt-BR" sz="2400" dirty="0"/>
          </a:p>
          <a:p>
            <a:r>
              <a:rPr lang="pt-BR" sz="2400" dirty="0"/>
              <a:t>Uma complicação grave, que acomete 4% a 12% de gestantes com pré-eclâmpsia ou </a:t>
            </a:r>
            <a:r>
              <a:rPr lang="pt-BR" sz="2400" dirty="0" err="1" smtClean="0"/>
              <a:t>eclâmpsia</a:t>
            </a:r>
            <a:r>
              <a:rPr lang="pt-BR" sz="2400" dirty="0"/>
              <a:t> </a:t>
            </a:r>
            <a:r>
              <a:rPr lang="pt-BR" sz="2400" dirty="0" smtClean="0"/>
              <a:t>e </a:t>
            </a:r>
            <a:r>
              <a:rPr lang="pt-BR" sz="2400" dirty="0"/>
              <a:t>que se relaciona a altos índices de </a:t>
            </a:r>
            <a:r>
              <a:rPr lang="pt-BR" sz="2400" dirty="0" err="1"/>
              <a:t>morbiletalidade</a:t>
            </a:r>
            <a:r>
              <a:rPr lang="pt-BR" sz="2400" dirty="0"/>
              <a:t> materno-fetal, é a síndrome de </a:t>
            </a:r>
            <a:r>
              <a:rPr lang="pt-BR" sz="2400" i="1" dirty="0" err="1" smtClean="0"/>
              <a:t>Hellp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O</a:t>
            </a:r>
            <a:r>
              <a:rPr lang="pt-BR" sz="2400" dirty="0"/>
              <a:t> </a:t>
            </a:r>
            <a:r>
              <a:rPr lang="pt-BR" sz="2400" dirty="0" smtClean="0"/>
              <a:t>acrônimo </a:t>
            </a:r>
            <a:r>
              <a:rPr lang="pt-BR" sz="2400" i="1" dirty="0" err="1"/>
              <a:t>Hellp</a:t>
            </a:r>
            <a:r>
              <a:rPr lang="pt-BR" sz="2400" i="1" dirty="0"/>
              <a:t> </a:t>
            </a:r>
            <a:r>
              <a:rPr lang="pt-BR" sz="2400" dirty="0"/>
              <a:t>significa hemólise </a:t>
            </a:r>
            <a:r>
              <a:rPr lang="pt-BR" sz="2400" dirty="0" smtClean="0"/>
              <a:t>aumento </a:t>
            </a:r>
            <a:r>
              <a:rPr lang="pt-BR" sz="2400" dirty="0"/>
              <a:t>de enzimas hepáticas </a:t>
            </a:r>
            <a:r>
              <a:rPr lang="pt-BR" sz="2400" dirty="0" smtClean="0"/>
              <a:t>e </a:t>
            </a:r>
            <a:r>
              <a:rPr lang="pt-BR" sz="2400" dirty="0" err="1"/>
              <a:t>plaquetopenia</a:t>
            </a:r>
            <a:r>
              <a:rPr lang="pt-BR" sz="2400" dirty="0"/>
              <a:t> </a:t>
            </a:r>
            <a:r>
              <a:rPr lang="pt-BR" sz="2400" dirty="0" smtClean="0"/>
              <a:t>A </a:t>
            </a:r>
            <a:r>
              <a:rPr lang="pt-BR" sz="2400" dirty="0"/>
              <a:t>síndrome está relacionada ao </a:t>
            </a:r>
            <a:r>
              <a:rPr lang="pt-BR" sz="2400" dirty="0" err="1"/>
              <a:t>vasoespasmo</a:t>
            </a:r>
            <a:r>
              <a:rPr lang="pt-BR" sz="2400" dirty="0"/>
              <a:t> no fígado </a:t>
            </a:r>
            <a:r>
              <a:rPr lang="pt-BR" sz="2400" dirty="0" smtClean="0"/>
              <a:t>materno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 </a:t>
            </a:r>
            <a:r>
              <a:rPr lang="pt-BR" sz="2400" dirty="0"/>
              <a:t>A sintomatologia é, </a:t>
            </a:r>
            <a:r>
              <a:rPr lang="pt-BR" sz="2400" dirty="0" smtClean="0"/>
              <a:t>em geral</a:t>
            </a:r>
            <a:r>
              <a:rPr lang="pt-BR" sz="2400" dirty="0"/>
              <a:t>, pobre, podendo-se encontrar mal-estar, </a:t>
            </a:r>
            <a:r>
              <a:rPr lang="pt-BR" sz="2400" dirty="0" err="1"/>
              <a:t>epigastralgia</a:t>
            </a:r>
            <a:r>
              <a:rPr lang="pt-BR" sz="2400" dirty="0"/>
              <a:t> ou dor no hipocôndrio </a:t>
            </a:r>
            <a:r>
              <a:rPr lang="pt-BR" sz="2400" dirty="0" smtClean="0"/>
              <a:t>direito, náuseas</a:t>
            </a:r>
            <a:r>
              <a:rPr lang="pt-BR" sz="2400" dirty="0"/>
              <a:t>, vômitos, perda de apetite e </a:t>
            </a:r>
            <a:r>
              <a:rPr lang="pt-BR" sz="2400" dirty="0" smtClean="0"/>
              <a:t>cefaleia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96137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326571"/>
            <a:ext cx="10160000" cy="6074229"/>
          </a:xfrm>
        </p:spPr>
        <p:txBody>
          <a:bodyPr>
            <a:noAutofit/>
          </a:bodyPr>
          <a:lstStyle/>
          <a:p>
            <a:r>
              <a:rPr lang="pt-BR" sz="3200" dirty="0"/>
              <a:t>A confirmação diagnóstica é </a:t>
            </a:r>
            <a:r>
              <a:rPr lang="pt-BR" sz="3200" dirty="0" smtClean="0"/>
              <a:t>laboratorial</a:t>
            </a:r>
          </a:p>
          <a:p>
            <a:endParaRPr lang="pt-BR" sz="3200" dirty="0" smtClean="0"/>
          </a:p>
          <a:p>
            <a:r>
              <a:rPr lang="pt-BR" sz="3200" dirty="0" smtClean="0"/>
              <a:t>O </a:t>
            </a:r>
            <a:r>
              <a:rPr lang="pt-BR" sz="3200" dirty="0"/>
              <a:t>diagnóstico diferencial deve ser feito com </a:t>
            </a:r>
            <a:r>
              <a:rPr lang="pt-BR" sz="3200" dirty="0" err="1"/>
              <a:t>esteatose</a:t>
            </a:r>
            <a:r>
              <a:rPr lang="pt-BR" sz="3200" dirty="0"/>
              <a:t> hepática aguda da gravidez, </a:t>
            </a:r>
            <a:r>
              <a:rPr lang="pt-BR" sz="3200" dirty="0" smtClean="0"/>
              <a:t>púrpura </a:t>
            </a:r>
            <a:r>
              <a:rPr lang="pt-BR" sz="3200" dirty="0" err="1" smtClean="0"/>
              <a:t>trombocitopênica</a:t>
            </a:r>
            <a:r>
              <a:rPr lang="pt-BR" sz="3200" dirty="0"/>
              <a:t>, hepatite viral, síndrome hemolítico-</a:t>
            </a:r>
            <a:r>
              <a:rPr lang="pt-BR" sz="3200" dirty="0" err="1"/>
              <a:t>urêmica</a:t>
            </a:r>
            <a:r>
              <a:rPr lang="pt-BR" sz="3200" dirty="0"/>
              <a:t>, </a:t>
            </a:r>
            <a:r>
              <a:rPr lang="pt-BR" sz="3200" dirty="0" err="1"/>
              <a:t>glomerulonefrite</a:t>
            </a:r>
            <a:r>
              <a:rPr lang="pt-BR" sz="3200" dirty="0"/>
              <a:t>, </a:t>
            </a:r>
            <a:r>
              <a:rPr lang="pt-BR" sz="3200" dirty="0" err="1" smtClean="0"/>
              <a:t>hiperêmese</a:t>
            </a:r>
            <a:r>
              <a:rPr lang="pt-BR" sz="3200" dirty="0"/>
              <a:t> </a:t>
            </a:r>
            <a:r>
              <a:rPr lang="pt-BR" sz="3200" dirty="0" smtClean="0"/>
              <a:t>gravídica</a:t>
            </a:r>
            <a:r>
              <a:rPr lang="pt-BR" sz="3200" dirty="0"/>
              <a:t>, úlcera péptica, pielonefrite, lúpus, uso de cocaína etc</a:t>
            </a:r>
            <a:r>
              <a:rPr lang="pt-BR" sz="3200" dirty="0" smtClean="0"/>
              <a:t>.</a:t>
            </a:r>
          </a:p>
          <a:p>
            <a:endParaRPr lang="pt-BR" sz="3200" dirty="0"/>
          </a:p>
          <a:p>
            <a:r>
              <a:rPr lang="pt-BR" sz="3200" dirty="0"/>
              <a:t>Pacientes que apresentarem esta sintomatologia, acompanhada de exames </a:t>
            </a:r>
            <a:r>
              <a:rPr lang="pt-BR" sz="3200" dirty="0" smtClean="0"/>
              <a:t>laboratoriais alterados</a:t>
            </a:r>
            <a:r>
              <a:rPr lang="pt-BR" sz="3200" dirty="0"/>
              <a:t>, devem ser encaminhadas para urgência obstétrica, para avaliação.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7697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HIPERTENSÃO CRÔNICA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E</a:t>
            </a:r>
            <a:r>
              <a:rPr lang="pt-BR" sz="3600" dirty="0" smtClean="0"/>
              <a:t>stado </a:t>
            </a:r>
            <a:r>
              <a:rPr lang="pt-BR" sz="3600" dirty="0"/>
              <a:t>hipertensivo registrado antes do início da </a:t>
            </a:r>
            <a:r>
              <a:rPr lang="pt-BR" sz="3600" dirty="0" smtClean="0"/>
              <a:t>gestação, </a:t>
            </a:r>
            <a:r>
              <a:rPr lang="pt-BR" sz="3600" dirty="0"/>
              <a:t>no </a:t>
            </a:r>
            <a:r>
              <a:rPr lang="pt-BR" sz="3600" dirty="0" smtClean="0"/>
              <a:t>período que </a:t>
            </a:r>
            <a:r>
              <a:rPr lang="pt-BR" sz="3600" dirty="0"/>
              <a:t>precede a 20ª semana de gravidez ou além de doze semanas após o </a:t>
            </a:r>
            <a:r>
              <a:rPr lang="pt-BR" sz="3600" dirty="0" smtClean="0"/>
              <a:t>parto </a:t>
            </a:r>
          </a:p>
          <a:p>
            <a:endParaRPr lang="pt-BR" sz="3600" dirty="0" smtClean="0"/>
          </a:p>
          <a:p>
            <a:r>
              <a:rPr lang="pt-BR" sz="3600" dirty="0" smtClean="0"/>
              <a:t>Esta condição não </a:t>
            </a:r>
            <a:r>
              <a:rPr lang="pt-BR" sz="3600" dirty="0"/>
              <a:t>está associada a edema e </a:t>
            </a:r>
            <a:r>
              <a:rPr lang="pt-BR" sz="3600" dirty="0" err="1"/>
              <a:t>proteinúria</a:t>
            </a:r>
            <a:r>
              <a:rPr lang="pt-BR" sz="3600" dirty="0"/>
              <a:t> (salvo se houver dano renal antes da gravidez) </a:t>
            </a:r>
            <a:r>
              <a:rPr lang="pt-BR" sz="3600" dirty="0" smtClean="0"/>
              <a:t>e persiste </a:t>
            </a:r>
            <a:r>
              <a:rPr lang="pt-BR" sz="3600" dirty="0"/>
              <a:t>depois de 12 semanas após o </a:t>
            </a:r>
            <a:r>
              <a:rPr lang="pt-BR" sz="3600" dirty="0" smtClean="0"/>
              <a:t>parto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46514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HIPERTENSÃO GESTACIONAL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4929" y="1600200"/>
            <a:ext cx="10727871" cy="4800600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A</a:t>
            </a:r>
            <a:r>
              <a:rPr lang="pt-BR" sz="2800" dirty="0" smtClean="0">
                <a:solidFill>
                  <a:srgbClr val="FF0000"/>
                </a:solidFill>
              </a:rPr>
              <a:t>umento </a:t>
            </a:r>
            <a:r>
              <a:rPr lang="pt-BR" sz="2800" dirty="0">
                <a:solidFill>
                  <a:srgbClr val="FF0000"/>
                </a:solidFill>
              </a:rPr>
              <a:t>da pressão arterial </a:t>
            </a:r>
            <a:r>
              <a:rPr lang="pt-BR" sz="2800" dirty="0"/>
              <a:t>que ocorre </a:t>
            </a:r>
            <a:r>
              <a:rPr lang="pt-BR" sz="2800" dirty="0">
                <a:solidFill>
                  <a:srgbClr val="FF0000"/>
                </a:solidFill>
              </a:rPr>
              <a:t>após a 20ª semana </a:t>
            </a:r>
            <a:r>
              <a:rPr lang="pt-BR" sz="2800" dirty="0" smtClean="0"/>
              <a:t>de gestação</a:t>
            </a:r>
            <a:r>
              <a:rPr lang="pt-BR" sz="2800" dirty="0"/>
              <a:t>, mais frequentemente perto do parto ou no puerpério imediato, </a:t>
            </a:r>
            <a:r>
              <a:rPr lang="pt-BR" sz="2800" dirty="0">
                <a:solidFill>
                  <a:srgbClr val="FF0000"/>
                </a:solidFill>
              </a:rPr>
              <a:t>sem </a:t>
            </a:r>
            <a:r>
              <a:rPr lang="pt-BR" sz="2800" dirty="0" err="1" smtClean="0">
                <a:solidFill>
                  <a:srgbClr val="FF0000"/>
                </a:solidFill>
              </a:rPr>
              <a:t>proteinúria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sz="2800" dirty="0"/>
          </a:p>
          <a:p>
            <a:r>
              <a:rPr lang="pt-BR" sz="2800" dirty="0"/>
              <a:t>Normalmente, a PA se normaliza nas primeiras 12 semanas de puerpério, podendo, </a:t>
            </a:r>
            <a:r>
              <a:rPr lang="pt-BR" sz="2800" dirty="0" smtClean="0"/>
              <a:t>por isso</a:t>
            </a:r>
            <a:r>
              <a:rPr lang="pt-BR" sz="2800" dirty="0"/>
              <a:t>, ser definida como “transitória”, embora a condição geralmente recorra em </a:t>
            </a:r>
            <a:r>
              <a:rPr lang="pt-BR" sz="2800" dirty="0" smtClean="0"/>
              <a:t>80% das </a:t>
            </a:r>
            <a:r>
              <a:rPr lang="pt-BR" sz="2800" dirty="0"/>
              <a:t>gestações </a:t>
            </a:r>
            <a:r>
              <a:rPr lang="pt-BR" sz="2800" dirty="0" smtClean="0"/>
              <a:t>subsequentes</a:t>
            </a:r>
          </a:p>
          <a:p>
            <a:endParaRPr lang="pt-BR" sz="2800" dirty="0" smtClean="0"/>
          </a:p>
          <a:p>
            <a:r>
              <a:rPr lang="pt-BR" sz="2800" dirty="0" smtClean="0"/>
              <a:t>Acredita-se </a:t>
            </a:r>
            <a:r>
              <a:rPr lang="pt-BR" sz="2800" dirty="0"/>
              <a:t>que tais mulheres são propensas a </a:t>
            </a:r>
            <a:r>
              <a:rPr lang="pt-BR" sz="2800" dirty="0" smtClean="0"/>
              <a:t>desenvolver hipertensão </a:t>
            </a:r>
            <a:r>
              <a:rPr lang="pt-BR" sz="2800" dirty="0"/>
              <a:t>arterial essencial no futuro. </a:t>
            </a:r>
            <a:r>
              <a:rPr lang="pt-BR" sz="2800" dirty="0" smtClean="0"/>
              <a:t>Quando </a:t>
            </a:r>
            <a:r>
              <a:rPr lang="pt-BR" sz="2800" dirty="0"/>
              <a:t>a hipertensão persiste, ela é </a:t>
            </a:r>
            <a:r>
              <a:rPr lang="pt-BR" sz="2800" dirty="0" smtClean="0"/>
              <a:t>denominada como </a:t>
            </a:r>
            <a:r>
              <a:rPr lang="pt-BR" sz="2800" dirty="0"/>
              <a:t>“crônica</a:t>
            </a:r>
            <a:r>
              <a:rPr lang="pt-BR" sz="2800" dirty="0" smtClean="0"/>
              <a:t>”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796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271" y="0"/>
            <a:ext cx="10160000" cy="1143000"/>
          </a:xfrm>
        </p:spPr>
        <p:txBody>
          <a:bodyPr/>
          <a:lstStyle/>
          <a:p>
            <a:pPr algn="ctr"/>
            <a:r>
              <a:rPr lang="pt-BR" b="1" dirty="0" smtClean="0"/>
              <a:t>PRÉ-ECLÂMPSIA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6943" y="1126672"/>
            <a:ext cx="10160000" cy="4800600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H</a:t>
            </a:r>
            <a:r>
              <a:rPr lang="pt-BR" sz="2800" dirty="0" smtClean="0">
                <a:solidFill>
                  <a:srgbClr val="FF0000"/>
                </a:solidFill>
              </a:rPr>
              <a:t>ipertensão </a:t>
            </a:r>
            <a:r>
              <a:rPr lang="pt-BR" sz="2800" dirty="0">
                <a:solidFill>
                  <a:srgbClr val="FF0000"/>
                </a:solidFill>
              </a:rPr>
              <a:t>e </a:t>
            </a:r>
            <a:r>
              <a:rPr lang="pt-BR" sz="2800" dirty="0" err="1">
                <a:solidFill>
                  <a:srgbClr val="FF0000"/>
                </a:solidFill>
              </a:rPr>
              <a:t>proteinúria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dirty="0"/>
              <a:t>(300mg ou mais de </a:t>
            </a:r>
            <a:r>
              <a:rPr lang="pt-BR" sz="2800" dirty="0" smtClean="0"/>
              <a:t>proteína em </a:t>
            </a:r>
            <a:r>
              <a:rPr lang="pt-BR" sz="2800" dirty="0"/>
              <a:t>urina de 24h), </a:t>
            </a:r>
            <a:r>
              <a:rPr lang="pt-BR" sz="2800" dirty="0">
                <a:solidFill>
                  <a:srgbClr val="FF0000"/>
                </a:solidFill>
              </a:rPr>
              <a:t>após 20 semanas de gestação</a:t>
            </a:r>
            <a:r>
              <a:rPr lang="pt-BR" sz="2800" dirty="0"/>
              <a:t>, em gestante previamente </a:t>
            </a:r>
            <a:r>
              <a:rPr lang="pt-BR" sz="2800" dirty="0" smtClean="0"/>
              <a:t>normotensa.    </a:t>
            </a:r>
          </a:p>
          <a:p>
            <a:pPr marL="114300" indent="0">
              <a:buNone/>
            </a:pPr>
            <a:endParaRPr lang="pt-BR" sz="2800" dirty="0" smtClean="0"/>
          </a:p>
          <a:p>
            <a:r>
              <a:rPr lang="pt-BR" sz="2800" dirty="0"/>
              <a:t>D</a:t>
            </a:r>
            <a:r>
              <a:rPr lang="pt-BR" sz="2800" dirty="0" smtClean="0"/>
              <a:t>esordem </a:t>
            </a:r>
            <a:r>
              <a:rPr lang="pt-BR" sz="2800" dirty="0" err="1"/>
              <a:t>multissistêmica</a:t>
            </a:r>
            <a:r>
              <a:rPr lang="pt-BR" sz="2800" dirty="0"/>
              <a:t>, </a:t>
            </a:r>
            <a:r>
              <a:rPr lang="pt-BR" sz="2800" dirty="0" smtClean="0"/>
              <a:t>sem causa definida, </a:t>
            </a:r>
            <a:r>
              <a:rPr lang="pt-BR" sz="2800" dirty="0"/>
              <a:t>específica da gravidez humana e do </a:t>
            </a:r>
            <a:r>
              <a:rPr lang="pt-BR" sz="2800" dirty="0" smtClean="0"/>
              <a:t>puerpério, relacionada </a:t>
            </a:r>
            <a:r>
              <a:rPr lang="pt-BR" sz="2800" dirty="0"/>
              <a:t>a um distúrbio placentário que cursa com vasoconstricção aumentada e </a:t>
            </a:r>
            <a:r>
              <a:rPr lang="pt-BR" sz="2800" dirty="0" smtClean="0"/>
              <a:t>redução da perfusão</a:t>
            </a:r>
          </a:p>
          <a:p>
            <a:pPr marL="114300" indent="0">
              <a:buNone/>
            </a:pPr>
            <a:r>
              <a:rPr lang="pt-BR" sz="2800" dirty="0" smtClean="0"/>
              <a:t> </a:t>
            </a:r>
          </a:p>
          <a:p>
            <a:r>
              <a:rPr lang="pt-BR" sz="2800" dirty="0" smtClean="0"/>
              <a:t>O </a:t>
            </a:r>
            <a:r>
              <a:rPr lang="pt-BR" sz="2800" dirty="0"/>
              <a:t>edema atualmente não faz mais parte dos critérios diagnósticos da </a:t>
            </a:r>
            <a:r>
              <a:rPr lang="pt-BR" sz="2800" dirty="0" smtClean="0"/>
              <a:t>síndrome, embora </a:t>
            </a:r>
            <a:r>
              <a:rPr lang="pt-BR" sz="2800" dirty="0"/>
              <a:t>frequentemente acompanhe o quadro </a:t>
            </a:r>
            <a:r>
              <a:rPr lang="pt-BR" sz="2800" dirty="0" smtClean="0"/>
              <a:t>clínico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393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ECLÂMPSIA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</a:t>
            </a:r>
            <a:r>
              <a:rPr lang="pt-BR" sz="2800" dirty="0" smtClean="0"/>
              <a:t>ré-eclâmpsia </a:t>
            </a:r>
            <a:r>
              <a:rPr lang="pt-BR" sz="2800" dirty="0"/>
              <a:t>complicada por convulsões que não podem </a:t>
            </a:r>
            <a:r>
              <a:rPr lang="pt-BR" sz="2800" dirty="0" smtClean="0"/>
              <a:t>ser atribuídas </a:t>
            </a:r>
            <a:r>
              <a:rPr lang="pt-BR" sz="2800" dirty="0"/>
              <a:t>a outras </a:t>
            </a:r>
            <a:r>
              <a:rPr lang="pt-BR" sz="2800" dirty="0" smtClean="0"/>
              <a:t>causas</a:t>
            </a:r>
          </a:p>
          <a:p>
            <a:endParaRPr lang="pt-BR" sz="2800" dirty="0"/>
          </a:p>
          <a:p>
            <a:pPr marL="114300" indent="0" algn="ctr">
              <a:buNone/>
            </a:pPr>
            <a:r>
              <a:rPr lang="pt-BR" sz="4400" b="1" dirty="0">
                <a:latin typeface="+mj-lt"/>
              </a:rPr>
              <a:t>PRÉ-ECLÂMPSIA SUPERPOSTA À HAS </a:t>
            </a:r>
            <a:r>
              <a:rPr lang="pt-BR" sz="4400" b="1" dirty="0" smtClean="0">
                <a:latin typeface="+mj-lt"/>
              </a:rPr>
              <a:t>CRÔNICA</a:t>
            </a:r>
          </a:p>
          <a:p>
            <a:pPr marL="114300" indent="0" algn="just">
              <a:buNone/>
            </a:pPr>
            <a:r>
              <a:rPr lang="pt-BR" sz="2800" dirty="0"/>
              <a:t>Elevação aguda da PA, à qual se agregam </a:t>
            </a:r>
            <a:r>
              <a:rPr lang="pt-BR" sz="2800" dirty="0" err="1"/>
              <a:t>proteinúria</a:t>
            </a:r>
            <a:r>
              <a:rPr lang="pt-BR" sz="2800" dirty="0"/>
              <a:t>, trombocitopenia ou anormalidades da função hepática em gestantes portadoras de HAS crônica, com idade gestacional superior a 20 semanas.</a:t>
            </a:r>
          </a:p>
          <a:p>
            <a:pPr marL="114300" indent="0">
              <a:buNone/>
            </a:pPr>
            <a:endParaRPr lang="pt-BR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71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0615" y="176667"/>
            <a:ext cx="10160000" cy="1143000"/>
          </a:xfrm>
        </p:spPr>
        <p:txBody>
          <a:bodyPr/>
          <a:lstStyle/>
          <a:p>
            <a:pPr algn="ctr"/>
            <a:r>
              <a:rPr lang="pt-BR" b="1" dirty="0" smtClean="0"/>
              <a:t>FATORES DE RISCO PARA DHEG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0243" y="1240971"/>
            <a:ext cx="10678886" cy="5159829"/>
          </a:xfrm>
        </p:spPr>
        <p:txBody>
          <a:bodyPr>
            <a:normAutofit/>
          </a:bodyPr>
          <a:lstStyle/>
          <a:p>
            <a:r>
              <a:rPr lang="pt-BR" sz="2400" dirty="0" err="1" smtClean="0"/>
              <a:t>primiparidade</a:t>
            </a:r>
            <a:endParaRPr lang="pt-BR" sz="2400" dirty="0" smtClean="0"/>
          </a:p>
          <a:p>
            <a:r>
              <a:rPr lang="pt-BR" sz="2400" dirty="0" smtClean="0"/>
              <a:t>diabetes mellitus</a:t>
            </a:r>
          </a:p>
          <a:p>
            <a:r>
              <a:rPr lang="pt-BR" sz="2400" dirty="0" smtClean="0"/>
              <a:t> </a:t>
            </a:r>
            <a:r>
              <a:rPr lang="pt-BR" sz="2400" dirty="0"/>
              <a:t>gestação </a:t>
            </a:r>
            <a:r>
              <a:rPr lang="pt-BR" sz="2400" dirty="0" err="1" smtClean="0"/>
              <a:t>gemelar</a:t>
            </a:r>
            <a:r>
              <a:rPr lang="pt-BR" sz="2400" dirty="0" smtClean="0"/>
              <a:t> </a:t>
            </a:r>
          </a:p>
          <a:p>
            <a:r>
              <a:rPr lang="pt-BR" sz="2400" dirty="0" smtClean="0"/>
              <a:t>história </a:t>
            </a:r>
            <a:r>
              <a:rPr lang="pt-BR" sz="2400" dirty="0"/>
              <a:t>familiar de pré-eclâmpsia </a:t>
            </a:r>
            <a:r>
              <a:rPr lang="pt-BR" sz="2400" dirty="0" smtClean="0"/>
              <a:t>e </a:t>
            </a:r>
            <a:r>
              <a:rPr lang="pt-BR" sz="2400" dirty="0" err="1" smtClean="0"/>
              <a:t>eclâmpsia</a:t>
            </a:r>
            <a:endParaRPr lang="pt-BR" sz="2400" dirty="0" smtClean="0"/>
          </a:p>
          <a:p>
            <a:r>
              <a:rPr lang="pt-BR" sz="2400" dirty="0" smtClean="0"/>
              <a:t>hipertensão </a:t>
            </a:r>
            <a:r>
              <a:rPr lang="pt-BR" sz="2400" dirty="0"/>
              <a:t>arterial </a:t>
            </a:r>
            <a:r>
              <a:rPr lang="pt-BR" sz="2400" dirty="0" smtClean="0"/>
              <a:t>crônica </a:t>
            </a:r>
          </a:p>
          <a:p>
            <a:r>
              <a:rPr lang="pt-BR" sz="2400" dirty="0" smtClean="0"/>
              <a:t>pré-eclâmpsia </a:t>
            </a:r>
            <a:r>
              <a:rPr lang="pt-BR" sz="2400" dirty="0"/>
              <a:t>sobreposta em gestação </a:t>
            </a:r>
            <a:r>
              <a:rPr lang="pt-BR" sz="2400" dirty="0" smtClean="0"/>
              <a:t>prévia </a:t>
            </a:r>
          </a:p>
          <a:p>
            <a:r>
              <a:rPr lang="pt-BR" sz="2400" dirty="0" err="1" smtClean="0"/>
              <a:t>hidropsia</a:t>
            </a:r>
            <a:r>
              <a:rPr lang="pt-BR" sz="2400" dirty="0" smtClean="0"/>
              <a:t> fetal (edema no feto) </a:t>
            </a:r>
          </a:p>
          <a:p>
            <a:r>
              <a:rPr lang="pt-BR" sz="2400" dirty="0" smtClean="0"/>
              <a:t>gestação </a:t>
            </a:r>
            <a:r>
              <a:rPr lang="pt-BR" sz="2400" dirty="0"/>
              <a:t>molar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nova paternidade</a:t>
            </a:r>
            <a:r>
              <a:rPr lang="pt-BR" sz="2400" dirty="0"/>
              <a:t> </a:t>
            </a:r>
            <a:r>
              <a:rPr lang="pt-BR" sz="2400" dirty="0" smtClean="0"/>
              <a:t>(gestação com parceiro diferente)</a:t>
            </a:r>
          </a:p>
          <a:p>
            <a:r>
              <a:rPr lang="pt-BR" sz="2400" b="1" dirty="0" smtClean="0"/>
              <a:t>Outros </a:t>
            </a:r>
            <a:r>
              <a:rPr lang="pt-BR" sz="2400" b="1" dirty="0"/>
              <a:t>fatores com evidência mais </a:t>
            </a:r>
            <a:r>
              <a:rPr lang="pt-BR" sz="2400" b="1" dirty="0" smtClean="0"/>
              <a:t>fraca</a:t>
            </a:r>
            <a:r>
              <a:rPr lang="pt-BR" sz="2400" dirty="0" smtClean="0"/>
              <a:t>: IMC </a:t>
            </a:r>
            <a:r>
              <a:rPr lang="pt-BR" sz="2400" dirty="0"/>
              <a:t>&gt; 25,8; idade materna maior do que 35 anos, uso de método anticoncepcional de </a:t>
            </a:r>
            <a:r>
              <a:rPr lang="pt-BR" sz="2400" dirty="0" smtClean="0"/>
              <a:t>barreira, aborto </a:t>
            </a:r>
            <a:r>
              <a:rPr lang="pt-BR" sz="2400" dirty="0"/>
              <a:t>prévio, ganho excessivo de </a:t>
            </a:r>
            <a:r>
              <a:rPr lang="pt-BR" sz="2400" dirty="0" smtClean="0"/>
              <a:t>peso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170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SINAIS E SINTOMAS</a:t>
            </a:r>
            <a:endParaRPr lang="pt-BR" b="1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>
                <a:solidFill>
                  <a:srgbClr val="FF0000"/>
                </a:solidFill>
              </a:rPr>
              <a:t>MANIFESTAÇÕES CEREBRAIS</a:t>
            </a:r>
          </a:p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 smtClean="0"/>
              <a:t>Cefaléia</a:t>
            </a:r>
            <a:endParaRPr lang="pt-BR" dirty="0" smtClean="0"/>
          </a:p>
          <a:p>
            <a:r>
              <a:rPr lang="pt-BR" dirty="0" smtClean="0"/>
              <a:t>Vertigem</a:t>
            </a:r>
          </a:p>
          <a:p>
            <a:r>
              <a:rPr lang="pt-BR" dirty="0" smtClean="0"/>
              <a:t>Sonolência</a:t>
            </a:r>
          </a:p>
          <a:p>
            <a:r>
              <a:rPr lang="pt-BR" dirty="0" smtClean="0"/>
              <a:t>Obnubilação</a:t>
            </a:r>
          </a:p>
          <a:p>
            <a:r>
              <a:rPr lang="pt-BR" dirty="0" smtClean="0"/>
              <a:t>Alterações respiratórias</a:t>
            </a:r>
          </a:p>
          <a:p>
            <a:r>
              <a:rPr lang="pt-BR" dirty="0" smtClean="0"/>
              <a:t>Taquicardia</a:t>
            </a:r>
          </a:p>
          <a:p>
            <a:r>
              <a:rPr lang="pt-BR" dirty="0" smtClean="0"/>
              <a:t>Hipertermia</a:t>
            </a:r>
          </a:p>
          <a:p>
            <a:r>
              <a:rPr lang="pt-BR" dirty="0" smtClean="0"/>
              <a:t>Convulsão</a:t>
            </a:r>
          </a:p>
          <a:p>
            <a:r>
              <a:rPr lang="pt-BR" dirty="0" smtClean="0"/>
              <a:t>coma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13186" y="1551442"/>
            <a:ext cx="5259614" cy="639762"/>
          </a:xfrm>
        </p:spPr>
        <p:txBody>
          <a:bodyPr/>
          <a:lstStyle/>
          <a:p>
            <a:r>
              <a:rPr lang="pt-BR" sz="2800" dirty="0">
                <a:solidFill>
                  <a:srgbClr val="FF0000"/>
                </a:solidFill>
              </a:rPr>
              <a:t>MANIFESTAÇÕES </a:t>
            </a:r>
            <a:r>
              <a:rPr lang="pt-BR" sz="2800" dirty="0" smtClean="0">
                <a:solidFill>
                  <a:srgbClr val="FF0000"/>
                </a:solidFill>
              </a:rPr>
              <a:t>GASTROENTÉRICAS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Náuseas</a:t>
            </a:r>
          </a:p>
          <a:p>
            <a:r>
              <a:rPr lang="pt-BR" dirty="0" smtClean="0"/>
              <a:t>Vômitos</a:t>
            </a:r>
          </a:p>
          <a:p>
            <a:r>
              <a:rPr lang="pt-BR" dirty="0" smtClean="0"/>
              <a:t>Dor epigástrica</a:t>
            </a:r>
          </a:p>
          <a:p>
            <a:r>
              <a:rPr lang="pt-BR" dirty="0" smtClean="0"/>
              <a:t>Icterícia</a:t>
            </a:r>
          </a:p>
          <a:p>
            <a:endParaRPr lang="pt-BR" dirty="0"/>
          </a:p>
          <a:p>
            <a:pPr marL="114300" indent="0">
              <a:buNone/>
            </a:pPr>
            <a:r>
              <a:rPr lang="pt-BR" sz="3000" b="1" dirty="0">
                <a:solidFill>
                  <a:srgbClr val="FF0000"/>
                </a:solidFill>
              </a:rPr>
              <a:t>MANIFESTAÇÕES </a:t>
            </a:r>
            <a:r>
              <a:rPr lang="pt-BR" sz="3000" b="1" dirty="0" smtClean="0">
                <a:solidFill>
                  <a:srgbClr val="FF0000"/>
                </a:solidFill>
              </a:rPr>
              <a:t>RENAIS</a:t>
            </a:r>
          </a:p>
          <a:p>
            <a:r>
              <a:rPr lang="pt-BR" dirty="0" err="1" smtClean="0"/>
              <a:t>Proteinúria</a:t>
            </a:r>
            <a:endParaRPr lang="pt-BR" dirty="0" smtClean="0"/>
          </a:p>
          <a:p>
            <a:r>
              <a:rPr lang="pt-BR" dirty="0" err="1" smtClean="0"/>
              <a:t>Oligúria</a:t>
            </a:r>
            <a:r>
              <a:rPr lang="pt-BR" dirty="0" smtClean="0"/>
              <a:t> (↓ filtração  glomerular</a:t>
            </a:r>
          </a:p>
          <a:p>
            <a:r>
              <a:rPr lang="pt-BR" dirty="0" smtClean="0"/>
              <a:t>Hematúria e </a:t>
            </a:r>
            <a:r>
              <a:rPr lang="pt-BR" dirty="0" err="1" smtClean="0"/>
              <a:t>anúria</a:t>
            </a:r>
            <a:r>
              <a:rPr lang="pt-BR" dirty="0" smtClean="0"/>
              <a:t> (↑ permeabilidade vascular)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33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601210"/>
            <a:ext cx="10426700" cy="1143000"/>
          </a:xfrm>
        </p:spPr>
        <p:txBody>
          <a:bodyPr/>
          <a:lstStyle/>
          <a:p>
            <a:pPr algn="ctr"/>
            <a:r>
              <a:rPr lang="pt-BR" b="1" dirty="0" smtClean="0"/>
              <a:t>DIAGNÓSTICO - </a:t>
            </a:r>
            <a:r>
              <a:rPr lang="pt-BR" sz="4800" dirty="0" smtClean="0"/>
              <a:t>diferenciar </a:t>
            </a:r>
            <a:r>
              <a:rPr lang="pt-BR" sz="4800" dirty="0"/>
              <a:t>DHEG de HAS crônica</a:t>
            </a:r>
            <a:br>
              <a:rPr lang="pt-BR" sz="4800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6957" y="1747157"/>
            <a:ext cx="10940143" cy="489857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a gestante não for primigesta, se tiver o mesmo companheiro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de sua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primeira gestação e se tiver ácido úrico sérico menor do que 4,5mg/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dL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o diagnóstico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hipertensão </a:t>
            </a:r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arterial crônica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é mais provável, </a:t>
            </a:r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mesmo com a presença de </a:t>
            </a:r>
            <a:r>
              <a:rPr lang="pt-BR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proteinúria</a:t>
            </a:r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significativa</a:t>
            </a:r>
          </a:p>
          <a:p>
            <a:pPr>
              <a:lnSpc>
                <a:spcPct val="160000"/>
              </a:lnSpc>
            </a:pPr>
            <a:endParaRPr lang="pt-BR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Faz-se o diagnóstico de pré-eclâmpsia superposta a HAS crônica quando ocorrer piora dos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níveis pressóricos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e aumento da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taxa de ácido úrico (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uricemia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&gt;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6mg/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dL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) e da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proteinúria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após a primeira metade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da gestação</a:t>
            </a:r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791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316</TotalTime>
  <Words>1229</Words>
  <Application>Microsoft Office PowerPoint</Application>
  <PresentationFormat>Personalizar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Adjacência</vt:lpstr>
      <vt:lpstr>HIPERTENSÃO ARTERIAL SISTÊMICA (HAS) PA sistólica &gt; 140 mmHg e/ou diastólica de &gt; 90mmHg.  </vt:lpstr>
      <vt:lpstr>OBJETIVOS DO MANEJO DA HIPERTENSÃO </vt:lpstr>
      <vt:lpstr>HIPERTENSÃO CRÔNICA</vt:lpstr>
      <vt:lpstr>HIPERTENSÃO GESTACIONAL</vt:lpstr>
      <vt:lpstr>PRÉ-ECLÂMPSIA </vt:lpstr>
      <vt:lpstr>ECLÂMPSIA</vt:lpstr>
      <vt:lpstr>FATORES DE RISCO PARA DHEG</vt:lpstr>
      <vt:lpstr>SINAIS E SINTOMAS</vt:lpstr>
      <vt:lpstr>DIAGNÓSTICO - diferenciar DHEG de HAS crônica </vt:lpstr>
      <vt:lpstr>DIAGNÓSTICO</vt:lpstr>
      <vt:lpstr>Apresentação do PowerPoint</vt:lpstr>
      <vt:lpstr>Apresentação do PowerPoint</vt:lpstr>
      <vt:lpstr>TRATAMENTO</vt:lpstr>
      <vt:lpstr>TRATAMENTO</vt:lpstr>
      <vt:lpstr>TRATAMENTO</vt:lpstr>
      <vt:lpstr>TRATAMENTO</vt:lpstr>
      <vt:lpstr>Apresentação do PowerPoint</vt:lpstr>
      <vt:lpstr>Apresentação do PowerPoint</vt:lpstr>
      <vt:lpstr>Apresentação do PowerPoint</vt:lpstr>
      <vt:lpstr>COMPLICAÇÕES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258</cp:revision>
  <dcterms:created xsi:type="dcterms:W3CDTF">2013-07-31T14:59:36Z</dcterms:created>
  <dcterms:modified xsi:type="dcterms:W3CDTF">2020-04-23T19:16:42Z</dcterms:modified>
</cp:coreProperties>
</file>