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5"/>
  </p:notesMasterIdLst>
  <p:sldIdLst>
    <p:sldId id="257" r:id="rId2"/>
    <p:sldId id="258" r:id="rId3"/>
    <p:sldId id="286" r:id="rId4"/>
    <p:sldId id="260" r:id="rId5"/>
    <p:sldId id="274" r:id="rId6"/>
    <p:sldId id="271" r:id="rId7"/>
    <p:sldId id="261" r:id="rId8"/>
    <p:sldId id="285" r:id="rId9"/>
    <p:sldId id="264" r:id="rId10"/>
    <p:sldId id="288" r:id="rId11"/>
    <p:sldId id="267" r:id="rId12"/>
    <p:sldId id="289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255" autoAdjust="0"/>
  </p:normalViewPr>
  <p:slideViewPr>
    <p:cSldViewPr snapToGrid="0">
      <p:cViewPr>
        <p:scale>
          <a:sx n="54" d="100"/>
          <a:sy n="54" d="100"/>
        </p:scale>
        <p:origin x="-46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F93F-9E89-429E-A021-27567A70BC64}" type="datetimeFigureOut">
              <a:rPr lang="pt-BR" smtClean="0"/>
              <a:t>22/04/2020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3FDC9-F080-49D7-A97A-E74B83DCFE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00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72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7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03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9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7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4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7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4/22/2020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22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0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4/22/2020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0375" y="53232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DIABETES MELLITUS GESTACIONAL (</a:t>
            </a:r>
            <a:r>
              <a:rPr lang="pt-BR" b="1" dirty="0">
                <a:solidFill>
                  <a:srgbClr val="FF0000"/>
                </a:solidFill>
              </a:rPr>
              <a:t>DMG)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576" y="1880242"/>
            <a:ext cx="12036424" cy="4977758"/>
          </a:xfrm>
        </p:spPr>
        <p:txBody>
          <a:bodyPr>
            <a:normAutofit fontScale="77500" lnSpcReduction="20000"/>
          </a:bodyPr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100" dirty="0" smtClean="0">
                <a:latin typeface="Arial" pitchFamily="34" charset="0"/>
                <a:cs typeface="Arial" pitchFamily="34" charset="0"/>
              </a:rPr>
              <a:t>Alteração </a:t>
            </a:r>
            <a:r>
              <a:rPr lang="pt-BR" sz="4100" dirty="0">
                <a:latin typeface="Arial" pitchFamily="34" charset="0"/>
                <a:cs typeface="Arial" pitchFamily="34" charset="0"/>
              </a:rPr>
              <a:t>no metabolismo </a:t>
            </a:r>
            <a:r>
              <a:rPr lang="pt-BR" sz="4100" dirty="0" smtClean="0">
                <a:latin typeface="Arial" pitchFamily="34" charset="0"/>
                <a:cs typeface="Arial" pitchFamily="34" charset="0"/>
              </a:rPr>
              <a:t>dos carboidratos (</a:t>
            </a:r>
            <a:r>
              <a:rPr lang="pt-BR" sz="4100" dirty="0">
                <a:latin typeface="Arial" panose="020B0604020202020204" pitchFamily="34" charset="0"/>
                <a:cs typeface="Arial" panose="020B0604020202020204" pitchFamily="34" charset="0"/>
              </a:rPr>
              <a:t>intolerância à </a:t>
            </a:r>
            <a:r>
              <a:rPr 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glicose), </a:t>
            </a:r>
            <a:r>
              <a:rPr lang="pt-BR" sz="4100" b="1" dirty="0">
                <a:latin typeface="Arial" panose="020B0604020202020204" pitchFamily="34" charset="0"/>
                <a:cs typeface="Arial" panose="020B0604020202020204" pitchFamily="34" charset="0"/>
              </a:rPr>
              <a:t>devido a uma resistência à insulina provocada pelos hormônios da </a:t>
            </a:r>
            <a:r>
              <a:rPr lang="pt-BR" sz="4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gestação, </a:t>
            </a:r>
            <a:r>
              <a:rPr lang="pt-BR" sz="4100" dirty="0" smtClean="0">
                <a:latin typeface="Arial" pitchFamily="34" charset="0"/>
                <a:cs typeface="Arial" pitchFamily="34" charset="0"/>
              </a:rPr>
              <a:t>resultando </a:t>
            </a:r>
            <a:r>
              <a:rPr lang="pt-BR" sz="4100" dirty="0">
                <a:latin typeface="Arial" pitchFamily="34" charset="0"/>
                <a:cs typeface="Arial" pitchFamily="34" charset="0"/>
              </a:rPr>
              <a:t>em hiperglicemia de intensidade variável, que é diagnosticada </a:t>
            </a:r>
            <a:r>
              <a:rPr lang="pt-BR" sz="4100" dirty="0" smtClean="0">
                <a:latin typeface="Arial" pitchFamily="34" charset="0"/>
                <a:cs typeface="Arial" pitchFamily="34" charset="0"/>
              </a:rPr>
              <a:t>pela primeira </a:t>
            </a:r>
            <a:r>
              <a:rPr lang="pt-BR" sz="4100" dirty="0">
                <a:latin typeface="Arial" pitchFamily="34" charset="0"/>
                <a:cs typeface="Arial" pitchFamily="34" charset="0"/>
              </a:rPr>
              <a:t>vez ou se inicia durante a gestação, podendo ou não persistir após o </a:t>
            </a:r>
            <a:r>
              <a:rPr 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parto</a:t>
            </a:r>
          </a:p>
          <a:p>
            <a:endParaRPr lang="pt-BR" sz="4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responsável </a:t>
            </a:r>
            <a:r>
              <a:rPr lang="pt-BR" sz="4100" dirty="0">
                <a:latin typeface="Arial" panose="020B0604020202020204" pitchFamily="34" charset="0"/>
                <a:cs typeface="Arial" panose="020B0604020202020204" pitchFamily="34" charset="0"/>
              </a:rPr>
              <a:t>por graves e importantes repercussões na vida fetal e no </a:t>
            </a:r>
            <a:r>
              <a:rPr lang="pt-BR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recém-nascido</a:t>
            </a:r>
            <a:endParaRPr lang="pt-BR" sz="4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Resultado de imagem para diabete gestacional"/>
          <p:cNvSpPr>
            <a:spLocks noChangeAspect="1" noChangeArrowheads="1"/>
          </p:cNvSpPr>
          <p:nvPr/>
        </p:nvSpPr>
        <p:spPr bwMode="auto">
          <a:xfrm>
            <a:off x="5370490" y="1455313"/>
            <a:ext cx="4211392" cy="3863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diabete gestaci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4" name="Picture 6" descr="Resultado de imagem para diabete gestac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649" y="7937"/>
            <a:ext cx="2946351" cy="173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3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208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5"/>
                </a:solidFill>
              </a:rPr>
              <a:t>COMPLICAÇÕES </a:t>
            </a:r>
            <a:r>
              <a:rPr lang="pt-BR" b="1" dirty="0" smtClean="0">
                <a:solidFill>
                  <a:schemeClr val="accent5"/>
                </a:solidFill>
              </a:rPr>
              <a:t>POSSÍVEIS PARA O FETO/BEBÊ</a:t>
            </a:r>
            <a:endParaRPr lang="pt-BR" b="1" dirty="0">
              <a:solidFill>
                <a:schemeClr val="accent5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73723"/>
            <a:ext cx="11992708" cy="60842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t-BR" sz="5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feto, a DMG está associada às possíveis morbidades decorrentes da </a:t>
            </a:r>
            <a:r>
              <a:rPr lang="pt-BR" sz="4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macrossomia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(como a ocorrência de </a:t>
            </a:r>
            <a:r>
              <a:rPr lang="pt-BR" sz="4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distócia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durante o 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parto)</a:t>
            </a:r>
          </a:p>
          <a:p>
            <a:pPr>
              <a:lnSpc>
                <a:spcPct val="170000"/>
              </a:lnSpc>
            </a:pPr>
            <a:endParaRPr lang="pt-BR" sz="4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t-B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bebê, está associada à </a:t>
            </a:r>
            <a:r>
              <a:rPr lang="pt-B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hipoglicemia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à </a:t>
            </a:r>
            <a:r>
              <a:rPr lang="pt-B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icterícia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ao </a:t>
            </a:r>
            <a:r>
              <a:rPr lang="pt-B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sofrimento respiratório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à </a:t>
            </a:r>
            <a:r>
              <a:rPr lang="pt-BR" sz="4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policitemia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à </a:t>
            </a:r>
            <a:r>
              <a:rPr lang="pt-BR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hipocalcemia, diabetes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2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tarde na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vida,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morte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antes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logo após o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nascimento,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risco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obesidade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na infância ou </a:t>
            </a: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adolescência,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doenças cardíacas</a:t>
            </a:r>
            <a:endParaRPr lang="pt-BR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5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4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266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PREVENÇÃO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1691" y="1125414"/>
            <a:ext cx="11570677" cy="573258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 garantias quando se trata de prevenir o diabetes gestacional – mas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deve-se adotar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hábitos saudáveis durante a gestação para tentar prevenir o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problema,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principalmente se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gestante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 no grupo de risco: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alimentos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ricos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fibras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e pobres em gordura e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calorias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frutas, legumes e grãos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integrais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Exercício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e durante a gravidez </a:t>
            </a:r>
            <a:endParaRPr 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Perder 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quilos em excesso antes da gravidez.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77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931985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TRATAMENTO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4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diagnóstico de DMG pode exigir da paciente um aumento considerável de exames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monitoramento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durante o pré-natal e 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pós-parto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maioria das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mulheres responde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bem somente à </a:t>
            </a:r>
            <a:r>
              <a:rPr lang="pt-BR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dieta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aos </a:t>
            </a:r>
            <a:r>
              <a:rPr lang="pt-BR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exercícios </a:t>
            </a:r>
            <a:r>
              <a:rPr lang="pt-BR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físicos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Pode-se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utilizar adoçantes artificiais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 moderação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Algumas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mulheres (de 10% a 20%) necessitarão usar </a:t>
            </a:r>
            <a:r>
              <a:rPr lang="pt-BR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insulina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caso as medidas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não farmacológicas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não controlarem o DMG, principalmente as de ação rápida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intermediária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essencial reavaliar a tolerância da paciente à glicose a partir de seis semanas após 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parto, com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glicemia de jejum ou com um teste oral de 75g de glicose, dependendo da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gravidade do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quadro metabólico apresentado na gravidez.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0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1570677" cy="6741368"/>
          </a:xfrm>
        </p:spPr>
        <p:txBody>
          <a:bodyPr>
            <a:noAutofit/>
          </a:bodyPr>
          <a:lstStyle/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consultas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pré-natal devem ser </a:t>
            </a:r>
            <a:r>
              <a:rPr lang="pt-B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quinzenais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 diagnóstico de DMG até a 32ª semana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daí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diante </a:t>
            </a:r>
            <a:r>
              <a:rPr lang="pt-BR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semanais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 o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parto</a:t>
            </a: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O controle glicêmico materno coincide com as consultas de </a:t>
            </a:r>
            <a:r>
              <a:rPr lang="pt-BR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pré-natal </a:t>
            </a:r>
            <a:endParaRPr lang="pt-BR" sz="28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B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Devem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realizadas ultrassonografias durante o PN para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datar a idade gestacional,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da morfometria fetal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avaliação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biometria-desenvolvimento fetal, índice de líquido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amniótico, grau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placentário,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perfusão das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artérias umbilical e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cerebral média</a:t>
            </a:r>
          </a:p>
          <a:p>
            <a:pPr algn="l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Cardiotocografia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anteparto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 partir da 28ª/30ª semana de gestação, semanal, nas gestantes seguidas em ambulatório e diária, nas gestantes durante as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internações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 o problema metabólico mais comum na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gestação</a:t>
            </a:r>
          </a:p>
          <a:p>
            <a:endParaRPr lang="pt-BR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revalência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entre 3% e 13% das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gestações</a:t>
            </a:r>
            <a:endParaRPr lang="pt-BR" sz="3600" dirty="0">
              <a:latin typeface="Arial" pitchFamily="34" charset="0"/>
              <a:cs typeface="Arial" pitchFamily="34" charset="0"/>
            </a:endParaRPr>
          </a:p>
          <a:p>
            <a:endParaRPr lang="pt-BR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prevalência estimada de DMG no Brasil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 de </a:t>
            </a:r>
            <a:r>
              <a:rPr lang="pt-BR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7,6% entre as gestantes com mais de 20 </a:t>
            </a:r>
            <a:r>
              <a:rPr lang="pt-BR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anos</a:t>
            </a:r>
            <a:r>
              <a:rPr lang="pt-B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79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78" y="0"/>
            <a:ext cx="1067386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1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FATORES DE RISCO PARA DIABETES GESTACIONAL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Deposição </a:t>
            </a:r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central excessiva de gordura corporal</a:t>
            </a:r>
          </a:p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Baixa estatura (&lt;1,50)</a:t>
            </a:r>
          </a:p>
          <a:p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Crescimento fetal excessivo, </a:t>
            </a:r>
            <a:r>
              <a:rPr lang="pt-B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polidrâmnio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1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392" y="0"/>
            <a:ext cx="10972800" cy="879231"/>
          </a:xfrm>
        </p:spPr>
        <p:txBody>
          <a:bodyPr/>
          <a:lstStyle/>
          <a:p>
            <a:r>
              <a:rPr lang="pt-BR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SINAIS E SINTOMAS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7539" y="1107831"/>
            <a:ext cx="11329102" cy="5633537"/>
          </a:xfrm>
        </p:spPr>
        <p:txBody>
          <a:bodyPr>
            <a:normAutofit fontScale="85000" lnSpcReduction="20000"/>
          </a:bodyPr>
          <a:lstStyle/>
          <a:p>
            <a:r>
              <a:rPr lang="pt-BR" sz="3200" b="1" dirty="0" smtClean="0">
                <a:latin typeface="Arial" pitchFamily="34" charset="0"/>
                <a:cs typeface="Arial" panose="020B0604020202020204" pitchFamily="34" charset="0"/>
              </a:rPr>
              <a:t>Excesso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fome - </a:t>
            </a:r>
            <a:r>
              <a:rPr lang="pt-BR" sz="3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polifagia</a:t>
            </a:r>
            <a:endParaRPr lang="pt-B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Muita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sede - </a:t>
            </a:r>
            <a:r>
              <a:rPr lang="pt-BR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polidipsia</a:t>
            </a:r>
            <a:endParaRPr lang="pt-B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Ganho de peso exagerado na mulher ou no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bebê</a:t>
            </a:r>
          </a:p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perda </a:t>
            </a:r>
            <a:r>
              <a:rPr lang="pt-BR" sz="3200" b="1" dirty="0">
                <a:latin typeface="Arial" pitchFamily="34" charset="0"/>
                <a:cs typeface="Arial" pitchFamily="34" charset="0"/>
              </a:rPr>
              <a:t>involuntária de peso </a:t>
            </a:r>
          </a:p>
          <a:p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Aumento da vontade para 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urinar - </a:t>
            </a:r>
            <a: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poliúria</a:t>
            </a:r>
            <a:endParaRPr lang="pt-B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Cansaço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extremo - </a:t>
            </a:r>
            <a: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fadiga, fraqueza, letargia</a:t>
            </a:r>
            <a:endParaRPr lang="pt-B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Edema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nas pernas e nos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pés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Visão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turva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Candidíase ou infecção urinária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frequente - </a:t>
            </a:r>
            <a: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infecções de </a:t>
            </a:r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repetição</a:t>
            </a:r>
          </a:p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P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rurido </a:t>
            </a:r>
            <a:r>
              <a:rPr lang="pt-BR" sz="3200" b="1" dirty="0">
                <a:latin typeface="Arial" pitchFamily="34" charset="0"/>
                <a:cs typeface="Arial" pitchFamily="34" charset="0"/>
              </a:rPr>
              <a:t>cutâneo e vulvar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C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omplicações crônicas - </a:t>
            </a:r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neuropatia</a:t>
            </a:r>
            <a: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retinopatia ou doença cardiovascular </a:t>
            </a:r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aterosclerótica</a:t>
            </a:r>
            <a:endParaRPr lang="pt-BR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652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m para diabetes gestacional sintom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01" y="409433"/>
            <a:ext cx="8434317" cy="54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81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9071" y="1"/>
            <a:ext cx="8596668" cy="861646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DIAGNÓSTICO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845" y="844062"/>
            <a:ext cx="11799277" cy="6013938"/>
          </a:xfrm>
        </p:spPr>
        <p:txBody>
          <a:bodyPr>
            <a:normAutofit fontScale="70000" lnSpcReduction="20000"/>
          </a:bodyPr>
          <a:lstStyle/>
          <a:p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DMG é </a:t>
            </a:r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geralmente diagnosticado entre a 24ª e 28ª semanas de gravidez, quando a resistência à insulina geralmente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começa</a:t>
            </a:r>
            <a:endParaRPr lang="pt-BR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Glicemia </a:t>
            </a:r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jejum</a:t>
            </a:r>
          </a:p>
          <a:p>
            <a:endParaRPr lang="pt-BR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600" dirty="0">
                <a:latin typeface="Arial" pitchFamily="34" charset="0"/>
                <a:cs typeface="Arial" pitchFamily="34" charset="0"/>
              </a:rPr>
              <a:t>R</a:t>
            </a:r>
            <a:r>
              <a:rPr lang="pt-BR" sz="4600" dirty="0" smtClean="0">
                <a:latin typeface="Arial" pitchFamily="34" charset="0"/>
                <a:cs typeface="Arial" pitchFamily="34" charset="0"/>
              </a:rPr>
              <a:t>astreamento com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curva glicêmica (TOTG)</a:t>
            </a:r>
          </a:p>
          <a:p>
            <a:endParaRPr lang="pt-BR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exame de curva glicêmica mede a velocidade com que o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corpo absorve a glicose após a ingestão. O paciente ingere 75g de glicose e é feita a medida das quantidades da substância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no sangue </a:t>
            </a:r>
            <a:r>
              <a:rPr lang="pt-BR" sz="4600" dirty="0">
                <a:latin typeface="Arial" panose="020B0604020202020204" pitchFamily="34" charset="0"/>
                <a:cs typeface="Arial" panose="020B0604020202020204" pitchFamily="34" charset="0"/>
              </a:rPr>
              <a:t>em jejum, uma hora e duas horas após a </a:t>
            </a:r>
            <a:r>
              <a:rPr lang="pt-B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ingestão </a:t>
            </a:r>
            <a:endParaRPr lang="pt-BR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23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85" y="0"/>
            <a:ext cx="11324492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7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0"/>
            <a:ext cx="12051323" cy="79130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COMPLICAÇÕES </a:t>
            </a:r>
            <a:r>
              <a:rPr lang="pt-BR" b="1" dirty="0" smtClean="0">
                <a:solidFill>
                  <a:srgbClr val="00B050"/>
                </a:solidFill>
              </a:rPr>
              <a:t>POSSÍVEIS PARA A GESTANTE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33047"/>
            <a:ext cx="12192000" cy="62249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A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maioria das mulheres que têm diabetes gestacional terão os bebês saudáveis, desde que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monitorem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controlem os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níveis glicêmicos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regularmente</a:t>
            </a:r>
          </a:p>
          <a:p>
            <a:endParaRPr lang="pt-BR" sz="1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elevação descontrolada dos níveis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glicose no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sangue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causar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problemas para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mãe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bebê, incluindo um aumento da probabilidade de precisar de parto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cesáreo,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ompimento </a:t>
            </a:r>
            <a:r>
              <a:rPr lang="pt-BR" sz="1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bolsa amniótica antes da data </a:t>
            </a:r>
            <a:r>
              <a:rPr lang="pt-BR" sz="1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prevista e parto prematuro</a:t>
            </a:r>
            <a:endParaRPr lang="pt-BR" sz="1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hiperglicemia </a:t>
            </a:r>
            <a:r>
              <a:rPr lang="pt-BR" sz="1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pode aumentar a incidência de pré-eclâmpsia na gravidez atual, além de aumentar a chance de desenvolver diabetes e tolerância diminuída a carboidratos no </a:t>
            </a:r>
            <a:r>
              <a:rPr lang="pt-BR" sz="1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futuro</a:t>
            </a:r>
            <a:endParaRPr lang="pt-BR" sz="1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9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as mulheres com história de diabetes gestacional que atingem o seu peso corporal ideal após o parto, menos de 1 em cada 4 eventualmente desenvolve diabetes tipo </a:t>
            </a:r>
            <a:r>
              <a:rPr lang="pt-BR" sz="9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pt-BR" sz="9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5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sz="51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611</Words>
  <Application>Microsoft Office PowerPoint</Application>
  <PresentationFormat>Personalizar</PresentationFormat>
  <Paragraphs>77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DIABETES MELLITUS GESTACIONAL (DMG)</vt:lpstr>
      <vt:lpstr>Apresentação do PowerPoint</vt:lpstr>
      <vt:lpstr>Apresentação do PowerPoint</vt:lpstr>
      <vt:lpstr>FATORES DE RISCO PARA DIABETES GESTACIONAL</vt:lpstr>
      <vt:lpstr>SINAIS E SINTOMAS</vt:lpstr>
      <vt:lpstr>Apresentação do PowerPoint</vt:lpstr>
      <vt:lpstr>DIAGNÓSTICO</vt:lpstr>
      <vt:lpstr>Apresentação do PowerPoint</vt:lpstr>
      <vt:lpstr>COMPLICAÇÕES POSSÍVEIS PARA A GESTANTE</vt:lpstr>
      <vt:lpstr>COMPLICAÇÕES POSSÍVEIS PARA O FETO/BEBÊ</vt:lpstr>
      <vt:lpstr>PREVENÇÃO</vt:lpstr>
      <vt:lpstr>TRATAMENTO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 GESTACIONAL</dc:title>
  <dc:creator>Usuário do Windows</dc:creator>
  <cp:lastModifiedBy>Isabela</cp:lastModifiedBy>
  <cp:revision>36</cp:revision>
  <dcterms:created xsi:type="dcterms:W3CDTF">2019-03-17T14:55:37Z</dcterms:created>
  <dcterms:modified xsi:type="dcterms:W3CDTF">2020-04-23T14:12:53Z</dcterms:modified>
</cp:coreProperties>
</file>