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303" r:id="rId6"/>
    <p:sldId id="260" r:id="rId7"/>
    <p:sldId id="261" r:id="rId8"/>
    <p:sldId id="262" r:id="rId9"/>
    <p:sldId id="31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8" r:id="rId25"/>
    <p:sldId id="289" r:id="rId26"/>
    <p:sldId id="290" r:id="rId27"/>
    <p:sldId id="277" r:id="rId28"/>
    <p:sldId id="278" r:id="rId29"/>
    <p:sldId id="279" r:id="rId30"/>
    <p:sldId id="280" r:id="rId31"/>
    <p:sldId id="281" r:id="rId32"/>
    <p:sldId id="282" r:id="rId33"/>
    <p:sldId id="283" r:id="rId34"/>
    <p:sldId id="284" r:id="rId35"/>
    <p:sldId id="285" r:id="rId36"/>
    <p:sldId id="286" r:id="rId37"/>
    <p:sldId id="287" r:id="rId38"/>
    <p:sldId id="291" r:id="rId39"/>
    <p:sldId id="292" r:id="rId40"/>
    <p:sldId id="293" r:id="rId41"/>
    <p:sldId id="294" r:id="rId42"/>
    <p:sldId id="298" r:id="rId43"/>
    <p:sldId id="299" r:id="rId44"/>
    <p:sldId id="300" r:id="rId45"/>
    <p:sldId id="301" r:id="rId46"/>
    <p:sldId id="302" r:id="rId47"/>
    <p:sldId id="304" r:id="rId48"/>
    <p:sldId id="305" r:id="rId49"/>
    <p:sldId id="306" r:id="rId50"/>
    <p:sldId id="307" r:id="rId51"/>
    <p:sldId id="308" r:id="rId52"/>
    <p:sldId id="309" r:id="rId53"/>
    <p:sldId id="310" r:id="rId54"/>
    <p:sldId id="311"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4/2/2020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4578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1661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76133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t-BR" smtClean="0"/>
              <a:t>Clique para editar o título mestre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0529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45434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3163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06024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C6B4A9-1611-4792-9094-5F34BCA07E0B}"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737918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3663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1775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0741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57203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143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7785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0600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2A54C80-263E-416B-A8E0-580EDEADCBDC}"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70121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t-BR" smtClean="0"/>
              <a:t>Clique no ícone para adicionar uma imagem</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9268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4/2/2020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937007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74154" y="2697832"/>
            <a:ext cx="7766936" cy="1646302"/>
          </a:xfrm>
        </p:spPr>
        <p:txBody>
          <a:bodyPr/>
          <a:lstStyle/>
          <a:p>
            <a:r>
              <a:rPr lang="pt-BR" dirty="0" smtClean="0"/>
              <a:t>BIOSSEGURANÇA NO TRABALHO</a:t>
            </a:r>
            <a:endParaRPr lang="pt-BR" dirty="0"/>
          </a:p>
        </p:txBody>
      </p:sp>
      <p:sp>
        <p:nvSpPr>
          <p:cNvPr id="3" name="Subtítulo 2"/>
          <p:cNvSpPr>
            <a:spLocks noGrp="1"/>
          </p:cNvSpPr>
          <p:nvPr>
            <p:ph type="subTitle" idx="1"/>
          </p:nvPr>
        </p:nvSpPr>
        <p:spPr>
          <a:xfrm>
            <a:off x="1481188" y="4482154"/>
            <a:ext cx="7766936" cy="1096899"/>
          </a:xfrm>
        </p:spPr>
        <p:txBody>
          <a:bodyPr/>
          <a:lstStyle/>
          <a:p>
            <a:r>
              <a:rPr lang="pt-BR" dirty="0" err="1" smtClean="0"/>
              <a:t>PROFª</a:t>
            </a:r>
            <a:r>
              <a:rPr lang="pt-BR" dirty="0" smtClean="0"/>
              <a:t> Kassya </a:t>
            </a:r>
            <a:r>
              <a:rPr lang="pt-BR" dirty="0" err="1" smtClean="0"/>
              <a:t>Sullyane</a:t>
            </a:r>
            <a:r>
              <a:rPr lang="pt-BR" dirty="0" smtClean="0"/>
              <a:t> Komar</a:t>
            </a:r>
            <a:endParaRPr lang="pt-BR" dirty="0"/>
          </a:p>
        </p:txBody>
      </p:sp>
    </p:spTree>
    <p:extLst>
      <p:ext uri="{BB962C8B-B14F-4D97-AF65-F5344CB8AC3E}">
        <p14:creationId xmlns:p14="http://schemas.microsoft.com/office/powerpoint/2010/main" val="120205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r>
              <a:rPr lang="pt-BR" dirty="0"/>
              <a:t>A preparação alcoólica para fricção antisséptica das mãos deve apresentar boa tolerância cutânea, uma vez que podem ocorrer dermatites de contato causadas por hipersensibilidade ao álcool ou a vários aditivos presentes em certas formulações.</a:t>
            </a:r>
          </a:p>
        </p:txBody>
      </p:sp>
    </p:spTree>
    <p:extLst>
      <p:ext uri="{BB962C8B-B14F-4D97-AF65-F5344CB8AC3E}">
        <p14:creationId xmlns:p14="http://schemas.microsoft.com/office/powerpoint/2010/main" val="409078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CINCO MOMENTOS PARA HIGIÊNE DAS MÃOS</a:t>
            </a:r>
            <a:endParaRPr lang="pt-BR" dirty="0"/>
          </a:p>
        </p:txBody>
      </p:sp>
      <p:sp>
        <p:nvSpPr>
          <p:cNvPr id="3" name="Espaço Reservado para Conteúdo 2"/>
          <p:cNvSpPr>
            <a:spLocks noGrp="1"/>
          </p:cNvSpPr>
          <p:nvPr>
            <p:ph idx="1"/>
          </p:nvPr>
        </p:nvSpPr>
        <p:spPr/>
        <p:txBody>
          <a:bodyPr/>
          <a:lstStyle/>
          <a:p>
            <a:r>
              <a:rPr lang="pt-BR" dirty="0" smtClean="0"/>
              <a:t>Antes de tocar o paciente</a:t>
            </a:r>
          </a:p>
          <a:p>
            <a:r>
              <a:rPr lang="pt-BR" dirty="0" smtClean="0"/>
              <a:t>Antes de realizar procedimento</a:t>
            </a:r>
          </a:p>
          <a:p>
            <a:r>
              <a:rPr lang="pt-BR" dirty="0" smtClean="0"/>
              <a:t>Após risco de exposição a fluídos corporais</a:t>
            </a:r>
          </a:p>
          <a:p>
            <a:r>
              <a:rPr lang="pt-BR" dirty="0" smtClean="0"/>
              <a:t>Após tocar paciente</a:t>
            </a:r>
          </a:p>
          <a:p>
            <a:endParaRPr lang="pt-BR" dirty="0"/>
          </a:p>
        </p:txBody>
      </p:sp>
    </p:spTree>
    <p:extLst>
      <p:ext uri="{BB962C8B-B14F-4D97-AF65-F5344CB8AC3E}">
        <p14:creationId xmlns:p14="http://schemas.microsoft.com/office/powerpoint/2010/main" val="169899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PROCEDIMENTO DE HIGIÊNE DAS MÃOS</a:t>
            </a:r>
            <a:endParaRPr lang="pt-BR" dirty="0"/>
          </a:p>
        </p:txBody>
      </p:sp>
      <p:sp>
        <p:nvSpPr>
          <p:cNvPr id="3" name="Espaço Reservado para Conteúdo 2"/>
          <p:cNvSpPr>
            <a:spLocks noGrp="1"/>
          </p:cNvSpPr>
          <p:nvPr>
            <p:ph idx="1"/>
          </p:nvPr>
        </p:nvSpPr>
        <p:spPr/>
        <p:txBody>
          <a:bodyPr/>
          <a:lstStyle/>
          <a:p>
            <a:r>
              <a:rPr lang="pt-BR" dirty="0"/>
              <a:t>As mãos devem ser lavadas com água e sabonete (líquido ou espuma</a:t>
            </a:r>
            <a:r>
              <a:rPr lang="pt-BR" dirty="0" smtClean="0"/>
              <a:t>)</a:t>
            </a:r>
          </a:p>
          <a:p>
            <a:r>
              <a:rPr lang="pt-BR" dirty="0"/>
              <a:t>As ações de higiene das mãos são mais eficazes quando a pele das mãos é livre de lesões/cortes, as unhas estão no tamanho natural, curtas e as mãos e antebraços sem joias e descobertos</a:t>
            </a:r>
            <a:r>
              <a:rPr lang="pt-BR" dirty="0" smtClean="0"/>
              <a:t>.</a:t>
            </a:r>
          </a:p>
          <a:p>
            <a:pPr marL="0" indent="0">
              <a:buNone/>
            </a:pPr>
            <a:endParaRPr lang="pt-BR" dirty="0"/>
          </a:p>
        </p:txBody>
      </p:sp>
    </p:spTree>
    <p:extLst>
      <p:ext uri="{BB962C8B-B14F-4D97-AF65-F5344CB8AC3E}">
        <p14:creationId xmlns:p14="http://schemas.microsoft.com/office/powerpoint/2010/main" val="146196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CLASSIFICAÇÃO DE RISCO</a:t>
            </a:r>
            <a:endParaRPr lang="pt-BR" dirty="0"/>
          </a:p>
        </p:txBody>
      </p:sp>
      <p:sp>
        <p:nvSpPr>
          <p:cNvPr id="3" name="Espaço Reservado para Conteúdo 2"/>
          <p:cNvSpPr>
            <a:spLocks noGrp="1"/>
          </p:cNvSpPr>
          <p:nvPr>
            <p:ph idx="1"/>
          </p:nvPr>
        </p:nvSpPr>
        <p:spPr/>
        <p:txBody>
          <a:bodyPr/>
          <a:lstStyle/>
          <a:p>
            <a:r>
              <a:rPr lang="pt-BR" dirty="0"/>
              <a:t>Entre as atribuições da Comissão de Biossegurança em Saúde (CBS) do Ministério da Saúde, está a elaboração e atualização da classificação dos agentes biológicos com potencial risco à saúde </a:t>
            </a:r>
            <a:r>
              <a:rPr lang="pt-BR" dirty="0" smtClean="0"/>
              <a:t>humana</a:t>
            </a:r>
          </a:p>
          <a:p>
            <a:r>
              <a:rPr lang="pt-BR" dirty="0"/>
              <a:t>critérios de classificação de risco dos agentes biológicos destacam-se a </a:t>
            </a:r>
            <a:r>
              <a:rPr lang="pt-BR" dirty="0" err="1"/>
              <a:t>infectividade</a:t>
            </a:r>
            <a:r>
              <a:rPr lang="pt-BR" dirty="0"/>
              <a:t>, a patogenicidade e a virulência dos agentes biológicos, bem como a disponibilidade de medidas terapêuticas e profiláticas eficazes, modo de transmissão, estabilidade do agente, origem do material potencialmente patogênico, dose infectante, manipulação e eliminação do agente patogênico</a:t>
            </a:r>
          </a:p>
        </p:txBody>
      </p:sp>
    </p:spTree>
    <p:extLst>
      <p:ext uri="{BB962C8B-B14F-4D97-AF65-F5344CB8AC3E}">
        <p14:creationId xmlns:p14="http://schemas.microsoft.com/office/powerpoint/2010/main" val="47440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CRITÉRIOS PARA AVALIAÇÃO DE RISCO DOS AGENTES BIOLÓGICOS</a:t>
            </a:r>
            <a:endParaRPr lang="pt-BR" dirty="0"/>
          </a:p>
        </p:txBody>
      </p:sp>
      <p:sp>
        <p:nvSpPr>
          <p:cNvPr id="3" name="Espaço Reservado para Conteúdo 2"/>
          <p:cNvSpPr>
            <a:spLocks noGrp="1"/>
          </p:cNvSpPr>
          <p:nvPr>
            <p:ph idx="1"/>
          </p:nvPr>
        </p:nvSpPr>
        <p:spPr/>
        <p:txBody>
          <a:bodyPr/>
          <a:lstStyle/>
          <a:p>
            <a:r>
              <a:rPr lang="pt-BR" dirty="0"/>
              <a:t>A importância da avaliação de risco dos agentes biológicos está na estimativa do risco, no dimensionamento da estrutura para a contenção e na tomada de decisão para o gerenciamento dos riscos. Para isso, consideram-se alguns critérios, entre os quais se destacam</a:t>
            </a:r>
            <a:r>
              <a:rPr lang="pt-BR" dirty="0" smtClean="0"/>
              <a:t>:</a:t>
            </a:r>
          </a:p>
          <a:p>
            <a:r>
              <a:rPr lang="pt-BR" dirty="0"/>
              <a:t>Natureza do Agente Biológico – organismos ou moléculas com potencial ação biológica infecciosa sobre o homem, animais, plantas ou o meio ambiente em geral, incluindo vírus, bactérias, </a:t>
            </a:r>
            <a:r>
              <a:rPr lang="pt-BR" dirty="0" err="1"/>
              <a:t>archaea</a:t>
            </a:r>
            <a:r>
              <a:rPr lang="pt-BR" dirty="0"/>
              <a:t>, fungos, protozoários, parasitos, ou entidades acelulares como </a:t>
            </a:r>
            <a:r>
              <a:rPr lang="pt-BR" dirty="0" err="1"/>
              <a:t>prions</a:t>
            </a:r>
            <a:r>
              <a:rPr lang="pt-BR" dirty="0"/>
              <a:t>, RNA ou DNA (</a:t>
            </a:r>
            <a:r>
              <a:rPr lang="pt-BR" dirty="0" err="1"/>
              <a:t>RNAi</a:t>
            </a:r>
            <a:r>
              <a:rPr lang="pt-BR" dirty="0"/>
              <a:t>, ácidos nucleicos infecciosos, </a:t>
            </a:r>
            <a:r>
              <a:rPr lang="pt-BR" dirty="0" err="1"/>
              <a:t>aptâmeros</a:t>
            </a:r>
            <a:r>
              <a:rPr lang="pt-BR" dirty="0"/>
              <a:t>, genes e elementos genéticos sintéticos, </a:t>
            </a:r>
            <a:r>
              <a:rPr lang="pt-BR" dirty="0" err="1"/>
              <a:t>etc</a:t>
            </a:r>
            <a:r>
              <a:rPr lang="pt-BR" dirty="0"/>
              <a:t>) e partículas virais (VPL).</a:t>
            </a:r>
          </a:p>
        </p:txBody>
      </p:sp>
    </p:spTree>
    <p:extLst>
      <p:ext uri="{BB962C8B-B14F-4D97-AF65-F5344CB8AC3E}">
        <p14:creationId xmlns:p14="http://schemas.microsoft.com/office/powerpoint/2010/main" val="173014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CRITÉRIOS PARA AVALIAÇÃO DE RISCO DOS AGENTES BIOLÓGICOS</a:t>
            </a:r>
          </a:p>
        </p:txBody>
      </p:sp>
      <p:sp>
        <p:nvSpPr>
          <p:cNvPr id="3" name="Espaço Reservado para Conteúdo 2"/>
          <p:cNvSpPr>
            <a:spLocks noGrp="1"/>
          </p:cNvSpPr>
          <p:nvPr>
            <p:ph idx="1"/>
          </p:nvPr>
        </p:nvSpPr>
        <p:spPr/>
        <p:txBody>
          <a:bodyPr>
            <a:normAutofit lnSpcReduction="10000"/>
          </a:bodyPr>
          <a:lstStyle/>
          <a:p>
            <a:r>
              <a:rPr lang="pt-BR" b="1" dirty="0"/>
              <a:t>Virulência – </a:t>
            </a:r>
            <a:r>
              <a:rPr lang="pt-BR" dirty="0"/>
              <a:t>é a capacidade patogênica de um agente biológico, medida pelo seu poder de aderir, invadir, multiplicar e disseminar em determinados </a:t>
            </a:r>
            <a:r>
              <a:rPr lang="pt-BR" dirty="0" err="1"/>
              <a:t>sítos</a:t>
            </a:r>
            <a:r>
              <a:rPr lang="pt-BR" dirty="0"/>
              <a:t> de infecção e tecidos do hospedeiro, considerando os índices de </a:t>
            </a:r>
            <a:r>
              <a:rPr lang="pt-BR" dirty="0" err="1"/>
              <a:t>morbi-mortalidade</a:t>
            </a:r>
            <a:r>
              <a:rPr lang="pt-BR" dirty="0"/>
              <a:t> que ele produz. A virulência pode ser avaliada por meio dos coeficientes de mortalidade e de gravidade. O coeficiente de mortalidade indica o percentual de casos da doença que são mortais, e o coeficiente de gravidade, o percentual dos casos considerados graves. </a:t>
            </a:r>
            <a:endParaRPr lang="pt-BR" dirty="0" smtClean="0"/>
          </a:p>
          <a:p>
            <a:r>
              <a:rPr lang="pt-BR" b="1" dirty="0"/>
              <a:t>Modo de transmissão – </a:t>
            </a:r>
            <a:r>
              <a:rPr lang="pt-BR" dirty="0"/>
              <a:t>é o percurso feito pelo agente biológico a partir da fonte de exposição até o hospedeiro. O conhecimento do modo de transmissão do agente biológico é de fundamental importância para a aplicação de medidas que visem conter a disseminação do patógeno.</a:t>
            </a:r>
          </a:p>
        </p:txBody>
      </p:sp>
    </p:spTree>
    <p:extLst>
      <p:ext uri="{BB962C8B-B14F-4D97-AF65-F5344CB8AC3E}">
        <p14:creationId xmlns:p14="http://schemas.microsoft.com/office/powerpoint/2010/main" val="4287580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CRITÉRIOS PARA AVALIAÇÃO DE RISCO DOS AGENTES BIOLÓGICOS</a:t>
            </a:r>
          </a:p>
        </p:txBody>
      </p:sp>
      <p:sp>
        <p:nvSpPr>
          <p:cNvPr id="3" name="Espaço Reservado para Conteúdo 2"/>
          <p:cNvSpPr>
            <a:spLocks noGrp="1"/>
          </p:cNvSpPr>
          <p:nvPr>
            <p:ph idx="1"/>
          </p:nvPr>
        </p:nvSpPr>
        <p:spPr/>
        <p:txBody>
          <a:bodyPr/>
          <a:lstStyle/>
          <a:p>
            <a:r>
              <a:rPr lang="pt-BR" b="1" dirty="0"/>
              <a:t>Estabilidade </a:t>
            </a:r>
            <a:r>
              <a:rPr lang="pt-BR" dirty="0"/>
              <a:t>– é a capacidade de manutenção do potencial infeccioso de um agente biológico no meio ambiente, inclusive em condições adversas tais como a exposição à luz, à radiação ultravioleta, à temperatura, à umidade relativa e aos agentes químicos</a:t>
            </a:r>
            <a:r>
              <a:rPr lang="pt-BR" dirty="0" smtClean="0"/>
              <a:t>.</a:t>
            </a:r>
          </a:p>
          <a:p>
            <a:r>
              <a:rPr lang="pt-BR" b="1" dirty="0"/>
              <a:t>Concentração e volume – </a:t>
            </a:r>
            <a:r>
              <a:rPr lang="pt-BR" dirty="0"/>
              <a:t>a concentração está relacionada à quantidade de agentes biológicos por unidade de volume. Assim, quanto maior a concentração, maior o risco. O volume do agente biológico também é importante, pois na maioria dos casos os fatores de risco aumentam proporcionalmente ao aumento do volume.</a:t>
            </a:r>
          </a:p>
        </p:txBody>
      </p:sp>
    </p:spTree>
    <p:extLst>
      <p:ext uri="{BB962C8B-B14F-4D97-AF65-F5344CB8AC3E}">
        <p14:creationId xmlns:p14="http://schemas.microsoft.com/office/powerpoint/2010/main" val="303991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CRITÉRIOS PARA AVALIAÇÃO DE RISCO DOS AGENTES BIOLÓGICOS</a:t>
            </a:r>
          </a:p>
        </p:txBody>
      </p:sp>
      <p:sp>
        <p:nvSpPr>
          <p:cNvPr id="3" name="Espaço Reservado para Conteúdo 2"/>
          <p:cNvSpPr>
            <a:spLocks noGrp="1"/>
          </p:cNvSpPr>
          <p:nvPr>
            <p:ph idx="1"/>
          </p:nvPr>
        </p:nvSpPr>
        <p:spPr/>
        <p:txBody>
          <a:bodyPr>
            <a:normAutofit fontScale="85000" lnSpcReduction="10000"/>
          </a:bodyPr>
          <a:lstStyle/>
          <a:p>
            <a:r>
              <a:rPr lang="pt-BR" b="1" dirty="0"/>
              <a:t>Origem do agente biológico potencialmente patogênico </a:t>
            </a:r>
            <a:r>
              <a:rPr lang="pt-BR" dirty="0"/>
              <a:t>– deve ser considerada a origem do hospedeiro do agente biológico (humano ou animal), como também a localização geográfica (áreas endêmicas) e o vetor</a:t>
            </a:r>
            <a:r>
              <a:rPr lang="pt-BR" dirty="0" smtClean="0"/>
              <a:t>.</a:t>
            </a:r>
          </a:p>
          <a:p>
            <a:r>
              <a:rPr lang="pt-BR" b="1" dirty="0"/>
              <a:t>Disponibilidade de medidas profiláticas eficazes </a:t>
            </a:r>
            <a:r>
              <a:rPr lang="pt-BR" dirty="0"/>
              <a:t>– estas incluem profilaxia por vacinação, agentes antimicrobianos, antissoros e imunoglobulinas. Inclui ainda, a adoção de medidas sanitárias, controle de vetores e medidas de quarentena em movimentos </a:t>
            </a:r>
            <a:r>
              <a:rPr lang="pt-BR" dirty="0" err="1"/>
              <a:t>transfronteiriços</a:t>
            </a:r>
            <a:r>
              <a:rPr lang="pt-BR" dirty="0"/>
              <a:t>. Quando essas medidas estão disponíveis, o risco é reduzido. </a:t>
            </a:r>
            <a:endParaRPr lang="pt-BR" dirty="0" smtClean="0"/>
          </a:p>
          <a:p>
            <a:r>
              <a:rPr lang="pt-BR" b="1" dirty="0"/>
              <a:t>Disponibilidade de tratamento eficaz </a:t>
            </a:r>
            <a:r>
              <a:rPr lang="pt-BR" dirty="0"/>
              <a:t>– tratamento capaz de prover a contenção do agravamento e a cura da doença causada pela exposição ao agente biológico. Inclui a utilização de antissoros, vacinas pós-exposição e medicamentos terapêuticos específicos. Deve ser considerada a possibilidade de ocorrência de resistência a antimicrobianos entre os agentes biológicos envolvidos.</a:t>
            </a:r>
          </a:p>
        </p:txBody>
      </p:sp>
    </p:spTree>
    <p:extLst>
      <p:ext uri="{BB962C8B-B14F-4D97-AF65-F5344CB8AC3E}">
        <p14:creationId xmlns:p14="http://schemas.microsoft.com/office/powerpoint/2010/main" val="250330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CRITÉRIOS PARA AVALIAÇÃO DE RISCO DOS AGENTES BIOLÓGICOS</a:t>
            </a:r>
          </a:p>
        </p:txBody>
      </p:sp>
      <p:sp>
        <p:nvSpPr>
          <p:cNvPr id="3" name="Espaço Reservado para Conteúdo 2"/>
          <p:cNvSpPr>
            <a:spLocks noGrp="1"/>
          </p:cNvSpPr>
          <p:nvPr>
            <p:ph idx="1"/>
          </p:nvPr>
        </p:nvSpPr>
        <p:spPr/>
        <p:txBody>
          <a:bodyPr/>
          <a:lstStyle/>
          <a:p>
            <a:r>
              <a:rPr lang="pt-BR" b="1" dirty="0"/>
              <a:t>Dose infectante </a:t>
            </a:r>
            <a:r>
              <a:rPr lang="pt-BR" dirty="0"/>
              <a:t>– consiste no número mínimo de agentes biológicos necessários para causar doença. Varia de acordo com a virulência do agente biológico e a susceptibilidade do indivíduo à infecção. </a:t>
            </a:r>
            <a:endParaRPr lang="pt-BR" dirty="0" smtClean="0"/>
          </a:p>
          <a:p>
            <a:r>
              <a:rPr lang="pt-BR" b="1" dirty="0"/>
              <a:t>Manipulação do agente biológico </a:t>
            </a:r>
            <a:r>
              <a:rPr lang="pt-BR" dirty="0"/>
              <a:t>– a manipulação pode potencializar o risco, como por exemplo, em procedimentos para multiplicação, </a:t>
            </a:r>
            <a:r>
              <a:rPr lang="pt-BR" dirty="0" err="1"/>
              <a:t>sonicação</a:t>
            </a:r>
            <a:r>
              <a:rPr lang="pt-BR" dirty="0"/>
              <a:t>, liofilização e centrifugação. Além disto, deve-se destacar que nos procedimentos de manipulação envolvendo a inoculação experimental em animais, os riscos irão variar de acordo com as espécies e protocolos utilizados. Deve ser considerado ainda risco de infecções latentes que são mais comuns em animais capturados na natureza. </a:t>
            </a:r>
            <a:endParaRPr lang="pt-BR" dirty="0" smtClean="0"/>
          </a:p>
          <a:p>
            <a:pPr marL="0" indent="0">
              <a:buNone/>
            </a:pPr>
            <a:endParaRPr lang="pt-BR" dirty="0"/>
          </a:p>
          <a:p>
            <a:pPr marL="0" indent="0">
              <a:buNone/>
            </a:pPr>
            <a:endParaRPr lang="pt-BR" dirty="0"/>
          </a:p>
        </p:txBody>
      </p:sp>
    </p:spTree>
    <p:extLst>
      <p:ext uri="{BB962C8B-B14F-4D97-AF65-F5344CB8AC3E}">
        <p14:creationId xmlns:p14="http://schemas.microsoft.com/office/powerpoint/2010/main" val="3471757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CRITÉRIOS PARA AVALIAÇÃO DE RISCO DOS AGENTES BIOLÓGICOS</a:t>
            </a:r>
          </a:p>
        </p:txBody>
      </p:sp>
      <p:sp>
        <p:nvSpPr>
          <p:cNvPr id="3" name="Espaço Reservado para Conteúdo 2"/>
          <p:cNvSpPr>
            <a:spLocks noGrp="1"/>
          </p:cNvSpPr>
          <p:nvPr>
            <p:ph idx="1"/>
          </p:nvPr>
        </p:nvSpPr>
        <p:spPr/>
        <p:txBody>
          <a:bodyPr/>
          <a:lstStyle/>
          <a:p>
            <a:r>
              <a:rPr lang="pt-BR" b="1" dirty="0"/>
              <a:t>Eliminação do agente biológico </a:t>
            </a:r>
            <a:r>
              <a:rPr lang="pt-BR" dirty="0"/>
              <a:t>– o conhecimento das vias de eliminação do agente é importante para a adoção de medidas de contingenciamento. A eliminação por excreções ou secreções de agentes biológicos pelos organismos infectados, em especial, aqueles transmitidos por via respiratória, podem exigir medidas adicionais de contenção. As pessoas que lidam com animais experimentalmente infectados com agentes biológicos patogênicos apresentam um risco maior de exposição devido à possibilidade de mordidas, arranhões e inalação de aerossóis.</a:t>
            </a:r>
          </a:p>
        </p:txBody>
      </p:sp>
    </p:spTree>
    <p:extLst>
      <p:ext uri="{BB962C8B-B14F-4D97-AF65-F5344CB8AC3E}">
        <p14:creationId xmlns:p14="http://schemas.microsoft.com/office/powerpoint/2010/main" val="266606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CONTEÚDO PROGRAMÁTICO</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smtClean="0"/>
              <a:t>Introdução a biossegurança</a:t>
            </a:r>
          </a:p>
          <a:p>
            <a:r>
              <a:rPr lang="pt-BR" dirty="0" smtClean="0"/>
              <a:t>Definições básicas</a:t>
            </a:r>
          </a:p>
          <a:p>
            <a:r>
              <a:rPr lang="pt-BR" dirty="0" smtClean="0"/>
              <a:t>ANVISA</a:t>
            </a:r>
          </a:p>
          <a:p>
            <a:r>
              <a:rPr lang="pt-BR" dirty="0" smtClean="0"/>
              <a:t>Risco e perigo</a:t>
            </a:r>
          </a:p>
          <a:p>
            <a:r>
              <a:rPr lang="pt-BR" dirty="0" smtClean="0"/>
              <a:t>Ergonomia NR 17</a:t>
            </a:r>
          </a:p>
          <a:p>
            <a:r>
              <a:rPr lang="pt-BR" dirty="0" smtClean="0"/>
              <a:t>Acidentes de Trabalho</a:t>
            </a:r>
          </a:p>
          <a:p>
            <a:r>
              <a:rPr lang="pt-BR" dirty="0"/>
              <a:t>Símbolos de </a:t>
            </a:r>
            <a:r>
              <a:rPr lang="pt-BR" dirty="0" smtClean="0"/>
              <a:t>Segurança</a:t>
            </a:r>
          </a:p>
          <a:p>
            <a:r>
              <a:rPr lang="pt-BR" dirty="0" smtClean="0"/>
              <a:t>Métodos de esterilização</a:t>
            </a:r>
          </a:p>
          <a:p>
            <a:r>
              <a:rPr lang="pt-BR" dirty="0" smtClean="0"/>
              <a:t>Segurança Cosmética</a:t>
            </a:r>
          </a:p>
          <a:p>
            <a:r>
              <a:rPr lang="pt-BR" dirty="0" smtClean="0"/>
              <a:t>Tipos de Reações alérgicas</a:t>
            </a:r>
          </a:p>
          <a:p>
            <a:r>
              <a:rPr lang="pt-BR" dirty="0" smtClean="0"/>
              <a:t>Viroses </a:t>
            </a:r>
            <a:r>
              <a:rPr lang="pt-BR" dirty="0" err="1" smtClean="0"/>
              <a:t>dermotrópicas</a:t>
            </a:r>
            <a:endParaRPr lang="pt-BR" dirty="0" smtClean="0"/>
          </a:p>
          <a:p>
            <a:r>
              <a:rPr lang="pt-BR" dirty="0" smtClean="0"/>
              <a:t>Microbiologia</a:t>
            </a:r>
          </a:p>
          <a:p>
            <a:endParaRPr lang="pt-BR" dirty="0" smtClean="0"/>
          </a:p>
          <a:p>
            <a:pPr marL="0" indent="0">
              <a:buNone/>
            </a:pPr>
            <a:endParaRPr lang="pt-BR" dirty="0"/>
          </a:p>
        </p:txBody>
      </p:sp>
    </p:spTree>
    <p:extLst>
      <p:ext uri="{BB962C8B-B14F-4D97-AF65-F5344CB8AC3E}">
        <p14:creationId xmlns:p14="http://schemas.microsoft.com/office/powerpoint/2010/main" val="929379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CRITÉRIOS PARA AVALIAÇÃO DE RISCO DOS AGENTES BIOLÓGICOS</a:t>
            </a:r>
          </a:p>
        </p:txBody>
      </p:sp>
      <p:sp>
        <p:nvSpPr>
          <p:cNvPr id="3" name="Espaço Reservado para Conteúdo 2"/>
          <p:cNvSpPr>
            <a:spLocks noGrp="1"/>
          </p:cNvSpPr>
          <p:nvPr>
            <p:ph idx="1"/>
          </p:nvPr>
        </p:nvSpPr>
        <p:spPr/>
        <p:txBody>
          <a:bodyPr/>
          <a:lstStyle/>
          <a:p>
            <a:r>
              <a:rPr lang="pt-BR" dirty="0"/>
              <a:t>Além dos aspectos sanitários, devem ser considerados também os impactos socioeconômicos da disseminação de agentes patogênicos em novas áreas e regiões antes não habituais para o agente biológico </a:t>
            </a:r>
            <a:r>
              <a:rPr lang="pt-BR" dirty="0" smtClean="0"/>
              <a:t>considerado</a:t>
            </a:r>
          </a:p>
          <a:p>
            <a:r>
              <a:rPr lang="pt-BR" dirty="0" smtClean="0"/>
              <a:t>Em diversos países, a classificação dos agentes em potencial, variam em funções de fatores regionais específicos </a:t>
            </a:r>
            <a:endParaRPr lang="pt-BR" dirty="0"/>
          </a:p>
        </p:txBody>
      </p:sp>
    </p:spTree>
    <p:extLst>
      <p:ext uri="{BB962C8B-B14F-4D97-AF65-F5344CB8AC3E}">
        <p14:creationId xmlns:p14="http://schemas.microsoft.com/office/powerpoint/2010/main" val="283664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CLASSIFICAÇÃO DE RISCO</a:t>
            </a:r>
            <a:endParaRPr lang="pt-BR" dirty="0"/>
          </a:p>
        </p:txBody>
      </p:sp>
      <p:sp>
        <p:nvSpPr>
          <p:cNvPr id="3" name="Espaço Reservado para Conteúdo 2"/>
          <p:cNvSpPr>
            <a:spLocks noGrp="1"/>
          </p:cNvSpPr>
          <p:nvPr>
            <p:ph idx="1"/>
          </p:nvPr>
        </p:nvSpPr>
        <p:spPr/>
        <p:txBody>
          <a:bodyPr>
            <a:normAutofit lnSpcReduction="10000"/>
          </a:bodyPr>
          <a:lstStyle/>
          <a:p>
            <a:r>
              <a:rPr lang="pt-BR" dirty="0"/>
              <a:t>Os agentes biológicos que afetam o homem, os animais e as plantas são distribuídos em classes de risco assim definidas: </a:t>
            </a:r>
            <a:endParaRPr lang="pt-BR" dirty="0" smtClean="0"/>
          </a:p>
          <a:p>
            <a:r>
              <a:rPr lang="pt-BR" b="1" dirty="0"/>
              <a:t>Classe de risco 1 </a:t>
            </a:r>
            <a:r>
              <a:rPr lang="pt-BR" dirty="0"/>
              <a:t>(baixo risco individual e para a comunidade): Inclui os agentes biológicos conhecidos por não causarem doenças no homem ou nos animais adultos sadios. Exemplos: </a:t>
            </a:r>
            <a:r>
              <a:rPr lang="pt-BR" dirty="0" err="1"/>
              <a:t>Lactobacillus</a:t>
            </a:r>
            <a:r>
              <a:rPr lang="pt-BR" dirty="0"/>
              <a:t> spp. e </a:t>
            </a:r>
            <a:r>
              <a:rPr lang="pt-BR" dirty="0" err="1"/>
              <a:t>Bacillus</a:t>
            </a:r>
            <a:r>
              <a:rPr lang="pt-BR" dirty="0"/>
              <a:t> </a:t>
            </a:r>
            <a:r>
              <a:rPr lang="pt-BR" dirty="0" err="1"/>
              <a:t>subtilis</a:t>
            </a:r>
            <a:r>
              <a:rPr lang="pt-BR" dirty="0"/>
              <a:t>. </a:t>
            </a:r>
            <a:endParaRPr lang="pt-BR" dirty="0" smtClean="0"/>
          </a:p>
          <a:p>
            <a:r>
              <a:rPr lang="pt-BR" b="1" dirty="0"/>
              <a:t>Classe de risco 2 </a:t>
            </a:r>
            <a:r>
              <a:rPr lang="pt-BR" dirty="0"/>
              <a:t>(moderado risco individual e limitado risco para a comunidade): Inclui os agentes biológicos que provocam infecções no homem ou nos animais, cujo potencial de propagação na comunidade e de disseminação no meio ambiente é limitado, e para os quais existem medidas profiláticas e terapêuticas conhecidas eficazes. Exemplos: Schistosoma mansoni e vírus da rubéola.</a:t>
            </a:r>
          </a:p>
        </p:txBody>
      </p:sp>
    </p:spTree>
    <p:extLst>
      <p:ext uri="{BB962C8B-B14F-4D97-AF65-F5344CB8AC3E}">
        <p14:creationId xmlns:p14="http://schemas.microsoft.com/office/powerpoint/2010/main" val="948780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CLASSIFICAÇÃO DE RISCO</a:t>
            </a:r>
          </a:p>
        </p:txBody>
      </p:sp>
      <p:sp>
        <p:nvSpPr>
          <p:cNvPr id="3" name="Espaço Reservado para Conteúdo 2"/>
          <p:cNvSpPr>
            <a:spLocks noGrp="1"/>
          </p:cNvSpPr>
          <p:nvPr>
            <p:ph idx="1"/>
          </p:nvPr>
        </p:nvSpPr>
        <p:spPr/>
        <p:txBody>
          <a:bodyPr>
            <a:normAutofit fontScale="92500" lnSpcReduction="20000"/>
          </a:bodyPr>
          <a:lstStyle/>
          <a:p>
            <a:r>
              <a:rPr lang="pt-BR" b="1" dirty="0"/>
              <a:t>Classe de risco 3 </a:t>
            </a:r>
            <a:r>
              <a:rPr lang="pt-BR" dirty="0"/>
              <a:t>(alto risco individual e moderado risco para a comunidade): Inclui os agentes biológicos que possuem capacidade de transmissão, em especial por via respiratória, e que causam doenças em humanos ou animais potencialmente letais, para as quais existem usualmente medidas profiláticas e terapêuticas. Representam risco se disseminados na comunidade e no meio ambiente, podendo se propagar de pessoa a pessoa. Exemplos: </a:t>
            </a:r>
            <a:r>
              <a:rPr lang="pt-BR" dirty="0" err="1"/>
              <a:t>Bacillus</a:t>
            </a:r>
            <a:r>
              <a:rPr lang="pt-BR" dirty="0"/>
              <a:t> </a:t>
            </a:r>
            <a:r>
              <a:rPr lang="pt-BR" dirty="0" err="1"/>
              <a:t>anthracis</a:t>
            </a:r>
            <a:r>
              <a:rPr lang="pt-BR" dirty="0"/>
              <a:t> e Vírus da Imunodeficiência Humana (HIV</a:t>
            </a:r>
            <a:r>
              <a:rPr lang="pt-BR" dirty="0" smtClean="0"/>
              <a:t>).</a:t>
            </a:r>
          </a:p>
          <a:p>
            <a:r>
              <a:rPr lang="pt-BR" b="1" dirty="0"/>
              <a:t>Classe de risco 4 </a:t>
            </a:r>
            <a:r>
              <a:rPr lang="pt-BR" dirty="0"/>
              <a:t>(alto risco individual e para a comunidade): Inclui os agentes biológicos com grande poder de transmissibilidade, em especial por via respiratória, ou de transmissão desconhecida. Até o momento, não há nenhuma medida profilática ou terapêutica eficaz contra infecções ocasionadas por estes. Causam doenças humanas e animais de alta gravidade, com alta capacidade de disseminação na comunidade e no meio ambiente. Esta classe inclui principalmente vírus. Exemplos: vírus Ebola e vírus da varíola. Tabela 2 – Representação </a:t>
            </a:r>
          </a:p>
        </p:txBody>
      </p:sp>
    </p:spTree>
    <p:extLst>
      <p:ext uri="{BB962C8B-B14F-4D97-AF65-F5344CB8AC3E}">
        <p14:creationId xmlns:p14="http://schemas.microsoft.com/office/powerpoint/2010/main" val="358068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CLASSIFICAÇÃO DE RISCO</a:t>
            </a: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326" y="2501660"/>
            <a:ext cx="8985425" cy="1675630"/>
          </a:xfrm>
        </p:spPr>
      </p:pic>
    </p:spTree>
    <p:extLst>
      <p:ext uri="{BB962C8B-B14F-4D97-AF65-F5344CB8AC3E}">
        <p14:creationId xmlns:p14="http://schemas.microsoft.com/office/powerpoint/2010/main" val="2501508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CORES MAPA RISCO</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9610" y="2603500"/>
            <a:ext cx="6377093" cy="3416300"/>
          </a:xfrm>
        </p:spPr>
      </p:pic>
    </p:spTree>
    <p:extLst>
      <p:ext uri="{BB962C8B-B14F-4D97-AF65-F5344CB8AC3E}">
        <p14:creationId xmlns:p14="http://schemas.microsoft.com/office/powerpoint/2010/main" val="2051336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5832" y="2603500"/>
            <a:ext cx="5684649" cy="3416300"/>
          </a:xfrm>
        </p:spPr>
      </p:pic>
    </p:spTree>
    <p:extLst>
      <p:ext uri="{BB962C8B-B14F-4D97-AF65-F5344CB8AC3E}">
        <p14:creationId xmlns:p14="http://schemas.microsoft.com/office/powerpoint/2010/main" val="116687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a:t>
            </a:r>
            <a:endParaRPr lang="pt-BR" dirty="0"/>
          </a:p>
        </p:txBody>
      </p:sp>
      <p:sp>
        <p:nvSpPr>
          <p:cNvPr id="3" name="Espaço Reservado para Conteúdo 2"/>
          <p:cNvSpPr>
            <a:spLocks noGrp="1"/>
          </p:cNvSpPr>
          <p:nvPr>
            <p:ph idx="1"/>
          </p:nvPr>
        </p:nvSpPr>
        <p:spPr/>
        <p:txBody>
          <a:bodyPr/>
          <a:lstStyle/>
          <a:p>
            <a:r>
              <a:rPr lang="pt-BR" dirty="0" smtClean="0"/>
              <a:t>O Objetivo dessa classificação é universalizar os riscos, de modo que um mesmo grupo e cor seja identificável em qualquer empresa, fábrica ou indústria facilitando a memória e a vida dos funcionários </a:t>
            </a:r>
            <a:endParaRPr lang="pt-BR" dirty="0"/>
          </a:p>
        </p:txBody>
      </p:sp>
    </p:spTree>
    <p:extLst>
      <p:ext uri="{BB962C8B-B14F-4D97-AF65-F5344CB8AC3E}">
        <p14:creationId xmlns:p14="http://schemas.microsoft.com/office/powerpoint/2010/main" val="3873627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 BÁSICAS APLICADAS A BIOSSEGURANÇA</a:t>
            </a:r>
            <a:endParaRPr lang="pt-BR" dirty="0"/>
          </a:p>
        </p:txBody>
      </p:sp>
      <p:sp>
        <p:nvSpPr>
          <p:cNvPr id="3" name="Espaço Reservado para Conteúdo 2"/>
          <p:cNvSpPr>
            <a:spLocks noGrp="1"/>
          </p:cNvSpPr>
          <p:nvPr>
            <p:ph idx="1"/>
          </p:nvPr>
        </p:nvSpPr>
        <p:spPr/>
        <p:txBody>
          <a:bodyPr/>
          <a:lstStyle/>
          <a:p>
            <a:r>
              <a:rPr lang="pt-BR" b="1" dirty="0" smtClean="0"/>
              <a:t>Agentes Ambientais: </a:t>
            </a:r>
            <a:r>
              <a:rPr lang="pt-BR" dirty="0" smtClean="0"/>
              <a:t>são elementos ou substâncias presentes nos diversos ambientes humanos que, quando encontrados acima dos limites toleráveis podem causar danos a saúde das pessoas</a:t>
            </a:r>
          </a:p>
          <a:p>
            <a:r>
              <a:rPr lang="pt-BR" b="1" dirty="0" smtClean="0"/>
              <a:t>Agentes Biológicos: </a:t>
            </a:r>
            <a:r>
              <a:rPr lang="pt-BR" dirty="0" smtClean="0"/>
              <a:t>São introduzidos nos processos de trabalho pela utilização de seres vivos, como parte integrante do processo produtivo, tais como vírus, bacilos, bactérias, </a:t>
            </a:r>
            <a:r>
              <a:rPr lang="pt-BR" dirty="0" err="1" smtClean="0"/>
              <a:t>etc</a:t>
            </a:r>
            <a:r>
              <a:rPr lang="pt-BR" dirty="0" smtClean="0"/>
              <a:t>, potencialmente nocivos aos seres humanos.</a:t>
            </a:r>
            <a:endParaRPr lang="pt-BR" b="1" dirty="0"/>
          </a:p>
        </p:txBody>
      </p:sp>
    </p:spTree>
    <p:extLst>
      <p:ext uri="{BB962C8B-B14F-4D97-AF65-F5344CB8AC3E}">
        <p14:creationId xmlns:p14="http://schemas.microsoft.com/office/powerpoint/2010/main" val="649080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DEFINIÇÕES BÁSICAS APLICADAS A BIOSSEGURANÇA</a:t>
            </a:r>
          </a:p>
        </p:txBody>
      </p:sp>
      <p:sp>
        <p:nvSpPr>
          <p:cNvPr id="3" name="Espaço Reservado para Conteúdo 2"/>
          <p:cNvSpPr>
            <a:spLocks noGrp="1"/>
          </p:cNvSpPr>
          <p:nvPr>
            <p:ph idx="1"/>
          </p:nvPr>
        </p:nvSpPr>
        <p:spPr/>
        <p:txBody>
          <a:bodyPr/>
          <a:lstStyle/>
          <a:p>
            <a:r>
              <a:rPr lang="pt-BR" b="1" dirty="0" smtClean="0"/>
              <a:t>Agentes Ergonômicos: </a:t>
            </a:r>
            <a:r>
              <a:rPr lang="pt-BR" dirty="0" smtClean="0"/>
              <a:t>São riscos introduzidos no processo de trabalho por agentes ( máquinas, métodos </a:t>
            </a:r>
            <a:r>
              <a:rPr lang="pt-BR" dirty="0" err="1" smtClean="0"/>
              <a:t>etc</a:t>
            </a:r>
            <a:r>
              <a:rPr lang="pt-BR" dirty="0" smtClean="0"/>
              <a:t>) inadequados as limitações dos seus usuários</a:t>
            </a:r>
          </a:p>
          <a:p>
            <a:r>
              <a:rPr lang="pt-BR" b="1" dirty="0" smtClean="0"/>
              <a:t>Agentes Físicos: </a:t>
            </a:r>
            <a:r>
              <a:rPr lang="pt-BR" dirty="0" smtClean="0"/>
              <a:t>São os riscos gerados pelos agentes que tem capacidade de modificar as características físicas do ambiente </a:t>
            </a:r>
          </a:p>
          <a:p>
            <a:r>
              <a:rPr lang="pt-BR" b="1" dirty="0" smtClean="0"/>
              <a:t>Agentes mecânicos: </a:t>
            </a:r>
            <a:r>
              <a:rPr lang="pt-BR" dirty="0" smtClean="0"/>
              <a:t>são os riscos gerados pelos agentes que mantém o contato físico direto com a vítima, para manifestar a sua nocividade,</a:t>
            </a:r>
          </a:p>
          <a:p>
            <a:r>
              <a:rPr lang="pt-BR" b="1" dirty="0" smtClean="0"/>
              <a:t>Agentes químicos: </a:t>
            </a:r>
            <a:r>
              <a:rPr lang="pt-BR" dirty="0" smtClean="0"/>
              <a:t>São as substâncias, compostos ou produtos que possam penetrar no organismo pela via respiratória, nas formas de poeira, névoas, neblinas, gases, </a:t>
            </a:r>
            <a:r>
              <a:rPr lang="pt-BR" b="1" dirty="0" smtClean="0"/>
              <a:t> </a:t>
            </a:r>
          </a:p>
          <a:p>
            <a:endParaRPr lang="pt-BR" b="1" dirty="0"/>
          </a:p>
        </p:txBody>
      </p:sp>
    </p:spTree>
    <p:extLst>
      <p:ext uri="{BB962C8B-B14F-4D97-AF65-F5344CB8AC3E}">
        <p14:creationId xmlns:p14="http://schemas.microsoft.com/office/powerpoint/2010/main" val="3523875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DEFINIÇÕES BÁSICAS APLICADAS A BIOSSEGURANÇA</a:t>
            </a:r>
          </a:p>
        </p:txBody>
      </p:sp>
      <p:sp>
        <p:nvSpPr>
          <p:cNvPr id="3" name="Espaço Reservado para Conteúdo 2"/>
          <p:cNvSpPr>
            <a:spLocks noGrp="1"/>
          </p:cNvSpPr>
          <p:nvPr>
            <p:ph idx="1"/>
          </p:nvPr>
        </p:nvSpPr>
        <p:spPr/>
        <p:txBody>
          <a:bodyPr/>
          <a:lstStyle/>
          <a:p>
            <a:r>
              <a:rPr lang="pt-BR" b="1" dirty="0" smtClean="0"/>
              <a:t>Água Estéril: </a:t>
            </a:r>
            <a:r>
              <a:rPr lang="pt-BR" dirty="0" smtClean="0"/>
              <a:t>é aquela que sofreu tratamento físico com a finalidade de eliminar qualquer tipo de vida microbiana ali presente</a:t>
            </a:r>
          </a:p>
          <a:p>
            <a:r>
              <a:rPr lang="pt-BR" b="1" dirty="0" smtClean="0"/>
              <a:t>Água Tratada: </a:t>
            </a:r>
            <a:r>
              <a:rPr lang="pt-BR" dirty="0" smtClean="0"/>
              <a:t>é aquela que sofreu tratamento físico ou químico com a finalidade de remover impurezas, germes patogênicos </a:t>
            </a:r>
          </a:p>
          <a:p>
            <a:r>
              <a:rPr lang="pt-BR" b="1" dirty="0" err="1" smtClean="0"/>
              <a:t>Anti-Sépsia</a:t>
            </a:r>
            <a:r>
              <a:rPr lang="pt-BR" dirty="0" smtClean="0"/>
              <a:t>: é a eliminação de forma vegetativas de bactérias patogênicas de um tecido vivo </a:t>
            </a:r>
            <a:endParaRPr lang="pt-BR" dirty="0"/>
          </a:p>
        </p:txBody>
      </p:sp>
    </p:spTree>
    <p:extLst>
      <p:ext uri="{BB962C8B-B14F-4D97-AF65-F5344CB8AC3E}">
        <p14:creationId xmlns:p14="http://schemas.microsoft.com/office/powerpoint/2010/main" val="101408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CONTEÚDO PROGRAMÁTICO</a:t>
            </a:r>
            <a:endParaRPr lang="pt-BR" dirty="0"/>
          </a:p>
        </p:txBody>
      </p:sp>
      <p:sp>
        <p:nvSpPr>
          <p:cNvPr id="3" name="Espaço Reservado para Conteúdo 2"/>
          <p:cNvSpPr>
            <a:spLocks noGrp="1"/>
          </p:cNvSpPr>
          <p:nvPr>
            <p:ph idx="1"/>
          </p:nvPr>
        </p:nvSpPr>
        <p:spPr/>
        <p:txBody>
          <a:bodyPr/>
          <a:lstStyle/>
          <a:p>
            <a:r>
              <a:rPr lang="pt-BR" dirty="0" smtClean="0"/>
              <a:t>Descarte de lixo</a:t>
            </a:r>
          </a:p>
          <a:p>
            <a:r>
              <a:rPr lang="pt-BR" dirty="0" smtClean="0"/>
              <a:t>Espaço físico da Esteticista segundo a ANVISA</a:t>
            </a:r>
          </a:p>
          <a:p>
            <a:r>
              <a:rPr lang="pt-BR" dirty="0" smtClean="0"/>
              <a:t>Uso de </a:t>
            </a:r>
            <a:r>
              <a:rPr lang="pt-BR" dirty="0" err="1" smtClean="0"/>
              <a:t>Epis</a:t>
            </a:r>
            <a:r>
              <a:rPr lang="pt-BR" dirty="0" smtClean="0"/>
              <a:t> e </a:t>
            </a:r>
            <a:r>
              <a:rPr lang="pt-BR" dirty="0" err="1" smtClean="0"/>
              <a:t>Epcs</a:t>
            </a:r>
            <a:endParaRPr lang="pt-BR" dirty="0" smtClean="0"/>
          </a:p>
          <a:p>
            <a:r>
              <a:rPr lang="pt-BR" dirty="0"/>
              <a:t>Política de resíduos sólidos</a:t>
            </a:r>
          </a:p>
          <a:p>
            <a:endParaRPr lang="pt-BR" dirty="0"/>
          </a:p>
        </p:txBody>
      </p:sp>
    </p:spTree>
    <p:extLst>
      <p:ext uri="{BB962C8B-B14F-4D97-AF65-F5344CB8AC3E}">
        <p14:creationId xmlns:p14="http://schemas.microsoft.com/office/powerpoint/2010/main" val="215913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smtClean="0"/>
              <a:t>Limpeza</a:t>
            </a:r>
            <a:r>
              <a:rPr lang="pt-BR" dirty="0" smtClean="0"/>
              <a:t>: Remoção da sujidade de qualquer superfície, reduzindo o número de microrganismos presentes, deve ser realizado antes da desinfecção e esterilização </a:t>
            </a:r>
            <a:endParaRPr lang="pt-BR" dirty="0"/>
          </a:p>
          <a:p>
            <a:r>
              <a:rPr lang="pt-BR" b="1" dirty="0" smtClean="0"/>
              <a:t>Desinfecção: </a:t>
            </a:r>
            <a:r>
              <a:rPr lang="pt-BR" dirty="0" smtClean="0"/>
              <a:t>Processo que elimina microrganismos patogênicos de seres inanimados, sem atingir necessariamente os esporos, pode ser de alto n</a:t>
            </a:r>
            <a:endParaRPr lang="pt-BR" b="1" dirty="0"/>
          </a:p>
        </p:txBody>
      </p:sp>
    </p:spTree>
    <p:extLst>
      <p:ext uri="{BB962C8B-B14F-4D97-AF65-F5344CB8AC3E}">
        <p14:creationId xmlns:p14="http://schemas.microsoft.com/office/powerpoint/2010/main" val="2877281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a:t>Artigo: </a:t>
            </a:r>
            <a:r>
              <a:rPr lang="pt-BR" dirty="0"/>
              <a:t>compreendem instrumentos de natureza diversa, tais como talheres, louças </a:t>
            </a:r>
            <a:r>
              <a:rPr lang="pt-BR" dirty="0" err="1"/>
              <a:t>comadres,papagaios</a:t>
            </a:r>
            <a:r>
              <a:rPr lang="pt-BR" dirty="0"/>
              <a:t> e etc. acessórios e equipamentos de outros </a:t>
            </a:r>
            <a:endParaRPr lang="pt-BR" b="1" dirty="0" smtClean="0"/>
          </a:p>
          <a:p>
            <a:r>
              <a:rPr lang="pt-BR" b="1" dirty="0" smtClean="0"/>
              <a:t>Artigo Crítico- </a:t>
            </a:r>
            <a:r>
              <a:rPr lang="pt-BR" dirty="0" smtClean="0"/>
              <a:t>é todo instrumento perfuro-cortante, que penetra em tecidos, e entra em contato com sangue e secreções.</a:t>
            </a:r>
          </a:p>
          <a:p>
            <a:r>
              <a:rPr lang="pt-BR" b="1" dirty="0" smtClean="0"/>
              <a:t>Artigo Descartável- </a:t>
            </a:r>
            <a:r>
              <a:rPr lang="pt-BR" dirty="0" smtClean="0"/>
              <a:t>é o produto que após o uso perde as suas características originais, não devem ser reutilizados e nem reprocessados.</a:t>
            </a:r>
          </a:p>
          <a:p>
            <a:r>
              <a:rPr lang="pt-BR" b="1" dirty="0" smtClean="0"/>
              <a:t>Artigo- Não Crítico- </a:t>
            </a:r>
            <a:r>
              <a:rPr lang="pt-BR" dirty="0" smtClean="0"/>
              <a:t>é todo artigo destinado a contato com a pele integra do paciente/ trabalhador</a:t>
            </a:r>
            <a:endParaRPr lang="pt-BR" dirty="0"/>
          </a:p>
        </p:txBody>
      </p:sp>
    </p:spTree>
    <p:extLst>
      <p:ext uri="{BB962C8B-B14F-4D97-AF65-F5344CB8AC3E}">
        <p14:creationId xmlns:p14="http://schemas.microsoft.com/office/powerpoint/2010/main" val="2845978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smtClean="0"/>
              <a:t>Artigo </a:t>
            </a:r>
            <a:r>
              <a:rPr lang="pt-BR" b="1" dirty="0" err="1" smtClean="0"/>
              <a:t>semi-critico</a:t>
            </a:r>
            <a:r>
              <a:rPr lang="pt-BR" dirty="0" smtClean="0"/>
              <a:t>: é todo artigo que entra em contato com a pele e mucosa integras.</a:t>
            </a:r>
            <a:endParaRPr lang="pt-BR" dirty="0"/>
          </a:p>
          <a:p>
            <a:r>
              <a:rPr lang="pt-BR" b="1" dirty="0" smtClean="0"/>
              <a:t>Assepsia: </a:t>
            </a:r>
            <a:r>
              <a:rPr lang="pt-BR" dirty="0" smtClean="0"/>
              <a:t>conjunto de medidas tomadas, para impedir que determinado meio seja contaminado</a:t>
            </a:r>
          </a:p>
          <a:p>
            <a:r>
              <a:rPr lang="pt-BR" b="1" dirty="0" smtClean="0"/>
              <a:t>EPI: </a:t>
            </a:r>
            <a:r>
              <a:rPr lang="pt-BR" dirty="0" smtClean="0"/>
              <a:t>equipamento de proteção individual, que compõe, máscara, luva, touca, etc.</a:t>
            </a:r>
          </a:p>
          <a:p>
            <a:r>
              <a:rPr lang="pt-BR" b="1" dirty="0" smtClean="0"/>
              <a:t>Limpeza ou </a:t>
            </a:r>
            <a:r>
              <a:rPr lang="pt-BR" b="1" dirty="0" err="1" smtClean="0"/>
              <a:t>Higiêne</a:t>
            </a:r>
            <a:r>
              <a:rPr lang="pt-BR" b="1" dirty="0" smtClean="0"/>
              <a:t>: </a:t>
            </a:r>
            <a:r>
              <a:rPr lang="pt-BR" dirty="0" smtClean="0"/>
              <a:t>é a retirada da sujidade de qualquer superfície é feita por: Fricção mecânica- água e sabão</a:t>
            </a:r>
          </a:p>
          <a:p>
            <a:pPr marL="0" indent="0">
              <a:buNone/>
            </a:pPr>
            <a:r>
              <a:rPr lang="pt-BR" dirty="0" smtClean="0"/>
              <a:t>Máquinas de limpeza com jatos de água quente ou detergentes</a:t>
            </a:r>
            <a:endParaRPr lang="pt-BR" dirty="0"/>
          </a:p>
        </p:txBody>
      </p:sp>
    </p:spTree>
    <p:extLst>
      <p:ext uri="{BB962C8B-B14F-4D97-AF65-F5344CB8AC3E}">
        <p14:creationId xmlns:p14="http://schemas.microsoft.com/office/powerpoint/2010/main" val="1760110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Desinfecção: é a eliminação de fungos, bactérias e vírus, porém não seus esporos, mediante a aplicação de agentes químicos sendo usados:</a:t>
            </a:r>
          </a:p>
          <a:p>
            <a:r>
              <a:rPr lang="pt-BR" dirty="0" smtClean="0"/>
              <a:t>Hipoclorito de sódio a 0,5%</a:t>
            </a:r>
          </a:p>
          <a:p>
            <a:r>
              <a:rPr lang="pt-BR" dirty="0" err="1" smtClean="0"/>
              <a:t>Alcool</a:t>
            </a:r>
            <a:r>
              <a:rPr lang="pt-BR" dirty="0" smtClean="0"/>
              <a:t> etílico a 70%</a:t>
            </a:r>
          </a:p>
          <a:p>
            <a:r>
              <a:rPr lang="pt-BR" dirty="0" err="1" smtClean="0"/>
              <a:t>Formaldeido</a:t>
            </a:r>
            <a:r>
              <a:rPr lang="pt-BR" dirty="0" smtClean="0"/>
              <a:t> a 4%</a:t>
            </a:r>
          </a:p>
          <a:p>
            <a:endParaRPr lang="pt-BR" dirty="0"/>
          </a:p>
        </p:txBody>
      </p:sp>
    </p:spTree>
    <p:extLst>
      <p:ext uri="{BB962C8B-B14F-4D97-AF65-F5344CB8AC3E}">
        <p14:creationId xmlns:p14="http://schemas.microsoft.com/office/powerpoint/2010/main" val="2803970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Esterilização: é o método de eliminação de todos os vírus, fungos e bactérias presentes no instrumental, inclusive os esporos.</a:t>
            </a:r>
          </a:p>
          <a:p>
            <a:r>
              <a:rPr lang="pt-BR" dirty="0" smtClean="0"/>
              <a:t>Autoclave 127º C por 30 min</a:t>
            </a:r>
          </a:p>
          <a:p>
            <a:r>
              <a:rPr lang="pt-BR" dirty="0" smtClean="0"/>
              <a:t>Estufa ou forno de </a:t>
            </a:r>
            <a:r>
              <a:rPr lang="pt-BR" dirty="0" err="1" smtClean="0"/>
              <a:t>pasteur</a:t>
            </a:r>
            <a:r>
              <a:rPr lang="pt-BR" dirty="0" smtClean="0"/>
              <a:t> 170ºC por 120 min</a:t>
            </a:r>
          </a:p>
          <a:p>
            <a:endParaRPr lang="pt-BR" dirty="0"/>
          </a:p>
        </p:txBody>
      </p:sp>
    </p:spTree>
    <p:extLst>
      <p:ext uri="{BB962C8B-B14F-4D97-AF65-F5344CB8AC3E}">
        <p14:creationId xmlns:p14="http://schemas.microsoft.com/office/powerpoint/2010/main" val="3720015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RISCO/PERIGO</a:t>
            </a:r>
            <a:endParaRPr lang="pt-BR" dirty="0"/>
          </a:p>
        </p:txBody>
      </p:sp>
      <p:sp>
        <p:nvSpPr>
          <p:cNvPr id="3" name="Espaço Reservado para Conteúdo 2"/>
          <p:cNvSpPr>
            <a:spLocks noGrp="1"/>
          </p:cNvSpPr>
          <p:nvPr>
            <p:ph idx="1"/>
          </p:nvPr>
        </p:nvSpPr>
        <p:spPr/>
        <p:txBody>
          <a:bodyPr/>
          <a:lstStyle/>
          <a:p>
            <a:r>
              <a:rPr lang="pt-BR" b="1" dirty="0" smtClean="0"/>
              <a:t>Risco, </a:t>
            </a:r>
            <a:r>
              <a:rPr lang="pt-BR" dirty="0" smtClean="0"/>
              <a:t>é aquele que tem como prevenir e deve ser sempre realizado. O risco é o resultado ou a consequência do perigo, não existiriam riscos se não existisse perigo.</a:t>
            </a:r>
          </a:p>
          <a:p>
            <a:r>
              <a:rPr lang="pt-BR" b="1" dirty="0" smtClean="0"/>
              <a:t>Perigo: </a:t>
            </a:r>
            <a:r>
              <a:rPr lang="pt-BR" dirty="0" smtClean="0"/>
              <a:t>é aquele que é desconhecido ou ainda mal conhecido. É uma condição ou um conjunto de circunstancias que tem o potencial de causar ou contribuir para uma lesão ou morte.</a:t>
            </a:r>
          </a:p>
        </p:txBody>
      </p:sp>
    </p:spTree>
    <p:extLst>
      <p:ext uri="{BB962C8B-B14F-4D97-AF65-F5344CB8AC3E}">
        <p14:creationId xmlns:p14="http://schemas.microsoft.com/office/powerpoint/2010/main" val="1550894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RISCO E PERIGO EXEMPLO.</a:t>
            </a:r>
          </a:p>
          <a:p>
            <a:r>
              <a:rPr lang="pt-BR" dirty="0" smtClean="0"/>
              <a:t>PEDESTRE ATRAVESSANDO A RUA: </a:t>
            </a:r>
          </a:p>
          <a:p>
            <a:r>
              <a:rPr lang="pt-BR" dirty="0" smtClean="0"/>
              <a:t>Perigo: (atravessar a rua)</a:t>
            </a:r>
          </a:p>
          <a:p>
            <a:r>
              <a:rPr lang="pt-BR" dirty="0" smtClean="0"/>
              <a:t>Risco: ( atravessar fora da faixa)</a:t>
            </a:r>
            <a:endParaRPr lang="pt-BR" dirty="0"/>
          </a:p>
        </p:txBody>
      </p:sp>
    </p:spTree>
    <p:extLst>
      <p:ext uri="{BB962C8B-B14F-4D97-AF65-F5344CB8AC3E}">
        <p14:creationId xmlns:p14="http://schemas.microsoft.com/office/powerpoint/2010/main" val="1651838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 ONDE VEM A FALTA DE CONHECIMENTO?</a:t>
            </a:r>
            <a:endParaRPr lang="pt-BR" dirty="0"/>
          </a:p>
        </p:txBody>
      </p:sp>
      <p:sp>
        <p:nvSpPr>
          <p:cNvPr id="3" name="Espaço Reservado para Conteúdo 2"/>
          <p:cNvSpPr>
            <a:spLocks noGrp="1"/>
          </p:cNvSpPr>
          <p:nvPr>
            <p:ph idx="1"/>
          </p:nvPr>
        </p:nvSpPr>
        <p:spPr/>
        <p:txBody>
          <a:bodyPr/>
          <a:lstStyle/>
          <a:p>
            <a:r>
              <a:rPr lang="pt-BR" dirty="0" smtClean="0"/>
              <a:t>Instrução inadequada;</a:t>
            </a:r>
          </a:p>
          <a:p>
            <a:r>
              <a:rPr lang="pt-BR" dirty="0" smtClean="0"/>
              <a:t>Supervisão </a:t>
            </a:r>
            <a:r>
              <a:rPr lang="pt-BR" dirty="0" err="1" smtClean="0"/>
              <a:t>Inefeciente</a:t>
            </a:r>
            <a:endParaRPr lang="pt-BR" dirty="0" smtClean="0"/>
          </a:p>
          <a:p>
            <a:r>
              <a:rPr lang="pt-BR" dirty="0" smtClean="0"/>
              <a:t>Práticas Inadequadas;</a:t>
            </a:r>
          </a:p>
          <a:p>
            <a:r>
              <a:rPr lang="pt-BR" dirty="0" smtClean="0"/>
              <a:t>Mau uso de EPI</a:t>
            </a:r>
          </a:p>
          <a:p>
            <a:r>
              <a:rPr lang="pt-BR" dirty="0" smtClean="0"/>
              <a:t>Trabalho falho</a:t>
            </a:r>
          </a:p>
          <a:p>
            <a:r>
              <a:rPr lang="pt-BR" dirty="0" smtClean="0"/>
              <a:t>Não observação das normas.</a:t>
            </a:r>
          </a:p>
          <a:p>
            <a:endParaRPr lang="pt-BR" dirty="0"/>
          </a:p>
        </p:txBody>
      </p:sp>
    </p:spTree>
    <p:extLst>
      <p:ext uri="{BB962C8B-B14F-4D97-AF65-F5344CB8AC3E}">
        <p14:creationId xmlns:p14="http://schemas.microsoft.com/office/powerpoint/2010/main" val="2301286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 FISICO</a:t>
            </a:r>
            <a:endParaRPr lang="pt-BR" dirty="0"/>
          </a:p>
        </p:txBody>
      </p:sp>
      <p:sp>
        <p:nvSpPr>
          <p:cNvPr id="3" name="Espaço Reservado para Conteúdo 2"/>
          <p:cNvSpPr>
            <a:spLocks noGrp="1"/>
          </p:cNvSpPr>
          <p:nvPr>
            <p:ph idx="1"/>
          </p:nvPr>
        </p:nvSpPr>
        <p:spPr/>
        <p:txBody>
          <a:bodyPr/>
          <a:lstStyle/>
          <a:p>
            <a:r>
              <a:rPr lang="pt-BR" dirty="0" smtClean="0"/>
              <a:t>Situações que colocam o trabalhador em risco de vulnerabilidade:</a:t>
            </a:r>
          </a:p>
          <a:p>
            <a:r>
              <a:rPr lang="pt-BR" dirty="0" smtClean="0"/>
              <a:t>Piso escorregadio</a:t>
            </a:r>
          </a:p>
          <a:p>
            <a:r>
              <a:rPr lang="pt-BR" dirty="0" smtClean="0"/>
              <a:t>Iluminação do ambiente</a:t>
            </a:r>
          </a:p>
          <a:p>
            <a:r>
              <a:rPr lang="pt-BR" dirty="0" smtClean="0"/>
              <a:t>Conforto térmico</a:t>
            </a:r>
          </a:p>
          <a:p>
            <a:r>
              <a:rPr lang="pt-BR" dirty="0" smtClean="0"/>
              <a:t>Radiação solar</a:t>
            </a:r>
            <a:endParaRPr lang="pt-BR" dirty="0"/>
          </a:p>
        </p:txBody>
      </p:sp>
    </p:spTree>
    <p:extLst>
      <p:ext uri="{BB962C8B-B14F-4D97-AF65-F5344CB8AC3E}">
        <p14:creationId xmlns:p14="http://schemas.microsoft.com/office/powerpoint/2010/main" val="2135577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 QUÍMICO </a:t>
            </a:r>
            <a:endParaRPr lang="pt-BR" dirty="0"/>
          </a:p>
        </p:txBody>
      </p:sp>
      <p:sp>
        <p:nvSpPr>
          <p:cNvPr id="3" name="Espaço Reservado para Conteúdo 2"/>
          <p:cNvSpPr>
            <a:spLocks noGrp="1"/>
          </p:cNvSpPr>
          <p:nvPr>
            <p:ph idx="1"/>
          </p:nvPr>
        </p:nvSpPr>
        <p:spPr/>
        <p:txBody>
          <a:bodyPr/>
          <a:lstStyle/>
          <a:p>
            <a:r>
              <a:rPr lang="pt-BR" dirty="0" smtClean="0"/>
              <a:t>Riscos associados a substâncias químicas que oferecem perigo a vida dos trabalhadores, que podem estar trabalhando direta ou indiretamente com elas:</a:t>
            </a:r>
          </a:p>
          <a:p>
            <a:r>
              <a:rPr lang="pt-BR" dirty="0" smtClean="0"/>
              <a:t>Substâncias inflamáveis- álcool, gasolina, querosene</a:t>
            </a:r>
          </a:p>
          <a:p>
            <a:r>
              <a:rPr lang="pt-BR" dirty="0" smtClean="0"/>
              <a:t>Substâncias explosivas: pólvora</a:t>
            </a:r>
          </a:p>
          <a:p>
            <a:r>
              <a:rPr lang="pt-BR" dirty="0" smtClean="0"/>
              <a:t>Substâncias corrosivas: soda, ácidos e bases fortes</a:t>
            </a:r>
          </a:p>
          <a:p>
            <a:r>
              <a:rPr lang="pt-BR" dirty="0" smtClean="0"/>
              <a:t>Fumaça: fuligem de escapamento de carro, borracha;</a:t>
            </a:r>
            <a:endParaRPr lang="pt-BR" dirty="0"/>
          </a:p>
        </p:txBody>
      </p:sp>
    </p:spTree>
    <p:extLst>
      <p:ext uri="{BB962C8B-B14F-4D97-AF65-F5344CB8AC3E}">
        <p14:creationId xmlns:p14="http://schemas.microsoft.com/office/powerpoint/2010/main" val="29443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BIOSSEGURANÇA</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INTRODUÇÃO:</a:t>
            </a:r>
          </a:p>
          <a:p>
            <a:pPr marL="0" indent="0">
              <a:buNone/>
            </a:pPr>
            <a:r>
              <a:rPr lang="pt-BR" b="1" dirty="0" smtClean="0"/>
              <a:t>BIO- </a:t>
            </a:r>
            <a:r>
              <a:rPr lang="pt-BR" dirty="0" smtClean="0"/>
              <a:t>significa VIDA</a:t>
            </a:r>
          </a:p>
          <a:p>
            <a:pPr marL="0" indent="0">
              <a:buNone/>
            </a:pPr>
            <a:r>
              <a:rPr lang="pt-BR" dirty="0" smtClean="0"/>
              <a:t>( segurança da vida)</a:t>
            </a:r>
          </a:p>
          <a:p>
            <a:pPr marL="0" indent="0">
              <a:buNone/>
            </a:pPr>
            <a:endParaRPr lang="pt-BR" dirty="0"/>
          </a:p>
          <a:p>
            <a:r>
              <a:rPr lang="pt-BR" dirty="0" smtClean="0"/>
              <a:t>Biossegurança é o conjunto de ações voltadas para a prevenção , proteção do trabalhador, minimização de riscos inerentes as atividades de pesquisa, produção, ensino, desenvolvimento tecnológico e prestação de serviços, visando sempre a saúde do homem, dos animais a preservação do meio ambiente e a qualidade dos resultados.</a:t>
            </a:r>
          </a:p>
          <a:p>
            <a:r>
              <a:rPr lang="pt-BR" dirty="0"/>
              <a:t> </a:t>
            </a:r>
            <a:r>
              <a:rPr lang="pt-BR" dirty="0" smtClean="0"/>
              <a:t>surgiu em 1995, decreto da lei nº 8974</a:t>
            </a:r>
          </a:p>
          <a:p>
            <a:r>
              <a:rPr lang="pt-BR" dirty="0" smtClean="0"/>
              <a:t>Criado a Comissão Técnica Nacional de Biossegurança ( </a:t>
            </a:r>
            <a:r>
              <a:rPr lang="pt-BR" dirty="0" err="1" smtClean="0"/>
              <a:t>CTNbio</a:t>
            </a:r>
            <a:r>
              <a:rPr lang="pt-BR" dirty="0" smtClean="0"/>
              <a:t>)</a:t>
            </a:r>
            <a:endParaRPr lang="pt-BR" dirty="0"/>
          </a:p>
        </p:txBody>
      </p:sp>
    </p:spTree>
    <p:extLst>
      <p:ext uri="{BB962C8B-B14F-4D97-AF65-F5344CB8AC3E}">
        <p14:creationId xmlns:p14="http://schemas.microsoft.com/office/powerpoint/2010/main" val="1108814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 ERGONOMICO </a:t>
            </a:r>
            <a:endParaRPr lang="pt-BR" dirty="0"/>
          </a:p>
        </p:txBody>
      </p:sp>
      <p:sp>
        <p:nvSpPr>
          <p:cNvPr id="3" name="Espaço Reservado para Conteúdo 2"/>
          <p:cNvSpPr>
            <a:spLocks noGrp="1"/>
          </p:cNvSpPr>
          <p:nvPr>
            <p:ph idx="1"/>
          </p:nvPr>
        </p:nvSpPr>
        <p:spPr/>
        <p:txBody>
          <a:bodyPr/>
          <a:lstStyle/>
          <a:p>
            <a:r>
              <a:rPr lang="pt-BR" dirty="0" smtClean="0"/>
              <a:t>É Todo fator que possa interferir nas características do trabalhador, causando desconforto ou afetando a sua saúde</a:t>
            </a:r>
          </a:p>
          <a:p>
            <a:r>
              <a:rPr lang="pt-BR" dirty="0" smtClean="0"/>
              <a:t>Levantamento de peso</a:t>
            </a:r>
          </a:p>
          <a:p>
            <a:r>
              <a:rPr lang="pt-BR" dirty="0" smtClean="0"/>
              <a:t>Ritmo excessivo de trabalho</a:t>
            </a:r>
          </a:p>
          <a:p>
            <a:r>
              <a:rPr lang="pt-BR" dirty="0" err="1" smtClean="0"/>
              <a:t>Monotomia</a:t>
            </a:r>
            <a:r>
              <a:rPr lang="pt-BR" dirty="0" smtClean="0"/>
              <a:t>, repetitividade </a:t>
            </a:r>
          </a:p>
          <a:p>
            <a:r>
              <a:rPr lang="pt-BR" dirty="0" smtClean="0"/>
              <a:t>Postura inadequada de trabalho;</a:t>
            </a:r>
            <a:endParaRPr lang="pt-BR" dirty="0"/>
          </a:p>
        </p:txBody>
      </p:sp>
    </p:spTree>
    <p:extLst>
      <p:ext uri="{BB962C8B-B14F-4D97-AF65-F5344CB8AC3E}">
        <p14:creationId xmlns:p14="http://schemas.microsoft.com/office/powerpoint/2010/main" val="3289796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 DE ACIDENTE</a:t>
            </a:r>
            <a:endParaRPr lang="pt-BR" dirty="0"/>
          </a:p>
        </p:txBody>
      </p:sp>
      <p:sp>
        <p:nvSpPr>
          <p:cNvPr id="3" name="Espaço Reservado para Conteúdo 2"/>
          <p:cNvSpPr>
            <a:spLocks noGrp="1"/>
          </p:cNvSpPr>
          <p:nvPr>
            <p:ph idx="1"/>
          </p:nvPr>
        </p:nvSpPr>
        <p:spPr/>
        <p:txBody>
          <a:bodyPr/>
          <a:lstStyle/>
          <a:p>
            <a:r>
              <a:rPr lang="pt-BR" dirty="0" smtClean="0"/>
              <a:t>Qualquer fator que coloque o trabalhador em situação de vulnerabilidade, e possa afetar seu bem estar físico, e psíquico </a:t>
            </a:r>
          </a:p>
          <a:p>
            <a:r>
              <a:rPr lang="pt-BR" dirty="0" smtClean="0"/>
              <a:t>Maquinas e equipamentos sem proteção</a:t>
            </a:r>
          </a:p>
          <a:p>
            <a:r>
              <a:rPr lang="pt-BR" dirty="0" smtClean="0"/>
              <a:t>Probabilidade de incêndio e explosão</a:t>
            </a:r>
          </a:p>
          <a:p>
            <a:r>
              <a:rPr lang="pt-BR" dirty="0" smtClean="0"/>
              <a:t>Armazenamento inadequado</a:t>
            </a:r>
            <a:endParaRPr lang="pt-BR" dirty="0"/>
          </a:p>
        </p:txBody>
      </p:sp>
    </p:spTree>
    <p:extLst>
      <p:ext uri="{BB962C8B-B14F-4D97-AF65-F5344CB8AC3E}">
        <p14:creationId xmlns:p14="http://schemas.microsoft.com/office/powerpoint/2010/main" val="3979435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EPI’S</a:t>
            </a:r>
            <a:endParaRPr lang="pt-BR" dirty="0"/>
          </a:p>
        </p:txBody>
      </p:sp>
      <p:sp>
        <p:nvSpPr>
          <p:cNvPr id="3" name="Espaço Reservado para Conteúdo 2"/>
          <p:cNvSpPr>
            <a:spLocks noGrp="1"/>
          </p:cNvSpPr>
          <p:nvPr>
            <p:ph idx="1"/>
          </p:nvPr>
        </p:nvSpPr>
        <p:spPr/>
        <p:txBody>
          <a:bodyPr/>
          <a:lstStyle/>
          <a:p>
            <a:r>
              <a:rPr lang="pt-BR" dirty="0" smtClean="0"/>
              <a:t>NR 6 MINISTÉRIO DO TRABALHO Para </a:t>
            </a:r>
            <a:r>
              <a:rPr lang="pt-BR" dirty="0"/>
              <a:t>os fins de aplicação desta Norma Regulamentadora - NR, considera-se Equipamento de Proteção Individual - EPI, todo dispositivo ou produto, de uso individual utilizado pelo trabalhador, destinado à proteção de riscos suscetíveis de ameaçar a segurança e a saúde no </a:t>
            </a:r>
            <a:r>
              <a:rPr lang="pt-BR" dirty="0" smtClean="0"/>
              <a:t>trabalho</a:t>
            </a:r>
          </a:p>
          <a:p>
            <a:r>
              <a:rPr lang="pt-BR" dirty="0"/>
              <a:t>O equipamento de proteção individual, de fabricação nacional ou importado, só poderá ser posto à venda ou utilizado com a indicação do Certificado de Aprovação - CA, expedido pelo órgão nacional competente em matéria de segurança e saúde no trabalho do Ministério do Trabalho e Emprego.</a:t>
            </a:r>
            <a:endParaRPr lang="pt-BR" dirty="0" smtClean="0"/>
          </a:p>
        </p:txBody>
      </p:sp>
    </p:spTree>
    <p:extLst>
      <p:ext uri="{BB962C8B-B14F-4D97-AF65-F5344CB8AC3E}">
        <p14:creationId xmlns:p14="http://schemas.microsoft.com/office/powerpoint/2010/main" val="1652866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EPI-S</a:t>
            </a:r>
            <a:endParaRPr lang="pt-BR" dirty="0"/>
          </a:p>
        </p:txBody>
      </p:sp>
      <p:sp>
        <p:nvSpPr>
          <p:cNvPr id="3" name="Espaço Reservado para Conteúdo 2"/>
          <p:cNvSpPr>
            <a:spLocks noGrp="1"/>
          </p:cNvSpPr>
          <p:nvPr>
            <p:ph idx="1"/>
          </p:nvPr>
        </p:nvSpPr>
        <p:spPr/>
        <p:txBody>
          <a:bodyPr/>
          <a:lstStyle/>
          <a:p>
            <a:r>
              <a:rPr lang="pt-BR" dirty="0"/>
              <a:t>A empresa é obrigada a fornecer aos empregados, gratuitamente, EPI adequado ao risco, em perfeito estado de conservação e funcionamento, nas seguintes circunstâncias: a) sempre que as medidas de ordem geral não ofereçam completa proteção contra os riscos de acidentes do trabalho ou de doenças profissionais e do trabalho; </a:t>
            </a:r>
            <a:endParaRPr lang="pt-BR" dirty="0" smtClean="0"/>
          </a:p>
          <a:p>
            <a:r>
              <a:rPr lang="pt-BR" dirty="0" smtClean="0"/>
              <a:t>b</a:t>
            </a:r>
            <a:r>
              <a:rPr lang="pt-BR" dirty="0"/>
              <a:t>) enquanto as medidas de proteção coletiva estiverem sendo implantadas; </a:t>
            </a:r>
            <a:r>
              <a:rPr lang="pt-BR" dirty="0" smtClean="0"/>
              <a:t>e</a:t>
            </a:r>
          </a:p>
          <a:p>
            <a:r>
              <a:rPr lang="pt-BR" dirty="0" smtClean="0"/>
              <a:t> </a:t>
            </a:r>
            <a:r>
              <a:rPr lang="pt-BR" dirty="0"/>
              <a:t>c) para atender a situações de emergência</a:t>
            </a:r>
          </a:p>
        </p:txBody>
      </p:sp>
    </p:spTree>
    <p:extLst>
      <p:ext uri="{BB962C8B-B14F-4D97-AF65-F5344CB8AC3E}">
        <p14:creationId xmlns:p14="http://schemas.microsoft.com/office/powerpoint/2010/main" val="3313989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10000"/>
          </a:bodyPr>
          <a:lstStyle/>
          <a:p>
            <a:r>
              <a:rPr lang="pt-BR" dirty="0"/>
              <a:t>Cabe ao empregador quanto ao EPI: </a:t>
            </a:r>
            <a:endParaRPr lang="pt-BR" dirty="0" smtClean="0"/>
          </a:p>
          <a:p>
            <a:r>
              <a:rPr lang="pt-BR" dirty="0" smtClean="0"/>
              <a:t>a</a:t>
            </a:r>
            <a:r>
              <a:rPr lang="pt-BR" dirty="0"/>
              <a:t>) adquirir o adequado ao risco de cada atividade</a:t>
            </a:r>
            <a:r>
              <a:rPr lang="pt-BR" dirty="0" smtClean="0"/>
              <a:t>;</a:t>
            </a:r>
          </a:p>
          <a:p>
            <a:r>
              <a:rPr lang="pt-BR" dirty="0" smtClean="0"/>
              <a:t> </a:t>
            </a:r>
            <a:r>
              <a:rPr lang="pt-BR" dirty="0"/>
              <a:t>b) exigir seu uso; </a:t>
            </a:r>
            <a:endParaRPr lang="pt-BR" dirty="0" smtClean="0"/>
          </a:p>
          <a:p>
            <a:r>
              <a:rPr lang="pt-BR" dirty="0" smtClean="0"/>
              <a:t>c</a:t>
            </a:r>
            <a:r>
              <a:rPr lang="pt-BR" dirty="0"/>
              <a:t>) fornecer ao trabalhador somente o aprovado pelo órgão nacional competente em matéria de segurança e saúde no trabalho</a:t>
            </a:r>
            <a:r>
              <a:rPr lang="pt-BR" dirty="0" smtClean="0"/>
              <a:t>;</a:t>
            </a:r>
          </a:p>
          <a:p>
            <a:r>
              <a:rPr lang="pt-BR" dirty="0" smtClean="0"/>
              <a:t> </a:t>
            </a:r>
            <a:r>
              <a:rPr lang="pt-BR" dirty="0"/>
              <a:t>d) orientar e treinar o trabalhador sobre o uso adequado, guarda e conservação; </a:t>
            </a:r>
            <a:endParaRPr lang="pt-BR" dirty="0" smtClean="0"/>
          </a:p>
          <a:p>
            <a:r>
              <a:rPr lang="pt-BR" dirty="0" smtClean="0"/>
              <a:t>e</a:t>
            </a:r>
            <a:r>
              <a:rPr lang="pt-BR" dirty="0"/>
              <a:t>) substituir imediatamente, quando danificado ou extraviado</a:t>
            </a:r>
            <a:r>
              <a:rPr lang="pt-BR" dirty="0" smtClean="0"/>
              <a:t>;</a:t>
            </a:r>
          </a:p>
          <a:p>
            <a:r>
              <a:rPr lang="pt-BR" dirty="0" smtClean="0"/>
              <a:t> </a:t>
            </a:r>
            <a:r>
              <a:rPr lang="pt-BR" dirty="0"/>
              <a:t>f) responsabilizar-se pela higienização e manutenção periódica; e</a:t>
            </a:r>
            <a:r>
              <a:rPr lang="pt-BR" dirty="0" smtClean="0"/>
              <a:t>,</a:t>
            </a:r>
          </a:p>
          <a:p>
            <a:r>
              <a:rPr lang="pt-BR" dirty="0" smtClean="0"/>
              <a:t> </a:t>
            </a:r>
            <a:r>
              <a:rPr lang="pt-BR" dirty="0"/>
              <a:t>g) comunicar ao MTE qualquer irregularidade observada</a:t>
            </a:r>
            <a:r>
              <a:rPr lang="pt-BR" dirty="0" smtClean="0"/>
              <a:t>.</a:t>
            </a:r>
          </a:p>
          <a:p>
            <a:r>
              <a:rPr lang="pt-BR" dirty="0" smtClean="0"/>
              <a:t> </a:t>
            </a:r>
            <a:r>
              <a:rPr lang="pt-BR" dirty="0"/>
              <a:t>h) registrar o seu fornecimento ao trabalhador, podendo ser adotados livros, fichas ou sistema eletrônico. </a:t>
            </a:r>
          </a:p>
        </p:txBody>
      </p:sp>
    </p:spTree>
    <p:extLst>
      <p:ext uri="{BB962C8B-B14F-4D97-AF65-F5344CB8AC3E}">
        <p14:creationId xmlns:p14="http://schemas.microsoft.com/office/powerpoint/2010/main" val="2535297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Cabe ao empregado quanto ao EPI: </a:t>
            </a:r>
            <a:endParaRPr lang="pt-BR" dirty="0" smtClean="0"/>
          </a:p>
          <a:p>
            <a:r>
              <a:rPr lang="pt-BR" dirty="0" smtClean="0"/>
              <a:t>a</a:t>
            </a:r>
            <a:r>
              <a:rPr lang="pt-BR" dirty="0"/>
              <a:t>) usar, utilizando-o apenas para a finalidade a que se destina</a:t>
            </a:r>
            <a:r>
              <a:rPr lang="pt-BR" dirty="0" smtClean="0"/>
              <a:t>;</a:t>
            </a:r>
          </a:p>
          <a:p>
            <a:r>
              <a:rPr lang="pt-BR" dirty="0" smtClean="0"/>
              <a:t> </a:t>
            </a:r>
            <a:r>
              <a:rPr lang="pt-BR" dirty="0"/>
              <a:t>b) responsabilizar-se pela guarda e conservação; </a:t>
            </a:r>
            <a:endParaRPr lang="pt-BR" dirty="0" smtClean="0"/>
          </a:p>
          <a:p>
            <a:r>
              <a:rPr lang="pt-BR" dirty="0" smtClean="0"/>
              <a:t>c</a:t>
            </a:r>
            <a:r>
              <a:rPr lang="pt-BR" dirty="0"/>
              <a:t>) comunicar ao empregador qualquer alteração que o torne impróprio para uso; e, </a:t>
            </a:r>
            <a:endParaRPr lang="pt-BR" dirty="0" smtClean="0"/>
          </a:p>
          <a:p>
            <a:r>
              <a:rPr lang="pt-BR" dirty="0" smtClean="0"/>
              <a:t>d</a:t>
            </a:r>
            <a:r>
              <a:rPr lang="pt-BR" dirty="0"/>
              <a:t>) cumprir as determinações do empregador sobre o uso adequado. </a:t>
            </a:r>
          </a:p>
        </p:txBody>
      </p:sp>
    </p:spTree>
    <p:extLst>
      <p:ext uri="{BB962C8B-B14F-4D97-AF65-F5344CB8AC3E}">
        <p14:creationId xmlns:p14="http://schemas.microsoft.com/office/powerpoint/2010/main" val="88426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LUVAS</a:t>
            </a:r>
            <a:endParaRPr lang="pt-BR" dirty="0"/>
          </a:p>
        </p:txBody>
      </p:sp>
      <p:sp>
        <p:nvSpPr>
          <p:cNvPr id="3" name="Espaço Reservado para Conteúdo 2"/>
          <p:cNvSpPr>
            <a:spLocks noGrp="1"/>
          </p:cNvSpPr>
          <p:nvPr>
            <p:ph idx="1"/>
          </p:nvPr>
        </p:nvSpPr>
        <p:spPr/>
        <p:txBody>
          <a:bodyPr>
            <a:normAutofit fontScale="85000" lnSpcReduction="20000"/>
          </a:bodyPr>
          <a:lstStyle/>
          <a:p>
            <a:r>
              <a:rPr lang="pt-BR" dirty="0"/>
              <a:t>O uso de luvas não substitui a necessidade de lavar as mãos, porque as luvas podem ter pequenos orifícios </a:t>
            </a:r>
            <a:r>
              <a:rPr lang="pt-BR" dirty="0" err="1"/>
              <a:t>inaparentes</a:t>
            </a:r>
            <a:r>
              <a:rPr lang="pt-BR" dirty="0"/>
              <a:t> ou danificar-se durante o uso, podendo contaminar as mãos quando removidas. O profissional deve:</a:t>
            </a:r>
          </a:p>
          <a:p>
            <a:r>
              <a:rPr lang="pt-BR" dirty="0"/>
              <a:t/>
            </a:r>
            <a:br>
              <a:rPr lang="pt-BR" dirty="0"/>
            </a:br>
            <a:r>
              <a:rPr lang="pt-BR" dirty="0"/>
              <a:t>Usar luvas de látex sempre que houver chance de contato com sangue, fluidos do corpo, dejetos, trabalho com </a:t>
            </a:r>
            <a:r>
              <a:rPr lang="pt-BR" b="1" dirty="0"/>
              <a:t>microrganismos</a:t>
            </a:r>
            <a:r>
              <a:rPr lang="pt-BR" dirty="0"/>
              <a:t> e animais de </a:t>
            </a:r>
            <a:r>
              <a:rPr lang="pt-BR" dirty="0" smtClean="0"/>
              <a:t>laboratório</a:t>
            </a:r>
          </a:p>
          <a:p>
            <a:r>
              <a:rPr lang="pt-BR" dirty="0"/>
              <a:t>Usar luvas de PVC para manuseio de citostáticos (mais resistentes, porém menos sensibilidade ao tato</a:t>
            </a:r>
            <a:r>
              <a:rPr lang="pt-BR" dirty="0" smtClean="0"/>
              <a:t>)</a:t>
            </a:r>
          </a:p>
          <a:p>
            <a:r>
              <a:rPr lang="pt-BR" dirty="0"/>
              <a:t>Lavar instrumentos, roupas, superfícies de trabalho sempre usando </a:t>
            </a:r>
            <a:r>
              <a:rPr lang="pt-BR" b="1" dirty="0" smtClean="0"/>
              <a:t>luvas</a:t>
            </a:r>
          </a:p>
          <a:p>
            <a:r>
              <a:rPr lang="pt-BR" dirty="0"/>
              <a:t>Não usar luvas fora da área de trabalho, não abrir portas nem atender telefone</a:t>
            </a:r>
            <a:r>
              <a:rPr lang="pt-BR" dirty="0" smtClean="0"/>
              <a:t>;</a:t>
            </a:r>
          </a:p>
          <a:p>
            <a:r>
              <a:rPr lang="pt-BR" dirty="0"/>
              <a:t>Luvas usadas para limpeza devem permanecer 12 horas em solução de Hipoclorito de Sódio a 0,1% (1g/l de cloro livre = 1000 </a:t>
            </a:r>
            <a:r>
              <a:rPr lang="pt-BR" dirty="0" err="1"/>
              <a:t>ppm</a:t>
            </a:r>
            <a:r>
              <a:rPr lang="pt-BR" dirty="0"/>
              <a:t>). Verificar a integridade das luvas após a desinfecção</a:t>
            </a:r>
            <a:r>
              <a:rPr lang="pt-BR" dirty="0" smtClean="0"/>
              <a:t>;</a:t>
            </a:r>
          </a:p>
          <a:p>
            <a:r>
              <a:rPr lang="pt-BR" dirty="0"/>
              <a:t>Nunca reutilizar as luvas. Descartá-las de forma segura.</a:t>
            </a:r>
          </a:p>
        </p:txBody>
      </p:sp>
    </p:spTree>
    <p:extLst>
      <p:ext uri="{BB962C8B-B14F-4D97-AF65-F5344CB8AC3E}">
        <p14:creationId xmlns:p14="http://schemas.microsoft.com/office/powerpoint/2010/main" val="1894177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JALECO</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a:t>Os vários tipos de jaleco são usados para fornecer uma barreira de proteção e reduzir a oportunidade de transmissão de </a:t>
            </a:r>
            <a:r>
              <a:rPr lang="pt-BR" dirty="0" smtClean="0"/>
              <a:t>microrganismos</a:t>
            </a:r>
          </a:p>
          <a:p>
            <a:r>
              <a:rPr lang="pt-BR" dirty="0"/>
              <a:t>Previne a contaminação das roupas do profissional, protegendo a pele da exposição a sangue e fluidos corpóreos, salpicos e derramamentos de materiais infectados</a:t>
            </a:r>
            <a:r>
              <a:rPr lang="pt-BR" dirty="0" smtClean="0"/>
              <a:t>.</a:t>
            </a:r>
          </a:p>
          <a:p>
            <a:r>
              <a:rPr lang="pt-BR" dirty="0"/>
              <a:t>São de uso constante</a:t>
            </a:r>
            <a:r>
              <a:rPr lang="pt-BR" dirty="0" smtClean="0"/>
              <a:t>;</a:t>
            </a:r>
          </a:p>
          <a:p>
            <a:r>
              <a:rPr lang="pt-BR" dirty="0"/>
              <a:t>Devem sempre ser de mangas longas, confeccionados em algodão ou fibra sintética (não inflamável);</a:t>
            </a:r>
          </a:p>
          <a:p>
            <a:r>
              <a:rPr lang="pt-BR" dirty="0"/>
              <a:t>Os descartáveis devem ser resistentes e </a:t>
            </a:r>
            <a:r>
              <a:rPr lang="pt-BR" dirty="0" smtClean="0"/>
              <a:t>impermeáveis</a:t>
            </a:r>
          </a:p>
          <a:p>
            <a:r>
              <a:rPr lang="pt-BR" dirty="0"/>
              <a:t>Jalecos nunca devem ser colocados no armário onde são guardados objetos pessoais;</a:t>
            </a:r>
          </a:p>
          <a:p>
            <a:r>
              <a:rPr lang="pt-BR" dirty="0"/>
              <a:t/>
            </a:r>
            <a:br>
              <a:rPr lang="pt-BR" dirty="0"/>
            </a:br>
            <a:r>
              <a:rPr lang="pt-BR" dirty="0"/>
              <a:t>Uso de jaleco é permitido somente nas áreas de trabalho. Nunca em refeitórios, escritórios, bibliotecas, ônibus, </a:t>
            </a:r>
            <a:r>
              <a:rPr lang="pt-BR" dirty="0" err="1" smtClean="0"/>
              <a:t>etc</a:t>
            </a:r>
            <a:endParaRPr lang="pt-BR" dirty="0" smtClean="0"/>
          </a:p>
          <a:p>
            <a:r>
              <a:rPr lang="pt-BR" dirty="0"/>
              <a:t>É proibido o uso de jalecos em elevadores, corredores, salas de aula, toaletes e outros locais públicos. Este permanece no ambiente técnico, em cabides ou vestiários específicos.</a:t>
            </a:r>
            <a:br>
              <a:rPr lang="pt-BR" dirty="0"/>
            </a:br>
            <a:endParaRPr lang="pt-BR" dirty="0" smtClean="0"/>
          </a:p>
          <a:p>
            <a:endParaRPr lang="pt-BR" dirty="0"/>
          </a:p>
        </p:txBody>
      </p:sp>
    </p:spTree>
    <p:extLst>
      <p:ext uri="{BB962C8B-B14F-4D97-AF65-F5344CB8AC3E}">
        <p14:creationId xmlns:p14="http://schemas.microsoft.com/office/powerpoint/2010/main" val="2048676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GORRO/TOUCA</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a:t>O uso do gorro evita a queda dos cabelos (que representam uma importante fonte de infecção, já que podem conter inúmeros microrganismos), na área do </a:t>
            </a:r>
            <a:r>
              <a:rPr lang="pt-BR" dirty="0" smtClean="0"/>
              <a:t>procedimento</a:t>
            </a:r>
          </a:p>
          <a:p>
            <a:r>
              <a:rPr lang="pt-BR" dirty="0"/>
              <a:t>Além disso, o gorro oferece uma barreira mecânica para a possibilidade de contaminação dos cabelos, através de secreções que possam “espirrar”, além de evitar que </a:t>
            </a:r>
            <a:r>
              <a:rPr lang="pt-BR" dirty="0" err="1"/>
              <a:t>microorganismos</a:t>
            </a:r>
            <a:r>
              <a:rPr lang="pt-BR" dirty="0"/>
              <a:t> possam colonizar os cabelos do profissional. É uma medida de segurança e de higiene, tanto para o profissional quanto para o cliente, que também deverá utilizá-lo. O profissional deve prender os cabelos sem deixar mechas aparentes, de forma que o gorro cubra todo o cabelo e orelhas. Ao retirar o gorro, o mesmo deve ser puxado pela parte superior central e descartado no lixo, devendo ser trocado entre os atendimentos sempre que houver necessidade, devido ao suor e às sujidades. Gorros descartáveis não devem ser guardados, pois representam um meio bastante propício à proliferação de bactérias.</a:t>
            </a:r>
          </a:p>
        </p:txBody>
      </p:sp>
    </p:spTree>
    <p:extLst>
      <p:ext uri="{BB962C8B-B14F-4D97-AF65-F5344CB8AC3E}">
        <p14:creationId xmlns:p14="http://schemas.microsoft.com/office/powerpoint/2010/main" val="3070726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MÁSCARA</a:t>
            </a:r>
            <a:r>
              <a:rPr lang="en-US" b="1" dirty="0"/>
              <a:t/>
            </a:r>
            <a:br>
              <a:rPr lang="en-US" b="1" dirty="0"/>
            </a:br>
            <a:endParaRPr lang="pt-BR" dirty="0"/>
          </a:p>
        </p:txBody>
      </p:sp>
      <p:sp>
        <p:nvSpPr>
          <p:cNvPr id="3" name="Espaço Reservado para Conteúdo 2"/>
          <p:cNvSpPr>
            <a:spLocks noGrp="1"/>
          </p:cNvSpPr>
          <p:nvPr>
            <p:ph idx="1"/>
          </p:nvPr>
        </p:nvSpPr>
        <p:spPr/>
        <p:txBody>
          <a:bodyPr/>
          <a:lstStyle/>
          <a:p>
            <a:r>
              <a:rPr lang="pt-BR" dirty="0"/>
              <a:t>A máscara representa uma importante forma de proteção das mucosas da boca e do nariz, contra a ingestão ou inalação de microrganismos. Representa também a mais importante medida de proteção das vias superiores contra os microrganismos presentes durante a fala, tosse ou espirro. Devem ser sempre utilizadas no atendimento de todos os clientes e são obrigatoriamente descartáveis. Devem apresentar boa qualidade de filtração e ser seguras durante duas horas de uso.</a:t>
            </a:r>
          </a:p>
        </p:txBody>
      </p:sp>
    </p:spTree>
    <p:extLst>
      <p:ext uri="{BB962C8B-B14F-4D97-AF65-F5344CB8AC3E}">
        <p14:creationId xmlns:p14="http://schemas.microsoft.com/office/powerpoint/2010/main" val="321372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O conceito de biossegurança pode ser definido como módulo, processo ou como conduta:</a:t>
            </a:r>
            <a:endParaRPr lang="en-US" dirty="0"/>
          </a:p>
          <a:p>
            <a:r>
              <a:rPr lang="pt-BR" dirty="0"/>
              <a:t>MÓDULO: a Biossegurança não é uma ciência e sim uma interação entre conhecimentos diversos.</a:t>
            </a:r>
            <a:endParaRPr lang="en-US" dirty="0"/>
          </a:p>
          <a:p>
            <a:r>
              <a:rPr lang="pt-BR" dirty="0"/>
              <a:t>PROCESSO: a biossegurança é uma ação educativa, que pode ser entendida como a aquisição de conteúdos e habilidades, com o objetivo de preservar a saúde do homem, das plantas, dos animais e do meio ambiente.</a:t>
            </a:r>
            <a:endParaRPr lang="en-US" dirty="0"/>
          </a:p>
          <a:p>
            <a:r>
              <a:rPr lang="pt-BR" dirty="0"/>
              <a:t>CONDUTA: a biossegurança pode ser considerada um conjunto de comportamentos, hábitos, conhecimentos, sentimentos que devem ser passados ao homem, para que esse realize sua atividade de forma segura.</a:t>
            </a:r>
            <a:endParaRPr lang="en-US" dirty="0"/>
          </a:p>
          <a:p>
            <a:endParaRPr lang="pt-BR" dirty="0"/>
          </a:p>
        </p:txBody>
      </p:sp>
    </p:spTree>
    <p:extLst>
      <p:ext uri="{BB962C8B-B14F-4D97-AF65-F5344CB8AC3E}">
        <p14:creationId xmlns:p14="http://schemas.microsoft.com/office/powerpoint/2010/main" val="1691011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en-US" dirty="0" err="1"/>
              <a:t>Devem</a:t>
            </a:r>
            <a:r>
              <a:rPr lang="en-US" dirty="0"/>
              <a:t> </a:t>
            </a:r>
            <a:r>
              <a:rPr lang="en-US" dirty="0" err="1"/>
              <a:t>ser</a:t>
            </a:r>
            <a:r>
              <a:rPr lang="en-US" dirty="0"/>
              <a:t> </a:t>
            </a:r>
            <a:r>
              <a:rPr lang="en-US" dirty="0" err="1"/>
              <a:t>confortáveis</a:t>
            </a:r>
            <a:r>
              <a:rPr lang="en-US" dirty="0"/>
              <a:t>;</a:t>
            </a:r>
          </a:p>
          <a:p>
            <a:r>
              <a:rPr lang="en-US" dirty="0"/>
              <a:t/>
            </a:r>
            <a:br>
              <a:rPr lang="en-US" dirty="0"/>
            </a:br>
            <a:r>
              <a:rPr lang="pt-BR" dirty="0"/>
              <a:t>Ter boa adaptação aos contornos </a:t>
            </a:r>
            <a:r>
              <a:rPr lang="pt-BR" dirty="0" smtClean="0"/>
              <a:t>faciais</a:t>
            </a:r>
          </a:p>
          <a:p>
            <a:r>
              <a:rPr lang="pt-BR" dirty="0"/>
              <a:t>Não tocar lábios e a ponta do nariz</a:t>
            </a:r>
            <a:r>
              <a:rPr lang="pt-BR" dirty="0" smtClean="0"/>
              <a:t>;</a:t>
            </a:r>
          </a:p>
          <a:p>
            <a:r>
              <a:rPr lang="pt-BR" dirty="0"/>
              <a:t>Não irritar a pele</a:t>
            </a:r>
            <a:r>
              <a:rPr lang="pt-BR" dirty="0" smtClean="0"/>
              <a:t>;</a:t>
            </a:r>
          </a:p>
          <a:p>
            <a:r>
              <a:rPr lang="pt-BR" dirty="0"/>
              <a:t>Não provocar </a:t>
            </a:r>
            <a:r>
              <a:rPr lang="pt-BR" dirty="0" err="1"/>
              <a:t>embaçamento</a:t>
            </a:r>
            <a:r>
              <a:rPr lang="pt-BR" dirty="0"/>
              <a:t> dos óculos;</a:t>
            </a:r>
          </a:p>
          <a:p>
            <a:r>
              <a:rPr lang="pt-BR" dirty="0"/>
              <a:t>Ter boa capacidade de </a:t>
            </a:r>
            <a:r>
              <a:rPr lang="pt-BR" dirty="0" smtClean="0"/>
              <a:t>filtração</a:t>
            </a:r>
          </a:p>
          <a:p>
            <a:r>
              <a:rPr lang="pt-BR" dirty="0"/>
              <a:t>Ser descartáveis.</a:t>
            </a:r>
            <a:br>
              <a:rPr lang="pt-BR" dirty="0"/>
            </a:br>
            <a:endParaRPr lang="pt-BR" dirty="0"/>
          </a:p>
        </p:txBody>
      </p:sp>
    </p:spTree>
    <p:extLst>
      <p:ext uri="{BB962C8B-B14F-4D97-AF65-F5344CB8AC3E}">
        <p14:creationId xmlns:p14="http://schemas.microsoft.com/office/powerpoint/2010/main" val="632532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ÓCULOS DE PROTEÇÃO</a:t>
            </a:r>
            <a:endParaRPr lang="pt-BR" dirty="0"/>
          </a:p>
        </p:txBody>
      </p:sp>
      <p:sp>
        <p:nvSpPr>
          <p:cNvPr id="3" name="Espaço Reservado para Conteúdo 2"/>
          <p:cNvSpPr>
            <a:spLocks noGrp="1"/>
          </p:cNvSpPr>
          <p:nvPr>
            <p:ph idx="1"/>
          </p:nvPr>
        </p:nvSpPr>
        <p:spPr/>
        <p:txBody>
          <a:bodyPr/>
          <a:lstStyle/>
          <a:p>
            <a:r>
              <a:rPr lang="pt-BR" dirty="0"/>
              <a:t>Os óculos, assim com as máscaras, também representam uma barreira de proteção de transmissão de infecções. Devem ser usados para evitar que sangue, exsudatos (como pus ou secreções como saliva), atinjam os olhos do profissional durante o atendimento, visto que a conjuntiva do olho apresenta menor barreira de proteção, que a pele. Devem ser colocado após a máscara, ficando posicionado sobre a mesma</a:t>
            </a:r>
            <a:r>
              <a:rPr lang="pt-BR" dirty="0" smtClean="0"/>
              <a:t>.</a:t>
            </a:r>
          </a:p>
          <a:p>
            <a:r>
              <a:rPr lang="pt-BR" dirty="0"/>
              <a:t>Quando os óculos apresentarem sujidades, devem ser lavados com sabonetes líquidos germicidas ou soluções </a:t>
            </a:r>
            <a:r>
              <a:rPr lang="pt-BR" dirty="0" err="1"/>
              <a:t>anti-sépticas</a:t>
            </a:r>
            <a:r>
              <a:rPr lang="pt-BR" dirty="0"/>
              <a:t>, enxaguados e enxugados com toalha de papel.</a:t>
            </a:r>
          </a:p>
          <a:p>
            <a:r>
              <a:rPr lang="pt-BR" dirty="0"/>
              <a:t/>
            </a:r>
            <a:br>
              <a:rPr lang="pt-BR" dirty="0"/>
            </a:br>
            <a:endParaRPr lang="pt-BR" dirty="0"/>
          </a:p>
        </p:txBody>
      </p:sp>
    </p:spTree>
    <p:extLst>
      <p:ext uri="{BB962C8B-B14F-4D97-AF65-F5344CB8AC3E}">
        <p14:creationId xmlns:p14="http://schemas.microsoft.com/office/powerpoint/2010/main" val="2108254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Equipamentos de Proteção Coletiva (EPC)</a:t>
            </a:r>
            <a:br>
              <a:rPr lang="pt-BR" dirty="0"/>
            </a:br>
            <a:endParaRPr lang="pt-BR" dirty="0"/>
          </a:p>
        </p:txBody>
      </p:sp>
      <p:sp>
        <p:nvSpPr>
          <p:cNvPr id="3" name="Espaço Reservado para Conteúdo 2"/>
          <p:cNvSpPr>
            <a:spLocks noGrp="1"/>
          </p:cNvSpPr>
          <p:nvPr>
            <p:ph idx="1"/>
          </p:nvPr>
        </p:nvSpPr>
        <p:spPr/>
        <p:txBody>
          <a:bodyPr/>
          <a:lstStyle/>
          <a:p>
            <a:r>
              <a:rPr lang="pt-BR" dirty="0"/>
              <a:t>Equipamentos de Proteção Coletiva (EPC) são equipamentos utilizados para proteção de segurança enquanto um grupo de pessoas realiza determinada tarefa ou atividade</a:t>
            </a:r>
            <a:r>
              <a:rPr lang="pt-BR" dirty="0" smtClean="0"/>
              <a:t>.</a:t>
            </a:r>
          </a:p>
          <a:p>
            <a:r>
              <a:rPr lang="pt-BR" dirty="0"/>
              <a:t>Esses equipamentos não são necessariamente de proteção de um coletivo, muitas vezes, são apenas de uso coletivo, como por exemplo, uma máscara de solda ou um cinto de segurança para </a:t>
            </a:r>
            <a:r>
              <a:rPr lang="pt-BR" dirty="0" smtClean="0"/>
              <a:t>alturas</a:t>
            </a:r>
          </a:p>
          <a:p>
            <a:r>
              <a:rPr lang="pt-BR" dirty="0"/>
              <a:t>O equipamento de proteção coletiva protege todos ao mesmo tempo, pois todos observam, usam ou são </a:t>
            </a:r>
            <a:r>
              <a:rPr lang="pt-BR" dirty="0" smtClean="0"/>
              <a:t>beneficiados</a:t>
            </a:r>
          </a:p>
          <a:p>
            <a:endParaRPr lang="pt-BR" dirty="0"/>
          </a:p>
        </p:txBody>
      </p:sp>
    </p:spTree>
    <p:extLst>
      <p:ext uri="{BB962C8B-B14F-4D97-AF65-F5344CB8AC3E}">
        <p14:creationId xmlns:p14="http://schemas.microsoft.com/office/powerpoint/2010/main" val="1387360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62500" lnSpcReduction="20000"/>
          </a:bodyPr>
          <a:lstStyle/>
          <a:p>
            <a:r>
              <a:rPr lang="pt-BR" dirty="0" err="1"/>
              <a:t>Enclausuramento</a:t>
            </a:r>
            <a:r>
              <a:rPr lang="pt-BR" dirty="0"/>
              <a:t> acústico de fontes de ruído</a:t>
            </a:r>
            <a:r>
              <a:rPr lang="pt-BR" dirty="0" smtClean="0"/>
              <a:t>;</a:t>
            </a:r>
          </a:p>
          <a:p>
            <a:r>
              <a:rPr lang="pt-BR" dirty="0"/>
              <a:t>Ventilação dos locais de </a:t>
            </a:r>
            <a:r>
              <a:rPr lang="pt-BR" dirty="0" smtClean="0"/>
              <a:t>trabalho</a:t>
            </a:r>
          </a:p>
          <a:p>
            <a:r>
              <a:rPr lang="pt-BR" dirty="0"/>
              <a:t>Proteção de partes móveis de máquinas</a:t>
            </a:r>
            <a:r>
              <a:rPr lang="pt-BR" dirty="0" smtClean="0"/>
              <a:t>;</a:t>
            </a:r>
          </a:p>
          <a:p>
            <a:r>
              <a:rPr lang="pt-BR" dirty="0"/>
              <a:t> Exaustores para gases e vapores</a:t>
            </a:r>
            <a:r>
              <a:rPr lang="pt-BR" dirty="0" smtClean="0"/>
              <a:t>;</a:t>
            </a:r>
          </a:p>
          <a:p>
            <a:r>
              <a:rPr lang="pt-BR" dirty="0"/>
              <a:t>Tela / grade para proteção de polias, peças ou engrenagens móveis</a:t>
            </a:r>
            <a:r>
              <a:rPr lang="pt-BR" dirty="0" smtClean="0"/>
              <a:t>;</a:t>
            </a:r>
          </a:p>
          <a:p>
            <a:r>
              <a:rPr lang="pt-BR" dirty="0"/>
              <a:t>Ar-condicionado/aquecedor para locais frios</a:t>
            </a:r>
            <a:r>
              <a:rPr lang="pt-BR" dirty="0" smtClean="0"/>
              <a:t>;</a:t>
            </a:r>
          </a:p>
          <a:p>
            <a:r>
              <a:rPr lang="pt-BR" dirty="0"/>
              <a:t>Placas sinalizadoras</a:t>
            </a:r>
            <a:r>
              <a:rPr lang="pt-BR" dirty="0" smtClean="0"/>
              <a:t>;</a:t>
            </a:r>
          </a:p>
          <a:p>
            <a:r>
              <a:rPr lang="pt-BR" dirty="0"/>
              <a:t>Avisos, Sinalizações</a:t>
            </a:r>
            <a:r>
              <a:rPr lang="pt-BR" dirty="0" smtClean="0"/>
              <a:t>;</a:t>
            </a:r>
          </a:p>
          <a:p>
            <a:r>
              <a:rPr lang="pt-BR" dirty="0"/>
              <a:t>Corrimão</a:t>
            </a:r>
            <a:r>
              <a:rPr lang="pt-BR" dirty="0" smtClean="0"/>
              <a:t>;</a:t>
            </a:r>
          </a:p>
          <a:p>
            <a:r>
              <a:rPr lang="pt-BR" dirty="0"/>
              <a:t>Fitas antiderrapantes de degrau de escada</a:t>
            </a:r>
            <a:r>
              <a:rPr lang="pt-BR" dirty="0" smtClean="0"/>
              <a:t>;</a:t>
            </a:r>
          </a:p>
          <a:p>
            <a:r>
              <a:rPr lang="pt-BR" dirty="0"/>
              <a:t/>
            </a:r>
            <a:br>
              <a:rPr lang="pt-BR" dirty="0"/>
            </a:br>
            <a:r>
              <a:rPr lang="pt-BR" dirty="0"/>
              <a:t/>
            </a:r>
            <a:br>
              <a:rPr lang="pt-BR" dirty="0"/>
            </a:br>
            <a:r>
              <a:rPr lang="pt-BR" dirty="0"/>
              <a:t/>
            </a:r>
            <a:br>
              <a:rPr lang="pt-BR" dirty="0"/>
            </a:br>
            <a:r>
              <a:rPr lang="pt-BR" dirty="0"/>
              <a:t/>
            </a:r>
            <a:br>
              <a:rPr lang="pt-BR" dirty="0"/>
            </a:br>
            <a:endParaRPr lang="pt-BR" dirty="0" smtClean="0"/>
          </a:p>
        </p:txBody>
      </p:sp>
    </p:spTree>
    <p:extLst>
      <p:ext uri="{BB962C8B-B14F-4D97-AF65-F5344CB8AC3E}">
        <p14:creationId xmlns:p14="http://schemas.microsoft.com/office/powerpoint/2010/main" val="3373505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DERMATITES DE CONTATO E SEGURANÇA DE PRODUTOS COSMÉTICOS</a:t>
            </a:r>
            <a:endParaRPr lang="pt-BR" dirty="0"/>
          </a:p>
        </p:txBody>
      </p:sp>
      <p:sp>
        <p:nvSpPr>
          <p:cNvPr id="3" name="Espaço Reservado para Conteúdo 2"/>
          <p:cNvSpPr>
            <a:spLocks noGrp="1"/>
          </p:cNvSpPr>
          <p:nvPr>
            <p:ph idx="1"/>
          </p:nvPr>
        </p:nvSpPr>
        <p:spPr/>
        <p:txBody>
          <a:bodyPr/>
          <a:lstStyle/>
          <a:p>
            <a:r>
              <a:rPr lang="pt-BR" dirty="0"/>
              <a:t>A dermatite de contato (ou eczema de contato) é uma reação inflamatória na pele decorrente da exposição a um agente capaz de causar irritação ou </a:t>
            </a:r>
            <a:r>
              <a:rPr lang="pt-BR" dirty="0" smtClean="0"/>
              <a:t>alergia.</a:t>
            </a:r>
          </a:p>
          <a:p>
            <a:r>
              <a:rPr lang="pt-BR" dirty="0" smtClean="0"/>
              <a:t>Irritativa/ Alérgica</a:t>
            </a:r>
            <a:endParaRPr lang="pt-BR" dirty="0"/>
          </a:p>
        </p:txBody>
      </p:sp>
    </p:spTree>
    <p:extLst>
      <p:ext uri="{BB962C8B-B14F-4D97-AF65-F5344CB8AC3E}">
        <p14:creationId xmlns:p14="http://schemas.microsoft.com/office/powerpoint/2010/main" val="1631707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b="1" dirty="0"/>
              <a:t> </a:t>
            </a:r>
            <a:r>
              <a:rPr lang="pt-BR" b="1" u="sng" dirty="0"/>
              <a:t>Irritativa</a:t>
            </a:r>
            <a:r>
              <a:rPr lang="pt-BR" b="1" dirty="0"/>
              <a:t>: </a:t>
            </a:r>
            <a:r>
              <a:rPr lang="pt-BR" dirty="0"/>
              <a:t>causada por substâncias ácidas ou alcalinas, como sabonetes, detergentes, solventes ou outras substâncias químicas. Pode aparecer na primeira vez em que entramos em contato com o agente causador, o que ocorre com um grande número de pessoas. As lesões da pele geralmente são restritas ao local do contato</a:t>
            </a:r>
            <a:r>
              <a:rPr lang="pt-BR" dirty="0" smtClean="0"/>
              <a:t>.</a:t>
            </a:r>
          </a:p>
          <a:p>
            <a:r>
              <a:rPr lang="pt-BR" b="1" u="sng" dirty="0"/>
              <a:t>Alérgica</a:t>
            </a:r>
            <a:r>
              <a:rPr lang="pt-BR" b="1" dirty="0"/>
              <a:t>:</a:t>
            </a:r>
            <a:r>
              <a:rPr lang="pt-BR" dirty="0"/>
              <a:t> surge após repetidas exposições a um produto ou substância. Depende de ações do sistema de defesa do organismo, e por esse motivo pode demorar de meses a anos para ocorrer, após o contato inicial. Essa forma de dermatite de contato aparece, em geral, pelo contato com produtos de uso diário e frequente, como perfumes, cremes hidratantes, esmaltes de unha e medicamentos de uso tópico, entre outros</a:t>
            </a:r>
            <a:r>
              <a:rPr lang="pt-BR" dirty="0" smtClean="0"/>
              <a:t>.</a:t>
            </a:r>
          </a:p>
          <a:p>
            <a:r>
              <a:rPr lang="pt-BR" b="1" dirty="0" err="1" smtClean="0"/>
              <a:t>Fotossensibilização</a:t>
            </a:r>
            <a:endParaRPr lang="pt-BR" b="1" dirty="0"/>
          </a:p>
        </p:txBody>
      </p:sp>
    </p:spTree>
    <p:extLst>
      <p:ext uri="{BB962C8B-B14F-4D97-AF65-F5344CB8AC3E}">
        <p14:creationId xmlns:p14="http://schemas.microsoft.com/office/powerpoint/2010/main" val="1919134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pPr fontAlgn="base"/>
            <a:r>
              <a:rPr lang="pt-BR" dirty="0"/>
              <a:t>Plantas;</a:t>
            </a:r>
          </a:p>
          <a:p>
            <a:pPr fontAlgn="base"/>
            <a:r>
              <a:rPr lang="pt-BR" dirty="0"/>
              <a:t>Metais: níquel ou outros presentes em bijuterias, relógios e adornos de roupas ou calçados;</a:t>
            </a:r>
          </a:p>
          <a:p>
            <a:pPr fontAlgn="base"/>
            <a:r>
              <a:rPr lang="pt-BR" dirty="0"/>
              <a:t>Medicamentos tópicos: antibióticos, anestésicos e antifúngicos;</a:t>
            </a:r>
          </a:p>
          <a:p>
            <a:pPr fontAlgn="base"/>
            <a:r>
              <a:rPr lang="pt-BR" dirty="0"/>
              <a:t>Cosméticos: perfumes, xampus, condicionadores, cremes hidratantes e esmaltes de unhas;</a:t>
            </a:r>
          </a:p>
          <a:p>
            <a:pPr fontAlgn="base"/>
            <a:r>
              <a:rPr lang="pt-BR" dirty="0"/>
              <a:t>Roupas e tecidos sintéticos;</a:t>
            </a:r>
          </a:p>
          <a:p>
            <a:pPr fontAlgn="base"/>
            <a:r>
              <a:rPr lang="pt-BR" dirty="0"/>
              <a:t>Detergentes e solventes;</a:t>
            </a:r>
          </a:p>
          <a:p>
            <a:pPr fontAlgn="base"/>
            <a:r>
              <a:rPr lang="pt-BR" dirty="0"/>
              <a:t>Adesivos;</a:t>
            </a:r>
          </a:p>
          <a:p>
            <a:pPr fontAlgn="base"/>
            <a:r>
              <a:rPr lang="pt-BR" dirty="0"/>
              <a:t>Cimento, óleos, graxas e tinta de parede.</a:t>
            </a:r>
          </a:p>
          <a:p>
            <a:endParaRPr lang="pt-BR" dirty="0"/>
          </a:p>
        </p:txBody>
      </p:sp>
    </p:spTree>
    <p:extLst>
      <p:ext uri="{BB962C8B-B14F-4D97-AF65-F5344CB8AC3E}">
        <p14:creationId xmlns:p14="http://schemas.microsoft.com/office/powerpoint/2010/main" val="2534323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fabricação e a comercialização de </a:t>
            </a:r>
            <a:r>
              <a:rPr lang="pt-BR" dirty="0" smtClean="0"/>
              <a:t>cosméticos </a:t>
            </a:r>
            <a:r>
              <a:rPr lang="pt-BR" dirty="0"/>
              <a:t>pelas </a:t>
            </a:r>
            <a:r>
              <a:rPr lang="pt-BR" dirty="0" smtClean="0"/>
              <a:t>empresas são </a:t>
            </a:r>
            <a:r>
              <a:rPr lang="pt-BR" dirty="0"/>
              <a:t>regulamentadas e fiscalizadas pela Agência Nacional de Vigilância Sanitária (Anvisa</a:t>
            </a:r>
            <a:r>
              <a:rPr lang="pt-BR" dirty="0" smtClean="0"/>
              <a:t>),de </a:t>
            </a:r>
            <a:r>
              <a:rPr lang="pt-BR" dirty="0"/>
              <a:t>modo a </a:t>
            </a:r>
            <a:r>
              <a:rPr lang="pt-BR" dirty="0" smtClean="0"/>
              <a:t>garantir </a:t>
            </a:r>
            <a:r>
              <a:rPr lang="pt-BR" dirty="0"/>
              <a:t>a maior segurança possível dos produtos a serem </a:t>
            </a:r>
            <a:r>
              <a:rPr lang="pt-BR" dirty="0" smtClean="0"/>
              <a:t>utilizados;</a:t>
            </a:r>
            <a:endParaRPr lang="pt-BR" dirty="0"/>
          </a:p>
        </p:txBody>
      </p:sp>
    </p:spTree>
    <p:extLst>
      <p:ext uri="{BB962C8B-B14F-4D97-AF65-F5344CB8AC3E}">
        <p14:creationId xmlns:p14="http://schemas.microsoft.com/office/powerpoint/2010/main" val="2006106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SINTOMAS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Os sintomas são variáveis e dependem da causa: ardor ou queimação até intensa coceira (prurido). As reações alérgicas podem ocorrer repentinamente ou meses após a exposição a uma substância, o que pode dificultar na descoberta do agente causador da alergia ou </a:t>
            </a:r>
            <a:r>
              <a:rPr lang="pt-BR" dirty="0" smtClean="0"/>
              <a:t>irritação</a:t>
            </a:r>
          </a:p>
          <a:p>
            <a:r>
              <a:rPr lang="pt-BR" dirty="0"/>
              <a:t>A dermatite alérgica, muitas vezes, provoca uma erupção vermelha no(s) local(</a:t>
            </a:r>
            <a:r>
              <a:rPr lang="pt-BR" dirty="0" err="1"/>
              <a:t>is</a:t>
            </a:r>
            <a:r>
              <a:rPr lang="pt-BR" dirty="0"/>
              <a:t>) no qual a substância entrou em contato. A reação alérgica surge de 24 a 48 horas após a exposição</a:t>
            </a:r>
            <a:r>
              <a:rPr lang="pt-BR" dirty="0" smtClean="0"/>
              <a:t>.</a:t>
            </a:r>
            <a:r>
              <a:rPr lang="pt-BR" dirty="0"/>
              <a:t> A lesão pode ser vermelha, inchar e apresentar pequenas bolhas; ser quente; ou formar crostas espessas.  </a:t>
            </a:r>
            <a:endParaRPr lang="pt-BR" dirty="0" smtClean="0"/>
          </a:p>
          <a:p>
            <a:r>
              <a:rPr lang="pt-BR" dirty="0"/>
              <a:t>dermatite irritante, os sintomas são mais discretos, com pouca coceira e sensação de dor e queimação. Ela torna a pele seca, vermelha e áspera, sendo que fissuras podem se formar no local. As mãos são um local comum da dermatite de contato. Vários agentes podem ser os causadores, como produtos de limpeza, cosméticos (cremes e loções hidratantes).</a:t>
            </a:r>
            <a:endParaRPr lang="pt-BR" dirty="0" smtClean="0"/>
          </a:p>
          <a:p>
            <a:endParaRPr lang="pt-BR" dirty="0"/>
          </a:p>
        </p:txBody>
      </p:sp>
    </p:spTree>
    <p:extLst>
      <p:ext uri="{BB962C8B-B14F-4D97-AF65-F5344CB8AC3E}">
        <p14:creationId xmlns:p14="http://schemas.microsoft.com/office/powerpoint/2010/main" val="1856097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As mãos, </a:t>
            </a:r>
            <a:r>
              <a:rPr lang="pt-BR" dirty="0" smtClean="0"/>
              <a:t> </a:t>
            </a:r>
            <a:r>
              <a:rPr lang="pt-BR" dirty="0"/>
              <a:t>são frequentemente afetadas em atividades profissionais, como cabeleireiros, auxiliares de limpeza e pedreiros.</a:t>
            </a:r>
            <a:endParaRPr lang="pt-BR" dirty="0"/>
          </a:p>
        </p:txBody>
      </p:sp>
    </p:spTree>
    <p:extLst>
      <p:ext uri="{BB962C8B-B14F-4D97-AF65-F5344CB8AC3E}">
        <p14:creationId xmlns:p14="http://schemas.microsoft.com/office/powerpoint/2010/main" val="67962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PRECAUÇÕES PADRÃO</a:t>
            </a:r>
            <a:endParaRPr lang="pt-BR" dirty="0"/>
          </a:p>
        </p:txBody>
      </p:sp>
      <p:sp>
        <p:nvSpPr>
          <p:cNvPr id="3" name="Espaço Reservado para Conteúdo 2"/>
          <p:cNvSpPr>
            <a:spLocks noGrp="1"/>
          </p:cNvSpPr>
          <p:nvPr>
            <p:ph idx="1"/>
          </p:nvPr>
        </p:nvSpPr>
        <p:spPr/>
        <p:txBody>
          <a:bodyPr/>
          <a:lstStyle/>
          <a:p>
            <a:r>
              <a:rPr lang="pt-BR" dirty="0"/>
              <a:t>higienize as mãos antes e após o contato com o paciente, use óculos, máscara cirúrgica e/ou avental quando houver risco de contato de sangue ou secreções, descarte adequadamente os </a:t>
            </a:r>
            <a:r>
              <a:rPr lang="pt-BR" dirty="0" err="1" smtClean="0"/>
              <a:t>pérfuro</a:t>
            </a:r>
            <a:r>
              <a:rPr lang="pt-BR" dirty="0" smtClean="0"/>
              <a:t>-cortantes. </a:t>
            </a:r>
            <a:endParaRPr lang="pt-BR" dirty="0"/>
          </a:p>
        </p:txBody>
      </p:sp>
    </p:spTree>
    <p:extLst>
      <p:ext uri="{BB962C8B-B14F-4D97-AF65-F5344CB8AC3E}">
        <p14:creationId xmlns:p14="http://schemas.microsoft.com/office/powerpoint/2010/main" val="3638370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DERMATITE DE CONTATO</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932" y="2603500"/>
            <a:ext cx="5120449" cy="3416300"/>
          </a:xfrm>
        </p:spPr>
      </p:pic>
    </p:spTree>
    <p:extLst>
      <p:ext uri="{BB962C8B-B14F-4D97-AF65-F5344CB8AC3E}">
        <p14:creationId xmlns:p14="http://schemas.microsoft.com/office/powerpoint/2010/main" val="168158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962" y="1489763"/>
            <a:ext cx="7022338" cy="5026715"/>
          </a:xfrm>
        </p:spPr>
      </p:pic>
    </p:spTree>
    <p:extLst>
      <p:ext uri="{BB962C8B-B14F-4D97-AF65-F5344CB8AC3E}">
        <p14:creationId xmlns:p14="http://schemas.microsoft.com/office/powerpoint/2010/main" val="42362591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COSMÉTICOS</a:t>
            </a:r>
            <a:endParaRPr lang="pt-BR" dirty="0"/>
          </a:p>
        </p:txBody>
      </p:sp>
      <p:sp>
        <p:nvSpPr>
          <p:cNvPr id="3" name="Espaço Reservado para Conteúdo 2"/>
          <p:cNvSpPr>
            <a:spLocks noGrp="1"/>
          </p:cNvSpPr>
          <p:nvPr>
            <p:ph idx="1"/>
          </p:nvPr>
        </p:nvSpPr>
        <p:spPr/>
        <p:txBody>
          <a:bodyPr/>
          <a:lstStyle/>
          <a:p>
            <a:r>
              <a:rPr lang="pt-BR" dirty="0" smtClean="0"/>
              <a:t>Com a variedade de cosméticos presentes no mercado, faz com que o consumidor busque cada vez mais novidades e marcas diferenciadas, sem ter conhecimento sobre formulações, e ao utilizar o produto, pode estar sujeito a possíveis reações, muitas vezes causadas por substâncias presentes nos cosméticos</a:t>
            </a:r>
          </a:p>
          <a:p>
            <a:r>
              <a:rPr lang="pt-BR" dirty="0" smtClean="0"/>
              <a:t>Alterações mais frequentes no organismo são as alergias, essas são classificadas como reações imunológicas de sensibilização perante a uma determinada substância</a:t>
            </a:r>
          </a:p>
          <a:p>
            <a:r>
              <a:rPr lang="pt-BR" dirty="0" smtClean="0"/>
              <a:t>Toda substância em maior ou menor grau, tem capacidade de provocar uma reação </a:t>
            </a:r>
            <a:r>
              <a:rPr lang="pt-BR" dirty="0" err="1" smtClean="0"/>
              <a:t>alergica</a:t>
            </a:r>
            <a:endParaRPr lang="pt-BR" dirty="0"/>
          </a:p>
        </p:txBody>
      </p:sp>
    </p:spTree>
    <p:extLst>
      <p:ext uri="{BB962C8B-B14F-4D97-AF65-F5344CB8AC3E}">
        <p14:creationId xmlns:p14="http://schemas.microsoft.com/office/powerpoint/2010/main" val="2678884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A principal forma é o eczema</a:t>
            </a:r>
          </a:p>
          <a:p>
            <a:r>
              <a:rPr lang="pt-BR" dirty="0" smtClean="0"/>
              <a:t>Reação inflamatória não infecciosa da pele</a:t>
            </a:r>
          </a:p>
          <a:p>
            <a:r>
              <a:rPr lang="pt-BR" dirty="0" smtClean="0"/>
              <a:t>Aparece em forma de erupção aguda com formação de vesículas </a:t>
            </a:r>
          </a:p>
          <a:p>
            <a:pPr marL="0" indent="0">
              <a:buNone/>
            </a:pPr>
            <a:r>
              <a:rPr lang="pt-BR" dirty="0" smtClean="0"/>
              <a:t> </a:t>
            </a:r>
          </a:p>
        </p:txBody>
      </p:sp>
    </p:spTree>
    <p:extLst>
      <p:ext uri="{BB962C8B-B14F-4D97-AF65-F5344CB8AC3E}">
        <p14:creationId xmlns:p14="http://schemas.microsoft.com/office/powerpoint/2010/main" val="38889942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IRRITANTE/ALÉRGICA</a:t>
            </a:r>
            <a:endParaRPr lang="pt-BR" dirty="0"/>
          </a:p>
        </p:txBody>
      </p:sp>
      <p:sp>
        <p:nvSpPr>
          <p:cNvPr id="3" name="Espaço Reservado para Conteúdo 2"/>
          <p:cNvSpPr>
            <a:spLocks noGrp="1"/>
          </p:cNvSpPr>
          <p:nvPr>
            <p:ph idx="1"/>
          </p:nvPr>
        </p:nvSpPr>
        <p:spPr/>
        <p:txBody>
          <a:bodyPr/>
          <a:lstStyle/>
          <a:p>
            <a:r>
              <a:rPr lang="pt-BR" dirty="0" smtClean="0"/>
              <a:t>Para diferenciar dermatite alérgica de irritação devemos entender que:</a:t>
            </a:r>
          </a:p>
          <a:p>
            <a:r>
              <a:rPr lang="pt-BR" dirty="0" smtClean="0"/>
              <a:t>Sintomas similares</a:t>
            </a:r>
          </a:p>
          <a:p>
            <a:r>
              <a:rPr lang="pt-BR" dirty="0" smtClean="0"/>
              <a:t>Processo irritante há uma resposta inflamatória LOCAL não imunológica</a:t>
            </a:r>
          </a:p>
          <a:p>
            <a:r>
              <a:rPr lang="pt-BR" dirty="0" smtClean="0"/>
              <a:t>Pode aparecer após uma única exposição a substância causadora</a:t>
            </a:r>
          </a:p>
          <a:p>
            <a:endParaRPr lang="pt-BR" dirty="0"/>
          </a:p>
        </p:txBody>
      </p:sp>
    </p:spTree>
    <p:extLst>
      <p:ext uri="{BB962C8B-B14F-4D97-AF65-F5344CB8AC3E}">
        <p14:creationId xmlns:p14="http://schemas.microsoft.com/office/powerpoint/2010/main" val="37678150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Na dermatite alérgica,</a:t>
            </a:r>
          </a:p>
          <a:p>
            <a:r>
              <a:rPr lang="pt-BR" dirty="0" smtClean="0"/>
              <a:t>Resposta imunológica que induz a produção de anticorpos devido contato prévio com o agente alergênico, ocorre em indivíduos com </a:t>
            </a:r>
            <a:r>
              <a:rPr lang="pt-BR" dirty="0" err="1" smtClean="0"/>
              <a:t>pré</a:t>
            </a:r>
            <a:r>
              <a:rPr lang="pt-BR" dirty="0" smtClean="0"/>
              <a:t> disposição as substâncias irritantes </a:t>
            </a:r>
            <a:endParaRPr lang="pt-BR" dirty="0"/>
          </a:p>
        </p:txBody>
      </p:sp>
    </p:spTree>
    <p:extLst>
      <p:ext uri="{BB962C8B-B14F-4D97-AF65-F5344CB8AC3E}">
        <p14:creationId xmlns:p14="http://schemas.microsoft.com/office/powerpoint/2010/main" val="3046156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6286" y="2603500"/>
            <a:ext cx="4763741" cy="3416300"/>
          </a:xfrm>
        </p:spPr>
      </p:pic>
    </p:spTree>
    <p:extLst>
      <p:ext uri="{BB962C8B-B14F-4D97-AF65-F5344CB8AC3E}">
        <p14:creationId xmlns:p14="http://schemas.microsoft.com/office/powerpoint/2010/main" val="8926080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DERMATITE DE CONTATO POR IRRITAÇÃO</a:t>
            </a:r>
            <a:endParaRPr lang="pt-BR" dirty="0"/>
          </a:p>
        </p:txBody>
      </p:sp>
      <p:sp>
        <p:nvSpPr>
          <p:cNvPr id="3" name="Espaço Reservado para Conteúdo 2"/>
          <p:cNvSpPr>
            <a:spLocks noGrp="1"/>
          </p:cNvSpPr>
          <p:nvPr>
            <p:ph idx="1"/>
          </p:nvPr>
        </p:nvSpPr>
        <p:spPr/>
        <p:txBody>
          <a:bodyPr/>
          <a:lstStyle/>
          <a:p>
            <a:r>
              <a:rPr lang="pt-BR" dirty="0" smtClean="0"/>
              <a:t>Representa 80% das dermatites</a:t>
            </a:r>
          </a:p>
          <a:p>
            <a:r>
              <a:rPr lang="pt-BR" dirty="0" smtClean="0"/>
              <a:t>Provocada por agressão química, por meio de contato direto com a pele</a:t>
            </a:r>
          </a:p>
          <a:p>
            <a:r>
              <a:rPr lang="pt-BR" dirty="0" smtClean="0"/>
              <a:t>Causando lesão no tecido</a:t>
            </a:r>
          </a:p>
          <a:p>
            <a:r>
              <a:rPr lang="pt-BR" dirty="0" smtClean="0"/>
              <a:t>Processo inflamatório no local</a:t>
            </a:r>
            <a:endParaRPr lang="pt-BR" dirty="0"/>
          </a:p>
        </p:txBody>
      </p:sp>
    </p:spTree>
    <p:extLst>
      <p:ext uri="{BB962C8B-B14F-4D97-AF65-F5344CB8AC3E}">
        <p14:creationId xmlns:p14="http://schemas.microsoft.com/office/powerpoint/2010/main" val="2936347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Sinais e sintomas comuns:</a:t>
            </a:r>
          </a:p>
          <a:p>
            <a:r>
              <a:rPr lang="pt-BR" dirty="0" smtClean="0"/>
              <a:t>Dor,</a:t>
            </a:r>
          </a:p>
          <a:p>
            <a:r>
              <a:rPr lang="pt-BR" dirty="0" smtClean="0"/>
              <a:t>Aumento da temperatura local</a:t>
            </a:r>
          </a:p>
          <a:p>
            <a:r>
              <a:rPr lang="pt-BR" dirty="0" smtClean="0"/>
              <a:t>Edema e eritema</a:t>
            </a:r>
          </a:p>
          <a:p>
            <a:r>
              <a:rPr lang="pt-BR" dirty="0" smtClean="0"/>
              <a:t>Aumento do fluxo sanguíneo local</a:t>
            </a:r>
          </a:p>
          <a:p>
            <a:r>
              <a:rPr lang="pt-BR" dirty="0" smtClean="0"/>
              <a:t>Aumento do infiltrado celular</a:t>
            </a:r>
          </a:p>
          <a:p>
            <a:r>
              <a:rPr lang="pt-BR" dirty="0" smtClean="0"/>
              <a:t>Formação de bolhas</a:t>
            </a:r>
          </a:p>
          <a:p>
            <a:r>
              <a:rPr lang="pt-BR" dirty="0" smtClean="0"/>
              <a:t>Sinais e sintomas semelhantes aos de queimadura</a:t>
            </a:r>
          </a:p>
          <a:p>
            <a:endParaRPr lang="pt-BR" dirty="0"/>
          </a:p>
        </p:txBody>
      </p:sp>
    </p:spTree>
    <p:extLst>
      <p:ext uri="{BB962C8B-B14F-4D97-AF65-F5344CB8AC3E}">
        <p14:creationId xmlns:p14="http://schemas.microsoft.com/office/powerpoint/2010/main" val="4233861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POR QUE APARECEM ESSES SINAIS E SINTOMAS?</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194221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HIGIENIZAÇÃO DAS MÃOS</a:t>
            </a:r>
            <a:endParaRPr lang="pt-BR" dirty="0"/>
          </a:p>
        </p:txBody>
      </p:sp>
      <p:sp>
        <p:nvSpPr>
          <p:cNvPr id="3" name="Espaço Reservado para Conteúdo 2"/>
          <p:cNvSpPr>
            <a:spLocks noGrp="1"/>
          </p:cNvSpPr>
          <p:nvPr>
            <p:ph idx="1"/>
          </p:nvPr>
        </p:nvSpPr>
        <p:spPr/>
        <p:txBody>
          <a:bodyPr/>
          <a:lstStyle/>
          <a:p>
            <a:r>
              <a:rPr lang="pt-BR" dirty="0" smtClean="0"/>
              <a:t>Medida de segurança adotada em um ambiente que promove saúde</a:t>
            </a:r>
          </a:p>
          <a:p>
            <a:r>
              <a:rPr lang="pt-BR" dirty="0" smtClean="0"/>
              <a:t>Principal estratégia para a prevenção de infecções relacionadas a assistência a saúde</a:t>
            </a:r>
          </a:p>
          <a:p>
            <a:r>
              <a:rPr lang="pt-BR" dirty="0" smtClean="0"/>
              <a:t>O termo engloba a higiene simples, a antisséptica e antisséptica cirúrgica </a:t>
            </a:r>
          </a:p>
          <a:p>
            <a:r>
              <a:rPr lang="pt-BR" dirty="0" smtClean="0"/>
              <a:t>Prevenção de disseminação de micro-organismos, especialmente os </a:t>
            </a:r>
            <a:r>
              <a:rPr lang="pt-BR" dirty="0" err="1" smtClean="0"/>
              <a:t>multi-resistentes</a:t>
            </a:r>
            <a:r>
              <a:rPr lang="pt-BR" dirty="0" smtClean="0"/>
              <a:t> </a:t>
            </a:r>
            <a:endParaRPr lang="pt-BR" dirty="0"/>
          </a:p>
        </p:txBody>
      </p:sp>
    </p:spTree>
    <p:extLst>
      <p:ext uri="{BB962C8B-B14F-4D97-AF65-F5344CB8AC3E}">
        <p14:creationId xmlns:p14="http://schemas.microsoft.com/office/powerpoint/2010/main" val="1557138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CARACTERÍSTICAS IMPORTANTES</a:t>
            </a:r>
            <a:endParaRPr lang="pt-BR" dirty="0"/>
          </a:p>
        </p:txBody>
      </p:sp>
      <p:sp>
        <p:nvSpPr>
          <p:cNvPr id="3" name="Espaço Reservado para Conteúdo 2"/>
          <p:cNvSpPr>
            <a:spLocks noGrp="1"/>
          </p:cNvSpPr>
          <p:nvPr>
            <p:ph idx="1"/>
          </p:nvPr>
        </p:nvSpPr>
        <p:spPr/>
        <p:txBody>
          <a:bodyPr/>
          <a:lstStyle/>
          <a:p>
            <a:r>
              <a:rPr lang="pt-BR" dirty="0" smtClean="0"/>
              <a:t>Sinais e sintomas se restringem a área de contato</a:t>
            </a:r>
          </a:p>
          <a:p>
            <a:r>
              <a:rPr lang="pt-BR" dirty="0" smtClean="0"/>
              <a:t>Não afetam áreas distantes da região de aplicação dos cosméticos</a:t>
            </a:r>
          </a:p>
          <a:p>
            <a:pPr marL="0" indent="0">
              <a:buNone/>
            </a:pPr>
            <a:endParaRPr lang="pt-BR" dirty="0" smtClean="0"/>
          </a:p>
          <a:p>
            <a:endParaRPr lang="pt-BR" dirty="0"/>
          </a:p>
        </p:txBody>
      </p:sp>
    </p:spTree>
    <p:extLst>
      <p:ext uri="{BB962C8B-B14F-4D97-AF65-F5344CB8AC3E}">
        <p14:creationId xmlns:p14="http://schemas.microsoft.com/office/powerpoint/2010/main" val="3174976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SUBSTÂNCIAS PRESENTES EM COSMÉTICOS</a:t>
            </a:r>
            <a:endParaRPr lang="pt-BR" dirty="0"/>
          </a:p>
        </p:txBody>
      </p:sp>
      <p:sp>
        <p:nvSpPr>
          <p:cNvPr id="3" name="Espaço Reservado para Conteúdo 2"/>
          <p:cNvSpPr>
            <a:spLocks noGrp="1"/>
          </p:cNvSpPr>
          <p:nvPr>
            <p:ph idx="1"/>
          </p:nvPr>
        </p:nvSpPr>
        <p:spPr/>
        <p:txBody>
          <a:bodyPr/>
          <a:lstStyle/>
          <a:p>
            <a:r>
              <a:rPr lang="pt-BR" dirty="0" smtClean="0"/>
              <a:t>Ácidos e bases fortes </a:t>
            </a:r>
          </a:p>
          <a:p>
            <a:r>
              <a:rPr lang="pt-BR" dirty="0" smtClean="0"/>
              <a:t>Álcoois</a:t>
            </a:r>
          </a:p>
          <a:p>
            <a:r>
              <a:rPr lang="pt-BR" dirty="0" smtClean="0"/>
              <a:t>Xampus,</a:t>
            </a:r>
          </a:p>
          <a:p>
            <a:r>
              <a:rPr lang="pt-BR" dirty="0" smtClean="0"/>
              <a:t>Sabonetes</a:t>
            </a:r>
          </a:p>
          <a:p>
            <a:r>
              <a:rPr lang="pt-BR" dirty="0" smtClean="0"/>
              <a:t>Cremes depilatórios</a:t>
            </a:r>
          </a:p>
          <a:p>
            <a:pPr marL="0" indent="0">
              <a:buNone/>
            </a:pPr>
            <a:endParaRPr lang="pt-BR" dirty="0"/>
          </a:p>
          <a:p>
            <a:pPr marL="0" indent="0">
              <a:buNone/>
            </a:pPr>
            <a:r>
              <a:rPr lang="pt-BR" dirty="0" smtClean="0"/>
              <a:t>Podem atuar como agentes agressores, desencadeando dermatite de contato por irritação.</a:t>
            </a:r>
            <a:endParaRPr lang="pt-BR" dirty="0"/>
          </a:p>
        </p:txBody>
      </p:sp>
    </p:spTree>
    <p:extLst>
      <p:ext uri="{BB962C8B-B14F-4D97-AF65-F5344CB8AC3E}">
        <p14:creationId xmlns:p14="http://schemas.microsoft.com/office/powerpoint/2010/main" val="1408239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DCI- AGUDA</a:t>
            </a:r>
            <a:endParaRPr lang="pt-BR" dirty="0"/>
          </a:p>
        </p:txBody>
      </p:sp>
      <p:sp>
        <p:nvSpPr>
          <p:cNvPr id="3" name="Espaço Reservado para Conteúdo 2"/>
          <p:cNvSpPr>
            <a:spLocks noGrp="1"/>
          </p:cNvSpPr>
          <p:nvPr>
            <p:ph idx="1"/>
          </p:nvPr>
        </p:nvSpPr>
        <p:spPr/>
        <p:txBody>
          <a:bodyPr/>
          <a:lstStyle/>
          <a:p>
            <a:r>
              <a:rPr lang="pt-BR" dirty="0" smtClean="0"/>
              <a:t>Nas dermatites por irritação AGUDA, os sintomas surgem imediatamente após a exposição</a:t>
            </a:r>
          </a:p>
          <a:p>
            <a:r>
              <a:rPr lang="pt-BR" dirty="0" smtClean="0"/>
              <a:t>Pele é exposta a alta concentração do produto</a:t>
            </a:r>
          </a:p>
          <a:p>
            <a:r>
              <a:rPr lang="pt-BR" dirty="0" smtClean="0"/>
              <a:t>Exemplo (ácidos)</a:t>
            </a:r>
          </a:p>
          <a:p>
            <a:pPr marL="0" indent="0">
              <a:buNone/>
            </a:pPr>
            <a:endParaRPr lang="pt-BR" dirty="0"/>
          </a:p>
        </p:txBody>
      </p:sp>
    </p:spTree>
    <p:extLst>
      <p:ext uri="{BB962C8B-B14F-4D97-AF65-F5344CB8AC3E}">
        <p14:creationId xmlns:p14="http://schemas.microsoft.com/office/powerpoint/2010/main" val="42133254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DCI-AGUDA</a:t>
            </a:r>
            <a:endParaRPr lang="pt-BR" dirty="0"/>
          </a:p>
        </p:txBody>
      </p:sp>
      <p:sp>
        <p:nvSpPr>
          <p:cNvPr id="3" name="Espaço Reservado para Conteúdo 2"/>
          <p:cNvSpPr>
            <a:spLocks noGrp="1"/>
          </p:cNvSpPr>
          <p:nvPr>
            <p:ph idx="1"/>
          </p:nvPr>
        </p:nvSpPr>
        <p:spPr/>
        <p:txBody>
          <a:bodyPr/>
          <a:lstStyle/>
          <a:p>
            <a:r>
              <a:rPr lang="pt-BR" b="1" dirty="0" smtClean="0"/>
              <a:t>Sintomas:</a:t>
            </a:r>
          </a:p>
          <a:p>
            <a:r>
              <a:rPr lang="pt-BR" dirty="0" smtClean="0"/>
              <a:t>edema, eritema, e formação de vesículas, logo após a formação de crostas e descamação da pele (fase subaguda)</a:t>
            </a:r>
          </a:p>
          <a:p>
            <a:endParaRPr lang="pt-BR" dirty="0" smtClean="0"/>
          </a:p>
          <a:p>
            <a:endParaRPr lang="pt-BR" dirty="0"/>
          </a:p>
        </p:txBody>
      </p:sp>
    </p:spTree>
    <p:extLst>
      <p:ext uri="{BB962C8B-B14F-4D97-AF65-F5344CB8AC3E}">
        <p14:creationId xmlns:p14="http://schemas.microsoft.com/office/powerpoint/2010/main" val="13415445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DCI-CRÔNICA</a:t>
            </a:r>
            <a:endParaRPr lang="pt-BR" dirty="0"/>
          </a:p>
        </p:txBody>
      </p:sp>
      <p:sp>
        <p:nvSpPr>
          <p:cNvPr id="3" name="Espaço Reservado para Conteúdo 2"/>
          <p:cNvSpPr>
            <a:spLocks noGrp="1"/>
          </p:cNvSpPr>
          <p:nvPr>
            <p:ph idx="1"/>
          </p:nvPr>
        </p:nvSpPr>
        <p:spPr/>
        <p:txBody>
          <a:bodyPr/>
          <a:lstStyle/>
          <a:p>
            <a:r>
              <a:rPr lang="pt-BR" dirty="0" smtClean="0"/>
              <a:t>Exposto ao cosmético em baixas concentrações repetidamente</a:t>
            </a:r>
          </a:p>
          <a:p>
            <a:r>
              <a:rPr lang="pt-BR" dirty="0" smtClean="0"/>
              <a:t>Provoca efeito cumulativo</a:t>
            </a:r>
          </a:p>
          <a:p>
            <a:r>
              <a:rPr lang="pt-BR" dirty="0" smtClean="0"/>
              <a:t>Surgimento dos sintomas a longo prazo</a:t>
            </a:r>
          </a:p>
          <a:p>
            <a:endParaRPr lang="pt-BR" dirty="0" smtClean="0"/>
          </a:p>
          <a:p>
            <a:endParaRPr lang="pt-BR" dirty="0"/>
          </a:p>
        </p:txBody>
      </p:sp>
    </p:spTree>
    <p:extLst>
      <p:ext uri="{BB962C8B-B14F-4D97-AF65-F5344CB8AC3E}">
        <p14:creationId xmlns:p14="http://schemas.microsoft.com/office/powerpoint/2010/main" val="2340270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DCI-CRÔNICA</a:t>
            </a:r>
            <a:endParaRPr lang="pt-BR" dirty="0"/>
          </a:p>
        </p:txBody>
      </p:sp>
      <p:sp>
        <p:nvSpPr>
          <p:cNvPr id="3" name="Espaço Reservado para Conteúdo 2"/>
          <p:cNvSpPr>
            <a:spLocks noGrp="1"/>
          </p:cNvSpPr>
          <p:nvPr>
            <p:ph idx="1"/>
          </p:nvPr>
        </p:nvSpPr>
        <p:spPr/>
        <p:txBody>
          <a:bodyPr/>
          <a:lstStyle/>
          <a:p>
            <a:r>
              <a:rPr lang="pt-BR" dirty="0" smtClean="0"/>
              <a:t>Exemplo: uso diário de sabão, detergentes </a:t>
            </a:r>
            <a:r>
              <a:rPr lang="pt-BR" dirty="0" err="1" smtClean="0"/>
              <a:t>etc</a:t>
            </a:r>
            <a:endParaRPr lang="pt-BR" dirty="0" smtClean="0"/>
          </a:p>
          <a:p>
            <a:r>
              <a:rPr lang="pt-BR" dirty="0" smtClean="0"/>
              <a:t>Local mais acometido são as mãos devido ao uso diário de </a:t>
            </a:r>
            <a:endParaRPr lang="pt-BR" dirty="0"/>
          </a:p>
        </p:txBody>
      </p:sp>
    </p:spTree>
    <p:extLst>
      <p:ext uri="{BB962C8B-B14F-4D97-AF65-F5344CB8AC3E}">
        <p14:creationId xmlns:p14="http://schemas.microsoft.com/office/powerpoint/2010/main" val="150435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PREPARAÇÃO ALCOOLICA </a:t>
            </a:r>
            <a:endParaRPr lang="pt-BR" dirty="0"/>
          </a:p>
        </p:txBody>
      </p:sp>
      <p:sp>
        <p:nvSpPr>
          <p:cNvPr id="3" name="Espaço Reservado para Conteúdo 2"/>
          <p:cNvSpPr>
            <a:spLocks noGrp="1"/>
          </p:cNvSpPr>
          <p:nvPr>
            <p:ph idx="1"/>
          </p:nvPr>
        </p:nvSpPr>
        <p:spPr/>
        <p:txBody>
          <a:bodyPr/>
          <a:lstStyle/>
          <a:p>
            <a:r>
              <a:rPr lang="pt-BR" dirty="0" smtClean="0"/>
              <a:t>Garante uma ótima higienização das mãos </a:t>
            </a:r>
          </a:p>
          <a:p>
            <a:r>
              <a:rPr lang="pt-BR" dirty="0"/>
              <a:t>A concentração final da preparação alcoólica para fricção antisséptica das mãos a ser utilizada em serviços de saúde deve cumprir com o estabelecido na RDC 42/2010, ou seja, entre 60% e 80% no caso de preparações sob a forma líquida, e concentração final mínima de 70% no caso de preparações sob as formas gel, espuma e outras</a:t>
            </a:r>
            <a:r>
              <a:rPr lang="pt-BR" dirty="0" smtClean="0"/>
              <a:t>.</a:t>
            </a:r>
          </a:p>
          <a:p>
            <a:r>
              <a:rPr lang="pt-BR" dirty="0"/>
              <a:t>Quanto ao tempo de contato com a pele das mãos, recomenda-se que a higienização das mãos com preparações alcoólicas nos serviços de saúde seja feita por 20 a 30 segundos, friccionando-se as mãos em todas as suas superfícies</a:t>
            </a:r>
            <a:r>
              <a:rPr lang="pt-BR" dirty="0" smtClean="0"/>
              <a:t>.</a:t>
            </a:r>
          </a:p>
          <a:p>
            <a:endParaRPr lang="pt-BR" dirty="0"/>
          </a:p>
        </p:txBody>
      </p:sp>
    </p:spTree>
    <p:extLst>
      <p:ext uri="{BB962C8B-B14F-4D97-AF65-F5344CB8AC3E}">
        <p14:creationId xmlns:p14="http://schemas.microsoft.com/office/powerpoint/2010/main" val="412010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1785" y="2603500"/>
            <a:ext cx="4552742" cy="3416300"/>
          </a:xfrm>
        </p:spPr>
      </p:pic>
    </p:spTree>
    <p:extLst>
      <p:ext uri="{BB962C8B-B14F-4D97-AF65-F5344CB8AC3E}">
        <p14:creationId xmlns:p14="http://schemas.microsoft.com/office/powerpoint/2010/main" val="1374921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 Sala da Diretoria">
  <a:themeElements>
    <a:clrScheme name="Íon - Sala da Diretori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Íon - Sala da Diretori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 Sala da Diretori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2305</TotalTime>
  <Words>4160</Words>
  <Application>Microsoft Office PowerPoint</Application>
  <PresentationFormat>Widescreen</PresentationFormat>
  <Paragraphs>298</Paragraphs>
  <Slides>75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75</vt:i4>
      </vt:variant>
    </vt:vector>
  </HeadingPairs>
  <TitlesOfParts>
    <vt:vector size="79" baseType="lpstr">
      <vt:lpstr>Arial</vt:lpstr>
      <vt:lpstr>Century Gothic</vt:lpstr>
      <vt:lpstr>Wingdings 3</vt:lpstr>
      <vt:lpstr>Íon - Sala da Diretoria</vt:lpstr>
      <vt:lpstr>BIOSSEGURANÇA NO TRABALHO</vt:lpstr>
      <vt:lpstr>CONTEÚDO PROGRAMÁTICO</vt:lpstr>
      <vt:lpstr>CONTEÚDO PROGRAMÁTICO</vt:lpstr>
      <vt:lpstr>BIOSSEGURANÇA</vt:lpstr>
      <vt:lpstr>Apresentação do PowerPoint</vt:lpstr>
      <vt:lpstr>PRECAUÇÕES PADRÃO</vt:lpstr>
      <vt:lpstr>HIGIENIZAÇÃO DAS MÃOS</vt:lpstr>
      <vt:lpstr>PREPARAÇÃO ALCOOLICA </vt:lpstr>
      <vt:lpstr>Apresentação do PowerPoint</vt:lpstr>
      <vt:lpstr>Apresentação do PowerPoint</vt:lpstr>
      <vt:lpstr> CINCO MOMENTOS PARA HIGIÊNE DAS MÃOS</vt:lpstr>
      <vt:lpstr>PROCEDIMENTO DE HIGIÊNE DAS MÃOS</vt:lpstr>
      <vt:lpstr>CLASSIFICAÇÃO DE RISCO</vt:lpstr>
      <vt:lpstr>CRITÉRIOS PARA AVALIAÇÃO DE RISCO DOS AGENTES BIOLÓGICOS</vt:lpstr>
      <vt:lpstr>CRITÉRIOS PARA AVALIAÇÃO DE RISCO DOS AGENTES BIOLÓGICOS</vt:lpstr>
      <vt:lpstr>CRITÉRIOS PARA AVALIAÇÃO DE RISCO DOS AGENTES BIOLÓGICOS</vt:lpstr>
      <vt:lpstr>CRITÉRIOS PARA AVALIAÇÃO DE RISCO DOS AGENTES BIOLÓGICOS</vt:lpstr>
      <vt:lpstr>CRITÉRIOS PARA AVALIAÇÃO DE RISCO DOS AGENTES BIOLÓGICOS</vt:lpstr>
      <vt:lpstr>CRITÉRIOS PARA AVALIAÇÃO DE RISCO DOS AGENTES BIOLÓGICOS</vt:lpstr>
      <vt:lpstr>CRITÉRIOS PARA AVALIAÇÃO DE RISCO DOS AGENTES BIOLÓGICOS</vt:lpstr>
      <vt:lpstr>CLASSIFICAÇÃO DE RISCO</vt:lpstr>
      <vt:lpstr>CLASSIFICAÇÃO DE RISCO</vt:lpstr>
      <vt:lpstr>CLASSIFICAÇÃO DE RISCO</vt:lpstr>
      <vt:lpstr>CORES MAPA RISCO</vt:lpstr>
      <vt:lpstr>Apresentação do PowerPoint</vt:lpstr>
      <vt:lpstr>OBJETIVO</vt:lpstr>
      <vt:lpstr>DEFINIÇÕES BÁSICAS APLICADAS A BIOSSEGURANÇA</vt:lpstr>
      <vt:lpstr>DEFINIÇÕES BÁSICAS APLICADAS A BIOSSEGURANÇA</vt:lpstr>
      <vt:lpstr>DEFINIÇÕES BÁSICAS APLICADAS A BIOSSEGURANÇA</vt:lpstr>
      <vt:lpstr>Apresentação do PowerPoint</vt:lpstr>
      <vt:lpstr>Apresentação do PowerPoint</vt:lpstr>
      <vt:lpstr>Apresentação do PowerPoint</vt:lpstr>
      <vt:lpstr>Apresentação do PowerPoint</vt:lpstr>
      <vt:lpstr>Apresentação do PowerPoint</vt:lpstr>
      <vt:lpstr>RISCO/PERIGO</vt:lpstr>
      <vt:lpstr>Apresentação do PowerPoint</vt:lpstr>
      <vt:lpstr>DE ONDE VEM A FALTA DE CONHECIMENTO?</vt:lpstr>
      <vt:lpstr>RISCO FISICO</vt:lpstr>
      <vt:lpstr>RISCO QUÍMICO </vt:lpstr>
      <vt:lpstr>RISCO ERGONOMICO </vt:lpstr>
      <vt:lpstr>RISCO DE ACIDENTE</vt:lpstr>
      <vt:lpstr>EPI’S</vt:lpstr>
      <vt:lpstr>EPI-S</vt:lpstr>
      <vt:lpstr>Apresentação do PowerPoint</vt:lpstr>
      <vt:lpstr>Apresentação do PowerPoint</vt:lpstr>
      <vt:lpstr>LUVAS</vt:lpstr>
      <vt:lpstr>JALECO</vt:lpstr>
      <vt:lpstr>GORRO/TOUCA</vt:lpstr>
      <vt:lpstr>MÁSCARA </vt:lpstr>
      <vt:lpstr>Apresentação do PowerPoint</vt:lpstr>
      <vt:lpstr>ÓCULOS DE PROTEÇÃO</vt:lpstr>
      <vt:lpstr>Equipamentos de Proteção Coletiva (EPC) </vt:lpstr>
      <vt:lpstr>Apresentação do PowerPoint</vt:lpstr>
      <vt:lpstr>DERMATITES DE CONTATO E SEGURANÇA DE PRODUTOS COSMÉTICOS</vt:lpstr>
      <vt:lpstr>Apresentação do PowerPoint</vt:lpstr>
      <vt:lpstr>Apresentação do PowerPoint</vt:lpstr>
      <vt:lpstr>Apresentação do PowerPoint</vt:lpstr>
      <vt:lpstr>SINTOMAS</vt:lpstr>
      <vt:lpstr>Apresentação do PowerPoint</vt:lpstr>
      <vt:lpstr>DERMATITE DE CONTATO</vt:lpstr>
      <vt:lpstr>Apresentação do PowerPoint</vt:lpstr>
      <vt:lpstr>COSMÉTICOS</vt:lpstr>
      <vt:lpstr>Apresentação do PowerPoint</vt:lpstr>
      <vt:lpstr>IRRITANTE/ALÉRGICA</vt:lpstr>
      <vt:lpstr>Apresentação do PowerPoint</vt:lpstr>
      <vt:lpstr>Apresentação do PowerPoint</vt:lpstr>
      <vt:lpstr>DERMATITE DE CONTATO POR IRRITAÇÃO</vt:lpstr>
      <vt:lpstr>Apresentação do PowerPoint</vt:lpstr>
      <vt:lpstr>POR QUE APARECEM ESSES SINAIS E SINTOMAS?</vt:lpstr>
      <vt:lpstr>CARACTERÍSTICAS IMPORTANTES</vt:lpstr>
      <vt:lpstr>SUBSTÂNCIAS PRESENTES EM COSMÉTICOS</vt:lpstr>
      <vt:lpstr>DCI- AGUDA</vt:lpstr>
      <vt:lpstr>DCI-AGUDA</vt:lpstr>
      <vt:lpstr>DCI-CRÔNICA</vt:lpstr>
      <vt:lpstr>DCI-CRÔNICA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BIOSSEGURANÇA NO TRABALHO</dc:title>
  <dc:creator>Erasto de Maio Netto</dc:creator>
  <cp:lastModifiedBy>Erasto de Maio Netto</cp:lastModifiedBy>
  <cp:revision>32</cp:revision>
  <dcterms:created xsi:type="dcterms:W3CDTF">2020-03-04T13:26:27Z</dcterms:created>
  <dcterms:modified xsi:type="dcterms:W3CDTF">2020-04-03T03:00:24Z</dcterms:modified>
</cp:coreProperties>
</file>