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66" r:id="rId2"/>
    <p:sldMasterId id="2147484665" r:id="rId3"/>
    <p:sldMasterId id="2147484679" r:id="rId4"/>
    <p:sldMasterId id="2147484693" r:id="rId5"/>
    <p:sldMasterId id="2147484707" r:id="rId6"/>
    <p:sldMasterId id="2147484721" r:id="rId7"/>
    <p:sldMasterId id="2147484735" r:id="rId8"/>
    <p:sldMasterId id="2147484847" r:id="rId9"/>
    <p:sldMasterId id="2147484861" r:id="rId10"/>
    <p:sldMasterId id="2147484875" r:id="rId11"/>
    <p:sldMasterId id="2147484901" r:id="rId12"/>
    <p:sldMasterId id="2147484913" r:id="rId13"/>
  </p:sldMasterIdLst>
  <p:notesMasterIdLst>
    <p:notesMasterId r:id="rId133"/>
  </p:notesMasterIdLst>
  <p:sldIdLst>
    <p:sldId id="258" r:id="rId14"/>
    <p:sldId id="485" r:id="rId15"/>
    <p:sldId id="486" r:id="rId16"/>
    <p:sldId id="354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  <p:sldId id="427" r:id="rId64"/>
    <p:sldId id="428" r:id="rId65"/>
    <p:sldId id="429" r:id="rId66"/>
    <p:sldId id="430" r:id="rId67"/>
    <p:sldId id="431" r:id="rId68"/>
    <p:sldId id="432" r:id="rId69"/>
    <p:sldId id="433" r:id="rId70"/>
    <p:sldId id="434" r:id="rId71"/>
    <p:sldId id="435" r:id="rId72"/>
    <p:sldId id="436" r:id="rId73"/>
    <p:sldId id="437" r:id="rId74"/>
    <p:sldId id="438" r:id="rId75"/>
    <p:sldId id="439" r:id="rId76"/>
    <p:sldId id="440" r:id="rId77"/>
    <p:sldId id="441" r:id="rId78"/>
    <p:sldId id="442" r:id="rId79"/>
    <p:sldId id="443" r:id="rId80"/>
    <p:sldId id="444" r:id="rId81"/>
    <p:sldId id="445" r:id="rId82"/>
    <p:sldId id="446" r:id="rId83"/>
    <p:sldId id="447" r:id="rId84"/>
    <p:sldId id="448" r:id="rId85"/>
    <p:sldId id="449" r:id="rId86"/>
    <p:sldId id="450" r:id="rId87"/>
    <p:sldId id="451" r:id="rId88"/>
    <p:sldId id="452" r:id="rId89"/>
    <p:sldId id="453" r:id="rId90"/>
    <p:sldId id="454" r:id="rId91"/>
    <p:sldId id="455" r:id="rId92"/>
    <p:sldId id="456" r:id="rId93"/>
    <p:sldId id="457" r:id="rId94"/>
    <p:sldId id="458" r:id="rId95"/>
    <p:sldId id="459" r:id="rId96"/>
    <p:sldId id="460" r:id="rId97"/>
    <p:sldId id="461" r:id="rId98"/>
    <p:sldId id="462" r:id="rId99"/>
    <p:sldId id="463" r:id="rId100"/>
    <p:sldId id="464" r:id="rId101"/>
    <p:sldId id="465" r:id="rId102"/>
    <p:sldId id="466" r:id="rId103"/>
    <p:sldId id="467" r:id="rId104"/>
    <p:sldId id="468" r:id="rId105"/>
    <p:sldId id="469" r:id="rId106"/>
    <p:sldId id="470" r:id="rId107"/>
    <p:sldId id="471" r:id="rId108"/>
    <p:sldId id="472" r:id="rId109"/>
    <p:sldId id="473" r:id="rId110"/>
    <p:sldId id="474" r:id="rId111"/>
    <p:sldId id="475" r:id="rId112"/>
    <p:sldId id="476" r:id="rId113"/>
    <p:sldId id="477" r:id="rId114"/>
    <p:sldId id="478" r:id="rId115"/>
    <p:sldId id="479" r:id="rId116"/>
    <p:sldId id="480" r:id="rId117"/>
    <p:sldId id="481" r:id="rId118"/>
    <p:sldId id="482" r:id="rId119"/>
    <p:sldId id="483" r:id="rId120"/>
    <p:sldId id="371" r:id="rId121"/>
    <p:sldId id="372" r:id="rId122"/>
    <p:sldId id="375" r:id="rId123"/>
    <p:sldId id="373" r:id="rId124"/>
    <p:sldId id="357" r:id="rId125"/>
    <p:sldId id="358" r:id="rId126"/>
    <p:sldId id="376" r:id="rId127"/>
    <p:sldId id="377" r:id="rId128"/>
    <p:sldId id="378" r:id="rId129"/>
    <p:sldId id="379" r:id="rId130"/>
    <p:sldId id="380" r:id="rId131"/>
    <p:sldId id="301" r:id="rId1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28" Type="http://schemas.openxmlformats.org/officeDocument/2006/relationships/slide" Target="slides/slide11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slide" Target="slides/slide105.xml"/><Relationship Id="rId134" Type="http://schemas.openxmlformats.org/officeDocument/2006/relationships/presProps" Target="presProps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slide" Target="slides/slide111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theme" Target="theme/theme1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0A260-4DEC-4D3D-8CE1-A4967D3675A0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BCD05-CFA8-4AF5-B71E-06460D6257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90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-yx0HowuA&amp;list=UUZejglW3bxiuZo1e2L4G6Gw&amp;index=10&amp;feature=plc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9175" y="515938"/>
            <a:ext cx="4565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132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93A33-2B99-4052-BAD1-62808EFC71F4}" type="slidenum">
              <a:rPr lang="pt-BR"/>
              <a:pPr/>
              <a:t>65</a:t>
            </a:fld>
            <a:endParaRPr lang="pt-B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“Poiché il corpo non smette di vivere contemporaneamente in ogni sua parte, l’uomo ha dovuto individuare la funzione corporea imprescindibile per la vita, riconosciuta fino a pochi decenni fa nell’attività respiratoria, integrata con quella cardiaca e quella cerebrale.” RODRIGUEZ, Maria Elena. </a:t>
            </a:r>
            <a:r>
              <a:rPr lang="pt-BR" b="1"/>
              <a:t>Un'analisi antropologica della ridefinizione del concetto di vita nella pratica del trapianto di organi.</a:t>
            </a:r>
            <a:r>
              <a:rPr lang="pt-BR"/>
              <a:t> Disponível em http://www.tesionline.it/default/tesi.asp?idt=29666, acesso em 05/05/10.</a:t>
            </a:r>
          </a:p>
        </p:txBody>
      </p:sp>
    </p:spTree>
    <p:extLst>
      <p:ext uri="{BB962C8B-B14F-4D97-AF65-F5344CB8AC3E}">
        <p14:creationId xmlns:p14="http://schemas.microsoft.com/office/powerpoint/2010/main" val="410816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3DEF4-649D-44DD-A086-DE6A2551FD96}" type="slidenum">
              <a:rPr lang="pt-BR"/>
              <a:pPr/>
              <a:t>66</a:t>
            </a:fld>
            <a:endParaRPr lang="pt-B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8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A273D-E964-4210-B8D7-0238545AC24D}" type="slidenum">
              <a:rPr lang="pt-BR"/>
              <a:pPr/>
              <a:t>67</a:t>
            </a:fld>
            <a:endParaRPr lang="pt-B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em: &lt;http://biologiacesaresezar.editorasaraiva.com.br/biologia/site/apoioaoprofessor/apoiovolume2.cfm&gt;</a:t>
            </a:r>
          </a:p>
        </p:txBody>
      </p:sp>
    </p:spTree>
    <p:extLst>
      <p:ext uri="{BB962C8B-B14F-4D97-AF65-F5344CB8AC3E}">
        <p14:creationId xmlns:p14="http://schemas.microsoft.com/office/powerpoint/2010/main" val="213860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8305-672E-40EC-80A4-7F2C60C59948}" type="slidenum">
              <a:rPr lang="pt-BR"/>
              <a:pPr/>
              <a:t>72</a:t>
            </a:fld>
            <a:endParaRPr lang="pt-B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na Net.</a:t>
            </a:r>
          </a:p>
        </p:txBody>
      </p:sp>
    </p:spTree>
    <p:extLst>
      <p:ext uri="{BB962C8B-B14F-4D97-AF65-F5344CB8AC3E}">
        <p14:creationId xmlns:p14="http://schemas.microsoft.com/office/powerpoint/2010/main" val="1528552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AD9E4-F8EC-46A4-925D-CE483AD14395}" type="slidenum">
              <a:rPr lang="pt-BR"/>
              <a:pPr/>
              <a:t>73</a:t>
            </a:fld>
            <a:endParaRPr lang="pt-B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da net</a:t>
            </a:r>
          </a:p>
        </p:txBody>
      </p:sp>
    </p:spTree>
    <p:extLst>
      <p:ext uri="{BB962C8B-B14F-4D97-AF65-F5344CB8AC3E}">
        <p14:creationId xmlns:p14="http://schemas.microsoft.com/office/powerpoint/2010/main" val="4168519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04C33-515A-4DCA-A47A-2CEB9842DDD0}" type="slidenum">
              <a:rPr lang="pt-BR"/>
              <a:pPr/>
              <a:t>74</a:t>
            </a:fld>
            <a:endParaRPr lang="pt-B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da net</a:t>
            </a:r>
          </a:p>
        </p:txBody>
      </p:sp>
    </p:spTree>
    <p:extLst>
      <p:ext uri="{BB962C8B-B14F-4D97-AF65-F5344CB8AC3E}">
        <p14:creationId xmlns:p14="http://schemas.microsoft.com/office/powerpoint/2010/main" val="369766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47B13-44EE-4218-9597-49BA37720C7C}" type="slidenum">
              <a:rPr lang="pt-BR"/>
              <a:pPr/>
              <a:t>75</a:t>
            </a:fld>
            <a:endParaRPr lang="pt-B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da net.</a:t>
            </a:r>
          </a:p>
        </p:txBody>
      </p:sp>
    </p:spTree>
    <p:extLst>
      <p:ext uri="{BB962C8B-B14F-4D97-AF65-F5344CB8AC3E}">
        <p14:creationId xmlns:p14="http://schemas.microsoft.com/office/powerpoint/2010/main" val="3782683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363D5-8FE2-4934-87C1-24ED2E0A6839}" type="slidenum">
              <a:rPr lang="pt-BR"/>
              <a:pPr/>
              <a:t>76</a:t>
            </a:fld>
            <a:endParaRPr lang="pt-B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“reconhecimento de que essa sociedade está enredada numa irremediável contradição com ela própria, que está dividida em oposições inconciliáveis de que ela não é capaz de se livrar” (ENGELS, 2005) Imagem da net.</a:t>
            </a:r>
          </a:p>
        </p:txBody>
      </p:sp>
    </p:spTree>
    <p:extLst>
      <p:ext uri="{BB962C8B-B14F-4D97-AF65-F5344CB8AC3E}">
        <p14:creationId xmlns:p14="http://schemas.microsoft.com/office/powerpoint/2010/main" val="278473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1C7BB-B8FE-4066-A77F-69C316959423}" type="slidenum">
              <a:rPr lang="pt-BR"/>
              <a:pPr/>
              <a:t>77</a:t>
            </a:fld>
            <a:endParaRPr lang="pt-B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todos morrem, no entanto, a duração da vida e as modalidades do fim são diferentes segundo as classes sociais às quais os mortos pertençam...</a:t>
            </a:r>
          </a:p>
        </p:txBody>
      </p:sp>
    </p:spTree>
    <p:extLst>
      <p:ext uri="{BB962C8B-B14F-4D97-AF65-F5344CB8AC3E}">
        <p14:creationId xmlns:p14="http://schemas.microsoft.com/office/powerpoint/2010/main" val="1392269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F5A04-4CBA-494D-9702-4893D1E45C6C}" type="slidenum">
              <a:rPr lang="pt-BR"/>
              <a:pPr/>
              <a:t>78</a:t>
            </a:fld>
            <a:endParaRPr lang="pt-B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entende-se a morte desprovida de suas particularidades e, especialmente, a morte desassociada de sentimentos, porque é a “morte da consciência”, materializada na “morte do cérebro”</a:t>
            </a:r>
          </a:p>
        </p:txBody>
      </p:sp>
    </p:spTree>
    <p:extLst>
      <p:ext uri="{BB962C8B-B14F-4D97-AF65-F5344CB8AC3E}">
        <p14:creationId xmlns:p14="http://schemas.microsoft.com/office/powerpoint/2010/main" val="140075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8E998-0CB4-4E40-975B-587B0CE96736}" type="slidenum">
              <a:rPr lang="pt-BR">
                <a:solidFill>
                  <a:srgbClr val="000000"/>
                </a:solidFill>
              </a:rPr>
              <a:pPr/>
              <a:t>4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Grito: Edvard Munch 1893.</a:t>
            </a:r>
          </a:p>
        </p:txBody>
      </p:sp>
    </p:spTree>
    <p:extLst>
      <p:ext uri="{BB962C8B-B14F-4D97-AF65-F5344CB8AC3E}">
        <p14:creationId xmlns:p14="http://schemas.microsoft.com/office/powerpoint/2010/main" val="206727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4705E-DF34-4AA7-B656-B432FC3403B8}" type="slidenum">
              <a:rPr lang="pt-BR"/>
              <a:pPr/>
              <a:t>79</a:t>
            </a:fld>
            <a:endParaRPr lang="pt-B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morte, nessa acepção, não é um evento, mas um processo de falência em que os vários órgãos e sistemas de manutenção da vida vão entrando em colapso progressiva e sucessivamente. </a:t>
            </a:r>
            <a:r>
              <a:rPr lang="pt-BR" u="sng"/>
              <a:t>Trata-se de uma visão que nega as visões locais sobre morte-morrer em nome de uma cultura científica universal.</a:t>
            </a:r>
          </a:p>
        </p:txBody>
      </p:sp>
    </p:spTree>
    <p:extLst>
      <p:ext uri="{BB962C8B-B14F-4D97-AF65-F5344CB8AC3E}">
        <p14:creationId xmlns:p14="http://schemas.microsoft.com/office/powerpoint/2010/main" val="50701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3635B-A0C5-42D7-977B-58FC1EC54388}" type="slidenum">
              <a:rPr lang="pt-BR"/>
              <a:pPr/>
              <a:t>80</a:t>
            </a:fld>
            <a:endParaRPr lang="pt-B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Junto com a mecanicização da morte, há a interdição lingüística do tema, uma vez que o termo morrer foi banido do vocabulário médico e ao moribundo lhe foi negado o direito de gerenciar a própria morte</a:t>
            </a:r>
          </a:p>
        </p:txBody>
      </p:sp>
    </p:spTree>
    <p:extLst>
      <p:ext uri="{BB962C8B-B14F-4D97-AF65-F5344CB8AC3E}">
        <p14:creationId xmlns:p14="http://schemas.microsoft.com/office/powerpoint/2010/main" val="3469410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62530-7886-4E2C-AAA8-83C3C5499A42}" type="slidenum">
              <a:rPr lang="pt-BR"/>
              <a:pPr/>
              <a:t>82</a:t>
            </a:fld>
            <a:endParaRPr lang="pt-B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“o essencial é fazer desaparecer o corpo com decência, é claro, mas rapidamente e por completo graças à incineração” (ARIÈS, 1989, p. 164), uma vez que o tema é um tabu, sobre o qual não se deve falar.</a:t>
            </a:r>
          </a:p>
        </p:txBody>
      </p:sp>
    </p:spTree>
    <p:extLst>
      <p:ext uri="{BB962C8B-B14F-4D97-AF65-F5344CB8AC3E}">
        <p14:creationId xmlns:p14="http://schemas.microsoft.com/office/powerpoint/2010/main" val="1190793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7C03B-60B3-46F5-A8BD-FA9E29EA7B19}" type="slidenum">
              <a:rPr lang="pt-BR"/>
              <a:pPr/>
              <a:t>95</a:t>
            </a:fld>
            <a:endParaRPr lang="pt-B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em: &lt;whenshedanced.blogspot.com&gt;. Acesso em 26 de julho de 2012.</a:t>
            </a:r>
          </a:p>
        </p:txBody>
      </p:sp>
    </p:spTree>
    <p:extLst>
      <p:ext uri="{BB962C8B-B14F-4D97-AF65-F5344CB8AC3E}">
        <p14:creationId xmlns:p14="http://schemas.microsoft.com/office/powerpoint/2010/main" val="2877273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34B87-8CB1-44EE-BA48-238FC0A21E03}" type="slidenum">
              <a:rPr lang="pt-BR"/>
              <a:pPr/>
              <a:t>101</a:t>
            </a:fld>
            <a:endParaRPr lang="pt-B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Disponível em &lt;http://jus.com.br/revista/texto/7571/eutanasia-ortotanasia-e-distanasia#ixzz21jNUK5Bo&gt;. Acesso em 26 de julho de 2012. </a:t>
            </a:r>
          </a:p>
        </p:txBody>
      </p:sp>
    </p:spTree>
    <p:extLst>
      <p:ext uri="{BB962C8B-B14F-4D97-AF65-F5344CB8AC3E}">
        <p14:creationId xmlns:p14="http://schemas.microsoft.com/office/powerpoint/2010/main" val="1537074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78FFF-55DC-4204-8AAC-4ECF5800A813}" type="slidenum">
              <a:rPr lang="pt-BR">
                <a:solidFill>
                  <a:srgbClr val="000000"/>
                </a:solidFill>
              </a:rPr>
              <a:pPr/>
              <a:t>113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na Net.</a:t>
            </a:r>
          </a:p>
        </p:txBody>
      </p:sp>
    </p:spTree>
    <p:extLst>
      <p:ext uri="{BB962C8B-B14F-4D97-AF65-F5344CB8AC3E}">
        <p14:creationId xmlns:p14="http://schemas.microsoft.com/office/powerpoint/2010/main" val="95821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D324A-66B5-4478-A04F-219FEE010AEE}" type="slidenum">
              <a:rPr lang="pt-BR"/>
              <a:pPr/>
              <a:t>6</a:t>
            </a:fld>
            <a:endParaRPr lang="pt-B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hlinkClick r:id="rId3"/>
              </a:rPr>
              <a:t>https://www.youtube.com/watch?v=sc-yx0HowuA&amp;list=UUZejglW3bxiuZo1e2L4G6Gw&amp;index=10&amp;feature=plcp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65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F319B-5B9F-42F6-99BB-F11B1A4E6B99}" type="slidenum">
              <a:rPr lang="pt-BR"/>
              <a:pPr/>
              <a:t>59</a:t>
            </a:fld>
            <a:endParaRPr lang="pt-B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15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2C507-776E-42AE-AD0D-29DE3AC5E6E6}" type="slidenum">
              <a:rPr lang="pt-BR"/>
              <a:pPr/>
              <a:t>60</a:t>
            </a:fld>
            <a:endParaRPr lang="pt-BR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6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EAF54-02B7-4EAD-B577-41C2C40DE7E7}" type="slidenum">
              <a:rPr lang="pt-BR"/>
              <a:pPr/>
              <a:t>61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em &lt;http://www.soscorpo.com.br/anatomia/posicao4.gif&gt;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42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A8B1-B52A-4D10-BE96-5A2EF8CFE3B5}" type="slidenum">
              <a:rPr lang="pt-BR"/>
              <a:pPr/>
              <a:t>62</a:t>
            </a:fld>
            <a:endParaRPr lang="pt-B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Imagem disponível em &lt;http://sharpbrains.files.wordpress.com/2006/09/3brains.jpg&gt;</a:t>
            </a:r>
          </a:p>
        </p:txBody>
      </p:sp>
    </p:spTree>
    <p:extLst>
      <p:ext uri="{BB962C8B-B14F-4D97-AF65-F5344CB8AC3E}">
        <p14:creationId xmlns:p14="http://schemas.microsoft.com/office/powerpoint/2010/main" val="382010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60F4A-DE61-4EFF-802D-72610132B9C3}" type="slidenum">
              <a:rPr lang="pt-BR"/>
              <a:pPr/>
              <a:t>63</a:t>
            </a:fld>
            <a:endParaRPr lang="pt-B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“La morte, in realtà, non è un evento istantaneo, bensì un processo che si innesca (irreversibilmente) con la perdita delle funzioni dell’encefalo e del tronco.” Disponivel em http://www.portaledibioetica.it/scuola_espform.html</a:t>
            </a:r>
          </a:p>
        </p:txBody>
      </p:sp>
    </p:spTree>
    <p:extLst>
      <p:ext uri="{BB962C8B-B14F-4D97-AF65-F5344CB8AC3E}">
        <p14:creationId xmlns:p14="http://schemas.microsoft.com/office/powerpoint/2010/main" val="170850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C5FB2-8A20-47E3-A847-B0D271E10CE3}" type="slidenum">
              <a:rPr lang="pt-BR"/>
              <a:pPr/>
              <a:t>64</a:t>
            </a:fld>
            <a:endParaRPr lang="pt-B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“La morte è più facilmente comprensibile se è chiaro che cosa è la vita. Il corpo umano è un insieme di organi e apparati che svolgono funzioni complementari unificate da un sofisticato sistema di controllo. Solo così è permessa quella condizione di autonomia </a:t>
            </a:r>
            <a:r>
              <a:rPr lang="pt-BR" i="1"/>
              <a:t>che definiamo “vita”</a:t>
            </a:r>
            <a:r>
              <a:rPr lang="pt-BR"/>
              <a:t>.” (disponível no http://www.portaledibioetica.it/scuola_espform.html</a:t>
            </a:r>
          </a:p>
        </p:txBody>
      </p:sp>
    </p:spTree>
    <p:extLst>
      <p:ext uri="{BB962C8B-B14F-4D97-AF65-F5344CB8AC3E}">
        <p14:creationId xmlns:p14="http://schemas.microsoft.com/office/powerpoint/2010/main" val="34043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59" y="2130426"/>
            <a:ext cx="10363482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18" y="3886200"/>
            <a:ext cx="853496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19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7629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9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40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11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143001"/>
            <a:ext cx="99568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04800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53E7-836F-487C-B531-35CFDD2F4D60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67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93E20-003F-4E80-AA5C-8885F640FA5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29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8DD7-09E2-436F-A54F-D35FF1ED52D5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89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A3379-8391-424D-BF1E-3F9A8DE89DD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595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F712-11ED-494E-BCA6-20D77E92BB04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21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1B7AB-A369-4288-B4D8-C3BC77C9F28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7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425B8-B191-4D6B-ABA7-12ACD3DB206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3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7836" y="273050"/>
            <a:ext cx="2742777" cy="58562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07" y="273050"/>
            <a:ext cx="8047735" cy="58562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475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385F9-F069-4486-B305-C2A0CE5B4B9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493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1A939-8032-44E2-BAC1-0E6513FD1031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97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F7A2B-5E41-4C47-9E3B-003DF1DC2708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9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800" y="274639"/>
            <a:ext cx="71120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4644-E33E-4F8E-8FE2-903B95938F5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500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930400" y="1600201"/>
            <a:ext cx="96520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53267-E6E5-4A02-B2C5-C9E265C54ACE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1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11C6A-1C8C-4368-B05E-7176B80A2C62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85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143001"/>
            <a:ext cx="99568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04800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53E7-836F-487C-B531-35CFDD2F4D60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2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93E20-003F-4E80-AA5C-8885F640FA5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94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8DD7-09E2-436F-A54F-D35FF1ED52D5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59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A3379-8391-424D-BF1E-3F9A8DE89DD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tângulo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5901-AB70-453C-B7DB-D5DF146DBA6B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031BE37C-4048-4F3A-BFDF-48F7587DEB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3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F712-11ED-494E-BCA6-20D77E92BB04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858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1B7AB-A369-4288-B4D8-C3BC77C9F28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425B8-B191-4D6B-ABA7-12ACD3DB206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551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385F9-F069-4486-B305-C2A0CE5B4B9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878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1A939-8032-44E2-BAC1-0E6513FD1031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48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F7A2B-5E41-4C47-9E3B-003DF1DC2708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008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800" y="274639"/>
            <a:ext cx="71120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4644-E33E-4F8E-8FE2-903B95938F5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10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930400" y="1600201"/>
            <a:ext cx="96520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53267-E6E5-4A02-B2C5-C9E265C54ACE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023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11C6A-1C8C-4368-B05E-7176B80A2C62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93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143001"/>
            <a:ext cx="99568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048000"/>
            <a:ext cx="85344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53E7-836F-487C-B531-35CFDD2F4D60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9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E99720-6FFD-44A3-BE09-ED9BA344E21B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C60664-B1D1-48D6-832D-8AAF88A0C361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937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93E20-003F-4E80-AA5C-8885F640FA5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7326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8DD7-09E2-436F-A54F-D35FF1ED52D5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920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A3379-8391-424D-BF1E-3F9A8DE89DD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BF712-11ED-494E-BCA6-20D77E92BB04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036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1B7AB-A369-4288-B4D8-C3BC77C9F28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566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425B8-B191-4D6B-ABA7-12ACD3DB2066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66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385F9-F069-4486-B305-C2A0CE5B4B9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955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1A939-8032-44E2-BAC1-0E6513FD1031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84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F7A2B-5E41-4C47-9E3B-003DF1DC2708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387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828800" y="274639"/>
            <a:ext cx="71120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F4644-E33E-4F8E-8FE2-903B95938F53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9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7FFB-C8DB-4838-9196-C08B6F8552D8}" type="datetimeFigureOut">
              <a:rPr lang="pt-BR">
                <a:solidFill>
                  <a:srgbClr val="FFF39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FFF39D"/>
              </a:solidFill>
            </a:endParaRPr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39D"/>
              </a:solidFill>
            </a:endParaRPr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fld id="{C0ED6591-FC02-4985-8B63-605F20F79CF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707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1930400" y="1600201"/>
            <a:ext cx="9652000" cy="4525963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53267-E6E5-4A02-B2C5-C9E265C54ACE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599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753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304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0" y="1600201"/>
            <a:ext cx="47244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11C6A-1C8C-4368-B05E-7176B80A2C62}" type="slidenum">
              <a:rPr lang="en-US">
                <a:solidFill>
                  <a:srgbClr val="4F261E"/>
                </a:solidFill>
              </a:rPr>
              <a:pPr/>
              <a:t>‹nº›</a:t>
            </a:fld>
            <a:endParaRPr lang="en-US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5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A76E-EAA5-4C59-B3E4-629D7FC0B95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67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9BF81-08B8-4DAD-899E-95263CCBEA5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27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E980-7C8E-4369-9D9A-3EEB3B1CAA3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248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371F-195B-4396-B4A3-7D7A0842EE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4850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953E-8C92-4147-8F0E-121FF08E4BE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084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9C16-A859-4DB5-B854-59C3817A541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50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C55D-7F1D-4877-8306-96673181A50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239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A67B-7690-4FF3-B323-BF1C993425D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0B19-B4B1-453D-A32E-E07CB329027D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DBF1-9A30-4431-9C84-BC0E2BD7326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8259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B5A4-A1D0-4CE5-A86E-48AD3C1A1D3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588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4E6C-356D-42D3-B5BC-46790596956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31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BBC6-97C7-4968-9C91-E5635894E34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769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A76E-EAA5-4C59-B3E4-629D7FC0B95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557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9BF81-08B8-4DAD-899E-95263CCBEA5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05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E980-7C8E-4369-9D9A-3EEB3B1CAA3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74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371F-195B-4396-B4A3-7D7A0842EE6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314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953E-8C92-4147-8F0E-121FF08E4BE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26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89C16-A859-4DB5-B854-59C3817A541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41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C55D-7F1D-4877-8306-96673181A50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7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9C0A-639E-4BBA-ABA0-B6E6D2986592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48D86-3115-4A02-B538-FF215A9DC8D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2824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A67B-7690-4FF3-B323-BF1C993425D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159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B5A4-A1D0-4CE5-A86E-48AD3C1A1D3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3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4E6C-356D-42D3-B5BC-46790596956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8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BBC6-97C7-4968-9C91-E5635894E34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B57CED-CABC-45DB-9941-3DE86D11D112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E76E63-07FF-46A6-8B3D-1F7D042ABF6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3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61D8-07B5-4C83-8617-20648A02E459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A179D-BC35-41CE-BD3C-9B7AB58A969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0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BDB86-A935-4201-A197-E714AA5B0B1C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0B34E6-F219-42D1-B197-D03D7E85943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60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D312DE-5EB3-45A1-A52E-9AB14C3B5038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DAB5B4-3BC0-4972-829C-598807DC473E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66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2A46-93DB-441A-AC9F-B126B6930A52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4D60-0A17-4D6C-BB62-CA99F7E5DCE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8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2795-2A5B-4F07-9B4B-A4C629B04504}" type="datetimeFigureOut">
              <a:rPr lang="pt-BR">
                <a:solidFill>
                  <a:srgbClr val="575F6D"/>
                </a:solidFill>
              </a:rPr>
              <a:pPr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B5500-E833-44D4-B95B-A1CAFCABCFE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945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392393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9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3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14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39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59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70" y="4406901"/>
            <a:ext cx="10363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70" y="2906713"/>
            <a:ext cx="1036348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84965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60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6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4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05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1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3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158148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40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0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535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19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706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74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34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3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83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9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72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26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4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4638"/>
            <a:ext cx="10972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06" y="1535113"/>
            <a:ext cx="53877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06" y="2174875"/>
            <a:ext cx="53877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81" y="1535113"/>
            <a:ext cx="53896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81" y="2174875"/>
            <a:ext cx="53896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2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718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120776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4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1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74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0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2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43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810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31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9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90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63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636839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30725"/>
            <a:ext cx="85344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226985" y="6308725"/>
            <a:ext cx="7918449" cy="47625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pt-BR">
                <a:solidFill>
                  <a:srgbClr val="FFFFFF"/>
                </a:solidFill>
              </a:rPr>
              <a:t>Dra. Gláucia R. Tittanegro</a:t>
            </a:r>
          </a:p>
          <a:p>
            <a:r>
              <a:rPr lang="pt-BR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2992589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84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42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486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9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04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7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1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76785" y="274639"/>
            <a:ext cx="2880783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34434" y="274639"/>
            <a:ext cx="84391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43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45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E7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7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 smtClean="0">
                <a:solidFill>
                  <a:srgbClr val="191B0E"/>
                </a:solidFill>
              </a:rPr>
              <a:t>Dra. Gláucia R. Tittanegro</a:t>
            </a:r>
          </a:p>
          <a:p>
            <a:r>
              <a:rPr lang="pt-BR" smtClean="0">
                <a:solidFill>
                  <a:srgbClr val="191B0E"/>
                </a:solidFill>
              </a:rPr>
              <a:t>Grupo CNPq Bioética, Saúde Pública e Humanização dos Serviços de Saúde 2012</a:t>
            </a:r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9017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770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EFEDE3"/>
                </a:solidFill>
              </a:rPr>
              <a:pPr/>
              <a:t>4/22/2020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EFEDE3"/>
                </a:solidFill>
              </a:rPr>
              <a:pPr/>
              <a:t>‹nº›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994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3050"/>
            <a:ext cx="40106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939" y="273051"/>
            <a:ext cx="68155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06" y="1435101"/>
            <a:ext cx="40106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62449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2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1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4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30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6511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25640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68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3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1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03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274638"/>
            <a:ext cx="113284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334434" y="1600201"/>
            <a:ext cx="5659967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659967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659967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4178300" y="6408738"/>
            <a:ext cx="7679267" cy="260350"/>
          </a:xfr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13" y="4800600"/>
            <a:ext cx="7315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13" y="612775"/>
            <a:ext cx="73159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13" y="5367338"/>
            <a:ext cx="7315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8489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 smtClean="0">
                <a:solidFill>
                  <a:srgbClr val="191B0E"/>
                </a:solidFill>
              </a:rPr>
              <a:t>Dra. Gláucia R. Tittanegro</a:t>
            </a:r>
          </a:p>
          <a:p>
            <a:r>
              <a:rPr lang="pt-BR" smtClean="0">
                <a:solidFill>
                  <a:srgbClr val="191B0E"/>
                </a:solidFill>
              </a:rPr>
              <a:t>Grupo CNPq Bioética, Saúde Pública e Humanização dos Serviços de Saúde 2012</a:t>
            </a:r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28812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499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EFEDE3"/>
                </a:solidFill>
              </a:rPr>
              <a:pPr/>
              <a:t>4/22/2020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EFEDE3"/>
                </a:solidFill>
              </a:rPr>
              <a:pPr/>
              <a:t>‹nº›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487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007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6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896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70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4677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69893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91B0E"/>
                </a:solidFill>
              </a:rPr>
              <a:pPr/>
              <a:t>4/22/2020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91B0E"/>
                </a:solidFill>
              </a:rPr>
              <a:pPr/>
              <a:t>‹nº›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5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22574" y="-26988"/>
          <a:ext cx="12167544" cy="69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14" imgW="106843796" imgH="71737609" progId="">
                  <p:embed/>
                </p:oleObj>
              </mc:Choice>
              <mc:Fallback>
                <p:oleObj r:id="rId14" imgW="106843796" imgH="717376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74" y="-26988"/>
                        <a:ext cx="12167544" cy="694690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6239" y="76201"/>
            <a:ext cx="1465448" cy="5808663"/>
          </a:xfrm>
          <a:prstGeom prst="rect">
            <a:avLst/>
          </a:prstGeom>
          <a:gradFill rotWithShape="0">
            <a:gsLst>
              <a:gs pos="0">
                <a:srgbClr val="003400"/>
              </a:gs>
              <a:gs pos="50000">
                <a:srgbClr val="00AE00"/>
              </a:gs>
              <a:gs pos="100000">
                <a:srgbClr val="0034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3071" y="76201"/>
            <a:ext cx="380001" cy="5808663"/>
          </a:xfrm>
          <a:prstGeom prst="rect">
            <a:avLst/>
          </a:prstGeom>
          <a:gradFill rotWithShape="0">
            <a:gsLst>
              <a:gs pos="0">
                <a:srgbClr val="00AE00"/>
              </a:gs>
              <a:gs pos="50000">
                <a:srgbClr val="003400"/>
              </a:gs>
              <a:gs pos="100000">
                <a:srgbClr val="00A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397726" y="5940425"/>
            <a:ext cx="541783" cy="234950"/>
          </a:xfrm>
          <a:custGeom>
            <a:avLst/>
            <a:gdLst>
              <a:gd name="T0" fmla="*/ 0 w 288"/>
              <a:gd name="T1" fmla="*/ 118 h 148"/>
              <a:gd name="T2" fmla="*/ 46 w 288"/>
              <a:gd name="T3" fmla="*/ 147 h 148"/>
              <a:gd name="T4" fmla="*/ 287 w 288"/>
              <a:gd name="T5" fmla="*/ 2 h 148"/>
              <a:gd name="T6" fmla="*/ 189 w 288"/>
              <a:gd name="T7" fmla="*/ 0 h 148"/>
              <a:gd name="T8" fmla="*/ 0 w 288"/>
              <a:gd name="T9" fmla="*/ 118 h 148"/>
              <a:gd name="T10" fmla="*/ 0 w 288"/>
              <a:gd name="T11" fmla="*/ 0 h 148"/>
              <a:gd name="T12" fmla="*/ 288 w 288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48">
                <a:moveTo>
                  <a:pt x="0" y="118"/>
                </a:moveTo>
                <a:lnTo>
                  <a:pt x="46" y="147"/>
                </a:lnTo>
                <a:lnTo>
                  <a:pt x="287" y="2"/>
                </a:lnTo>
                <a:lnTo>
                  <a:pt x="189" y="0"/>
                </a:lnTo>
                <a:lnTo>
                  <a:pt x="0" y="1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80001" y="5886451"/>
            <a:ext cx="664061" cy="55563"/>
          </a:xfrm>
          <a:custGeom>
            <a:avLst/>
            <a:gdLst>
              <a:gd name="T0" fmla="*/ 0 w 353"/>
              <a:gd name="T1" fmla="*/ 0 h 35"/>
              <a:gd name="T2" fmla="*/ 51 w 353"/>
              <a:gd name="T3" fmla="*/ 34 h 35"/>
              <a:gd name="T4" fmla="*/ 352 w 353"/>
              <a:gd name="T5" fmla="*/ 34 h 35"/>
              <a:gd name="T6" fmla="*/ 299 w 353"/>
              <a:gd name="T7" fmla="*/ 0 h 35"/>
              <a:gd name="T8" fmla="*/ 0 w 353"/>
              <a:gd name="T9" fmla="*/ 0 h 35"/>
              <a:gd name="T10" fmla="*/ 0 w 353"/>
              <a:gd name="T11" fmla="*/ 0 h 35"/>
              <a:gd name="T12" fmla="*/ 353 w 353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53" h="35">
                <a:moveTo>
                  <a:pt x="0" y="0"/>
                </a:moveTo>
                <a:lnTo>
                  <a:pt x="51" y="34"/>
                </a:lnTo>
                <a:lnTo>
                  <a:pt x="352" y="34"/>
                </a:lnTo>
                <a:lnTo>
                  <a:pt x="299" y="0"/>
                </a:lnTo>
                <a:lnTo>
                  <a:pt x="0" y="0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33071" y="5519739"/>
            <a:ext cx="270892" cy="422275"/>
          </a:xfrm>
          <a:custGeom>
            <a:avLst/>
            <a:gdLst>
              <a:gd name="T0" fmla="*/ 55 w 144"/>
              <a:gd name="T1" fmla="*/ 265 h 266"/>
              <a:gd name="T2" fmla="*/ 143 w 144"/>
              <a:gd name="T3" fmla="*/ 31 h 266"/>
              <a:gd name="T4" fmla="*/ 91 w 144"/>
              <a:gd name="T5" fmla="*/ 0 h 266"/>
              <a:gd name="T6" fmla="*/ 0 w 144"/>
              <a:gd name="T7" fmla="*/ 229 h 266"/>
              <a:gd name="T8" fmla="*/ 55 w 144"/>
              <a:gd name="T9" fmla="*/ 265 h 266"/>
              <a:gd name="T10" fmla="*/ 0 w 144"/>
              <a:gd name="T11" fmla="*/ 0 h 266"/>
              <a:gd name="T12" fmla="*/ 144 w 144"/>
              <a:gd name="T13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4" h="266">
                <a:moveTo>
                  <a:pt x="55" y="265"/>
                </a:moveTo>
                <a:lnTo>
                  <a:pt x="143" y="31"/>
                </a:lnTo>
                <a:lnTo>
                  <a:pt x="91" y="0"/>
                </a:lnTo>
                <a:lnTo>
                  <a:pt x="0" y="229"/>
                </a:lnTo>
                <a:lnTo>
                  <a:pt x="55" y="2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348815" y="5886451"/>
            <a:ext cx="594456" cy="55563"/>
          </a:xfrm>
          <a:custGeom>
            <a:avLst/>
            <a:gdLst>
              <a:gd name="T0" fmla="*/ 17 w 316"/>
              <a:gd name="T1" fmla="*/ 34 h 35"/>
              <a:gd name="T2" fmla="*/ 0 w 316"/>
              <a:gd name="T3" fmla="*/ 0 h 35"/>
              <a:gd name="T4" fmla="*/ 263 w 316"/>
              <a:gd name="T5" fmla="*/ 0 h 35"/>
              <a:gd name="T6" fmla="*/ 315 w 316"/>
              <a:gd name="T7" fmla="*/ 34 h 35"/>
              <a:gd name="T8" fmla="*/ 17 w 316"/>
              <a:gd name="T9" fmla="*/ 34 h 35"/>
              <a:gd name="T10" fmla="*/ 0 w 316"/>
              <a:gd name="T11" fmla="*/ 0 h 35"/>
              <a:gd name="T12" fmla="*/ 316 w 316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" h="35">
                <a:moveTo>
                  <a:pt x="17" y="34"/>
                </a:moveTo>
                <a:lnTo>
                  <a:pt x="0" y="0"/>
                </a:lnTo>
                <a:lnTo>
                  <a:pt x="263" y="0"/>
                </a:lnTo>
                <a:lnTo>
                  <a:pt x="315" y="34"/>
                </a:lnTo>
                <a:lnTo>
                  <a:pt x="17" y="34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79111" y="6264276"/>
            <a:ext cx="541783" cy="277813"/>
          </a:xfrm>
          <a:custGeom>
            <a:avLst/>
            <a:gdLst>
              <a:gd name="T0" fmla="*/ 0 w 288"/>
              <a:gd name="T1" fmla="*/ 144 h 175"/>
              <a:gd name="T2" fmla="*/ 47 w 288"/>
              <a:gd name="T3" fmla="*/ 174 h 175"/>
              <a:gd name="T4" fmla="*/ 287 w 288"/>
              <a:gd name="T5" fmla="*/ 29 h 175"/>
              <a:gd name="T6" fmla="*/ 238 w 288"/>
              <a:gd name="T7" fmla="*/ 0 h 175"/>
              <a:gd name="T8" fmla="*/ 0 w 288"/>
              <a:gd name="T9" fmla="*/ 144 h 175"/>
              <a:gd name="T10" fmla="*/ 0 w 288"/>
              <a:gd name="T11" fmla="*/ 0 h 175"/>
              <a:gd name="T12" fmla="*/ 288 w 288"/>
              <a:gd name="T13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75">
                <a:moveTo>
                  <a:pt x="0" y="144"/>
                </a:moveTo>
                <a:lnTo>
                  <a:pt x="47" y="174"/>
                </a:lnTo>
                <a:lnTo>
                  <a:pt x="287" y="29"/>
                </a:lnTo>
                <a:lnTo>
                  <a:pt x="238" y="0"/>
                </a:lnTo>
                <a:lnTo>
                  <a:pt x="0" y="14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388319" y="6126164"/>
            <a:ext cx="263367" cy="427037"/>
          </a:xfrm>
          <a:custGeom>
            <a:avLst/>
            <a:gdLst>
              <a:gd name="T0" fmla="*/ 78 w 140"/>
              <a:gd name="T1" fmla="*/ 218 h 269"/>
              <a:gd name="T2" fmla="*/ 139 w 140"/>
              <a:gd name="T3" fmla="*/ 268 h 269"/>
              <a:gd name="T4" fmla="*/ 50 w 140"/>
              <a:gd name="T5" fmla="*/ 30 h 269"/>
              <a:gd name="T6" fmla="*/ 0 w 140"/>
              <a:gd name="T7" fmla="*/ 0 h 269"/>
              <a:gd name="T8" fmla="*/ 78 w 140"/>
              <a:gd name="T9" fmla="*/ 218 h 269"/>
              <a:gd name="T10" fmla="*/ 0 w 140"/>
              <a:gd name="T11" fmla="*/ 0 h 269"/>
              <a:gd name="T12" fmla="*/ 140 w 140"/>
              <a:gd name="T13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0" h="269">
                <a:moveTo>
                  <a:pt x="78" y="218"/>
                </a:moveTo>
                <a:lnTo>
                  <a:pt x="139" y="268"/>
                </a:lnTo>
                <a:lnTo>
                  <a:pt x="50" y="30"/>
                </a:lnTo>
                <a:lnTo>
                  <a:pt x="0" y="0"/>
                </a:lnTo>
                <a:lnTo>
                  <a:pt x="78" y="2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67824" y="6122988"/>
            <a:ext cx="272772" cy="419100"/>
          </a:xfrm>
          <a:custGeom>
            <a:avLst/>
            <a:gdLst>
              <a:gd name="T0" fmla="*/ 51 w 145"/>
              <a:gd name="T1" fmla="*/ 263 h 264"/>
              <a:gd name="T2" fmla="*/ 144 w 145"/>
              <a:gd name="T3" fmla="*/ 33 h 264"/>
              <a:gd name="T4" fmla="*/ 87 w 145"/>
              <a:gd name="T5" fmla="*/ 0 h 264"/>
              <a:gd name="T6" fmla="*/ 0 w 145"/>
              <a:gd name="T7" fmla="*/ 230 h 264"/>
              <a:gd name="T8" fmla="*/ 51 w 145"/>
              <a:gd name="T9" fmla="*/ 263 h 264"/>
              <a:gd name="T10" fmla="*/ 0 w 145"/>
              <a:gd name="T11" fmla="*/ 0 h 264"/>
              <a:gd name="T12" fmla="*/ 145 w 145"/>
              <a:gd name="T13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5" h="264">
                <a:moveTo>
                  <a:pt x="51" y="263"/>
                </a:moveTo>
                <a:lnTo>
                  <a:pt x="144" y="33"/>
                </a:lnTo>
                <a:lnTo>
                  <a:pt x="87" y="0"/>
                </a:lnTo>
                <a:lnTo>
                  <a:pt x="0" y="230"/>
                </a:lnTo>
                <a:lnTo>
                  <a:pt x="51" y="263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470298" y="5568951"/>
            <a:ext cx="1279210" cy="906463"/>
          </a:xfrm>
          <a:custGeom>
            <a:avLst/>
            <a:gdLst>
              <a:gd name="T0" fmla="*/ 389 w 680"/>
              <a:gd name="T1" fmla="*/ 0 h 571"/>
              <a:gd name="T2" fmla="*/ 302 w 680"/>
              <a:gd name="T3" fmla="*/ 235 h 571"/>
              <a:gd name="T4" fmla="*/ 0 w 680"/>
              <a:gd name="T5" fmla="*/ 233 h 571"/>
              <a:gd name="T6" fmla="*/ 250 w 680"/>
              <a:gd name="T7" fmla="*/ 382 h 571"/>
              <a:gd name="T8" fmla="*/ 187 w 680"/>
              <a:gd name="T9" fmla="*/ 539 h 571"/>
              <a:gd name="T10" fmla="*/ 352 w 680"/>
              <a:gd name="T11" fmla="*/ 439 h 571"/>
              <a:gd name="T12" fmla="*/ 567 w 680"/>
              <a:gd name="T13" fmla="*/ 570 h 571"/>
              <a:gd name="T14" fmla="*/ 488 w 680"/>
              <a:gd name="T15" fmla="*/ 354 h 571"/>
              <a:gd name="T16" fmla="*/ 679 w 680"/>
              <a:gd name="T17" fmla="*/ 235 h 571"/>
              <a:gd name="T18" fmla="*/ 481 w 680"/>
              <a:gd name="T19" fmla="*/ 236 h 571"/>
              <a:gd name="T20" fmla="*/ 389 w 680"/>
              <a:gd name="T21" fmla="*/ 0 h 571"/>
              <a:gd name="T22" fmla="*/ 0 w 680"/>
              <a:gd name="T23" fmla="*/ 0 h 571"/>
              <a:gd name="T24" fmla="*/ 680 w 680"/>
              <a:gd name="T25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680" h="571">
                <a:moveTo>
                  <a:pt x="389" y="0"/>
                </a:moveTo>
                <a:lnTo>
                  <a:pt x="302" y="235"/>
                </a:lnTo>
                <a:lnTo>
                  <a:pt x="0" y="233"/>
                </a:lnTo>
                <a:lnTo>
                  <a:pt x="250" y="382"/>
                </a:lnTo>
                <a:lnTo>
                  <a:pt x="187" y="539"/>
                </a:lnTo>
                <a:lnTo>
                  <a:pt x="352" y="439"/>
                </a:lnTo>
                <a:lnTo>
                  <a:pt x="567" y="570"/>
                </a:lnTo>
                <a:lnTo>
                  <a:pt x="488" y="354"/>
                </a:lnTo>
                <a:lnTo>
                  <a:pt x="679" y="235"/>
                </a:lnTo>
                <a:lnTo>
                  <a:pt x="481" y="236"/>
                </a:lnTo>
                <a:lnTo>
                  <a:pt x="389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506" y="273050"/>
            <a:ext cx="1097110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06" y="1604964"/>
            <a:ext cx="1097110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301218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1"/>
            <a:ext cx="965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54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898BE-8E03-48A5-B72C-815A8582D56A}" type="slidenum">
              <a:rPr lang="en-US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4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  <p:sldLayoutId id="21474848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1"/>
            <a:ext cx="965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54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898BE-8E03-48A5-B72C-815A8582D56A}" type="slidenum">
              <a:rPr lang="en-US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6" r:id="rId1"/>
    <p:sldLayoutId id="2147484877" r:id="rId2"/>
    <p:sldLayoutId id="2147484878" r:id="rId3"/>
    <p:sldLayoutId id="2147484879" r:id="rId4"/>
    <p:sldLayoutId id="2147484880" r:id="rId5"/>
    <p:sldLayoutId id="2147484881" r:id="rId6"/>
    <p:sldLayoutId id="2147484882" r:id="rId7"/>
    <p:sldLayoutId id="2147484883" r:id="rId8"/>
    <p:sldLayoutId id="2147484884" r:id="rId9"/>
    <p:sldLayoutId id="2147484885" r:id="rId10"/>
    <p:sldLayoutId id="2147484886" r:id="rId11"/>
    <p:sldLayoutId id="2147484887" r:id="rId12"/>
    <p:sldLayoutId id="21474848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CDA4A-F95E-4583-8B18-5C233C4A5DEB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CDA4A-F95E-4583-8B18-5C233C4A5DEB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67E58-860E-48E0-9AAC-54ABF2D7566E}" type="datetimeFigureOut">
              <a:rPr lang="pt-BR">
                <a:solidFill>
                  <a:srgbClr val="575F6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22/04/2020</a:t>
            </a:fld>
            <a:endParaRPr lang="pt-BR" dirty="0">
              <a:solidFill>
                <a:srgbClr val="575F6D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575F6D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56CF5E-19A7-426A-A232-F4813A9E0CA2}" type="slidenum">
              <a:rPr lang="pt-BR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0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225004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  <p:sldLayoutId id="2147484677" r:id="rId12"/>
    <p:sldLayoutId id="2147484678" r:id="rId13"/>
    <p:sldLayoutId id="214748492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30155310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  <p:sldLayoutId id="2147484691" r:id="rId12"/>
    <p:sldLayoutId id="2147484692" r:id="rId13"/>
    <p:sldLayoutId id="21474849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574725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>
                <a:gamma/>
                <a:shade val="34902"/>
                <a:invGamma/>
              </a:srgbClr>
            </a:gs>
            <a:gs pos="100000">
              <a:srgbClr val="00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74638"/>
            <a:ext cx="11328400" cy="1143000"/>
          </a:xfrm>
          <a:prstGeom prst="rect">
            <a:avLst/>
          </a:prstGeom>
          <a:solidFill>
            <a:srgbClr val="00006C"/>
          </a:solidFill>
          <a:ln>
            <a:noFill/>
          </a:ln>
          <a:effectLst>
            <a:prstShdw prst="shdw18" dist="17961" dir="13500000">
              <a:srgbClr val="00006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600201"/>
            <a:ext cx="115231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8300" y="6408738"/>
            <a:ext cx="767926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FFE70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26985" y="6308725"/>
            <a:ext cx="791844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Dra. Gláucia R. Tittanegro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1000" smtClean="0">
                <a:solidFill>
                  <a:srgbClr val="FFFFFF"/>
                </a:solidFill>
              </a:rPr>
              <a:t>Grupo CNPq Bioética, Saúde Pública e Humanização dos Serviços de Saúde 2012</a:t>
            </a:r>
          </a:p>
        </p:txBody>
      </p:sp>
    </p:spTree>
    <p:extLst>
      <p:ext uri="{BB962C8B-B14F-4D97-AF65-F5344CB8AC3E}">
        <p14:creationId xmlns:p14="http://schemas.microsoft.com/office/powerpoint/2010/main" val="11889098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  <p:sldLayoutId id="2147484719" r:id="rId12"/>
    <p:sldLayoutId id="214748472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DE6118-2437-4B30-8E3C-4D2BE6020583}" type="datetimeFigureOut">
              <a:rPr lang="en-US" dirty="0">
                <a:solidFill>
                  <a:srgbClr val="191B0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4/22/2020</a:t>
            </a:fld>
            <a:endParaRPr lang="en-US" dirty="0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E57DC2-970A-4B3E-BB1C-7A09969E49DF}" type="slidenum">
              <a:rPr lang="en-US" dirty="0">
                <a:solidFill>
                  <a:srgbClr val="191B0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86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  <p:sldLayoutId id="2147484734" r:id="rId13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DE6118-2437-4B30-8E3C-4D2BE6020583}" type="datetimeFigureOut">
              <a:rPr lang="en-US" dirty="0">
                <a:solidFill>
                  <a:srgbClr val="191B0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4/22/2020</a:t>
            </a:fld>
            <a:endParaRPr lang="en-US" dirty="0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E57DC2-970A-4B3E-BB1C-7A09969E49DF}" type="slidenum">
              <a:rPr lang="en-US" dirty="0">
                <a:solidFill>
                  <a:srgbClr val="191B0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srgbClr val="191B0E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70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0400" y="1600201"/>
            <a:ext cx="965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54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61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898BE-8E03-48A5-B72C-815A8582D56A}" type="slidenum">
              <a:rPr lang="en-US" smtClean="0">
                <a:solidFill>
                  <a:srgbClr val="4F261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4F26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5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5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9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5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galileu.globo.com/Sociedade/Historia/noticia/2019/08/livro-nazista-de-anatomia-ainda-e-utilizado-por-cirurgioes-entenda.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ardogondim.com.b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ardogondim.com.b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icardogondim.com.br/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icardogondim.com.br/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-S409E9Co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90" y="111473"/>
            <a:ext cx="8578304" cy="661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36560" y="260351"/>
            <a:ext cx="6030179" cy="5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ln>
                  <a:solidFill>
                    <a:srgbClr val="000000">
                      <a:lumMod val="85000"/>
                      <a:lumOff val="15000"/>
                    </a:srgbClr>
                  </a:solidFill>
                </a:ln>
                <a:solidFill>
                  <a:srgbClr val="FFCC00"/>
                </a:solidFill>
                <a:effectLst>
                  <a:glow rad="228600">
                    <a:srgbClr val="00CC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 E MASSOTERAPIA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215680" y="1340768"/>
            <a:ext cx="7813476" cy="5112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  <a:sp3d extrusionH="57150">
              <a:bevelT w="82550" h="38100" prst="coolSlant"/>
            </a:sp3d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ÉTICA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MORAL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 smtClean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BIOÉTICA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600" b="1" i="1" kern="10" dirty="0" smtClean="0">
                <a:ln w="3492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66FF66"/>
                </a:solidFill>
                <a:effectLst>
                  <a:outerShdw dist="17819" dir="2700000" algn="ctr" rotWithShape="0">
                    <a:srgbClr val="000000"/>
                  </a:outerShdw>
                </a:effectLst>
                <a:latin typeface="Arial Black"/>
              </a:rPr>
              <a:t>Aula 5</a:t>
            </a:r>
            <a:endParaRPr lang="pt-BR" sz="3600" b="1" i="1" kern="10" dirty="0">
              <a:ln w="3492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66FF66"/>
              </a:solidFill>
              <a:effectLst>
                <a:outerShdw dist="17819" dir="2700000" algn="ctr" rotWithShape="0">
                  <a:srgbClr val="000000"/>
                </a:outerShdw>
              </a:effectLst>
              <a:latin typeface="Arial Black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76321" y="6453336"/>
            <a:ext cx="2272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600" dirty="0">
                <a:solidFill>
                  <a:srgbClr val="4BF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Prof. Dr. Marcos de Almeida</a:t>
            </a:r>
          </a:p>
        </p:txBody>
      </p:sp>
    </p:spTree>
    <p:extLst>
      <p:ext uri="{BB962C8B-B14F-4D97-AF65-F5344CB8AC3E}">
        <p14:creationId xmlns:p14="http://schemas.microsoft.com/office/powerpoint/2010/main" val="4222005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Consentimento (TCLE)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Termo de consentimento livre e esclarecido (a necessidade dos detalhes)</a:t>
            </a:r>
          </a:p>
          <a:p>
            <a:pPr lvl="1"/>
            <a:endParaRPr lang="pt-BR"/>
          </a:p>
          <a:p>
            <a:pPr lvl="1"/>
            <a:r>
              <a:rPr lang="pt-BR">
                <a:solidFill>
                  <a:schemeClr val="folHlink"/>
                </a:solidFill>
              </a:rPr>
              <a:t>Ânsia do médico/pesquisador pela assinatura</a:t>
            </a:r>
          </a:p>
          <a:p>
            <a:pPr lvl="1"/>
            <a:r>
              <a:rPr lang="pt-BR"/>
              <a:t>Autor: princípio de agrupamento do discurso, como unidade e origem das suas significações, como lastro da sua coerência. </a:t>
            </a:r>
          </a:p>
        </p:txBody>
      </p:sp>
    </p:spTree>
    <p:extLst>
      <p:ext uri="{BB962C8B-B14F-4D97-AF65-F5344CB8AC3E}">
        <p14:creationId xmlns:p14="http://schemas.microsoft.com/office/powerpoint/2010/main" val="3021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3375025" y="2132014"/>
            <a:ext cx="5399088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Quais são os limites do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poder humano sobre 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próprio processo de morrer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527800" y="765175"/>
            <a:ext cx="25923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Ortotanásia</a:t>
            </a:r>
          </a:p>
        </p:txBody>
      </p:sp>
    </p:spTree>
    <p:extLst>
      <p:ext uri="{BB962C8B-B14F-4D97-AF65-F5344CB8AC3E}">
        <p14:creationId xmlns:p14="http://schemas.microsoft.com/office/powerpoint/2010/main" val="33568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idx="1"/>
          </p:nvPr>
        </p:nvSpPr>
        <p:spPr>
          <a:xfrm>
            <a:off x="2265364" y="1196975"/>
            <a:ext cx="7646987" cy="4032250"/>
          </a:xfrm>
          <a:solidFill>
            <a:schemeClr val="accent1"/>
          </a:solidFill>
          <a:ln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28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800"/>
              <a:t>“O direito de </a:t>
            </a:r>
            <a:r>
              <a:rPr lang="pt-BR" sz="2800">
                <a:solidFill>
                  <a:schemeClr val="folHlink"/>
                </a:solidFill>
              </a:rPr>
              <a:t>morrer dignamente</a:t>
            </a:r>
            <a:r>
              <a:rPr lang="pt-BR" sz="2800"/>
              <a:t> é a reivindicação por vários direitos e situações jurídicas, como a </a:t>
            </a:r>
            <a:r>
              <a:rPr lang="pt-BR" sz="2800">
                <a:solidFill>
                  <a:schemeClr val="hlink"/>
                </a:solidFill>
              </a:rPr>
              <a:t>dignidade da pessoa</a:t>
            </a:r>
            <a:r>
              <a:rPr lang="pt-BR" sz="2800"/>
              <a:t>, a </a:t>
            </a:r>
            <a:r>
              <a:rPr lang="pt-BR" sz="2800">
                <a:solidFill>
                  <a:schemeClr val="hlink"/>
                </a:solidFill>
              </a:rPr>
              <a:t>liberdade</a:t>
            </a:r>
            <a:r>
              <a:rPr lang="pt-BR" sz="2800"/>
              <a:t>, a </a:t>
            </a:r>
            <a:r>
              <a:rPr lang="pt-BR" sz="2800">
                <a:solidFill>
                  <a:schemeClr val="hlink"/>
                </a:solidFill>
              </a:rPr>
              <a:t>autonomia</a:t>
            </a:r>
            <a:r>
              <a:rPr lang="pt-BR" sz="2800"/>
              <a:t>, a </a:t>
            </a:r>
            <a:r>
              <a:rPr lang="pt-BR" sz="2800">
                <a:solidFill>
                  <a:schemeClr val="hlink"/>
                </a:solidFill>
              </a:rPr>
              <a:t>consciência</a:t>
            </a:r>
            <a:r>
              <a:rPr lang="pt-BR" sz="2800"/>
              <a:t>, os </a:t>
            </a:r>
            <a:r>
              <a:rPr lang="pt-BR" sz="2800">
                <a:solidFill>
                  <a:schemeClr val="hlink"/>
                </a:solidFill>
              </a:rPr>
              <a:t>direitos de personalidade</a:t>
            </a:r>
            <a:r>
              <a:rPr lang="pt-BR" sz="2800"/>
              <a:t>. Refere-se ao desejo de se ter uma morte natural, humanizada, sem o prolongamento da agonia por parte de um tratamento inútil.”</a:t>
            </a:r>
            <a:br>
              <a:rPr lang="pt-BR" sz="2800"/>
            </a:br>
            <a:r>
              <a:rPr lang="pt-BR" sz="2800"/>
              <a:t/>
            </a:r>
            <a:br>
              <a:rPr lang="pt-BR" sz="2800"/>
            </a:b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16503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Resolução 1.826 CFM 2007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Vide texto</a:t>
            </a:r>
          </a:p>
        </p:txBody>
      </p:sp>
    </p:spTree>
    <p:extLst>
      <p:ext uri="{BB962C8B-B14F-4D97-AF65-F5344CB8AC3E}">
        <p14:creationId xmlns:p14="http://schemas.microsoft.com/office/powerpoint/2010/main" val="33223254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>
                <a:solidFill>
                  <a:schemeClr val="folHlink"/>
                </a:solidFill>
              </a:rPr>
              <a:t>Texto base:</a:t>
            </a:r>
          </a:p>
          <a:p>
            <a:r>
              <a:rPr lang="pt-BR"/>
              <a:t>GURGEL, Wildoberto Batista. A morte como questão social. </a:t>
            </a:r>
            <a:r>
              <a:rPr lang="pt-BR" i="1"/>
              <a:t>Barbarói. </a:t>
            </a:r>
            <a:r>
              <a:rPr lang="pt-BR"/>
              <a:t>Santa Cruz do Sul, n. 27, jul./dez. 2007.</a:t>
            </a:r>
          </a:p>
          <a:p>
            <a:pPr>
              <a:buFont typeface="Wingdings" panose="05000000000000000000" pitchFamily="2" charset="2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4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>
                <a:solidFill>
                  <a:schemeClr val="folHlink"/>
                </a:solidFill>
              </a:rPr>
              <a:t>Material Complementar: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ARIÈS, P.</a:t>
            </a:r>
            <a:r>
              <a:rPr lang="fr-FR" sz="1600"/>
              <a:t> L'homme devant la mort. Vol I e II. Paris: </a:t>
            </a:r>
            <a:r>
              <a:rPr lang="pt-BR" sz="1600"/>
              <a:t>Éditions du Seuil, 1977.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CONSELHO FEDERAL DE MEDICINA. Critérios para Caracterização de Morte Encefálica. Disponível em www.ufrgs.br/bioetica/textos.htm Acesso em 23/02/10.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GLEZER, M. Morte Encefálica. Einstein, 2(1): 52-54, 2004.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HEIDEGGER, M. Ser e Tempo. Petrópolis: Vozes, 1988.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sz="1600"/>
              <a:t>JANKÉLÉVITCH, V., La mort. Paris: Flammarion, 1977.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sz="1600"/>
              <a:t>JANKÉLÉVITCH, V., Penser la mort. Paris: </a:t>
            </a:r>
            <a:r>
              <a:rPr lang="pt-BR" sz="1600"/>
              <a:t>Liana Levi</a:t>
            </a:r>
            <a:r>
              <a:rPr lang="fr-FR" sz="1600"/>
              <a:t>, 1994.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KIND, L., Máquinas e argumentos: das tecnologias de suporte da vida à definição de morte cerebral. HCSM, 16(1): 13-34, jan/mar, 2009.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KIPPER, D.J. O Problema das Decisões Médicas Envolvendo o Fim da Vida e Propostas para Nossa Realidade. Disp. em: &lt;http://www.jovensmedicos.org.br/index.php/revista_bioetica/article/view/294/433&gt;. Aces em: 8/7/10.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1600"/>
              <a:t>KOVÁCS, M.J. Morte e Desenvolvimento Humano. São Paulo: Casa do Psicólogo, 1992.</a:t>
            </a:r>
          </a:p>
        </p:txBody>
      </p:sp>
    </p:spTree>
    <p:extLst>
      <p:ext uri="{BB962C8B-B14F-4D97-AF65-F5344CB8AC3E}">
        <p14:creationId xmlns:p14="http://schemas.microsoft.com/office/powerpoint/2010/main" val="25702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>
                <a:solidFill>
                  <a:schemeClr val="folHlink"/>
                </a:solidFill>
              </a:rPr>
              <a:t>Material Complementar: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MENEZES, R.A., Em busca da boa morte: antropologia dos cuidados paliativos. Rio de Janeiro: Garamond, 2004.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OLIVEIRA, J.H.B. de, Filosofia da Educação e Pedagogia da Morte. Disponível em http://ler.letras.up.pt/uploads/ficheiros/6233.pdf Acesso 23/02/10.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PEREIRA, M.T.; REIS, T.C.S. dos, A não-ressuscitação, do ponto de vista médico, em uma unidade de Cuidados Paliativos Oncológicos. RBC, 53(2): 225-229, 2007.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REGO, S.; PALACIOS, M., A finitude humana e a saúde pública. Cadernos de Saúde Pública, 22(8): 1755-1760, ago 2006.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29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>
                <a:solidFill>
                  <a:schemeClr val="folHlink"/>
                </a:solidFill>
              </a:rPr>
              <a:t>Material Complementar: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ROMIO, J.; BRUSTOLIN, L.A., Suicídio, ética do cuidado e esperança: uma leitura teológica. Disponível em http://www.pucrs.br/edipucrs/XSalaoIC/Ciencias_Humanas/Teologia/70439-JOCIMARROMIO.pdf Acesso 23/2/10.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SCHRAMM, F.R., Morte e finitude em nossa sociedade: implicações no ensino dos cuidados paliativos. RBC, 48(1): 17-20, 2002.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sz="2400"/>
              <a:t>SILVA, G.S.N. da; AYRES, J.R. de C.M., O encontro com a morte: à procura do Mestre Quíron na formação médica. RevBrEdMed, 34(4): 487-496, 2010.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sz="2400"/>
              <a:t>UGAZIO, U.M., Il problema della morte nella filosofia di Heidegger. Milano: Mursia, 1976.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987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Referências Bibliográficas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>
                <a:solidFill>
                  <a:schemeClr val="folHlink"/>
                </a:solidFill>
              </a:rPr>
              <a:t>Material Complementar (Lévinas):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/>
              <a:t>LÉVINAS, E. Alterité et Transcendance. Paris: Fata Morgana, 1995.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Autrement qu'être ou au-delà de l'essence. Paris: Kluwer Academic, 1974.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/>
              <a:t>Dieu, la Mort et le Temps. Paris: Grasset, 1993.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052514"/>
            <a:ext cx="3810000" cy="18002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MORTE </a:t>
            </a:r>
          </a:p>
          <a:p>
            <a:pPr algn="ctr" eaLnBrk="1" hangingPunct="1">
              <a:buFontTx/>
              <a:buNone/>
              <a:defRPr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 O</a:t>
            </a:r>
          </a:p>
          <a:p>
            <a:pPr algn="ctr" eaLnBrk="1" hangingPunct="1">
              <a:buFontTx/>
              <a:buNone/>
              <a:defRPr/>
            </a:pPr>
            <a:r>
              <a:rPr lang="pt-B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MORRER</a:t>
            </a:r>
            <a:endParaRPr lang="pt-B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43" name="Picture 3" descr="10086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500439"/>
            <a:ext cx="46450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davidt039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692150"/>
            <a:ext cx="3924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608888" y="3716339"/>
          <a:ext cx="21399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CorelPhotoPaint.Image.11" r:id="rId5" imgW="2139700" imgH="3026670" progId="CorelPhotoPaint.Image.11">
                  <p:embed/>
                </p:oleObj>
              </mc:Choice>
              <mc:Fallback>
                <p:oleObj name="CorelPhotoPaint.Image.11" r:id="rId5" imgW="2139700" imgH="3026670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3716339"/>
                        <a:ext cx="2139950" cy="2693987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4F2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BIOÉTICA</a:t>
            </a:r>
          </a:p>
        </p:txBody>
      </p:sp>
    </p:spTree>
    <p:extLst>
      <p:ext uri="{BB962C8B-B14F-4D97-AF65-F5344CB8AC3E}">
        <p14:creationId xmlns:p14="http://schemas.microsoft.com/office/powerpoint/2010/main" val="1845462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916114"/>
            <a:ext cx="4211637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4F2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BIOÉTICA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03389" y="765175"/>
            <a:ext cx="87137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EUTANÁSIA</a:t>
            </a:r>
          </a:p>
        </p:txBody>
      </p:sp>
      <p:pic>
        <p:nvPicPr>
          <p:cNvPr id="7" name="Picture 6" descr="samped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8"/>
            <a:ext cx="4140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769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division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974850"/>
            <a:ext cx="285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Relação face-a-face</a:t>
            </a:r>
          </a:p>
        </p:txBody>
      </p:sp>
    </p:spTree>
    <p:extLst>
      <p:ext uri="{BB962C8B-B14F-4D97-AF65-F5344CB8AC3E}">
        <p14:creationId xmlns:p14="http://schemas.microsoft.com/office/powerpoint/2010/main" val="36094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rapia_intensiva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5953124" y="2643182"/>
            <a:ext cx="44155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8810645" y="3571876"/>
            <a:ext cx="285752" cy="33915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60450" y="986838"/>
            <a:ext cx="2662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err="1">
                <a:solidFill>
                  <a:srgbClr val="000000"/>
                </a:solidFill>
              </a:rPr>
              <a:t>DISTANÁSIA</a:t>
            </a: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lum bright="-14000" contrast="14000"/>
          </a:blip>
          <a:srcRect/>
          <a:stretch>
            <a:fillRect/>
          </a:stretch>
        </p:blipFill>
        <p:spPr bwMode="auto">
          <a:xfrm>
            <a:off x="2095472" y="2643182"/>
            <a:ext cx="36381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2935" y="785795"/>
            <a:ext cx="1619926" cy="12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4892" y="586308"/>
            <a:ext cx="649692" cy="15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07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4F26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BIOÉTICA</a:t>
            </a:r>
          </a:p>
        </p:txBody>
      </p:sp>
    </p:spTree>
    <p:extLst>
      <p:ext uri="{BB962C8B-B14F-4D97-AF65-F5344CB8AC3E}">
        <p14:creationId xmlns:p14="http://schemas.microsoft.com/office/powerpoint/2010/main" val="606957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Declaração de Harvard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52700" y="1412776"/>
            <a:ext cx="7200900" cy="4454624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/>
              <a:t>morre-se quando cessam definitiva e irreversivelmente as funções encefálicas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sz="3600" b="1" dirty="0">
                <a:solidFill>
                  <a:schemeClr val="folHlink"/>
                </a:solidFill>
              </a:rPr>
              <a:t>=</a:t>
            </a:r>
          </a:p>
          <a:p>
            <a:r>
              <a:rPr lang="pt-BR" sz="3600" dirty="0"/>
              <a:t>certificado do diagnóstico da “morte encefálica”</a:t>
            </a:r>
          </a:p>
          <a:p>
            <a:r>
              <a:rPr lang="pt-BR" sz="3600" dirty="0"/>
              <a:t>Ela resolve, para </a:t>
            </a:r>
            <a:r>
              <a:rPr lang="pt-BR" sz="3600" dirty="0">
                <a:solidFill>
                  <a:schemeClr val="hlink"/>
                </a:solidFill>
              </a:rPr>
              <a:t>fins clínicos e jurídicos</a:t>
            </a:r>
            <a:r>
              <a:rPr lang="pt-BR" sz="3600" dirty="0"/>
              <a:t>, a pessoa e o momento exato para a captação de órgãos </a:t>
            </a:r>
          </a:p>
          <a:p>
            <a:pPr marL="0" indent="0" algn="r">
              <a:buNone/>
            </a:pPr>
            <a:r>
              <a:rPr lang="pt-BR" dirty="0" smtClean="0"/>
              <a:t>(</a:t>
            </a:r>
            <a:r>
              <a:rPr lang="pt-BR" dirty="0"/>
              <a:t>GURGEL, 2007)</a:t>
            </a:r>
          </a:p>
        </p:txBody>
      </p:sp>
    </p:spTree>
    <p:extLst>
      <p:ext uri="{BB962C8B-B14F-4D97-AF65-F5344CB8AC3E}">
        <p14:creationId xmlns:p14="http://schemas.microsoft.com/office/powerpoint/2010/main" val="5398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Definindo: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74825" y="1600200"/>
            <a:ext cx="4235450" cy="1468438"/>
          </a:xfrm>
        </p:spPr>
        <p:txBody>
          <a:bodyPr>
            <a:noAutofit/>
          </a:bodyPr>
          <a:lstStyle/>
          <a:p>
            <a:r>
              <a:rPr lang="pt-BR" sz="4800" dirty="0"/>
              <a:t>Morte Social:</a:t>
            </a:r>
          </a:p>
          <a:p>
            <a:pPr lvl="1"/>
            <a:r>
              <a:rPr lang="pt-BR" sz="4800" dirty="0"/>
              <a:t>Exclusão de um grupo dado</a:t>
            </a:r>
          </a:p>
        </p:txBody>
      </p:sp>
      <p:pic>
        <p:nvPicPr>
          <p:cNvPr id="45060" name="Picture 4" descr="20070524-miseri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8" y="685800"/>
            <a:ext cx="3842739" cy="5623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67109" y="261572"/>
            <a:ext cx="4837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</a:rPr>
              <a:t>EXPECTATIVAS ATUAIS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lum contrast="31000"/>
          </a:blip>
          <a:srcRect/>
          <a:stretch>
            <a:fillRect/>
          </a:stretch>
        </p:blipFill>
        <p:spPr bwMode="auto">
          <a:xfrm>
            <a:off x="6600056" y="1124745"/>
            <a:ext cx="3388793" cy="44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881604" y="5661249"/>
            <a:ext cx="87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Abr. 2000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31000"/>
          </a:blip>
          <a:srcRect/>
          <a:stretch>
            <a:fillRect/>
          </a:stretch>
        </p:blipFill>
        <p:spPr bwMode="auto">
          <a:xfrm>
            <a:off x="2495601" y="1149703"/>
            <a:ext cx="3302893" cy="438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647728" y="5661249"/>
            <a:ext cx="878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Out. 1999</a:t>
            </a:r>
          </a:p>
        </p:txBody>
      </p:sp>
    </p:spTree>
    <p:extLst>
      <p:ext uri="{BB962C8B-B14F-4D97-AF65-F5344CB8AC3E}">
        <p14:creationId xmlns:p14="http://schemas.microsoft.com/office/powerpoint/2010/main" val="8511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67108" y="225177"/>
            <a:ext cx="4837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</a:rPr>
              <a:t>EXPECTATIVAS ATUAIS</a:t>
            </a: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6535590" y="1171708"/>
            <a:ext cx="3376834" cy="43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835777" y="5657946"/>
            <a:ext cx="88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Nov. 2005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contrast="27000"/>
          </a:blip>
          <a:srcRect/>
          <a:stretch>
            <a:fillRect/>
          </a:stretch>
        </p:blipFill>
        <p:spPr bwMode="auto">
          <a:xfrm>
            <a:off x="2316662" y="1124745"/>
            <a:ext cx="3335716" cy="44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40996" y="567228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Jan. 2001</a:t>
            </a:r>
          </a:p>
        </p:txBody>
      </p:sp>
    </p:spTree>
    <p:extLst>
      <p:ext uri="{BB962C8B-B14F-4D97-AF65-F5344CB8AC3E}">
        <p14:creationId xmlns:p14="http://schemas.microsoft.com/office/powerpoint/2010/main" val="28852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89910" y="5672282"/>
            <a:ext cx="8338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Jul. 2009</a:t>
            </a:r>
          </a:p>
        </p:txBody>
      </p:sp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6528049" y="1190634"/>
            <a:ext cx="3312368" cy="43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7726093" y="5672282"/>
            <a:ext cx="88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Nov. 2011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67109" y="343896"/>
            <a:ext cx="4837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</a:rPr>
              <a:t>EXPECTATIVAS ATUAIS</a:t>
            </a:r>
          </a:p>
        </p:txBody>
      </p:sp>
      <p:pic>
        <p:nvPicPr>
          <p:cNvPr id="6" name="Picture 2" descr="http://veja.abril.com.br/150709/imagens/capa38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307728" y="1210896"/>
            <a:ext cx="3356444" cy="432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1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67109" y="285729"/>
            <a:ext cx="4837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</a:rPr>
              <a:t>EXPECTATIVAS ATUAIS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67828" y="1150165"/>
            <a:ext cx="3468132" cy="45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6446174" y="1124745"/>
            <a:ext cx="3394243" cy="45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71038" y="5732715"/>
            <a:ext cx="1040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Fev. 2010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80177" y="5698047"/>
            <a:ext cx="1040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00"/>
                </a:solidFill>
              </a:rPr>
              <a:t>Fev. 2010</a:t>
            </a:r>
          </a:p>
        </p:txBody>
      </p:sp>
    </p:spTree>
    <p:extLst>
      <p:ext uri="{BB962C8B-B14F-4D97-AF65-F5344CB8AC3E}">
        <p14:creationId xmlns:p14="http://schemas.microsoft.com/office/powerpoint/2010/main" val="5380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02191" y="5396228"/>
            <a:ext cx="696857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</a:rPr>
              <a:t>TRANSHUMANISMO             PÓS-HUMANISMO</a:t>
            </a:r>
          </a:p>
        </p:txBody>
      </p:sp>
      <p:pic>
        <p:nvPicPr>
          <p:cNvPr id="3" name="Picture 9" descr="Ilusão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2648545" y="1459076"/>
            <a:ext cx="3649346" cy="328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387" y="1465373"/>
            <a:ext cx="2448272" cy="32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ta para a direita 4"/>
          <p:cNvSpPr/>
          <p:nvPr/>
        </p:nvSpPr>
        <p:spPr bwMode="auto">
          <a:xfrm>
            <a:off x="5856826" y="5435078"/>
            <a:ext cx="792088" cy="360040"/>
          </a:xfrm>
          <a:prstGeom prst="rightArrow">
            <a:avLst/>
          </a:prstGeom>
          <a:solidFill>
            <a:srgbClr val="00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018931" y="4766956"/>
            <a:ext cx="2592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srgbClr val="000000"/>
                </a:solidFill>
              </a:rPr>
              <a:t>Fonte da vida eterna - Cleveland (Ohio)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667108" y="357167"/>
            <a:ext cx="4837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</a:rPr>
              <a:t>EXPECTATIVAS ATUAIS</a:t>
            </a:r>
          </a:p>
        </p:txBody>
      </p:sp>
    </p:spTree>
    <p:extLst>
      <p:ext uri="{BB962C8B-B14F-4D97-AF65-F5344CB8AC3E}">
        <p14:creationId xmlns:p14="http://schemas.microsoft.com/office/powerpoint/2010/main" val="1417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100" dirty="0">
                <a:latin typeface="Arial Narrow" panose="020B0606020202030204" pitchFamily="34" charset="0"/>
              </a:rPr>
              <a:t>Livro nazista de anatomia ainda é utilizado por </a:t>
            </a:r>
            <a:r>
              <a:rPr lang="pt-BR" sz="1100" dirty="0" smtClean="0">
                <a:latin typeface="Arial Narrow" panose="020B0606020202030204" pitchFamily="34" charset="0"/>
              </a:rPr>
              <a:t>cirurgiões. Disponível em: </a:t>
            </a:r>
            <a:r>
              <a:rPr lang="pt-BR" sz="1100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pt-BR" sz="1100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pt-BR" sz="1100" dirty="0" smtClean="0">
                <a:latin typeface="Arial Narrow" panose="020B0606020202030204" pitchFamily="34" charset="0"/>
                <a:hlinkClick r:id="rId2"/>
              </a:rPr>
              <a:t>revistagalileu.globo.com/Sociedade/Historia/noticia/2019/08/livro-nazista-de-anatomia-ainda-e-utilizado-por-cirurgioes-entenda.html</a:t>
            </a:r>
            <a:endParaRPr lang="pt-BR" sz="11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1100" dirty="0"/>
              <a:t>GURGEL, </a:t>
            </a:r>
            <a:r>
              <a:rPr lang="pt-BR" sz="1100" dirty="0" err="1"/>
              <a:t>Wildoberto</a:t>
            </a:r>
            <a:r>
              <a:rPr lang="pt-BR" sz="1100" dirty="0"/>
              <a:t> Batista. A morte como questão social. </a:t>
            </a:r>
            <a:r>
              <a:rPr lang="pt-BR" sz="1100" i="1" dirty="0" err="1"/>
              <a:t>Barbarói</a:t>
            </a:r>
            <a:r>
              <a:rPr lang="pt-BR" sz="1100" i="1" dirty="0"/>
              <a:t>. </a:t>
            </a:r>
            <a:r>
              <a:rPr lang="pt-BR" sz="1100" dirty="0"/>
              <a:t>Santa Cruz do Sul, n. 27, jul./dez. 2007.</a:t>
            </a:r>
          </a:p>
          <a:p>
            <a:pPr marL="0" indent="0">
              <a:buNone/>
            </a:pPr>
            <a:endParaRPr lang="pt-BR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Rotina: Cena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solidFill>
                  <a:schemeClr val="hlink"/>
                </a:solidFill>
              </a:rPr>
              <a:t>Saudação</a:t>
            </a:r>
            <a:r>
              <a:rPr lang="pt-BR"/>
              <a:t> dos atendentes que entram no quarto da paciente: “Como está se sentido hoje?”</a:t>
            </a:r>
          </a:p>
          <a:p>
            <a:pPr lvl="1"/>
            <a:r>
              <a:rPr lang="pt-BR"/>
              <a:t>Durante o vômito</a:t>
            </a:r>
          </a:p>
          <a:p>
            <a:pPr lvl="1"/>
            <a:r>
              <a:rPr lang="pt-BR"/>
              <a:t>Após uma operação em que a paciente está entubada</a:t>
            </a:r>
          </a:p>
          <a:p>
            <a:pPr lvl="1"/>
            <a:r>
              <a:rPr lang="pt-BR"/>
              <a:t>Também após a morte?</a:t>
            </a:r>
          </a:p>
        </p:txBody>
      </p:sp>
    </p:spTree>
    <p:extLst>
      <p:ext uri="{BB962C8B-B14F-4D97-AF65-F5344CB8AC3E}">
        <p14:creationId xmlns:p14="http://schemas.microsoft.com/office/powerpoint/2010/main" val="13274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Monólogo e representação teatral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241800" cy="4525963"/>
          </a:xfrm>
        </p:spPr>
        <p:txBody>
          <a:bodyPr/>
          <a:lstStyle/>
          <a:p>
            <a:r>
              <a:rPr lang="pt-BR" sz="2800"/>
              <a:t>Testemunho em primeira pessoa</a:t>
            </a:r>
          </a:p>
          <a:p>
            <a:r>
              <a:rPr lang="pt-BR" sz="2800"/>
              <a:t>A vida como encenação</a:t>
            </a:r>
          </a:p>
          <a:p>
            <a:r>
              <a:rPr lang="pt-BR" sz="2800"/>
              <a:t>Monólogo até a entrada de outros artistas</a:t>
            </a:r>
          </a:p>
        </p:txBody>
      </p:sp>
      <p:pic>
        <p:nvPicPr>
          <p:cNvPr id="34821" name="Picture 5" descr="especial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43163"/>
            <a:ext cx="3797300" cy="280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00375" y="5229225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folHlink"/>
                </a:solidFill>
              </a:rPr>
              <a:t>Cena 3</a:t>
            </a:r>
          </a:p>
        </p:txBody>
      </p:sp>
    </p:spTree>
    <p:extLst>
      <p:ext uri="{BB962C8B-B14F-4D97-AF65-F5344CB8AC3E}">
        <p14:creationId xmlns:p14="http://schemas.microsoft.com/office/powerpoint/2010/main" val="27261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9351"/>
            <a:ext cx="8229600" cy="4525963"/>
          </a:xfrm>
        </p:spPr>
        <p:txBody>
          <a:bodyPr/>
          <a:lstStyle/>
          <a:p>
            <a:r>
              <a:rPr lang="pt-BR"/>
              <a:t>“Aquele que detém a mensagem tem o </a:t>
            </a:r>
            <a:r>
              <a:rPr lang="pt-BR">
                <a:solidFill>
                  <a:schemeClr val="folHlink"/>
                </a:solidFill>
              </a:rPr>
              <a:t>poder</a:t>
            </a:r>
            <a:r>
              <a:rPr lang="pt-BR"/>
              <a:t>, permeia as ações mais rotineiras e acaba influenciando na tomada de decisões.” (Soares, </a:t>
            </a:r>
            <a:r>
              <a:rPr lang="pt-BR" sz="2000"/>
              <a:t>www.bocc.ubi.pt</a:t>
            </a:r>
            <a:r>
              <a:rPr lang="pt-BR"/>
              <a:t> ) </a:t>
            </a:r>
          </a:p>
          <a:p>
            <a:pPr lvl="1"/>
            <a:r>
              <a:rPr lang="pt-BR"/>
              <a:t>Ações: perguntar dados a cada novo exame de rotina</a:t>
            </a:r>
          </a:p>
          <a:p>
            <a:pPr lvl="2"/>
            <a:r>
              <a:rPr lang="pt-BR"/>
              <a:t>Importância da informação X burocracia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00375" y="5229225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folHlink"/>
                </a:solidFill>
              </a:rPr>
              <a:t>Cena 4</a:t>
            </a:r>
          </a:p>
        </p:txBody>
      </p:sp>
    </p:spTree>
    <p:extLst>
      <p:ext uri="{BB962C8B-B14F-4D97-AF65-F5344CB8AC3E}">
        <p14:creationId xmlns:p14="http://schemas.microsoft.com/office/powerpoint/2010/main" val="2398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foucault_po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6287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/>
            </a:r>
            <a:br>
              <a:rPr lang="pt-BR" sz="4000"/>
            </a:br>
            <a:r>
              <a:rPr lang="pt-BR" sz="4000"/>
              <a:t>Comunicação e relação de Poder</a:t>
            </a:r>
            <a:br>
              <a:rPr lang="pt-BR" sz="4000"/>
            </a:br>
            <a:endParaRPr lang="pt-BR" sz="4000"/>
          </a:p>
        </p:txBody>
      </p:sp>
      <p:sp>
        <p:nvSpPr>
          <p:cNvPr id="2560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774825" y="1600201"/>
            <a:ext cx="4241800" cy="4525963"/>
          </a:xfrm>
        </p:spPr>
        <p:txBody>
          <a:bodyPr/>
          <a:lstStyle/>
          <a:p>
            <a:r>
              <a:rPr lang="pt-BR" sz="2800"/>
              <a:t>“ninguém entrará na </a:t>
            </a:r>
            <a:r>
              <a:rPr lang="pt-BR" sz="2800">
                <a:solidFill>
                  <a:schemeClr val="folHlink"/>
                </a:solidFill>
              </a:rPr>
              <a:t>ordem</a:t>
            </a:r>
            <a:r>
              <a:rPr lang="pt-BR" sz="2800"/>
              <a:t> do discurso se não satisfizer certas exigências, ou se não estiver, à partida, qualificado para o fazer.”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161427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“Se o processo de comunicação e o fluxo informacional forem eficientes, o </a:t>
            </a:r>
            <a:r>
              <a:rPr lang="pt-BR">
                <a:solidFill>
                  <a:schemeClr val="folHlink"/>
                </a:solidFill>
              </a:rPr>
              <a:t>entendimento</a:t>
            </a:r>
            <a:r>
              <a:rPr lang="pt-BR"/>
              <a:t> é alcançado e os conflitos reduzidos, sendo as metas cumpridas mais facilmente.” (Soares, </a:t>
            </a:r>
            <a:r>
              <a:rPr lang="pt-BR" sz="2000"/>
              <a:t>www.bocc.ubi.pt</a:t>
            </a:r>
            <a:r>
              <a:rPr lang="pt-BR"/>
              <a:t> )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asadedofuncionrio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97000"/>
            <a:ext cx="6005512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Cena 5 ( o aluno)</a:t>
            </a:r>
          </a:p>
        </p:txBody>
      </p:sp>
    </p:spTree>
    <p:extLst>
      <p:ext uri="{BB962C8B-B14F-4D97-AF65-F5344CB8AC3E}">
        <p14:creationId xmlns:p14="http://schemas.microsoft.com/office/powerpoint/2010/main" val="38601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Informação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0725" y="2492375"/>
            <a:ext cx="3384550" cy="2305050"/>
          </a:xfr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pt-BR" sz="2200"/>
              <a:t>Todo e qualquer comunicado ou notícia que tenha significado, idéia ou valor, sendo este transmitido por um canal, entre emissor e receptor.</a:t>
            </a:r>
          </a:p>
          <a:p>
            <a:pPr marL="0" indent="0"/>
            <a:endParaRPr lang="pt-BR" sz="280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5138" y="2105025"/>
          <a:ext cx="4511675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Foto do Photo Editor" r:id="rId3" imgW="3809524" imgH="2857899" progId="MSPhotoEd.3">
                  <p:embed/>
                </p:oleObj>
              </mc:Choice>
              <mc:Fallback>
                <p:oleObj name="Foto do Photo Editor" r:id="rId3" imgW="3809524" imgH="2857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2105025"/>
                        <a:ext cx="4511675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7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Informação: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5951538" y="1782763"/>
            <a:ext cx="4241800" cy="4525962"/>
          </a:xfrm>
        </p:spPr>
        <p:txBody>
          <a:bodyPr/>
          <a:lstStyle/>
          <a:p>
            <a:r>
              <a:rPr lang="pt-BR" sz="2400"/>
              <a:t>Ativador e organizador das relações organizacionais, na busca da redução da incerteza, objetivando a compreensão entre as partes e a minimização dos conflitos, afastando a controvérsia.</a:t>
            </a:r>
          </a:p>
          <a:p>
            <a:endParaRPr lang="pt-BR" sz="2400"/>
          </a:p>
        </p:txBody>
      </p:sp>
      <p:pic>
        <p:nvPicPr>
          <p:cNvPr id="39941" name="Picture 5" descr="fot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420939"/>
            <a:ext cx="291465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91385" y="1298811"/>
            <a:ext cx="7162800" cy="49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46663" y="477672"/>
            <a:ext cx="1029041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a)Das </a:t>
            </a:r>
            <a:r>
              <a:rPr lang="pt-BR" sz="2800" dirty="0">
                <a:solidFill>
                  <a:srgbClr val="FFFFFF"/>
                </a:solidFill>
              </a:rPr>
              <a:t>questões de saúde e saúde pública - o SUS e sua importância;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b)Direito à vida e a questão do aborto; início da vida, direitos sexuais e reprodutivos: anencefalia, microcefalia e vítimas e abuso;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- fecundação artificial e reprodução assistida; eugenia; melhoramentos genéticos (</a:t>
            </a:r>
            <a:r>
              <a:rPr lang="pt-BR" sz="2800" dirty="0" err="1">
                <a:solidFill>
                  <a:srgbClr val="FFFFFF"/>
                </a:solidFill>
              </a:rPr>
              <a:t>bioenhancement</a:t>
            </a:r>
            <a:r>
              <a:rPr lang="pt-BR" sz="2800" dirty="0">
                <a:solidFill>
                  <a:srgbClr val="FFFFFF"/>
                </a:solidFill>
              </a:rPr>
              <a:t>); bancos genéticos;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c)Questões sobre a morte natural e o direito de morrer: eutanásia e </a:t>
            </a:r>
            <a:r>
              <a:rPr lang="pt-BR" sz="2800" dirty="0" err="1">
                <a:solidFill>
                  <a:srgbClr val="FFFFFF"/>
                </a:solidFill>
              </a:rPr>
              <a:t>distanásia</a:t>
            </a:r>
            <a:r>
              <a:rPr lang="pt-BR" sz="2800" dirty="0">
                <a:solidFill>
                  <a:srgbClr val="FFFFFF"/>
                </a:solidFill>
              </a:rPr>
              <a:t> (</a:t>
            </a:r>
            <a:r>
              <a:rPr lang="pt-BR" sz="2800" dirty="0" err="1">
                <a:solidFill>
                  <a:srgbClr val="FFFFFF"/>
                </a:solidFill>
              </a:rPr>
              <a:t>death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by</a:t>
            </a:r>
            <a:r>
              <a:rPr lang="pt-BR" sz="2800" dirty="0">
                <a:solidFill>
                  <a:srgbClr val="FFFFFF"/>
                </a:solidFill>
              </a:rPr>
              <a:t> </a:t>
            </a:r>
            <a:r>
              <a:rPr lang="pt-BR" sz="2800" dirty="0" err="1">
                <a:solidFill>
                  <a:srgbClr val="FFFFFF"/>
                </a:solidFill>
              </a:rPr>
              <a:t>choice</a:t>
            </a:r>
            <a:r>
              <a:rPr lang="pt-BR" sz="2800" dirty="0">
                <a:solidFill>
                  <a:srgbClr val="FFFFFF"/>
                </a:solidFill>
              </a:rPr>
              <a:t>) e obstinação terapêutica; filme: Mar adentro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d)Placebo e ensaios químicos: uso de humanos e animais em pesquisa clínica;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e)Cuidados paliativos;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f)Indústria farmacêutica;</a:t>
            </a:r>
            <a:br>
              <a:rPr lang="pt-BR" sz="2800" dirty="0">
                <a:solidFill>
                  <a:srgbClr val="FFFFFF"/>
                </a:solidFill>
              </a:rPr>
            </a:br>
            <a:r>
              <a:rPr lang="pt-BR" sz="2800" dirty="0">
                <a:solidFill>
                  <a:srgbClr val="FFFFFF"/>
                </a:solidFill>
              </a:rPr>
              <a:t>g)Transmissão do HIV, inexistência de proteção, orientação e educação;</a:t>
            </a: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cg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11314"/>
            <a:ext cx="8496300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Cena: junta médica (residentes e professor)</a:t>
            </a:r>
          </a:p>
        </p:txBody>
      </p:sp>
      <p:pic>
        <p:nvPicPr>
          <p:cNvPr id="28677" name="Picture 5" descr="37890133270e48_250x1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3" y="5272088"/>
            <a:ext cx="2381250" cy="123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15220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“Se o discurso verdadeiro já não é, desde os Gregos, aquele que responde ao desejo ou aquele que exerce o poder, o que é que, no entanto, está em jogo na vontade de verdade, na vontade de o dizer, de dizer o discurso verdadeiro — o que é que está em jogo senão o desejo e o poder?” </a:t>
            </a:r>
            <a:r>
              <a:rPr lang="pt-BR" sz="2400"/>
              <a:t>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12372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Lidando com o infortúnio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241800" cy="4525963"/>
          </a:xfrm>
        </p:spPr>
        <p:txBody>
          <a:bodyPr/>
          <a:lstStyle/>
          <a:p>
            <a:r>
              <a:rPr lang="pt-BR" sz="2800"/>
              <a:t>Infortúnio = má fortuna; adversidade, </a:t>
            </a:r>
            <a:r>
              <a:rPr lang="pt-BR" sz="2800" i="1" u="sng"/>
              <a:t>desdita</a:t>
            </a:r>
            <a:r>
              <a:rPr lang="pt-BR" sz="2800"/>
              <a:t>, infelicidade; acontecimento, fato infeliz que sucede a alguém ou a um grupo de pessoas; </a:t>
            </a:r>
            <a:br>
              <a:rPr lang="pt-BR" sz="2800"/>
            </a:br>
            <a:endParaRPr lang="pt-BR" sz="2800"/>
          </a:p>
        </p:txBody>
      </p:sp>
      <p:pic>
        <p:nvPicPr>
          <p:cNvPr id="5125" name="Picture 5" descr="tudo_ficcao_amor_em_fati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1893889"/>
            <a:ext cx="3797300" cy="282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Infortúnio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6175375" y="1600201"/>
            <a:ext cx="4241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/>
              <a:t>“quando o sofrimento atinge níveis próximos do desespero, ele se chama de “infortúnio". </a:t>
            </a:r>
          </a:p>
          <a:p>
            <a:pPr>
              <a:lnSpc>
                <a:spcPct val="80000"/>
              </a:lnSpc>
            </a:pPr>
            <a:r>
              <a:rPr lang="pt-BR" sz="2400"/>
              <a:t>“o infortúnio acontece quando a dor chega, ao mesmo tempo, em três dimensões essenciais da vida: a física, a psicológica e a social.” </a:t>
            </a:r>
            <a:br>
              <a:rPr lang="pt-BR" sz="2400"/>
            </a:br>
            <a:r>
              <a:rPr lang="pt-BR" sz="2400"/>
              <a:t/>
            </a:r>
            <a:br>
              <a:rPr lang="pt-BR" sz="2400"/>
            </a:br>
            <a:endParaRPr lang="pt-BR" sz="2400"/>
          </a:p>
        </p:txBody>
      </p:sp>
      <p:pic>
        <p:nvPicPr>
          <p:cNvPr id="14341" name="Picture 5" descr="simone_w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9" y="2020888"/>
            <a:ext cx="21050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86038" y="5229226"/>
            <a:ext cx="307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Simone Weil (1909-1943)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43700" y="601503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hlinkClick r:id="rId3"/>
              </a:rPr>
              <a:t>www.ricardogondim.com.br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700214"/>
            <a:ext cx="5554663" cy="388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Junto com a dor corporal, esvai-se também a auto-estima e junto com a baixa estima brotam sentimentos (reais ou imaginários, não importa) de “descenso social”, que solapam a esperança  </a:t>
            </a:r>
          </a:p>
        </p:txBody>
      </p:sp>
      <p:pic>
        <p:nvPicPr>
          <p:cNvPr id="16389" name="Picture 5" descr="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989138"/>
            <a:ext cx="2465388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823201" y="6021388"/>
            <a:ext cx="2665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hlinkClick r:id="rId3"/>
              </a:rPr>
              <a:t>www.ricardogondim.com.br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5817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Exemplos culturais de infortúnio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600201"/>
            <a:ext cx="4321175" cy="420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Uma mulher espancada pelo marido e que convive num ambiente religioso e social que não permite o divórcio, sofre para além da dor; ela está escravizada ao “infortúnio”; vive um inferno.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59601" y="6188075"/>
            <a:ext cx="266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hlinkClick r:id="rId2"/>
              </a:rPr>
              <a:t>www.ricardogondim.com.br</a:t>
            </a:r>
            <a:endParaRPr lang="pt-BR" sz="160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1863"/>
            <a:ext cx="38290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7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Exemplos culturais de infortúnio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1849439" y="1600201"/>
            <a:ext cx="4321175" cy="420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/>
              <a:t>O mesmo </a:t>
            </a:r>
            <a:r>
              <a:rPr lang="pt-BR" sz="2000">
                <a:solidFill>
                  <a:srgbClr val="FF0000"/>
                </a:solidFill>
              </a:rPr>
              <a:t>inferno</a:t>
            </a:r>
            <a:r>
              <a:rPr lang="pt-BR" sz="2000"/>
              <a:t> do índio tuberculoso que quando tosse sangue e é segregado do restante da tribo; </a:t>
            </a:r>
          </a:p>
          <a:p>
            <a:pPr>
              <a:lnSpc>
                <a:spcPct val="80000"/>
              </a:lnSpc>
            </a:pPr>
            <a:r>
              <a:rPr lang="pt-BR" sz="2000"/>
              <a:t>ou do iraquiano que depois de enterrar o filho, precisa voltar para os escombros de seu lar; </a:t>
            </a:r>
          </a:p>
          <a:p>
            <a:pPr>
              <a:lnSpc>
                <a:spcPct val="80000"/>
              </a:lnSpc>
            </a:pPr>
            <a:r>
              <a:rPr lang="pt-BR" sz="2000"/>
              <a:t>ou do camponês que trabalha na lavoura da cana até a fadiga mortal.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464426" y="6188075"/>
            <a:ext cx="266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hlinkClick r:id="rId2"/>
              </a:rPr>
              <a:t>www.ricardogondim.com.br</a:t>
            </a:r>
            <a:endParaRPr lang="pt-BR" sz="160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2276476"/>
            <a:ext cx="3679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357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376364"/>
            <a:ext cx="52387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Ordem do Discurso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“o ritual define a qualificação que devem possuir os indivíduos que falam (e que, no jogo do diálogo, na interrogação, na recitação, devem ocupar determinada posição e formular determinado tipo de enunciados)”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4258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803677_demon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643064"/>
            <a:ext cx="63373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Exorcismo: eliminar o mal </a:t>
            </a:r>
          </a:p>
        </p:txBody>
      </p:sp>
    </p:spTree>
    <p:extLst>
      <p:ext uri="{BB962C8B-B14F-4D97-AF65-F5344CB8AC3E}">
        <p14:creationId xmlns:p14="http://schemas.microsoft.com/office/powerpoint/2010/main" val="36672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79678" y="1351128"/>
            <a:ext cx="8311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hlinkClick r:id="rId2"/>
              </a:rPr>
              <a:t>Assistir:</a:t>
            </a:r>
          </a:p>
          <a:p>
            <a:endParaRPr lang="pt-BR" sz="5400" dirty="0" smtClean="0">
              <a:hlinkClick r:id="rId2"/>
            </a:endParaRPr>
          </a:p>
          <a:p>
            <a:r>
              <a:rPr lang="pt-BR" sz="5400" dirty="0" smtClean="0">
                <a:hlinkClick r:id="rId2"/>
              </a:rPr>
              <a:t>https</a:t>
            </a:r>
            <a:r>
              <a:rPr lang="pt-BR" sz="5400" dirty="0">
                <a:hlinkClick r:id="rId2"/>
              </a:rPr>
              <a:t>://www.youtube.com/watch?v=q-S409E9CoU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35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“define os gestos, os comportamentos, as circunstâncias e todo o conjunto de sinais que devem acompanhar o discurso ; o ritual fixa, por fim, a eficácia, suposta ou imposta, das palavras, o seu efeito sobre aqueles a quem elas se dirigem, os limites do seu valor constrangedor” (Foucault, 1999) </a:t>
            </a:r>
          </a:p>
        </p:txBody>
      </p:sp>
    </p:spTree>
    <p:extLst>
      <p:ext uri="{BB962C8B-B14F-4D97-AF65-F5344CB8AC3E}">
        <p14:creationId xmlns:p14="http://schemas.microsoft.com/office/powerpoint/2010/main" val="93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Discurso e falatório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Exame ginecológico: aluno X professor</a:t>
            </a:r>
          </a:p>
          <a:p>
            <a:r>
              <a:rPr lang="pt-BR"/>
              <a:t>“Os discursos devem ser tratados como práticas descontínuas que se cruzam, que às vezes se justapõem, mas que também se ignoram ou se excluem.”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4977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traduo_simult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623889"/>
            <a:ext cx="74771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Cena: Vivian levada para a tomografia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“Os discursos religiosos, jurídicos, terapêuticos, e em parte também os políticos, não são dissociáveis desse exercício de um ritual que determina para os sujeitos falantes, ao mesmo tempo, propriedades singulares e papéis convenientes.”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11517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entrev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12876"/>
            <a:ext cx="6624638" cy="46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Ontem e hoje</a:t>
            </a: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64225" y="725488"/>
          <a:ext cx="40386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Foto do Photo Editor" r:id="rId3" imgW="6238095" imgH="2285714" progId="MSPhotoEd.3">
                  <p:embed/>
                </p:oleObj>
              </mc:Choice>
              <mc:Fallback>
                <p:oleObj name="Foto do Photo Editor" r:id="rId3" imgW="6238095" imgH="22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725488"/>
                        <a:ext cx="40386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152207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pt-BR" sz="2800"/>
          </a:p>
          <a:p>
            <a:pPr>
              <a:lnSpc>
                <a:spcPct val="90000"/>
              </a:lnSpc>
            </a:pPr>
            <a:r>
              <a:rPr lang="pt-BR" sz="2800"/>
              <a:t>“século XVI ao século XIX: não se trataria tanto de assinalar as descobertas feitas ou os conceitos utilizados, mas de apurar como é que os princípios do </a:t>
            </a:r>
            <a:r>
              <a:rPr lang="pt-BR" sz="2800">
                <a:solidFill>
                  <a:srgbClr val="FF0000"/>
                </a:solidFill>
              </a:rPr>
              <a:t>autor</a:t>
            </a:r>
            <a:r>
              <a:rPr lang="pt-BR" sz="2800"/>
              <a:t>, do </a:t>
            </a:r>
            <a:r>
              <a:rPr lang="pt-BR" sz="2800">
                <a:solidFill>
                  <a:srgbClr val="FF0000"/>
                </a:solidFill>
              </a:rPr>
              <a:t>comentário</a:t>
            </a:r>
            <a:r>
              <a:rPr lang="pt-BR" sz="2800"/>
              <a:t> e da </a:t>
            </a:r>
            <a:r>
              <a:rPr lang="pt-BR" sz="2800">
                <a:solidFill>
                  <a:srgbClr val="FF0000"/>
                </a:solidFill>
              </a:rPr>
              <a:t>disciplina</a:t>
            </a:r>
            <a:r>
              <a:rPr lang="pt-BR" sz="2800"/>
              <a:t> atuaram na construção do discurso médico e em todas as instituições que o suportam, o transmitem e o reforçam;”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21913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ordem do discurso médico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/>
              <a:t>o princípio do grande autor : Hipócrates, Galeno, claro, mas também Paracelso, Sydenham ou Boerhaave ; </a:t>
            </a:r>
          </a:p>
          <a:p>
            <a:pPr>
              <a:lnSpc>
                <a:spcPct val="80000"/>
              </a:lnSpc>
            </a:pPr>
            <a:r>
              <a:rPr lang="pt-BR" sz="2000"/>
              <a:t>como é que se exerceu — e até tarde, no século XIX — a prática do aforismo [máxima ou sentença que, em poucas palavras, explicita regra ou princípio de alcance moral; apotegma (dito ou palavra memorável, lapidar, proferida por personagem célebre) , ditado]  e do comentário, como é que essa prática foi pouco a pouco substituída pela prática do próprio caso a analisar, pela recolha de casos, pela aprendizagem clínica sobre um caso concreto;</a:t>
            </a:r>
          </a:p>
          <a:p>
            <a:pPr>
              <a:lnSpc>
                <a:spcPct val="80000"/>
              </a:lnSpc>
            </a:pPr>
            <a:r>
              <a:rPr lang="pt-BR" sz="2000"/>
              <a:t> e finalmente, qual o modelo em que a medicina procurou constituir-se como disciplina, apoiando-se primeiro na história natural, depois na anatomia e na biologia. </a:t>
            </a:r>
          </a:p>
          <a:p>
            <a:pPr>
              <a:lnSpc>
                <a:spcPct val="80000"/>
              </a:lnSpc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350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Comentário </a:t>
            </a:r>
          </a:p>
        </p:txBody>
      </p:sp>
      <p:pic>
        <p:nvPicPr>
          <p:cNvPr id="58373" name="Picture 5" descr="medico_pacient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4439" y="735014"/>
            <a:ext cx="1368425" cy="136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1522075" cy="4525963"/>
          </a:xfrm>
        </p:spPr>
        <p:txBody>
          <a:bodyPr/>
          <a:lstStyle/>
          <a:p>
            <a:endParaRPr lang="pt-BR"/>
          </a:p>
          <a:p>
            <a:r>
              <a:rPr lang="pt-BR"/>
              <a:t>O comentário deve, num paradoxo que ele desloca sempre mas de que nunca se livra, dizer pela primeira vez aquilo que já tinha sido dito entretanto, e repetir incansavelmente aquilo que, porém, nunca tinha sido dito. </a:t>
            </a:r>
          </a:p>
        </p:txBody>
      </p:sp>
    </p:spTree>
    <p:extLst>
      <p:ext uri="{BB962C8B-B14F-4D97-AF65-F5344CB8AC3E}">
        <p14:creationId xmlns:p14="http://schemas.microsoft.com/office/powerpoint/2010/main" val="1461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Disciplina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“No interior dos seus limites, cada disciplina reconhece proposições verdadeiras e falsas ; mas repele para o outro lado das suas margens toda uma teratologia do saber.”</a:t>
            </a:r>
          </a:p>
        </p:txBody>
      </p:sp>
    </p:spTree>
    <p:extLst>
      <p:ext uri="{BB962C8B-B14F-4D97-AF65-F5344CB8AC3E}">
        <p14:creationId xmlns:p14="http://schemas.microsoft.com/office/powerpoint/2010/main" val="38799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241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“Por meio de diferentes práticas – psicológica, médica, penitenciária, educativa – uma idéia, um modelo de humanidade tem tomado forma, e essa idéia de homem tem se tornado normativa, evidente e se passa por universal.” (Foucault, 1994)</a:t>
            </a:r>
            <a:r>
              <a:rPr lang="pt-BR" sz="2800"/>
              <a:t> </a:t>
            </a:r>
          </a:p>
        </p:txBody>
      </p:sp>
      <p:pic>
        <p:nvPicPr>
          <p:cNvPr id="65541" name="Picture 5" descr="aula%20de%20anatomia%20do%20d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133601"/>
            <a:ext cx="4000500" cy="298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6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08051"/>
            <a:ext cx="7772400" cy="1871663"/>
          </a:xfrm>
        </p:spPr>
        <p:txBody>
          <a:bodyPr/>
          <a:lstStyle/>
          <a:p>
            <a:r>
              <a:rPr lang="pt-BR"/>
              <a:t>Questões ligadas ao final da vida humana</a:t>
            </a:r>
          </a:p>
        </p:txBody>
      </p:sp>
      <p:pic>
        <p:nvPicPr>
          <p:cNvPr id="17411" name="Picture 3" descr="gri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8275"/>
            <a:ext cx="32004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pria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766764"/>
            <a:ext cx="64579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241800" cy="4525963"/>
          </a:xfrm>
        </p:spPr>
        <p:txBody>
          <a:bodyPr/>
          <a:lstStyle/>
          <a:p>
            <a:r>
              <a:rPr lang="pt-BR" sz="2800"/>
              <a:t>“É possível que o humanismo não seja universal, mas correlativa a uma situação particular” (Foucault, 1994).</a:t>
            </a:r>
          </a:p>
        </p:txBody>
      </p:sp>
      <p:pic>
        <p:nvPicPr>
          <p:cNvPr id="68613" name="Picture 5" descr="is642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0838" y="2205038"/>
            <a:ext cx="306705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/>
              <a:t>“Isso que chamamos de humanismo os marxistas, liberais, nazistas e os católicos se utilizaram. Isto não significa que tenhamos de eliminar o que chamamos de “direitos do homem” ou “liberdade”, mas isso implica que não poderemos dizer que a liberdade ou direitos do homem devam ser circunscritos no interior de certas fronteiras” (Foucault, 1994).</a:t>
            </a:r>
          </a:p>
        </p:txBody>
      </p:sp>
    </p:spTree>
    <p:extLst>
      <p:ext uri="{BB962C8B-B14F-4D97-AF65-F5344CB8AC3E}">
        <p14:creationId xmlns:p14="http://schemas.microsoft.com/office/powerpoint/2010/main" val="1502437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gem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623889"/>
            <a:ext cx="37814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b="1"/>
              <a:t>“1) Quais são as relações que temos com a verdade por meio do saber científico, quais são nossas relações com esses “jogos de verdade” que são tão importantes na civilização e nos quais somos, ao mesmo tempo, sujeito e objeto?” (Foucault, 1994)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738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celular-and-face-to-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1047751"/>
            <a:ext cx="4376738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b="1"/>
              <a:t>“2) Quais são as relações que estabelecemos com os outros por meio dessas estranhas estratégias e relações de poder?” (Foucault, 1994)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6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001839" y="1600201"/>
            <a:ext cx="4168775" cy="4525963"/>
          </a:xfrm>
        </p:spPr>
        <p:txBody>
          <a:bodyPr/>
          <a:lstStyle/>
          <a:p>
            <a:r>
              <a:rPr lang="pt-BR" b="1"/>
              <a:t>“3) Quais são as relações entre verdade, poder e si?” (Foucault, 1994)</a:t>
            </a:r>
            <a:r>
              <a:rPr lang="pt-BR"/>
              <a:t> </a:t>
            </a:r>
          </a:p>
          <a:p>
            <a:endParaRPr lang="pt-BR"/>
          </a:p>
          <a:p>
            <a:endParaRPr lang="pt-BR"/>
          </a:p>
        </p:txBody>
      </p:sp>
      <p:pic>
        <p:nvPicPr>
          <p:cNvPr id="73733" name="Picture 5" descr="200px-PropagandaNaziStabs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105026"/>
            <a:ext cx="2506663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4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adesivocarrocur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1239839"/>
            <a:ext cx="8699500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corpo e as relações de poder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800"/>
              <a:t>“O domínio, a consciência de seu próprio corpo só puderam ser adquiridos pelo efeito do investimento do corpo pelo poder: a ginástica, os exercícios,o desenvolvimento muscular, a nudez, a exaltação do belo corpo... tudo isto conduz ao desejo de seu próprio corpo através de um trabalho insistente, obstinado, meticuloso, que o poder exerceu sobre o corpo das crianças, dos soldados, sobre o corpo sadio.” (Foucault, 1999)</a:t>
            </a:r>
          </a:p>
          <a:p>
            <a:pPr>
              <a:lnSpc>
                <a:spcPct val="80000"/>
              </a:lnSpc>
            </a:pPr>
            <a:endParaRPr lang="pt-BR" sz="2800"/>
          </a:p>
          <a:p>
            <a:pPr>
              <a:lnSpc>
                <a:spcPct val="80000"/>
              </a:lnSpc>
            </a:pP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1479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Grp="1" noChangeArrowheads="1"/>
          </p:cNvSpPr>
          <p:nvPr>
            <p:ph type="title"/>
          </p:nvPr>
        </p:nvSpPr>
        <p:spPr>
          <a:xfrm>
            <a:off x="5303838" y="1989138"/>
            <a:ext cx="4608512" cy="1719262"/>
          </a:xfrm>
        </p:spPr>
        <p:txBody>
          <a:bodyPr/>
          <a:lstStyle/>
          <a:p>
            <a:r>
              <a:rPr lang="pt-BR" sz="5400"/>
              <a:t>Wit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895600" y="4581525"/>
            <a:ext cx="640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3600" dirty="0"/>
              <a:t>Reflexões sobre o cuidado a partir da ficção</a:t>
            </a:r>
          </a:p>
        </p:txBody>
      </p:sp>
      <p:pic>
        <p:nvPicPr>
          <p:cNvPr id="95243" name="Picture 11" descr="Uma lição de vida (20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81026"/>
            <a:ext cx="2286000" cy="284797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Images%5Cginastica%20rit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549276"/>
            <a:ext cx="5416550" cy="5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“Mas, a partir do momento em que o poder produziu este efeito, como conseqüência direta de suas conquistas, emerge inevitavelmente a reivindicação de seu próprio corpo contra o poder, a saúde contra a economia, o prazer contra as normas morais da sexualidade, do casamento, do pudor.” (Foucault, 1999)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9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cartaz_gay_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98501"/>
            <a:ext cx="40322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071813" y="1628776"/>
            <a:ext cx="6337300" cy="3756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/>
              <a:t>“E, assim, o que tornava forte o poder passa a ser aquilo por que ele é atacado... O poder penetrou no corpo, encontra−se exposto no próprio corpo... Lembrem−se do pânico das instituições do corpo social (médicos, políticos) com a idéia da união livre ou do aborto... Na realidade, a impressão de que o poder vacila é falsa, porque ele pode recuar, se deslocar, investir em outros lugares... e a batalha continua.” (Foucault, 1999)</a:t>
            </a:r>
          </a:p>
        </p:txBody>
      </p:sp>
    </p:spTree>
    <p:extLst>
      <p:ext uri="{BB962C8B-B14F-4D97-AF65-F5344CB8AC3E}">
        <p14:creationId xmlns:p14="http://schemas.microsoft.com/office/powerpoint/2010/main" val="14836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falta-de-sa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058863"/>
            <a:ext cx="65151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2100263" y="2532064"/>
            <a:ext cx="4572000" cy="28416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“O corpo se tornou aquilo que está em jogo numa luta entre os filhos e os pais, entre a criança e as instâncias de controle. A revolta do corpo sexual é o contra−efeito desta ofensiva. Como é que o</a:t>
            </a:r>
          </a:p>
          <a:p>
            <a:r>
              <a:rPr lang="pt-BR"/>
              <a:t>poder responde? Através de uma exploração econômica (e talvez ideológica) da erotização, desde os produtos para bronzear até os filmes pornográficos...” (Foucault, 1999).</a:t>
            </a: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4" y="1225551"/>
            <a:ext cx="28082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5340350" y="2486025"/>
            <a:ext cx="4572000" cy="33909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“Como resposta à revolta do corpo,</a:t>
            </a:r>
          </a:p>
          <a:p>
            <a:r>
              <a:rPr lang="pt-BR"/>
              <a:t>encontramos um novo investimento que não tem mais a forma de controle−repressão, mas de controle: "Fique nu... mas seja magro, bonito, bronzeado!" A cada movimento de um</a:t>
            </a:r>
          </a:p>
          <a:p>
            <a:r>
              <a:rPr lang="pt-BR"/>
              <a:t>dos dois adversários corresponde o movimento do outro. Mas não é uma "recuperação" no sentido em que falam os esquerdistas. É preciso aceitar o indefinido da luta ... O que não quer dizer que</a:t>
            </a:r>
          </a:p>
          <a:p>
            <a:r>
              <a:rPr lang="pt-BR"/>
              <a:t>ela não acabará um dia” (Foucault, 1999).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781051"/>
            <a:ext cx="2857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2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A MORTE COMO QUESTÃO SOCIAL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“O seu </a:t>
            </a:r>
            <a:r>
              <a:rPr lang="pt-BR">
                <a:solidFill>
                  <a:schemeClr val="hlink"/>
                </a:solidFill>
              </a:rPr>
              <a:t>sentido</a:t>
            </a:r>
            <a:r>
              <a:rPr lang="pt-BR"/>
              <a:t> depende exclusivamente do </a:t>
            </a:r>
            <a:r>
              <a:rPr lang="pt-BR">
                <a:solidFill>
                  <a:schemeClr val="hlink"/>
                </a:solidFill>
              </a:rPr>
              <a:t>conjunto das circunstâncias</a:t>
            </a:r>
            <a:r>
              <a:rPr lang="pt-BR"/>
              <a:t> no qual eles são proferidos. Isso porque, não é só o que se fala (asserções, promessas e questões) que compreende o conteúdo dos proferimentos sobre morte e morrer, mas também as </a:t>
            </a:r>
            <a:r>
              <a:rPr lang="pt-BR">
                <a:solidFill>
                  <a:schemeClr val="hlink"/>
                </a:solidFill>
              </a:rPr>
              <a:t>atitudes</a:t>
            </a:r>
            <a:r>
              <a:rPr lang="pt-BR"/>
              <a:t> (crenças, desejos e intenções) que temos diante da morte e do morrer.” (GURGEL, 2007)</a:t>
            </a:r>
          </a:p>
        </p:txBody>
      </p:sp>
    </p:spTree>
    <p:extLst>
      <p:ext uri="{BB962C8B-B14F-4D97-AF65-F5344CB8AC3E}">
        <p14:creationId xmlns:p14="http://schemas.microsoft.com/office/powerpoint/2010/main" val="21477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Social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há uma </a:t>
            </a:r>
            <a:r>
              <a:rPr lang="pt-BR">
                <a:solidFill>
                  <a:schemeClr val="hlink"/>
                </a:solidFill>
              </a:rPr>
              <a:t>ruptura</a:t>
            </a:r>
            <a:r>
              <a:rPr lang="pt-BR"/>
              <a:t> todas as vezes que uma pessoa deixa de pertencer a um grupo dado</a:t>
            </a:r>
          </a:p>
          <a:p>
            <a:pPr lvl="1"/>
            <a:r>
              <a:rPr lang="pt-BR"/>
              <a:t>quando a </a:t>
            </a:r>
            <a:r>
              <a:rPr lang="pt-BR">
                <a:solidFill>
                  <a:schemeClr val="hlink"/>
                </a:solidFill>
              </a:rPr>
              <a:t>idade</a:t>
            </a:r>
            <a:r>
              <a:rPr lang="pt-BR"/>
              <a:t> ou a </a:t>
            </a:r>
            <a:r>
              <a:rPr lang="pt-BR">
                <a:solidFill>
                  <a:schemeClr val="hlink"/>
                </a:solidFill>
              </a:rPr>
              <a:t>perda de funções</a:t>
            </a:r>
            <a:r>
              <a:rPr lang="pt-BR"/>
              <a:t> conduz a interdições sociais</a:t>
            </a:r>
          </a:p>
          <a:p>
            <a:pPr lvl="1"/>
            <a:r>
              <a:rPr lang="pt-BR"/>
              <a:t>intimamente ligada às </a:t>
            </a:r>
            <a:r>
              <a:rPr lang="pt-BR">
                <a:solidFill>
                  <a:schemeClr val="hlink"/>
                </a:solidFill>
              </a:rPr>
              <a:t>fases da vida</a:t>
            </a:r>
            <a:r>
              <a:rPr lang="pt-BR"/>
              <a:t>, como rituais de passagem implicando perdas e papéis</a:t>
            </a:r>
          </a:p>
          <a:p>
            <a:pPr algn="r">
              <a:buFont typeface="Wingdings" panose="05000000000000000000" pitchFamily="2" charset="2"/>
              <a:buNone/>
            </a:pPr>
            <a:endParaRPr lang="pt-BR"/>
          </a:p>
          <a:p>
            <a:pPr algn="r">
              <a:buFont typeface="Wingdings" panose="05000000000000000000" pitchFamily="2" charset="2"/>
              <a:buNone/>
            </a:pPr>
            <a:r>
              <a:rPr lang="pt-BR"/>
              <a:t>(GURGEL, 2007)</a:t>
            </a:r>
          </a:p>
        </p:txBody>
      </p:sp>
    </p:spTree>
    <p:extLst>
      <p:ext uri="{BB962C8B-B14F-4D97-AF65-F5344CB8AC3E}">
        <p14:creationId xmlns:p14="http://schemas.microsoft.com/office/powerpoint/2010/main" val="30404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Declaração de Harvard (1968)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Conhecimento Científico:</a:t>
            </a:r>
          </a:p>
          <a:p>
            <a:pPr lvl="1"/>
            <a:endParaRPr lang="pt-BR" i="1"/>
          </a:p>
          <a:p>
            <a:pPr lvl="1"/>
            <a:r>
              <a:rPr lang="pt-BR" i="1"/>
              <a:t>Morte pode ser definida como sendo o cessar irreversível :</a:t>
            </a:r>
          </a:p>
          <a:p>
            <a:pPr lvl="2"/>
            <a:endParaRPr lang="pt-BR"/>
          </a:p>
          <a:p>
            <a:pPr lvl="2"/>
            <a:r>
              <a:rPr lang="pt-BR"/>
              <a:t>do funcionamento de todas as células, tecidos e órgãos;</a:t>
            </a:r>
          </a:p>
          <a:p>
            <a:pPr lvl="2"/>
            <a:endParaRPr lang="pt-BR"/>
          </a:p>
          <a:p>
            <a:pPr>
              <a:buFont typeface="Wingdings" panose="05000000000000000000" pitchFamily="2" charset="2"/>
              <a:buNone/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1ª Cena: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Veredicto: “Você tem câncer”</a:t>
            </a:r>
          </a:p>
        </p:txBody>
      </p:sp>
      <p:pic>
        <p:nvPicPr>
          <p:cNvPr id="3083" name="Picture 11" descr="vlcsnap-9744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647951"/>
            <a:ext cx="4881562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936625"/>
            <a:ext cx="8229600" cy="4967288"/>
          </a:xfrm>
        </p:spPr>
        <p:txBody>
          <a:bodyPr/>
          <a:lstStyle/>
          <a:p>
            <a:pPr lvl="2"/>
            <a:r>
              <a:rPr lang="pt-BR" sz="3600"/>
              <a:t>do </a:t>
            </a:r>
            <a:r>
              <a:rPr lang="pt-BR" sz="3600">
                <a:solidFill>
                  <a:srgbClr val="0CDEF4"/>
                </a:solidFill>
              </a:rPr>
              <a:t>fluxo espontâneo</a:t>
            </a:r>
            <a:r>
              <a:rPr lang="pt-BR" sz="3600"/>
              <a:t> de todos os fluidos, incluindo o ar (“último suspiro”) e o sangue;</a:t>
            </a:r>
          </a:p>
          <a:p>
            <a:pPr lvl="2"/>
            <a:endParaRPr lang="pt-BR" sz="3600"/>
          </a:p>
          <a:p>
            <a:pPr lvl="2"/>
            <a:r>
              <a:rPr lang="pt-BR" sz="3600"/>
              <a:t>do funcionamento do </a:t>
            </a:r>
            <a:r>
              <a:rPr lang="pt-BR" sz="3600">
                <a:solidFill>
                  <a:srgbClr val="0CDEF4"/>
                </a:solidFill>
              </a:rPr>
              <a:t>coração</a:t>
            </a:r>
            <a:r>
              <a:rPr lang="pt-BR" sz="3600"/>
              <a:t> e </a:t>
            </a:r>
            <a:r>
              <a:rPr lang="pt-BR" sz="3600">
                <a:solidFill>
                  <a:srgbClr val="0CDEF4"/>
                </a:solidFill>
              </a:rPr>
              <a:t>pulmões</a:t>
            </a:r>
            <a:r>
              <a:rPr lang="pt-BR" sz="3600"/>
              <a:t>;</a:t>
            </a:r>
          </a:p>
          <a:p>
            <a:pPr lvl="2"/>
            <a:endParaRPr lang="pt-BR" sz="3600"/>
          </a:p>
          <a:p>
            <a:pPr lvl="2"/>
            <a:r>
              <a:rPr lang="pt-BR" sz="3600"/>
              <a:t>do </a:t>
            </a:r>
            <a:r>
              <a:rPr lang="pt-BR" sz="3600">
                <a:solidFill>
                  <a:srgbClr val="0CDEF4"/>
                </a:solidFill>
              </a:rPr>
              <a:t>funcionamento espontâneo</a:t>
            </a:r>
            <a:r>
              <a:rPr lang="pt-BR" sz="3600"/>
              <a:t> de coração e pulmões;</a:t>
            </a:r>
          </a:p>
          <a:p>
            <a:pPr>
              <a:buFont typeface="Wingdings" panose="05000000000000000000" pitchFamily="2" charset="2"/>
              <a:buNone/>
            </a:pP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6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osica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6" y="1628775"/>
            <a:ext cx="799147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Encefálica</a:t>
            </a:r>
          </a:p>
        </p:txBody>
      </p:sp>
    </p:spTree>
    <p:extLst>
      <p:ext uri="{BB962C8B-B14F-4D97-AF65-F5344CB8AC3E}">
        <p14:creationId xmlns:p14="http://schemas.microsoft.com/office/powerpoint/2010/main" val="6052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351088" y="836614"/>
            <a:ext cx="7416800" cy="2549525"/>
          </a:xfrm>
        </p:spPr>
        <p:txBody>
          <a:bodyPr/>
          <a:lstStyle/>
          <a:p>
            <a:pPr marL="365125" lvl="2" indent="-6350">
              <a:buNone/>
            </a:pPr>
            <a:r>
              <a:rPr lang="pt-BR" sz="3200"/>
              <a:t>do </a:t>
            </a:r>
            <a:r>
              <a:rPr lang="pt-BR" sz="3200">
                <a:solidFill>
                  <a:schemeClr val="hlink"/>
                </a:solidFill>
              </a:rPr>
              <a:t>funcionamento completo</a:t>
            </a:r>
            <a:r>
              <a:rPr lang="pt-BR" sz="3200"/>
              <a:t> das porções superiores do cérebro</a:t>
            </a:r>
          </a:p>
          <a:p>
            <a:pPr marL="365125" lvl="2" indent="-6350">
              <a:buNone/>
            </a:pPr>
            <a:r>
              <a:rPr lang="pt-BR" sz="3200" i="1"/>
              <a:t>		  =</a:t>
            </a:r>
          </a:p>
          <a:p>
            <a:pPr marL="365125" lvl="2" indent="-6350">
              <a:buNone/>
            </a:pPr>
            <a:r>
              <a:rPr lang="pt-BR" sz="3200" i="1"/>
              <a:t>neocórtex</a:t>
            </a:r>
            <a:endParaRPr lang="pt-BR" sz="3200"/>
          </a:p>
          <a:p>
            <a:pPr marL="0" indent="0">
              <a:buNone/>
            </a:pPr>
            <a:endParaRPr lang="pt-BR" sz="2800"/>
          </a:p>
        </p:txBody>
      </p:sp>
      <p:pic>
        <p:nvPicPr>
          <p:cNvPr id="29701" name="Picture 5" descr="Notre cerv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9" y="2492375"/>
            <a:ext cx="3781425" cy="30480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Processo de Morte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lvl="2"/>
            <a:endParaRPr lang="pt-BR" sz="2400"/>
          </a:p>
          <a:p>
            <a:pPr lvl="2"/>
            <a:r>
              <a:rPr lang="pt-BR" sz="2400"/>
              <a:t>do funcionamento </a:t>
            </a:r>
            <a:r>
              <a:rPr lang="pt-BR" sz="2400">
                <a:solidFill>
                  <a:schemeClr val="tx2"/>
                </a:solidFill>
              </a:rPr>
              <a:t>espontâneo</a:t>
            </a:r>
            <a:r>
              <a:rPr lang="pt-BR" sz="2400"/>
              <a:t> de todo o cérebro, incluindo o tronco cerebral (morte encefálica);</a:t>
            </a:r>
          </a:p>
          <a:p>
            <a:pPr lvl="2"/>
            <a:r>
              <a:rPr lang="pt-BR" sz="2400"/>
              <a:t>do funcionamento quase completo do neocórtex;</a:t>
            </a:r>
          </a:p>
          <a:p>
            <a:pPr lvl="2"/>
            <a:r>
              <a:rPr lang="pt-BR" sz="2400"/>
              <a:t>da capacidade corporal da consciência.</a:t>
            </a:r>
          </a:p>
          <a:p>
            <a:pPr>
              <a:buFont typeface="Wingdings" panose="05000000000000000000" pitchFamily="2" charset="2"/>
              <a:buNone/>
            </a:pPr>
            <a:endParaRPr lang="pt-BR" sz="2800"/>
          </a:p>
          <a:p>
            <a:endParaRPr lang="pt-BR" sz="280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685925"/>
            <a:ext cx="40195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4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Definindo Vida e Morte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957513" y="1844675"/>
            <a:ext cx="2520950" cy="1081088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que é vida?</a:t>
            </a:r>
          </a:p>
        </p:txBody>
      </p:sp>
      <p:pic>
        <p:nvPicPr>
          <p:cNvPr id="33796" name="Picture 4" descr="apg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05014"/>
            <a:ext cx="29146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82888" y="3716339"/>
            <a:ext cx="2881312" cy="917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de </a:t>
            </a:r>
          </a:p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controle unificado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238625" y="2997201"/>
            <a:ext cx="0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071814" y="5430838"/>
            <a:ext cx="2306637" cy="735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Autonomia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238625" y="4725989"/>
            <a:ext cx="0" cy="5746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6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Sistema nervoso central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Unidade =&gt; Vida</a:t>
            </a:r>
          </a:p>
          <a:p>
            <a:pPr lvl="1"/>
            <a:endParaRPr lang="pt-BR"/>
          </a:p>
          <a:p>
            <a:pPr lvl="1"/>
            <a:r>
              <a:rPr lang="pt-BR"/>
              <a:t>Encéfalo: sede das funções mais elevadas</a:t>
            </a:r>
          </a:p>
          <a:p>
            <a:pPr lvl="2"/>
            <a:r>
              <a:rPr lang="pt-BR"/>
              <a:t>Funções </a:t>
            </a:r>
            <a:r>
              <a:rPr lang="pt-BR">
                <a:solidFill>
                  <a:srgbClr val="0CDEF4"/>
                </a:solidFill>
              </a:rPr>
              <a:t>cognitivas</a:t>
            </a:r>
            <a:r>
              <a:rPr lang="pt-BR"/>
              <a:t>;</a:t>
            </a:r>
          </a:p>
          <a:p>
            <a:pPr lvl="2"/>
            <a:r>
              <a:rPr lang="pt-BR"/>
              <a:t>Funções de </a:t>
            </a:r>
            <a:r>
              <a:rPr lang="pt-BR">
                <a:solidFill>
                  <a:srgbClr val="0CDEF4"/>
                </a:solidFill>
              </a:rPr>
              <a:t>consciência</a:t>
            </a:r>
            <a:r>
              <a:rPr lang="pt-BR"/>
              <a:t>;</a:t>
            </a:r>
          </a:p>
          <a:p>
            <a:pPr lvl="2"/>
            <a:r>
              <a:rPr lang="pt-BR"/>
              <a:t>Funções </a:t>
            </a:r>
            <a:r>
              <a:rPr lang="pt-BR">
                <a:solidFill>
                  <a:srgbClr val="0CDEF4"/>
                </a:solidFill>
              </a:rPr>
              <a:t>sensoriais</a:t>
            </a:r>
            <a:r>
              <a:rPr lang="pt-BR"/>
              <a:t>;</a:t>
            </a:r>
          </a:p>
          <a:p>
            <a:pPr lvl="2"/>
            <a:r>
              <a:rPr lang="pt-BR"/>
              <a:t>Funções mnésicas (</a:t>
            </a:r>
            <a:r>
              <a:rPr lang="pt-BR">
                <a:solidFill>
                  <a:srgbClr val="0CDEF4"/>
                </a:solidFill>
              </a:rPr>
              <a:t>memória</a:t>
            </a:r>
            <a:r>
              <a:rPr lang="pt-B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5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Sistema nervoso central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Unidade =&gt; Vida</a:t>
            </a:r>
          </a:p>
          <a:p>
            <a:pPr lvl="1"/>
            <a:endParaRPr lang="pt-BR"/>
          </a:p>
          <a:p>
            <a:pPr lvl="1"/>
            <a:r>
              <a:rPr lang="pt-BR">
                <a:solidFill>
                  <a:schemeClr val="hlink"/>
                </a:solidFill>
              </a:rPr>
              <a:t>Tronco encefálico</a:t>
            </a:r>
            <a:r>
              <a:rPr lang="pt-BR"/>
              <a:t>:</a:t>
            </a:r>
          </a:p>
          <a:p>
            <a:pPr lvl="2"/>
            <a:r>
              <a:rPr lang="pt-BR"/>
              <a:t>Série de estruturas anatômicas que unem o encéfalo à medula espinhal</a:t>
            </a:r>
          </a:p>
          <a:p>
            <a:pPr lvl="2"/>
            <a:r>
              <a:rPr lang="pt-BR"/>
              <a:t>Funções de controle da </a:t>
            </a:r>
            <a:r>
              <a:rPr lang="pt-BR">
                <a:solidFill>
                  <a:schemeClr val="hlink"/>
                </a:solidFill>
              </a:rPr>
              <a:t>vida vegetativa</a:t>
            </a:r>
          </a:p>
          <a:p>
            <a:pPr lvl="3"/>
            <a:r>
              <a:rPr lang="pt-BR"/>
              <a:t>Função respiratória</a:t>
            </a:r>
          </a:p>
          <a:p>
            <a:pPr lvl="3"/>
            <a:r>
              <a:rPr lang="pt-BR"/>
              <a:t>Função cardio-circulatória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IO2_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9" y="273051"/>
            <a:ext cx="5957887" cy="60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Saber Clínico (Foucault)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quando não há resposta à reanimação plena;</a:t>
            </a:r>
          </a:p>
          <a:p>
            <a:pPr>
              <a:lnSpc>
                <a:spcPct val="90000"/>
              </a:lnSpc>
            </a:pPr>
            <a:r>
              <a:rPr lang="pt-BR" sz="2400"/>
              <a:t>quando a morte sobrevém mesmo com um manejo agressivo em UTI, incluindo tentativas de reanimação plena; </a:t>
            </a:r>
          </a:p>
          <a:p>
            <a:pPr>
              <a:lnSpc>
                <a:spcPct val="90000"/>
              </a:lnSpc>
            </a:pPr>
            <a:r>
              <a:rPr lang="pt-BR" sz="2400"/>
              <a:t>quando há a decisão de não reanimar; </a:t>
            </a:r>
          </a:p>
          <a:p>
            <a:pPr>
              <a:lnSpc>
                <a:spcPct val="90000"/>
              </a:lnSpc>
            </a:pPr>
            <a:r>
              <a:rPr lang="pt-BR" sz="2400"/>
              <a:t>quando não há a implantação de medidas de suporte de vida; </a:t>
            </a:r>
          </a:p>
          <a:p>
            <a:pPr>
              <a:lnSpc>
                <a:spcPct val="90000"/>
              </a:lnSpc>
            </a:pPr>
            <a:r>
              <a:rPr lang="pt-BR" sz="2400"/>
              <a:t>quando da retirada de medidas de suporte de vida; </a:t>
            </a:r>
          </a:p>
          <a:p>
            <a:pPr>
              <a:lnSpc>
                <a:spcPct val="90000"/>
              </a:lnSpc>
            </a:pPr>
            <a:r>
              <a:rPr lang="pt-BR" sz="2400"/>
              <a:t>quando do término ou retirada de medidas terapêuticas com a finalidade explícita de não substituir por um tratamento alternativo equivalente.</a:t>
            </a:r>
          </a:p>
        </p:txBody>
      </p:sp>
    </p:spTree>
    <p:extLst>
      <p:ext uri="{BB962C8B-B14F-4D97-AF65-F5344CB8AC3E}">
        <p14:creationId xmlns:p14="http://schemas.microsoft.com/office/powerpoint/2010/main" val="29782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Declaração de Harvard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morre-se quando cessam definitiva e irreversivelmente as funções encefálicas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b="1">
                <a:solidFill>
                  <a:schemeClr val="folHlink"/>
                </a:solidFill>
              </a:rPr>
              <a:t>=</a:t>
            </a:r>
          </a:p>
          <a:p>
            <a:r>
              <a:rPr lang="pt-BR"/>
              <a:t>certificado do diagnóstico da “morte encefálica”</a:t>
            </a:r>
          </a:p>
          <a:p>
            <a:r>
              <a:rPr lang="pt-BR"/>
              <a:t>Ela resolve, para </a:t>
            </a:r>
            <a:r>
              <a:rPr lang="pt-BR">
                <a:solidFill>
                  <a:schemeClr val="hlink"/>
                </a:solidFill>
              </a:rPr>
              <a:t>fins clínicos e jurídicos</a:t>
            </a:r>
            <a:r>
              <a:rPr lang="pt-BR"/>
              <a:t>, a pessoa e o momento exato para a captação de órgãos (GURGEL, 2007)</a:t>
            </a:r>
          </a:p>
        </p:txBody>
      </p:sp>
    </p:spTree>
    <p:extLst>
      <p:ext uri="{BB962C8B-B14F-4D97-AF65-F5344CB8AC3E}">
        <p14:creationId xmlns:p14="http://schemas.microsoft.com/office/powerpoint/2010/main" val="3425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Formas de comunicação e formas de relação: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Pressupostos para a comunicação: </a:t>
            </a:r>
          </a:p>
          <a:p>
            <a:pPr lvl="2"/>
            <a:endParaRPr lang="pt-BR"/>
          </a:p>
          <a:p>
            <a:pPr lvl="2"/>
            <a:r>
              <a:rPr lang="pt-BR"/>
              <a:t>Falar a linguagem do outro - Questão: “A senhora é professora?”</a:t>
            </a:r>
          </a:p>
          <a:p>
            <a:pPr lvl="2"/>
            <a:r>
              <a:rPr lang="pt-BR"/>
              <a:t>Empatia: explicação da doença e da terapia – “estou sendo rápido?” </a:t>
            </a:r>
          </a:p>
          <a:p>
            <a:pPr lvl="2"/>
            <a:r>
              <a:rPr lang="pt-BR"/>
              <a:t>Verdade X Mentira</a:t>
            </a:r>
          </a:p>
        </p:txBody>
      </p:sp>
    </p:spTree>
    <p:extLst>
      <p:ext uri="{BB962C8B-B14F-4D97-AF65-F5344CB8AC3E}">
        <p14:creationId xmlns:p14="http://schemas.microsoft.com/office/powerpoint/2010/main" val="15341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Questão Social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que sentido se diz que a morte se tornou expressão da questão social? (GURGEL, 2007)</a:t>
            </a:r>
          </a:p>
        </p:txBody>
      </p:sp>
    </p:spTree>
    <p:extLst>
      <p:ext uri="{BB962C8B-B14F-4D97-AF65-F5344CB8AC3E}">
        <p14:creationId xmlns:p14="http://schemas.microsoft.com/office/powerpoint/2010/main" val="3494831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rrowheads="1"/>
          </p:cNvSpPr>
          <p:nvPr/>
        </p:nvSpPr>
        <p:spPr bwMode="auto">
          <a:xfrm>
            <a:off x="2495551" y="908051"/>
            <a:ext cx="244792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Ética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dos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Direitos</a:t>
            </a:r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6958014" y="908051"/>
            <a:ext cx="244792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Imperativos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de eficácia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da economia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64200" y="1484314"/>
            <a:ext cx="287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folHlink"/>
                </a:solidFill>
              </a:rPr>
              <a:t>X</a:t>
            </a: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2495551" y="3789364"/>
            <a:ext cx="2447925" cy="2016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Ordem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Legal que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Promete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igualdade</a:t>
            </a: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6383339" y="3573464"/>
            <a:ext cx="3887787" cy="2376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realidade das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desigualdades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 exclusões tramada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na dinâmica das relações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de poder e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dominação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664200" y="4365625"/>
            <a:ext cx="287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>
                <a:solidFill>
                  <a:schemeClr val="folHlink"/>
                </a:solidFill>
              </a:rPr>
              <a:t>X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3503613" y="3286125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8039100" y="3068639"/>
            <a:ext cx="4318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6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Definindo: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74825" y="1600200"/>
            <a:ext cx="4235450" cy="1468438"/>
          </a:xfrm>
        </p:spPr>
        <p:txBody>
          <a:bodyPr/>
          <a:lstStyle/>
          <a:p>
            <a:r>
              <a:rPr lang="pt-BR" sz="2800"/>
              <a:t>Morte Social:</a:t>
            </a:r>
          </a:p>
          <a:p>
            <a:pPr lvl="1"/>
            <a:r>
              <a:rPr lang="pt-BR"/>
              <a:t>Exclusão de um grupo dado</a:t>
            </a:r>
          </a:p>
        </p:txBody>
      </p:sp>
      <p:pic>
        <p:nvPicPr>
          <p:cNvPr id="45060" name="Picture 4" descr="20070524-miseri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389" y="1600201"/>
            <a:ext cx="34432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Definindo: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70614" y="2681288"/>
            <a:ext cx="4002087" cy="2260600"/>
          </a:xfrm>
        </p:spPr>
        <p:txBody>
          <a:bodyPr/>
          <a:lstStyle/>
          <a:p>
            <a:r>
              <a:rPr lang="pt-BR" sz="2800"/>
              <a:t>Morte Social:</a:t>
            </a:r>
          </a:p>
          <a:p>
            <a:pPr lvl="1"/>
            <a:r>
              <a:rPr lang="pt-BR" sz="2400"/>
              <a:t>Interdição pela idade ou a perda de funções (fases da vida)</a:t>
            </a:r>
          </a:p>
        </p:txBody>
      </p:sp>
      <p:pic>
        <p:nvPicPr>
          <p:cNvPr id="46084" name="Picture 4" descr="velh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6" y="2171701"/>
            <a:ext cx="330517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Definindo: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600201"/>
            <a:ext cx="4321175" cy="4525963"/>
          </a:xfrm>
        </p:spPr>
        <p:txBody>
          <a:bodyPr/>
          <a:lstStyle/>
          <a:p>
            <a:r>
              <a:rPr lang="pt-BR"/>
              <a:t>Morte Social:</a:t>
            </a:r>
          </a:p>
          <a:p>
            <a:pPr lvl="1"/>
            <a:r>
              <a:rPr lang="pt-BR"/>
              <a:t>Impossibilidade de acesso à assistência à saúde e à medicalização da vida</a:t>
            </a:r>
          </a:p>
        </p:txBody>
      </p:sp>
      <p:pic>
        <p:nvPicPr>
          <p:cNvPr id="48132" name="Picture 4" descr="420570_050901afpdisabled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349501"/>
            <a:ext cx="3140075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como questão social</a:t>
            </a:r>
          </a:p>
        </p:txBody>
      </p:sp>
      <p:pic>
        <p:nvPicPr>
          <p:cNvPr id="50180" name="Picture 4" descr="Karl Mar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9150" y="1916113"/>
            <a:ext cx="4002088" cy="3035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81725" y="2105025"/>
            <a:ext cx="4235450" cy="3265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/>
              <a:t>“não é a consciência dos homens que determina o seu ser, mas, ao contrário, é o seu </a:t>
            </a:r>
            <a:r>
              <a:rPr lang="pt-BR" sz="2800" i="1"/>
              <a:t>ser social</a:t>
            </a:r>
            <a:r>
              <a:rPr lang="pt-BR" sz="2800"/>
              <a:t> que determina a sua consciência” (MARX, 1985).</a:t>
            </a:r>
          </a:p>
        </p:txBody>
      </p:sp>
    </p:spTree>
    <p:extLst>
      <p:ext uri="{BB962C8B-B14F-4D97-AF65-F5344CB8AC3E}">
        <p14:creationId xmlns:p14="http://schemas.microsoft.com/office/powerpoint/2010/main" val="33940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Fenômeno morte-morrer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600201"/>
            <a:ext cx="4235450" cy="2836863"/>
          </a:xfrm>
        </p:spPr>
        <p:txBody>
          <a:bodyPr/>
          <a:lstStyle/>
          <a:p>
            <a:r>
              <a:rPr lang="pt-BR" sz="2800">
                <a:solidFill>
                  <a:schemeClr val="folHlink"/>
                </a:solidFill>
              </a:rPr>
              <a:t>produto social</a:t>
            </a:r>
            <a:r>
              <a:rPr lang="pt-BR" sz="2800"/>
              <a:t>: </a:t>
            </a:r>
          </a:p>
          <a:p>
            <a:pPr lvl="1"/>
            <a:r>
              <a:rPr lang="pt-BR"/>
              <a:t>contradição em si mesma</a:t>
            </a:r>
          </a:p>
          <a:p>
            <a:pPr lvl="1"/>
            <a:r>
              <a:rPr lang="pt-BR"/>
              <a:t>dividida em oposições inconciliáveis </a:t>
            </a:r>
          </a:p>
        </p:txBody>
      </p:sp>
      <p:graphicFrame>
        <p:nvGraphicFramePr>
          <p:cNvPr id="522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73925" y="1600201"/>
          <a:ext cx="20462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Gráfico" r:id="rId4" imgW="3809816" imgH="4533916" progId="MSGraph.Chart.8">
                  <p:embed followColorScheme="full"/>
                </p:oleObj>
              </mc:Choice>
              <mc:Fallback>
                <p:oleObj name="Gráfico" r:id="rId4" imgW="3809816" imgH="45339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1600201"/>
                        <a:ext cx="2046288" cy="218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6" y="1700213"/>
            <a:ext cx="271462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179639" y="4724400"/>
            <a:ext cx="6408737" cy="156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“todos morrem, no entanto, a duração da vida e as modalidades do fim são diferentes segundo as classes</a:t>
            </a:r>
          </a:p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sociais às quais os mortos pertençam.”</a:t>
            </a:r>
          </a:p>
        </p:txBody>
      </p:sp>
    </p:spTree>
    <p:extLst>
      <p:ext uri="{BB962C8B-B14F-4D97-AF65-F5344CB8AC3E}">
        <p14:creationId xmlns:p14="http://schemas.microsoft.com/office/powerpoint/2010/main" val="25888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4" y="3357564"/>
            <a:ext cx="40290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575050" y="1196975"/>
            <a:ext cx="194468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Classe Social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599238" y="476250"/>
            <a:ext cx="230505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Duração da vida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642100" y="2132013"/>
            <a:ext cx="230505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Modalidades</a:t>
            </a:r>
          </a:p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do Fim</a:t>
            </a:r>
          </a:p>
        </p:txBody>
      </p:sp>
      <p:cxnSp>
        <p:nvCxnSpPr>
          <p:cNvPr id="54278" name="AutoShape 6"/>
          <p:cNvCxnSpPr>
            <a:cxnSpLocks noChangeShapeType="1"/>
            <a:stCxn id="54275" idx="3"/>
            <a:endCxn id="54276" idx="1"/>
          </p:cNvCxnSpPr>
          <p:nvPr/>
        </p:nvCxnSpPr>
        <p:spPr bwMode="auto">
          <a:xfrm flipV="1">
            <a:off x="5519738" y="1016001"/>
            <a:ext cx="1079500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279" name="AutoShape 7"/>
          <p:cNvCxnSpPr>
            <a:cxnSpLocks noChangeShapeType="1"/>
          </p:cNvCxnSpPr>
          <p:nvPr/>
        </p:nvCxnSpPr>
        <p:spPr bwMode="auto">
          <a:xfrm>
            <a:off x="5549901" y="1771651"/>
            <a:ext cx="1050925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75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386138" y="2016126"/>
            <a:ext cx="1382712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Morte Social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672264" y="1844675"/>
            <a:ext cx="2376487" cy="9588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Morte Globalizada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5072064" y="249237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275264" y="2924175"/>
            <a:ext cx="1152525" cy="9588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Morte em si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955926" y="4868864"/>
            <a:ext cx="6264275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morte desprovida de suas particularidades: sentimentos,  “morte da consciência”, materializada na “morte do cérebro”.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024813" cy="1143000"/>
          </a:xfrm>
        </p:spPr>
        <p:txBody>
          <a:bodyPr/>
          <a:lstStyle/>
          <a:p>
            <a:r>
              <a:rPr lang="pt-BR"/>
              <a:t>Conceito mecanicista: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751764" y="3141663"/>
            <a:ext cx="1582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folHlink"/>
                </a:solidFill>
              </a:rPr>
              <a:t>hospital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80326" y="37893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folHlink"/>
                </a:solidFill>
              </a:rPr>
              <a:t>encefálica</a:t>
            </a:r>
          </a:p>
        </p:txBody>
      </p:sp>
      <p:cxnSp>
        <p:nvCxnSpPr>
          <p:cNvPr id="56330" name="AutoShape 10"/>
          <p:cNvCxnSpPr>
            <a:cxnSpLocks noChangeShapeType="1"/>
            <a:stCxn id="56323" idx="3"/>
            <a:endCxn id="56328" idx="3"/>
          </p:cNvCxnSpPr>
          <p:nvPr/>
        </p:nvCxnSpPr>
        <p:spPr bwMode="auto">
          <a:xfrm>
            <a:off x="9048750" y="2324101"/>
            <a:ext cx="285750" cy="1046163"/>
          </a:xfrm>
          <a:prstGeom prst="curvedConnector3">
            <a:avLst>
              <a:gd name="adj1" fmla="val 179444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1" name="AutoShape 11"/>
          <p:cNvCxnSpPr>
            <a:cxnSpLocks noChangeShapeType="1"/>
            <a:endCxn id="56329" idx="3"/>
          </p:cNvCxnSpPr>
          <p:nvPr/>
        </p:nvCxnSpPr>
        <p:spPr bwMode="auto">
          <a:xfrm rot="16200000" flipH="1">
            <a:off x="9171782" y="3709195"/>
            <a:ext cx="544513" cy="73025"/>
          </a:xfrm>
          <a:prstGeom prst="curvedConnector4">
            <a:avLst>
              <a:gd name="adj1" fmla="val -583"/>
              <a:gd name="adj2" fmla="val 41304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5664201" y="4005264"/>
            <a:ext cx="360363" cy="719137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2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741489" y="3759201"/>
            <a:ext cx="4067175" cy="2333625"/>
          </a:xfrm>
          <a:solidFill>
            <a:schemeClr val="accent1"/>
          </a:solidFill>
          <a:ln>
            <a:solidFill>
              <a:srgbClr val="003399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processo</a:t>
            </a: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de falência dos vários órgãos e sistemas de manutenção da vida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colapso progressivo e sucessivo </a:t>
            </a:r>
            <a:endParaRPr lang="pt-BR" sz="24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628776"/>
            <a:ext cx="408305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2711451" y="1628775"/>
            <a:ext cx="2447925" cy="1633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Não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um evento</a:t>
            </a:r>
          </a:p>
        </p:txBody>
      </p:sp>
    </p:spTree>
    <p:extLst>
      <p:ext uri="{BB962C8B-B14F-4D97-AF65-F5344CB8AC3E}">
        <p14:creationId xmlns:p14="http://schemas.microsoft.com/office/powerpoint/2010/main" val="4284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Empatia?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Impossibilidade de perceber a situação da paciente, mesmo quando fala de autonomia.</a:t>
            </a:r>
          </a:p>
          <a:p>
            <a:pPr lvl="1"/>
            <a:endParaRPr lang="pt-BR"/>
          </a:p>
          <a:p>
            <a:pPr lvl="1"/>
            <a:r>
              <a:rPr lang="pt-BR"/>
              <a:t>Troca de experiência entre dois professores</a:t>
            </a:r>
          </a:p>
          <a:p>
            <a:pPr lvl="1"/>
            <a:r>
              <a:rPr lang="pt-BR"/>
              <a:t>Esperança na minuciosidade</a:t>
            </a:r>
          </a:p>
          <a:p>
            <a:pPr lvl="2"/>
            <a:r>
              <a:rPr lang="pt-BR"/>
              <a:t>Até quando ir aos detalhes?</a:t>
            </a:r>
          </a:p>
        </p:txBody>
      </p:sp>
    </p:spTree>
    <p:extLst>
      <p:ext uri="{BB962C8B-B14F-4D97-AF65-F5344CB8AC3E}">
        <p14:creationId xmlns:p14="http://schemas.microsoft.com/office/powerpoint/2010/main" val="11532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selvagem = sem controle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02339" y="1600201"/>
            <a:ext cx="4414837" cy="4525963"/>
          </a:xfrm>
        </p:spPr>
        <p:txBody>
          <a:bodyPr/>
          <a:lstStyle/>
          <a:p>
            <a:endParaRPr lang="pt-BR" sz="2800"/>
          </a:p>
          <a:p>
            <a:r>
              <a:rPr lang="pt-BR" sz="2800"/>
              <a:t>Mecanicização da morte</a:t>
            </a:r>
          </a:p>
          <a:p>
            <a:r>
              <a:rPr lang="pt-BR" sz="2800"/>
              <a:t>Interdição lingüística do tema</a:t>
            </a:r>
          </a:p>
          <a:p>
            <a:r>
              <a:rPr lang="pt-BR" sz="2800"/>
              <a:t>Negação do direito de </a:t>
            </a:r>
            <a:r>
              <a:rPr lang="pt-BR" sz="2800">
                <a:solidFill>
                  <a:schemeClr val="hlink"/>
                </a:solidFill>
              </a:rPr>
              <a:t>gerenciar</a:t>
            </a:r>
            <a:r>
              <a:rPr lang="pt-BR" sz="2800"/>
              <a:t> a própria morte</a:t>
            </a:r>
          </a:p>
        </p:txBody>
      </p:sp>
      <p:pic>
        <p:nvPicPr>
          <p:cNvPr id="60420" name="Picture 4" descr="412422a09da118420e3e49c067f3a0d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3732212" cy="37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800"/>
              <a:t>A prática de não falar no assunto e de negar ao moribundo o direito à própria morte não se tornou apenas universal como já se reveste de valores altruístas e humanistas</a:t>
            </a:r>
          </a:p>
        </p:txBody>
      </p:sp>
      <p:pic>
        <p:nvPicPr>
          <p:cNvPr id="65545" name="Picture 9" descr="transplante_doacao_de_orgao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4" y="2005014"/>
            <a:ext cx="3895725" cy="284797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selvagem = sem controle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600200"/>
            <a:ext cx="3840162" cy="1828800"/>
          </a:xfrm>
        </p:spPr>
        <p:txBody>
          <a:bodyPr/>
          <a:lstStyle/>
          <a:p>
            <a:r>
              <a:rPr lang="pt-BR" sz="2800"/>
              <a:t>Rapidez  e decência no desaparecimento do corpo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989138"/>
            <a:ext cx="28479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4652963"/>
            <a:ext cx="4371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00376" y="41497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folHlink"/>
                </a:solidFill>
              </a:rPr>
              <a:t>Incineração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3935413" y="3644901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4367214" y="4868864"/>
            <a:ext cx="865187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Formas de racionalidade da Morte: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Resignação – </a:t>
            </a:r>
            <a:r>
              <a:rPr lang="pt-BR">
                <a:solidFill>
                  <a:schemeClr val="hlink"/>
                </a:solidFill>
              </a:rPr>
              <a:t>estética</a:t>
            </a:r>
            <a:r>
              <a:rPr lang="pt-BR"/>
              <a:t>: a expressão da agonia não é de bom tom;</a:t>
            </a:r>
          </a:p>
          <a:p>
            <a:endParaRPr lang="pt-BR"/>
          </a:p>
          <a:p>
            <a:pPr lvl="1"/>
            <a:r>
              <a:rPr lang="pt-BR"/>
              <a:t>Expropriação do sofrimento pela medicina</a:t>
            </a:r>
          </a:p>
          <a:p>
            <a:pPr lvl="1">
              <a:buFont typeface="Wingdings" panose="05000000000000000000" pitchFamily="2" charset="2"/>
              <a:buNone/>
            </a:pPr>
            <a:endParaRPr lang="pt-BR"/>
          </a:p>
          <a:p>
            <a:r>
              <a:rPr lang="pt-BR"/>
              <a:t>Rituais com valores simbólicos diferentes</a:t>
            </a:r>
          </a:p>
        </p:txBody>
      </p:sp>
    </p:spTree>
    <p:extLst>
      <p:ext uri="{BB962C8B-B14F-4D97-AF65-F5344CB8AC3E}">
        <p14:creationId xmlns:p14="http://schemas.microsoft.com/office/powerpoint/2010/main" val="40602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Hospital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870200" y="2636839"/>
            <a:ext cx="2376488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Asilo dos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miseráveis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dos peregrinos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904039" y="2636839"/>
            <a:ext cx="2376487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Centro médico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onde se cura e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 luta contra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 morte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224339" y="2060575"/>
            <a:ext cx="3743325" cy="431800"/>
          </a:xfrm>
          <a:prstGeom prst="curvedDownArrow">
            <a:avLst>
              <a:gd name="adj1" fmla="val 173382"/>
              <a:gd name="adj2" fmla="val 3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Hospital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870200" y="2636839"/>
            <a:ext cx="2376488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</a:t>
            </a: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Asilo dos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miseráveis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dos peregrinos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904039" y="2636839"/>
            <a:ext cx="2376487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Centro médico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onde se cura e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 luta contra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 morte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224339" y="2060575"/>
            <a:ext cx="3743325" cy="431800"/>
          </a:xfrm>
          <a:prstGeom prst="curvedDownArrow">
            <a:avLst>
              <a:gd name="adj1" fmla="val 173382"/>
              <a:gd name="adj2" fmla="val 346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24114" y="5229225"/>
            <a:ext cx="727233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Foucault</a:t>
            </a:r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programa do capitalismo para 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dominação do corpo enquanto força de produção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9120188" y="4292601"/>
            <a:ext cx="576262" cy="1223963"/>
          </a:xfrm>
          <a:prstGeom prst="curvedLeftArrow">
            <a:avLst>
              <a:gd name="adj1" fmla="val 28202"/>
              <a:gd name="adj2" fmla="val 84959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1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Criação de novas necessidades sociais no processo morte-morrer:</a:t>
            </a:r>
          </a:p>
          <a:p>
            <a:endParaRPr lang="pt-BR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495551" y="2997200"/>
            <a:ext cx="1655763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hospital</a:t>
            </a: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5246688" y="2997200"/>
            <a:ext cx="1655762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funerária</a:t>
            </a: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7753351" y="2997200"/>
            <a:ext cx="1655763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cemitério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424113" y="5065714"/>
            <a:ext cx="75612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SÃO PAULO - Pessoas que aguardam para ter seus entes queridos enterrados no cemitério da Vila Alpina, em São Paulo, estão reclamando da falta de ação do prefeito Gilberto Kassab em relação à greve dos coveiros, iniciada na manhã desta terça-feira. (21/06/2011)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5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295775" y="1844676"/>
            <a:ext cx="360045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Conjunto de circunstância 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da morte interdita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3214689" y="3357564"/>
            <a:ext cx="1419225" cy="1417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Saber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Clínico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7556501" y="3357564"/>
            <a:ext cx="1419225" cy="1417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Medicina</a:t>
            </a:r>
          </a:p>
          <a:p>
            <a:pPr algn="ctr"/>
            <a:r>
              <a:rPr 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Social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295775" y="4941888"/>
            <a:ext cx="36004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Fortalecimento do </a:t>
            </a:r>
          </a:p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Capitalismo Industrial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3287714" y="1916114"/>
            <a:ext cx="865187" cy="1512887"/>
          </a:xfrm>
          <a:prstGeom prst="curvedRightArrow">
            <a:avLst>
              <a:gd name="adj1" fmla="val 34972"/>
              <a:gd name="adj2" fmla="val 69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7967664" y="1989138"/>
            <a:ext cx="935037" cy="1295400"/>
          </a:xfrm>
          <a:prstGeom prst="curvedLeftArrow">
            <a:avLst>
              <a:gd name="adj1" fmla="val 27708"/>
              <a:gd name="adj2" fmla="val 554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8975725" y="5805488"/>
            <a:ext cx="14414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/>
              <a:t>Slides da FA</a:t>
            </a:r>
          </a:p>
        </p:txBody>
      </p:sp>
    </p:spTree>
    <p:extLst>
      <p:ext uri="{BB962C8B-B14F-4D97-AF65-F5344CB8AC3E}">
        <p14:creationId xmlns:p14="http://schemas.microsoft.com/office/powerpoint/2010/main" val="29448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721101" y="2492375"/>
            <a:ext cx="4708525" cy="2590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sz="28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Resignação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Não é mais de bom tom,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em meio à prosperidade,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manifestar o sofrimento</a:t>
            </a:r>
          </a:p>
        </p:txBody>
      </p:sp>
    </p:spTree>
    <p:extLst>
      <p:ext uri="{BB962C8B-B14F-4D97-AF65-F5344CB8AC3E}">
        <p14:creationId xmlns:p14="http://schemas.microsoft.com/office/powerpoint/2010/main" val="41474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803401" y="1917701"/>
            <a:ext cx="8569325" cy="35988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pt-BR" sz="2400">
                <a:solidFill>
                  <a:srgbClr val="00FFFF"/>
                </a:solidFill>
              </a:rPr>
              <a:t>Resignação</a:t>
            </a:r>
          </a:p>
          <a:p>
            <a:pPr algn="ctr"/>
            <a:r>
              <a:rPr lang="pt-BR" sz="2400"/>
              <a:t>=</a:t>
            </a:r>
          </a:p>
          <a:p>
            <a:pPr algn="ctr"/>
            <a:r>
              <a:rPr lang="pt-BR" sz="2400"/>
              <a:t> animal domesticado </a:t>
            </a:r>
          </a:p>
          <a:p>
            <a:pPr algn="ctr"/>
            <a:r>
              <a:rPr lang="pt-BR" sz="2400"/>
              <a:t>desprovido do alarme da dor</a:t>
            </a:r>
          </a:p>
          <a:p>
            <a:pPr algn="ctr"/>
            <a:r>
              <a:rPr lang="pt-BR" sz="2400"/>
              <a:t>perda da capacidade de auto-afirmação</a:t>
            </a:r>
          </a:p>
          <a:p>
            <a:pPr algn="ctr"/>
            <a:r>
              <a:rPr lang="pt-BR" sz="2400"/>
              <a:t>Impossibilidade de resposta por sua transformação biocultural </a:t>
            </a:r>
          </a:p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4618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Autonomia X Sacrifício</a:t>
            </a:r>
          </a:p>
        </p:txBody>
      </p:sp>
      <p:pic>
        <p:nvPicPr>
          <p:cNvPr id="50181" name="Picture 5" descr="05_medic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2565401"/>
            <a:ext cx="3384550" cy="2747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42350" cy="3951288"/>
          </a:xfrm>
        </p:spPr>
        <p:txBody>
          <a:bodyPr/>
          <a:lstStyle/>
          <a:p>
            <a:r>
              <a:rPr lang="pt-BR"/>
              <a:t>Pesquisa como contribuição para a ciência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24114" y="5589589"/>
            <a:ext cx="4967287" cy="522287"/>
          </a:xfrm>
          <a:prstGeom prst="rect">
            <a:avLst/>
          </a:prstGeom>
          <a:solidFill>
            <a:schemeClr val="accent1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 receio diante da morte...</a:t>
            </a:r>
          </a:p>
        </p:txBody>
      </p:sp>
    </p:spTree>
    <p:extLst>
      <p:ext uri="{BB962C8B-B14F-4D97-AF65-F5344CB8AC3E}">
        <p14:creationId xmlns:p14="http://schemas.microsoft.com/office/powerpoint/2010/main" val="22021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803401" y="1917701"/>
            <a:ext cx="8569325" cy="35988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pt-BR" sz="2800">
              <a:solidFill>
                <a:srgbClr val="00FFFF"/>
              </a:solidFill>
            </a:endParaRPr>
          </a:p>
          <a:p>
            <a:pPr algn="ctr"/>
            <a:r>
              <a:rPr lang="pt-BR" sz="2800">
                <a:solidFill>
                  <a:srgbClr val="00FFFF"/>
                </a:solidFill>
              </a:rPr>
              <a:t>Resignação</a:t>
            </a:r>
          </a:p>
          <a:p>
            <a:pPr algn="ctr"/>
            <a:r>
              <a:rPr lang="pt-BR" sz="2800"/>
              <a:t>=</a:t>
            </a:r>
          </a:p>
          <a:p>
            <a:pPr algn="ctr"/>
            <a:r>
              <a:rPr lang="pt-BR" sz="2800"/>
              <a:t> </a:t>
            </a:r>
            <a:r>
              <a:rPr lang="pt-BR" sz="2800">
                <a:solidFill>
                  <a:schemeClr val="folHlink"/>
                </a:solidFill>
              </a:rPr>
              <a:t>políticas públicas de saúde </a:t>
            </a:r>
          </a:p>
          <a:p>
            <a:pPr algn="ctr"/>
            <a:r>
              <a:rPr lang="pt-BR" sz="2800">
                <a:solidFill>
                  <a:schemeClr val="folHlink"/>
                </a:solidFill>
              </a:rPr>
              <a:t>criam pacientes dependentes da empresa médica</a:t>
            </a:r>
          </a:p>
          <a:p>
            <a:pPr algn="ctr"/>
            <a:r>
              <a:rPr lang="pt-BR" sz="2800"/>
              <a:t>Alienação dos meios de tratamento</a:t>
            </a:r>
          </a:p>
          <a:p>
            <a:pPr algn="ctr"/>
            <a:endParaRPr lang="pt-BR" sz="2800"/>
          </a:p>
          <a:p>
            <a:pPr algn="ctr"/>
            <a:r>
              <a:rPr lang="pt-BR" sz="2800"/>
              <a:t>Impedimento da partilha </a:t>
            </a:r>
          </a:p>
          <a:p>
            <a:pPr algn="ctr"/>
            <a:r>
              <a:rPr lang="pt-BR" sz="2800"/>
              <a:t>dos conhecimentos científicos </a:t>
            </a:r>
          </a:p>
          <a:p>
            <a:pPr algn="ctr"/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21655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Globalizada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170114" y="2132014"/>
            <a:ext cx="7813675" cy="302577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pt-BR" sz="2800">
              <a:solidFill>
                <a:srgbClr val="00FFFF"/>
              </a:solidFill>
            </a:endParaRPr>
          </a:p>
          <a:p>
            <a:pPr algn="ctr"/>
            <a:r>
              <a:rPr lang="pt-BR" sz="2800">
                <a:solidFill>
                  <a:srgbClr val="00FFFF"/>
                </a:solidFill>
              </a:rPr>
              <a:t>Resignação</a:t>
            </a:r>
          </a:p>
          <a:p>
            <a:pPr algn="ctr"/>
            <a:r>
              <a:rPr lang="pt-BR" sz="2800"/>
              <a:t>=</a:t>
            </a:r>
          </a:p>
          <a:p>
            <a:pPr algn="ctr"/>
            <a:r>
              <a:rPr lang="pt-BR" sz="2800">
                <a:solidFill>
                  <a:schemeClr val="folHlink"/>
                </a:solidFill>
              </a:rPr>
              <a:t>empresa médica</a:t>
            </a:r>
          </a:p>
          <a:p>
            <a:pPr algn="ctr"/>
            <a:r>
              <a:rPr lang="pt-BR" sz="2800"/>
              <a:t>Não está preocupada com a saúde </a:t>
            </a:r>
            <a:r>
              <a:rPr lang="pt-BR" sz="2800" i="1"/>
              <a:t>per se</a:t>
            </a:r>
            <a:r>
              <a:rPr lang="pt-BR" sz="2800"/>
              <a:t>, </a:t>
            </a:r>
          </a:p>
          <a:p>
            <a:pPr algn="ctr"/>
            <a:r>
              <a:rPr lang="pt-BR" sz="2800"/>
              <a:t>mas só enquanto objeto de consumo</a:t>
            </a:r>
          </a:p>
          <a:p>
            <a:pPr algn="ctr"/>
            <a:endParaRPr lang="pt-BR" sz="2800"/>
          </a:p>
          <a:p>
            <a:pPr algn="ctr"/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6424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Interdita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solidFill>
                  <a:schemeClr val="folHlink"/>
                </a:solidFill>
              </a:rPr>
              <a:t>Controle direto da ação estatal:</a:t>
            </a:r>
          </a:p>
          <a:p>
            <a:pPr lvl="1"/>
            <a:r>
              <a:rPr lang="pt-BR">
                <a:solidFill>
                  <a:schemeClr val="hlink"/>
                </a:solidFill>
              </a:rPr>
              <a:t>Externos:</a:t>
            </a:r>
            <a:r>
              <a:rPr lang="pt-BR"/>
              <a:t> sanções, punições, e ações reativas;</a:t>
            </a:r>
          </a:p>
          <a:p>
            <a:pPr lvl="2"/>
            <a:r>
              <a:rPr lang="pt-BR"/>
              <a:t>Privação de direitos</a:t>
            </a:r>
          </a:p>
          <a:p>
            <a:pPr lvl="2"/>
            <a:r>
              <a:rPr lang="pt-BR"/>
              <a:t>Privação da vida</a:t>
            </a:r>
          </a:p>
          <a:p>
            <a:pPr lvl="3"/>
            <a:endParaRPr lang="pt-BR"/>
          </a:p>
          <a:p>
            <a:pPr lvl="3"/>
            <a:r>
              <a:rPr lang="pt-BR"/>
              <a:t>Cenário: hospitalização (hospícios e leprosários)</a:t>
            </a:r>
          </a:p>
        </p:txBody>
      </p:sp>
    </p:spTree>
    <p:extLst>
      <p:ext uri="{BB962C8B-B14F-4D97-AF65-F5344CB8AC3E}">
        <p14:creationId xmlns:p14="http://schemas.microsoft.com/office/powerpoint/2010/main" val="17397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Interdita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>
                <a:solidFill>
                  <a:schemeClr val="folHlink"/>
                </a:solidFill>
              </a:rPr>
              <a:t>Controle direto da ação estatal:</a:t>
            </a:r>
          </a:p>
          <a:p>
            <a:pPr lvl="1"/>
            <a:r>
              <a:rPr lang="pt-BR" sz="2400">
                <a:solidFill>
                  <a:schemeClr val="hlink"/>
                </a:solidFill>
              </a:rPr>
              <a:t>Internos:</a:t>
            </a:r>
            <a:r>
              <a:rPr lang="pt-BR" sz="2400"/>
              <a:t> ações estatais que manipulam mecanismos ideológicos ativados socialmente para a inclusão (ou educação) do indivíduo na sociedade</a:t>
            </a:r>
          </a:p>
          <a:p>
            <a:pPr lvl="2"/>
            <a:r>
              <a:rPr lang="pt-BR" sz="2400"/>
              <a:t>processo de “expropriação da educação” por parte do Estado </a:t>
            </a:r>
          </a:p>
          <a:p>
            <a:pPr lvl="3"/>
            <a:r>
              <a:rPr lang="pt-BR" sz="2000"/>
              <a:t>principal responsável pelos conteúdos (MEC, CAPES etc), formas, normas e agentes educacionais </a:t>
            </a:r>
          </a:p>
          <a:p>
            <a:pPr lvl="2"/>
            <a:r>
              <a:rPr lang="pt-BR" sz="2400"/>
              <a:t>expropriação da saúde</a:t>
            </a:r>
          </a:p>
          <a:p>
            <a:pPr lvl="3"/>
            <a:r>
              <a:rPr lang="pt-BR" sz="2000"/>
              <a:t>quando o Estado consegue alienar a dor </a:t>
            </a:r>
          </a:p>
          <a:p>
            <a:pPr lvl="3"/>
            <a:r>
              <a:rPr lang="pt-BR" sz="2000"/>
              <a:t>mercadoria hospital passa a ser vendida como direito social</a:t>
            </a:r>
          </a:p>
        </p:txBody>
      </p:sp>
    </p:spTree>
    <p:extLst>
      <p:ext uri="{BB962C8B-B14F-4D97-AF65-F5344CB8AC3E}">
        <p14:creationId xmlns:p14="http://schemas.microsoft.com/office/powerpoint/2010/main" val="2874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Morte Interdita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>
                <a:solidFill>
                  <a:schemeClr val="folHlink"/>
                </a:solidFill>
              </a:rPr>
              <a:t>Contradições desse controle social:</a:t>
            </a:r>
          </a:p>
          <a:p>
            <a:r>
              <a:rPr lang="pt-BR" sz="2800">
                <a:solidFill>
                  <a:schemeClr val="hlink"/>
                </a:solidFill>
              </a:rPr>
              <a:t>Por um lado,</a:t>
            </a:r>
            <a:r>
              <a:rPr lang="pt-BR" sz="2800"/>
              <a:t> tais políticas são uma estratégia para estabelecer “controle social” sobre os corpos e de solidificar a “indústria da morte”</a:t>
            </a:r>
            <a:r>
              <a:rPr lang="pt-BR" sz="2800" i="1"/>
              <a:t>, </a:t>
            </a:r>
            <a:r>
              <a:rPr lang="pt-BR" sz="2800"/>
              <a:t>por meio da globalização do “jeito americano de morrer”. </a:t>
            </a:r>
          </a:p>
          <a:p>
            <a:r>
              <a:rPr lang="pt-BR" sz="2800">
                <a:solidFill>
                  <a:schemeClr val="hlink"/>
                </a:solidFill>
              </a:rPr>
              <a:t>Por outro lado,</a:t>
            </a:r>
            <a:r>
              <a:rPr lang="pt-BR" sz="2800"/>
              <a:t> revela uma crescente preocupação social com a assepsia do fenômeno morte-morrer, como uma forma de respeito à dignidade do moribundo, motivo de antigas lutas sociais</a:t>
            </a:r>
          </a:p>
        </p:txBody>
      </p:sp>
    </p:spTree>
    <p:extLst>
      <p:ext uri="{BB962C8B-B14F-4D97-AF65-F5344CB8AC3E}">
        <p14:creationId xmlns:p14="http://schemas.microsoft.com/office/powerpoint/2010/main" val="27080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456363" y="981076"/>
            <a:ext cx="316865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Morte Domiciliar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Boa Morte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6456364" y="3500439"/>
            <a:ext cx="3311525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Morte Hospitalizada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Morte Interdita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82954" name="Picture 10" descr="silenc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57338"/>
            <a:ext cx="2857500" cy="33337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3375025" y="2132014"/>
            <a:ext cx="5399088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Quais são os limites do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poder humano sobre 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próprio processo de morrer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Oval 2"/>
          <p:cNvSpPr>
            <a:spLocks noChangeArrowheads="1"/>
          </p:cNvSpPr>
          <p:nvPr/>
        </p:nvSpPr>
        <p:spPr bwMode="auto">
          <a:xfrm>
            <a:off x="3375025" y="2132014"/>
            <a:ext cx="5399088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Quais são os limites do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poder humano sobre 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próprio processo de morrer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224339" y="765175"/>
            <a:ext cx="25923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Eutanásia 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135188" y="5086350"/>
            <a:ext cx="33845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 = compaixão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340475" y="5086350"/>
            <a:ext cx="38163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Homicídio Privilegiado </a:t>
            </a:r>
          </a:p>
        </p:txBody>
      </p:sp>
    </p:spTree>
    <p:extLst>
      <p:ext uri="{BB962C8B-B14F-4D97-AF65-F5344CB8AC3E}">
        <p14:creationId xmlns:p14="http://schemas.microsoft.com/office/powerpoint/2010/main" val="1836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3375025" y="2132014"/>
            <a:ext cx="5399088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Quais são os limites do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poder humano sobre 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próprio processo de morrer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456364" y="765175"/>
            <a:ext cx="25923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Distanásia 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078038" y="5373688"/>
            <a:ext cx="79930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Não visa prolongar a vida, mas o prodecesso do morrer  </a:t>
            </a:r>
          </a:p>
        </p:txBody>
      </p:sp>
    </p:spTree>
    <p:extLst>
      <p:ext uri="{BB962C8B-B14F-4D97-AF65-F5344CB8AC3E}">
        <p14:creationId xmlns:p14="http://schemas.microsoft.com/office/powerpoint/2010/main" val="28433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Oval 2"/>
          <p:cNvSpPr>
            <a:spLocks noChangeArrowheads="1"/>
          </p:cNvSpPr>
          <p:nvPr/>
        </p:nvSpPr>
        <p:spPr bwMode="auto">
          <a:xfrm>
            <a:off x="3375025" y="2132014"/>
            <a:ext cx="5399088" cy="2592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Quais são os limites do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poder humano sobre o </a:t>
            </a:r>
          </a:p>
          <a:p>
            <a:pPr algn="ctr"/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próprio processo de morrer</a:t>
            </a:r>
          </a:p>
          <a:p>
            <a:pPr algn="ctr"/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432175" y="765175"/>
            <a:ext cx="2592388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Suicídio</a:t>
            </a:r>
          </a:p>
          <a:p>
            <a:pPr algn="ctr"/>
            <a:r>
              <a:rPr lang="pt-BR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Assistido</a:t>
            </a:r>
          </a:p>
        </p:txBody>
      </p:sp>
    </p:spTree>
    <p:extLst>
      <p:ext uri="{BB962C8B-B14F-4D97-AF65-F5344CB8AC3E}">
        <p14:creationId xmlns:p14="http://schemas.microsoft.com/office/powerpoint/2010/main" val="29874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">
  <a:themeElements>
    <a:clrScheme name="default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7_10069048">
  <a:themeElements>
    <a:clrScheme name="10069048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06904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069048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4343</Words>
  <Application>Microsoft Office PowerPoint</Application>
  <PresentationFormat>Widescreen</PresentationFormat>
  <Paragraphs>490</Paragraphs>
  <Slides>119</Slides>
  <Notes>25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13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119</vt:i4>
      </vt:variant>
    </vt:vector>
  </HeadingPairs>
  <TitlesOfParts>
    <vt:vector size="148" baseType="lpstr">
      <vt:lpstr>Arial</vt:lpstr>
      <vt:lpstr>Arial Black</vt:lpstr>
      <vt:lpstr>Arial Narrow</vt:lpstr>
      <vt:lpstr>Calibri</vt:lpstr>
      <vt:lpstr>Century Schoolbook</vt:lpstr>
      <vt:lpstr>Franklin Gothic Book</vt:lpstr>
      <vt:lpstr>Galliard BT</vt:lpstr>
      <vt:lpstr>Garamond</vt:lpstr>
      <vt:lpstr>Lucida Sans Unicode</vt:lpstr>
      <vt:lpstr>Monotype Corsiva</vt:lpstr>
      <vt:lpstr>Times New Roman</vt:lpstr>
      <vt:lpstr>Wingdings</vt:lpstr>
      <vt:lpstr>Wingdings 2</vt:lpstr>
      <vt:lpstr>1_Tema do Office</vt:lpstr>
      <vt:lpstr>4_Balcão Envidraçado</vt:lpstr>
      <vt:lpstr>default</vt:lpstr>
      <vt:lpstr>1_default</vt:lpstr>
      <vt:lpstr>2_default</vt:lpstr>
      <vt:lpstr>3_default</vt:lpstr>
      <vt:lpstr>Crop</vt:lpstr>
      <vt:lpstr>1_Crop</vt:lpstr>
      <vt:lpstr>7_10069048</vt:lpstr>
      <vt:lpstr>8_10069048</vt:lpstr>
      <vt:lpstr>9_10069048</vt:lpstr>
      <vt:lpstr>1_Design padrão</vt:lpstr>
      <vt:lpstr>2_Design padrão</vt:lpstr>
      <vt:lpstr>Foto do Photo Editor</vt:lpstr>
      <vt:lpstr>Gráfico</vt:lpstr>
      <vt:lpstr>CorelPhotoPaint.Image.11</vt:lpstr>
      <vt:lpstr>Apresentação do PowerPoint</vt:lpstr>
      <vt:lpstr>Apresentação do PowerPoint</vt:lpstr>
      <vt:lpstr>Apresentação do PowerPoint</vt:lpstr>
      <vt:lpstr>Questões ligadas ao final da vida humana</vt:lpstr>
      <vt:lpstr>Wit</vt:lpstr>
      <vt:lpstr>1ª Cena:</vt:lpstr>
      <vt:lpstr>Formas de comunicação e formas de relação:</vt:lpstr>
      <vt:lpstr>Empatia?</vt:lpstr>
      <vt:lpstr>Autonomia X Sacrifício</vt:lpstr>
      <vt:lpstr>Consentimento (TCLE)</vt:lpstr>
      <vt:lpstr>Relação face-a-face</vt:lpstr>
      <vt:lpstr>Rotina: Cena 2</vt:lpstr>
      <vt:lpstr>Monólogo e representação teatral</vt:lpstr>
      <vt:lpstr>Apresentação do PowerPoint</vt:lpstr>
      <vt:lpstr> Comunicação e relação de Poder </vt:lpstr>
      <vt:lpstr>Apresentação do PowerPoint</vt:lpstr>
      <vt:lpstr>Cena 5 ( o aluno)</vt:lpstr>
      <vt:lpstr>Informação</vt:lpstr>
      <vt:lpstr>Informação:</vt:lpstr>
      <vt:lpstr>Apresentação do PowerPoint</vt:lpstr>
      <vt:lpstr>Cena: junta médica (residentes e professor)</vt:lpstr>
      <vt:lpstr>Lidando com o infortúnio</vt:lpstr>
      <vt:lpstr>Infortúnio</vt:lpstr>
      <vt:lpstr>Apresentação do PowerPoint</vt:lpstr>
      <vt:lpstr>Exemplos culturais de infortúnio</vt:lpstr>
      <vt:lpstr>Exemplos culturais de infortúnio</vt:lpstr>
      <vt:lpstr>Apresentação do PowerPoint</vt:lpstr>
      <vt:lpstr>A Ordem do Discurso</vt:lpstr>
      <vt:lpstr>Exorcismo: eliminar o mal </vt:lpstr>
      <vt:lpstr>Apresentação do PowerPoint</vt:lpstr>
      <vt:lpstr>Discurso e falatório</vt:lpstr>
      <vt:lpstr>Apresentação do PowerPoint</vt:lpstr>
      <vt:lpstr>Cena: Vivian levada para a tomografia </vt:lpstr>
      <vt:lpstr>Apresentação do PowerPoint</vt:lpstr>
      <vt:lpstr>Ontem e hoje</vt:lpstr>
      <vt:lpstr>A ordem do discurso médico</vt:lpstr>
      <vt:lpstr>Comentário </vt:lpstr>
      <vt:lpstr>Disciplina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corpo e as relações de poder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MORTE COMO QUESTÃO SOCIAL</vt:lpstr>
      <vt:lpstr>Morte Social</vt:lpstr>
      <vt:lpstr>Declaração de Harvard (1968)</vt:lpstr>
      <vt:lpstr>Apresentação do PowerPoint</vt:lpstr>
      <vt:lpstr>Morte Encefálica</vt:lpstr>
      <vt:lpstr>Apresentação do PowerPoint</vt:lpstr>
      <vt:lpstr>Processo de Morte</vt:lpstr>
      <vt:lpstr>Definindo Vida e Morte</vt:lpstr>
      <vt:lpstr>Sistema nervoso central</vt:lpstr>
      <vt:lpstr>Sistema nervoso central</vt:lpstr>
      <vt:lpstr>Apresentação do PowerPoint</vt:lpstr>
      <vt:lpstr>Saber Clínico (Foucault)</vt:lpstr>
      <vt:lpstr>Declaração de Harvard</vt:lpstr>
      <vt:lpstr>Questão Social</vt:lpstr>
      <vt:lpstr>Apresentação do PowerPoint</vt:lpstr>
      <vt:lpstr>Definindo:</vt:lpstr>
      <vt:lpstr>Definindo:</vt:lpstr>
      <vt:lpstr>Definindo:</vt:lpstr>
      <vt:lpstr>Morte como questão social</vt:lpstr>
      <vt:lpstr>Fenômeno morte-morrer</vt:lpstr>
      <vt:lpstr>Apresentação do PowerPoint</vt:lpstr>
      <vt:lpstr>Conceito mecanicista:</vt:lpstr>
      <vt:lpstr>Morte Globalizada</vt:lpstr>
      <vt:lpstr>Morte selvagem = sem controle</vt:lpstr>
      <vt:lpstr>Apresentação do PowerPoint</vt:lpstr>
      <vt:lpstr>Morte selvagem = sem controle</vt:lpstr>
      <vt:lpstr>Formas de racionalidade da Morte:</vt:lpstr>
      <vt:lpstr>Hospital</vt:lpstr>
      <vt:lpstr>Hospital</vt:lpstr>
      <vt:lpstr>Morte Globalizada</vt:lpstr>
      <vt:lpstr>Morte globalizada</vt:lpstr>
      <vt:lpstr>Morte Globalizada</vt:lpstr>
      <vt:lpstr>Morte Globalizada</vt:lpstr>
      <vt:lpstr>Morte Globalizada</vt:lpstr>
      <vt:lpstr>Morte Globalizada</vt:lpstr>
      <vt:lpstr>Morte Interdita</vt:lpstr>
      <vt:lpstr>Morte Interdita</vt:lpstr>
      <vt:lpstr>Morte Interdita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Resolução 1.826 CFM 2007</vt:lpstr>
      <vt:lpstr>Referências Bibliográficas</vt:lpstr>
      <vt:lpstr>Referências Bibliográficas</vt:lpstr>
      <vt:lpstr>Referências Bibliográficas</vt:lpstr>
      <vt:lpstr>Referências Bibliográficas</vt:lpstr>
      <vt:lpstr>Referências Bibliográficas</vt:lpstr>
      <vt:lpstr>Apresentação do PowerPoint</vt:lpstr>
      <vt:lpstr>Apresentação do PowerPoint</vt:lpstr>
      <vt:lpstr>Apresentação do PowerPoint</vt:lpstr>
      <vt:lpstr>Apresentação do PowerPoint</vt:lpstr>
      <vt:lpstr>Declaração de Harvard</vt:lpstr>
      <vt:lpstr>Definindo: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Padre Valmir</dc:creator>
  <cp:lastModifiedBy>Padre Valmir</cp:lastModifiedBy>
  <cp:revision>26</cp:revision>
  <dcterms:created xsi:type="dcterms:W3CDTF">2020-03-05T13:44:43Z</dcterms:created>
  <dcterms:modified xsi:type="dcterms:W3CDTF">2020-04-22T18:13:47Z</dcterms:modified>
</cp:coreProperties>
</file>