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7" r:id="rId3"/>
    <p:sldId id="258" r:id="rId4"/>
    <p:sldId id="275" r:id="rId5"/>
    <p:sldId id="276" r:id="rId6"/>
    <p:sldId id="277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9" r:id="rId17"/>
    <p:sldId id="280" r:id="rId18"/>
    <p:sldId id="281" r:id="rId19"/>
    <p:sldId id="289" r:id="rId20"/>
    <p:sldId id="290" r:id="rId21"/>
    <p:sldId id="292" r:id="rId22"/>
    <p:sldId id="293" r:id="rId23"/>
    <p:sldId id="297" r:id="rId2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-6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70587F-A741-43C3-9C98-8555326AE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FA6DA8F-1894-4CA3-9A97-D73763CB9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D1EF1B9-D145-4A42-8B67-40960F4DB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6C2C603-218D-4299-AE4C-F27103AB2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70A11E6-CE24-4A7C-A5C8-215ED463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28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3C45E0-E78E-45B5-BF60-B3F75F26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F4908DAE-705C-45F1-A5D7-F526CBD20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A9EBA41-0193-4AF9-B13B-065715E68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C2FA82C-9C4B-4BD3-A912-C2CB0A0C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0257537-28AE-4431-B122-E2A566E02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31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1CD7F0C-A99B-4359-882D-07CEE2458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D8E3B729-FD5C-4F44-BCD8-FCE9BE626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48C2665-A5E1-4013-A083-47E0D26F3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A3D0E90-066A-4541-9F11-2224DF329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8730D5C-0E4E-4BEA-A495-159372FD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4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DA0194-B1FB-456B-AC8A-0F5D4EF28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00C280B-7C48-40F8-BE21-1B0C4934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50A9DF9-8335-4045-BA33-CA472D889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6CF155B-7777-411C-A053-985BC540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8A0B5EE-D0E5-4A76-BC07-BCDC63B1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80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17E8664-02AA-450F-B7DE-900B5F3C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48E2F9F9-B0B9-4ADB-B2AD-6A313D33E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C62AE9B-F108-4C5A-B690-C2E9D9827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8265421-7706-4ADA-9920-A4D1D8810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C47F3A8-76F8-4A19-A2BB-00CD5F931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89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0785EF-DC25-4CC2-91F6-36CCD294F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973C1547-9BC6-4CF3-A368-0090035F98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D7D52A0F-CF81-42F0-A35F-BA679A72F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9BD07325-54C4-45F0-85F4-D1719B2B7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99D6A07-5AFF-4C94-BC0C-9DABDA718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126C6C3-4C7F-484A-8294-E12F5DBEA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28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2F6B5F7-4DDC-4001-ABFC-3F581F1DA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A2A0376-694A-44C3-B328-56B372342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88FFD13F-8CF0-46DF-8590-6AF61A39E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733E5F26-F122-482C-8E9E-7358C1D45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2C5FA54A-DA9E-46AC-B5C8-0F27B7D1E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98A309F1-BB65-4DED-9688-E767B25A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91C17E2D-794E-4221-8CA9-86E174C20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B32F62AA-632B-4618-826B-EA5C9D49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79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5A4BA6-72E5-4FD8-8214-D123F5C84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06AB75FF-76FA-4BA1-A06F-EA2B53D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A6FC3780-A387-4C93-A783-DDA93FFB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E5936504-C412-4768-8E7C-164C992B3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52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3A8F5E8C-569F-41C6-B57A-759A1B374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57D6D0C6-56A4-4648-9901-0CEF1D51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3D12FC3A-F52F-40EB-ADD8-A8619504E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23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B05FAAB-BC3A-4686-B4A5-BD2E10EDC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BD38941-7B92-448B-82E7-4D6077865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8708338-F265-4AF7-88D2-C939F5A99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523C4A5-4DC5-4F9E-84DA-EFC993C6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AD98621E-7876-4596-8365-FE9725138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A90E2E60-85BD-4393-BCA1-7A9412C9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1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AF4AF40-AF2A-449D-87FF-564E88CB5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3859F0C4-97B6-4C76-BDD6-B978CA1BB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05DCCC36-57B4-433F-B9FF-AFA6E2E67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65665E3-7345-4180-80B2-F9A1D45CA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598A5F02-6B78-48EC-B0DA-A4D13F2A6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165A31B7-F565-487D-9125-9EE0B8590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88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0C6C26FD-40AB-4CE1-9309-6DFC8C6B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291793A-9835-451C-80FF-3A84B5412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6906E612-AC71-44C0-BBA9-793E9F31A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B7EE6-779E-4D7F-BBA1-1D6E3938B473}" type="datetimeFigureOut">
              <a:rPr lang="pt-BR" smtClean="0"/>
              <a:t>19/02/2020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C586098-34FC-4FF2-8878-6B0C70EEC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2E9676D-4FF6-43C7-9600-C1A62A9FB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85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Centros de Testagem e Aconselhamento (CTA)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8613" y="1825625"/>
            <a:ext cx="11530012" cy="4351338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t-BR" sz="3200" dirty="0" smtClean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1980-surgem os primeiros testes para o diagnóstico do HIV-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t-BR" sz="3200" dirty="0" smtClean="0">
                <a:solidFill>
                  <a:srgbClr val="403D39"/>
                </a:solidFill>
                <a:latin typeface="Arial"/>
                <a:ea typeface="Calibri"/>
                <a:cs typeface="Times New Roman"/>
              </a:rPr>
              <a:t>Sorologia de Elisa para HIV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t-BR" sz="3200" dirty="0" smtClean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CTC-Centro de testagem e aconselhamento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t-BR" sz="3200" dirty="0" smtClean="0">
                <a:solidFill>
                  <a:srgbClr val="403D39"/>
                </a:solidFill>
                <a:latin typeface="Arial"/>
                <a:ea typeface="Calibri"/>
                <a:cs typeface="Times New Roman"/>
              </a:rPr>
              <a:t>Bancos de sangue- </a:t>
            </a:r>
            <a:r>
              <a:rPr lang="pt-BR" sz="3200" dirty="0" smtClean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indivíduos buscavam bancos de sangue para realizar o teste </a:t>
            </a:r>
            <a:r>
              <a:rPr lang="pt-BR" sz="3200" dirty="0" err="1" smtClean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anti-HIV</a:t>
            </a:r>
            <a:r>
              <a:rPr lang="pt-BR" sz="3200" dirty="0" smtClean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. (BASSO, 2002).</a:t>
            </a:r>
            <a:endParaRPr lang="pt-BR" sz="3200" dirty="0">
              <a:ea typeface="Calibri"/>
              <a:cs typeface="Times New Roman"/>
            </a:endParaRP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782374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1A2770-99BC-48EE-8D74-9228F6D0F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Como garantir a </a:t>
            </a:r>
            <a:r>
              <a:rPr lang="pt-BR" b="1" dirty="0" smtClean="0">
                <a:solidFill>
                  <a:srgbClr val="FF0000"/>
                </a:solidFill>
              </a:rPr>
              <a:t>biossegurança</a:t>
            </a:r>
            <a:endParaRPr lang="pt-BR" b="1" dirty="0">
              <a:solidFill>
                <a:srgbClr val="FF0000"/>
              </a:solidFill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xmlns="" id="{472B2790-0CFA-4EFA-9FC0-D59C92EBE7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1" y="1354331"/>
            <a:ext cx="8344460" cy="5360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050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6823958-6040-4A25-8A60-1ED8E0FA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Como garantir a </a:t>
            </a:r>
            <a:r>
              <a:rPr lang="pt-BR" b="1" dirty="0" smtClean="0">
                <a:solidFill>
                  <a:srgbClr val="FF0000"/>
                </a:solidFill>
              </a:rPr>
              <a:t>biossegurança</a:t>
            </a:r>
            <a:endParaRPr lang="pt-BR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4A5FA1BD-1426-4A89-8A09-0080263E16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33" y="1825624"/>
            <a:ext cx="9595556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7357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D4CCAFB-CA2B-4F8D-B14E-5CCC03CDE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xmlns="" id="{A40CE563-3C25-45FE-AEBB-2899E52D2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" y="142876"/>
            <a:ext cx="10073922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80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teste rÃ¡pido hiv 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57200"/>
            <a:ext cx="11531597" cy="612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155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 descr="Resultado de imagem para teste rÃ¡pido hiv 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88" y="524221"/>
            <a:ext cx="9301162" cy="566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662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Resultado de imagem para teste rÃ¡pido hiv 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214313"/>
            <a:ext cx="11215688" cy="652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559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</a:rPr>
              <a:t>Diante de resultados negativos: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3" y="1357313"/>
            <a:ext cx="11915775" cy="4819650"/>
          </a:xfrm>
        </p:spPr>
        <p:txBody>
          <a:bodyPr>
            <a:noAutofit/>
          </a:bodyPr>
          <a:lstStyle/>
          <a:p>
            <a:endParaRPr lang="pt-BR" sz="3600" dirty="0" smtClean="0"/>
          </a:p>
          <a:p>
            <a:r>
              <a:rPr lang="pt-BR" sz="3600" dirty="0" smtClean="0"/>
              <a:t>Lembrar </a:t>
            </a:r>
            <a:r>
              <a:rPr lang="pt-BR" sz="3600" dirty="0"/>
              <a:t>que um resultado negativo significa que a pessoa (1) não está infectada ou (2) está infectada tão recentemente que não produziu anticorpos necessários para detecção pelo teste (janela imunológica); </a:t>
            </a:r>
            <a:endParaRPr lang="pt-BR" sz="3600" dirty="0" smtClean="0"/>
          </a:p>
          <a:p>
            <a:r>
              <a:rPr lang="pt-BR" sz="3600" dirty="0" smtClean="0"/>
              <a:t>Lembrar </a:t>
            </a:r>
            <a:r>
              <a:rPr lang="pt-BR" sz="3600" dirty="0"/>
              <a:t>que um resultado negativo não significa imunidade; </a:t>
            </a:r>
            <a:endParaRPr lang="pt-BR" sz="3600" dirty="0" smtClean="0"/>
          </a:p>
          <a:p>
            <a:r>
              <a:rPr lang="pt-BR" sz="3600" dirty="0" smtClean="0"/>
              <a:t>Reforçar </a:t>
            </a:r>
            <a:r>
              <a:rPr lang="pt-BR" sz="3600" dirty="0"/>
              <a:t>as práticas seguras já adotadas ou a serem </a:t>
            </a:r>
            <a:r>
              <a:rPr lang="pt-BR" sz="3600" dirty="0" smtClean="0"/>
              <a:t>adotadas;</a:t>
            </a:r>
          </a:p>
          <a:p>
            <a:r>
              <a:rPr lang="pt-BR" sz="3600" dirty="0" smtClean="0"/>
              <a:t> Reforçar </a:t>
            </a:r>
            <a:r>
              <a:rPr lang="pt-BR" sz="3600" dirty="0"/>
              <a:t>o benefício e o uso correto do </a:t>
            </a:r>
            <a:r>
              <a:rPr lang="pt-BR" sz="3600" dirty="0" smtClean="0"/>
              <a:t>preservativo;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49513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38" y="365126"/>
            <a:ext cx="10710862" cy="877888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Diante de resultado positivo: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71576"/>
            <a:ext cx="12191999" cy="5005388"/>
          </a:xfrm>
        </p:spPr>
        <p:txBody>
          <a:bodyPr>
            <a:noAutofit/>
          </a:bodyPr>
          <a:lstStyle/>
          <a:p>
            <a:r>
              <a:rPr lang="pt-BR" sz="3200" dirty="0"/>
              <a:t>Permitir ao usuário o tempo necessário para assimilar o impacto do diagnóstico e expresse seus sentimentos; </a:t>
            </a:r>
            <a:endParaRPr lang="pt-BR" sz="3200" dirty="0" smtClean="0"/>
          </a:p>
          <a:p>
            <a:r>
              <a:rPr lang="pt-BR" sz="3200" dirty="0" smtClean="0"/>
              <a:t>Estar </a:t>
            </a:r>
            <a:r>
              <a:rPr lang="pt-BR" sz="3200" dirty="0"/>
              <a:t>atento para o manejo adequado de sentimentos comuns, tais como raiva, ansiedade, depressão, medo, negação e outros; </a:t>
            </a:r>
            <a:endParaRPr lang="pt-BR" sz="3200" dirty="0" smtClean="0"/>
          </a:p>
          <a:p>
            <a:r>
              <a:rPr lang="pt-BR" sz="3200" dirty="0" smtClean="0"/>
              <a:t>Lembrar </a:t>
            </a:r>
            <a:r>
              <a:rPr lang="pt-BR" sz="3200" dirty="0"/>
              <a:t>que, um resultado positivo significa que a pessoa é portadora do vírus (HIV/Hepatite B e C), podendo ou não estar com a doença desenvolvida; </a:t>
            </a:r>
            <a:endParaRPr lang="pt-BR" sz="3200" dirty="0" smtClean="0"/>
          </a:p>
          <a:p>
            <a:r>
              <a:rPr lang="pt-BR" sz="3200" dirty="0" smtClean="0"/>
              <a:t>Enfatizar </a:t>
            </a:r>
            <a:r>
              <a:rPr lang="pt-BR" sz="3200" dirty="0"/>
              <a:t>que, mesmo sendo um portador assintomático o usuário pode transmitir o vírus para outros; </a:t>
            </a:r>
            <a:endParaRPr lang="pt-BR" sz="3200" dirty="0" smtClean="0"/>
          </a:p>
          <a:p>
            <a:r>
              <a:rPr lang="pt-BR" sz="3200" dirty="0" smtClean="0"/>
              <a:t>Reforçar </a:t>
            </a:r>
            <a:r>
              <a:rPr lang="pt-BR" sz="3200" dirty="0"/>
              <a:t>a importância de acompanhamento médico, ressaltando que a infecção é tratável; </a:t>
            </a:r>
          </a:p>
        </p:txBody>
      </p:sp>
    </p:spTree>
    <p:extLst>
      <p:ext uri="{BB962C8B-B14F-4D97-AF65-F5344CB8AC3E}">
        <p14:creationId xmlns:p14="http://schemas.microsoft.com/office/powerpoint/2010/main" val="4040453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9588" y="207964"/>
            <a:ext cx="10515600" cy="806450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Diante de resultado positivo: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1451" y="1057275"/>
            <a:ext cx="11182350" cy="5119688"/>
          </a:xfrm>
        </p:spPr>
        <p:txBody>
          <a:bodyPr>
            <a:normAutofit/>
          </a:bodyPr>
          <a:lstStyle/>
          <a:p>
            <a:r>
              <a:rPr lang="pt-BR" sz="3500" dirty="0" smtClean="0"/>
              <a:t>Enfatizar </a:t>
            </a:r>
            <a:r>
              <a:rPr lang="pt-BR" sz="3500" dirty="0"/>
              <a:t>a necessidade de o resultado ser comunicado ao(s) parceiro(s) atual(</a:t>
            </a:r>
            <a:r>
              <a:rPr lang="pt-BR" sz="3500" dirty="0" err="1"/>
              <a:t>is</a:t>
            </a:r>
            <a:r>
              <a:rPr lang="pt-BR" sz="3500" dirty="0"/>
              <a:t>), oferecendo ajuda, caso seja solicitada; </a:t>
            </a:r>
            <a:endParaRPr lang="pt-BR" sz="3500" dirty="0" smtClean="0"/>
          </a:p>
          <a:p>
            <a:r>
              <a:rPr lang="pt-BR" sz="3500" dirty="0" smtClean="0"/>
              <a:t>Orientar </a:t>
            </a:r>
            <a:r>
              <a:rPr lang="pt-BR" sz="3500" dirty="0"/>
              <a:t>quando à necessidade de o(s) parceiro(s) atual (</a:t>
            </a:r>
            <a:r>
              <a:rPr lang="pt-BR" sz="3500" dirty="0" err="1"/>
              <a:t>is</a:t>
            </a:r>
            <a:r>
              <a:rPr lang="pt-BR" sz="3500" dirty="0"/>
              <a:t>) realizar (em) teste </a:t>
            </a:r>
            <a:r>
              <a:rPr lang="pt-BR" sz="3500" dirty="0" err="1"/>
              <a:t>anti-HIV</a:t>
            </a:r>
            <a:r>
              <a:rPr lang="pt-BR" sz="3500" dirty="0"/>
              <a:t>, Sífilis e Hepatite B e C</a:t>
            </a:r>
            <a:r>
              <a:rPr lang="pt-BR" sz="3500" dirty="0" smtClean="0"/>
              <a:t>;</a:t>
            </a:r>
          </a:p>
          <a:p>
            <a:r>
              <a:rPr lang="pt-BR" sz="3500" dirty="0" smtClean="0"/>
              <a:t> </a:t>
            </a:r>
            <a:r>
              <a:rPr lang="pt-BR" sz="3500" dirty="0"/>
              <a:t>Definir com o cliente os serviços de assistência necessários, incluindo grupos comunitários de apoio.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8303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0000"/>
                </a:solidFill>
              </a:rPr>
              <a:t>Enfermagem e teste rápido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7175" y="1543050"/>
            <a:ext cx="11096625" cy="4633913"/>
          </a:xfrm>
        </p:spPr>
        <p:txBody>
          <a:bodyPr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pt-BR" sz="4200" dirty="0" smtClean="0">
                <a:ea typeface="Calibri"/>
                <a:cs typeface="Times New Roman"/>
              </a:rPr>
              <a:t>Parecer </a:t>
            </a:r>
            <a:r>
              <a:rPr lang="pt-BR" sz="4200" dirty="0">
                <a:ea typeface="Calibri"/>
                <a:cs typeface="Times New Roman"/>
              </a:rPr>
              <a:t>Técnico </a:t>
            </a:r>
            <a:r>
              <a:rPr lang="pt-BR" sz="4200" dirty="0" smtClean="0">
                <a:ea typeface="Calibri"/>
                <a:cs typeface="Times New Roman"/>
              </a:rPr>
              <a:t>COFEN </a:t>
            </a:r>
            <a:r>
              <a:rPr lang="pt-BR" sz="4200" dirty="0">
                <a:ea typeface="Calibri"/>
                <a:cs typeface="Times New Roman"/>
              </a:rPr>
              <a:t>nº 001/2013-parecer favorável aos profissionais de enfermagem para realizar o TR </a:t>
            </a:r>
            <a:r>
              <a:rPr lang="pt-BR" sz="4200" dirty="0" err="1">
                <a:ea typeface="Calibri"/>
                <a:cs typeface="Times New Roman"/>
              </a:rPr>
              <a:t>anti-HIV</a:t>
            </a:r>
            <a:r>
              <a:rPr lang="pt-BR" sz="4200" dirty="0">
                <a:ea typeface="Calibri"/>
                <a:cs typeface="Times New Roman"/>
              </a:rPr>
              <a:t> </a:t>
            </a:r>
            <a:r>
              <a:rPr lang="pt-BR" sz="4200" dirty="0" smtClean="0">
                <a:ea typeface="Calibri"/>
                <a:cs typeface="Times New Roman"/>
              </a:rPr>
              <a:t>diagnóstico.</a:t>
            </a:r>
          </a:p>
          <a:p>
            <a:pPr indent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4200" dirty="0" smtClean="0">
                <a:ea typeface="Calibri"/>
                <a:cs typeface="Times New Roman"/>
              </a:rPr>
              <a:t> Recentemente</a:t>
            </a:r>
            <a:r>
              <a:rPr lang="pt-BR" sz="4200" dirty="0">
                <a:ea typeface="Calibri"/>
                <a:cs typeface="Times New Roman"/>
              </a:rPr>
              <a:t>, o Parecer Técnico </a:t>
            </a:r>
            <a:r>
              <a:rPr lang="pt-BR" sz="4200" dirty="0" smtClean="0">
                <a:ea typeface="Calibri"/>
                <a:cs typeface="Times New Roman"/>
              </a:rPr>
              <a:t>COFEN 2016, que revoga o parecer 2013 e habilita também o técnico de enfermagem a realizar o teste mediante supervisão.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1731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1453AED-DCC1-417E-AE57-C6CB4ABF1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O que são testes rápidos 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3701EDB-7E87-40D9-8C08-4B83A5158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443038"/>
            <a:ext cx="10925175" cy="5049837"/>
          </a:xfrm>
        </p:spPr>
        <p:txBody>
          <a:bodyPr>
            <a:noAutofit/>
          </a:bodyPr>
          <a:lstStyle/>
          <a:p>
            <a:r>
              <a:rPr lang="pt-BR" sz="3600" b="1" dirty="0"/>
              <a:t>T</a:t>
            </a:r>
            <a:r>
              <a:rPr lang="pt-BR" sz="3600" b="1" dirty="0" smtClean="0"/>
              <a:t>em </a:t>
            </a:r>
            <a:r>
              <a:rPr lang="pt-BR" sz="3600" b="1" dirty="0"/>
              <a:t>por objetivo a detecção de anticorpos (</a:t>
            </a:r>
            <a:r>
              <a:rPr lang="pt-BR" sz="3600" b="1" dirty="0" err="1"/>
              <a:t>anti-HIV</a:t>
            </a:r>
            <a:r>
              <a:rPr lang="pt-BR" sz="3600" b="1" dirty="0"/>
              <a:t>, </a:t>
            </a:r>
            <a:r>
              <a:rPr lang="pt-BR" sz="3600" b="1" dirty="0" err="1"/>
              <a:t>anti-HCV</a:t>
            </a:r>
            <a:r>
              <a:rPr lang="pt-BR" sz="3600" b="1" dirty="0"/>
              <a:t> e </a:t>
            </a:r>
            <a:r>
              <a:rPr lang="pt-BR" sz="3600" b="1" dirty="0" err="1"/>
              <a:t>anti-Treponema</a:t>
            </a:r>
            <a:r>
              <a:rPr lang="pt-BR" sz="3600" b="1" dirty="0"/>
              <a:t> pallidum) </a:t>
            </a:r>
            <a:r>
              <a:rPr lang="pt-BR" sz="3600" b="1" dirty="0" smtClean="0"/>
              <a:t> e de </a:t>
            </a:r>
            <a:r>
              <a:rPr lang="pt-BR" sz="3600" b="1" dirty="0"/>
              <a:t>antígeno (</a:t>
            </a:r>
            <a:r>
              <a:rPr lang="pt-BR" sz="3600" b="1" dirty="0" err="1"/>
              <a:t>HBsAg</a:t>
            </a:r>
            <a:r>
              <a:rPr lang="pt-BR" sz="3600" b="1" dirty="0"/>
              <a:t>) . </a:t>
            </a:r>
          </a:p>
          <a:p>
            <a:r>
              <a:rPr lang="pt-BR" sz="3600" b="1" dirty="0"/>
              <a:t>São testes de fácil realização que permitem a leitura visual dos resultados em até </a:t>
            </a:r>
            <a:r>
              <a:rPr lang="pt-BR" sz="3600" b="1" dirty="0" smtClean="0"/>
              <a:t>15 </a:t>
            </a:r>
            <a:r>
              <a:rPr lang="pt-BR" sz="3600" b="1" dirty="0"/>
              <a:t>minutos.</a:t>
            </a:r>
          </a:p>
          <a:p>
            <a:r>
              <a:rPr lang="pt-BR" sz="3600" b="1" dirty="0"/>
              <a:t> Não são testes utilizados usualmente em laboratórios (por serem totalmente manuais) e possibilitam que o paciente tenha o resultado no momento da consulta, não precisando retornar ao serviço de saúde.</a:t>
            </a:r>
          </a:p>
        </p:txBody>
      </p:sp>
    </p:spTree>
    <p:extLst>
      <p:ext uri="{BB962C8B-B14F-4D97-AF65-F5344CB8AC3E}">
        <p14:creationId xmlns:p14="http://schemas.microsoft.com/office/powerpoint/2010/main" val="854498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teste rápido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dirty="0"/>
              <a:t>Os estudos de validação dos testes rápidos demonstraram que eles possuem sensibilidade entre </a:t>
            </a:r>
            <a:r>
              <a:rPr lang="pt-BR" sz="4000" b="1" dirty="0"/>
              <a:t>99,5% e 100%, </a:t>
            </a:r>
            <a:r>
              <a:rPr lang="pt-BR" sz="4000" dirty="0"/>
              <a:t>ou seja, a mesma sensibilidade encontrada em outros testes que são utilizados na rotina do diagnóstico laboratorial da infecção pelo HIV. (Brasil, 2010</a:t>
            </a:r>
            <a:r>
              <a:rPr lang="pt-BR" sz="4000" dirty="0" smtClean="0"/>
              <a:t>).</a:t>
            </a:r>
            <a:endParaRPr lang="pt-BR" sz="4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4832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 smtClean="0">
                <a:solidFill>
                  <a:srgbClr val="FF0000"/>
                </a:solidFill>
                <a:effectLst/>
                <a:latin typeface="Arial"/>
                <a:ea typeface="Arial"/>
                <a:cs typeface="Times New Roman"/>
              </a:rPr>
              <a:t>Recomendações para a utilização de testes rápidos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349" y="1600201"/>
            <a:ext cx="11809312" cy="4525963"/>
          </a:xfrm>
        </p:spPr>
        <p:txBody>
          <a:bodyPr>
            <a:noAutofit/>
          </a:bodyPr>
          <a:lstStyle/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Parcerias de pessoas vivendo com HIV/aids;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Acidentes biológicos ocupacionais;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Gestantes que não tenham sido testadas no pré-natal ou que não tenha recebido o resultado do teste antes do parto;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Abortamento espontâneo, independentemente da idade gestacional;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Pessoas em situação de violência sexual, para fins de profilaxia da infecção pelo HIV;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Pacientes com diagnóstico de tuberculose;</a:t>
            </a:r>
            <a:endParaRPr lang="pt-BR" sz="2400" dirty="0" smtClean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 smtClean="0">
                <a:effectLst/>
                <a:latin typeface="Arial"/>
                <a:ea typeface="Arial"/>
                <a:cs typeface="Times New Roman"/>
              </a:rPr>
              <a:t>Pacientes com diagnóstico de hepatites virais;</a:t>
            </a:r>
            <a:endParaRPr lang="pt-BR" sz="2400" dirty="0" smtClean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6919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15680" y="274638"/>
            <a:ext cx="6240693" cy="114300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dirty="0" smtClean="0">
                <a:solidFill>
                  <a:srgbClr val="FF0000"/>
                </a:solidFill>
                <a:effectLst/>
                <a:latin typeface="Arial"/>
                <a:ea typeface="Arial"/>
                <a:cs typeface="Times New Roman"/>
              </a:rPr>
              <a:t>Janela Imunológica</a:t>
            </a:r>
            <a:r>
              <a:rPr lang="pt-BR" sz="4000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pt-BR" sz="4000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effectLst/>
                <a:latin typeface="Arial"/>
                <a:ea typeface="Arial"/>
              </a:rPr>
              <a:t>“</a:t>
            </a:r>
            <a:r>
              <a:rPr lang="pt-BR" sz="3200" dirty="0" smtClean="0">
                <a:effectLst/>
                <a:latin typeface="Arial"/>
                <a:ea typeface="Arial"/>
              </a:rPr>
              <a:t>O período correspondente entre o início da infecção e a detecção dos anticorpos pelos testes laboratoriais”</a:t>
            </a:r>
          </a:p>
          <a:p>
            <a:r>
              <a:rPr lang="pt-BR" sz="3200" dirty="0"/>
              <a:t>Com o desenvolvimento de novos testes que detectam antígenos, o período para o diagnóstico da infecção foi reduzido. (Brasil, 2010</a:t>
            </a:r>
            <a:r>
              <a:rPr lang="pt-BR" sz="3200" dirty="0" smtClean="0"/>
              <a:t>).</a:t>
            </a:r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50292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Muito Obrigada!!!!!!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8" name="Picture 4" descr="Resultado de imagem para laÃ§o vermelho simbolo de luta contra a a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025" y="1800225"/>
            <a:ext cx="3302000" cy="425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7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901D6A-4B8A-42AB-BDA4-50088F0A0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81356" cy="842786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Objetivos da realização dos testes rápidos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4925A4E-5794-4823-A952-B35E8ED47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7911"/>
            <a:ext cx="12192000" cy="5081941"/>
          </a:xfrm>
        </p:spPr>
        <p:txBody>
          <a:bodyPr>
            <a:noAutofit/>
          </a:bodyPr>
          <a:lstStyle/>
          <a:p>
            <a:r>
              <a:rPr lang="pt-BR" sz="4000" dirty="0"/>
              <a:t>1. AMPLIAR O ACESSO ao diagnóstico da infecção pelo HIV, da sífilis, das hepatites B e </a:t>
            </a:r>
            <a:r>
              <a:rPr lang="pt-BR" sz="4000" dirty="0" smtClean="0"/>
              <a:t>C.</a:t>
            </a:r>
            <a:endParaRPr lang="pt-BR" sz="4000" dirty="0"/>
          </a:p>
          <a:p>
            <a:r>
              <a:rPr lang="pt-BR" sz="4000" dirty="0"/>
              <a:t> 2. Possibilitar </a:t>
            </a:r>
            <a:r>
              <a:rPr lang="pt-BR" sz="4000" dirty="0" smtClean="0"/>
              <a:t>tratamento </a:t>
            </a:r>
            <a:r>
              <a:rPr lang="pt-BR" sz="4000" dirty="0"/>
              <a:t>para as infecções identificadas. </a:t>
            </a:r>
          </a:p>
          <a:p>
            <a:r>
              <a:rPr lang="pt-BR" sz="4000" dirty="0"/>
              <a:t>3. Interromper a cadeia de transmissão (testar o parceiro). </a:t>
            </a:r>
          </a:p>
          <a:p>
            <a:r>
              <a:rPr lang="pt-BR" sz="4000" dirty="0"/>
              <a:t>4. Prevenir a transmissão vertical do HIV e a ocorrência da sífilis congênita. - metas definidas : &lt; 1%.</a:t>
            </a:r>
          </a:p>
          <a:p>
            <a:r>
              <a:rPr lang="pt-BR" sz="4000" dirty="0"/>
              <a:t>5. Prevenir a transmissão vertical do HBV.</a:t>
            </a:r>
          </a:p>
          <a:p>
            <a:r>
              <a:rPr lang="pt-BR" sz="4000" dirty="0"/>
              <a:t> 6. Melhorar a qualidade da assistência pré-natal</a:t>
            </a:r>
            <a:r>
              <a:rPr lang="pt-BR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570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Aconselhamento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7175" y="1285875"/>
            <a:ext cx="11744325" cy="4891088"/>
          </a:xfrm>
        </p:spPr>
        <p:txBody>
          <a:bodyPr>
            <a:noAutofit/>
          </a:bodyPr>
          <a:lstStyle/>
          <a:p>
            <a:r>
              <a:rPr lang="pt-BR" sz="3200" dirty="0" smtClean="0"/>
              <a:t>É </a:t>
            </a:r>
            <a:r>
              <a:rPr lang="pt-BR" sz="3200" dirty="0"/>
              <a:t>um processo de </a:t>
            </a:r>
            <a:r>
              <a:rPr lang="pt-BR" sz="3200" b="1" dirty="0"/>
              <a:t>escuta ativa</a:t>
            </a:r>
            <a:r>
              <a:rPr lang="pt-BR" sz="3200" dirty="0"/>
              <a:t>, individualizado e centrado no usuário</a:t>
            </a:r>
            <a:r>
              <a:rPr lang="pt-BR" sz="3200" dirty="0" smtClean="0"/>
              <a:t>. </a:t>
            </a:r>
            <a:r>
              <a:rPr lang="pt-BR" sz="3200" dirty="0"/>
              <a:t>Portanto, o aconselhamento não é dar conselhos. É um diálogo baseado em uma relação de confiança que visa proporcionar à pessoa condições para que avalie seus próprios riscos, tome decisões e encontre formas de resgatar os recursos internos para que ele mesmo tenha possibilidade de reconhecer-se como sujeito de transformação de sua </a:t>
            </a:r>
            <a:r>
              <a:rPr lang="pt-BR" sz="3200" dirty="0" smtClean="0"/>
              <a:t>história. </a:t>
            </a:r>
          </a:p>
          <a:p>
            <a:r>
              <a:rPr lang="pt-BR" sz="3200" dirty="0" smtClean="0"/>
              <a:t> </a:t>
            </a:r>
            <a:r>
              <a:rPr lang="pt-BR" sz="3200" dirty="0"/>
              <a:t>Essa interação que se faz necessário, </a:t>
            </a:r>
            <a:r>
              <a:rPr lang="pt-BR" sz="3200" b="1" dirty="0" smtClean="0"/>
              <a:t>pela </a:t>
            </a:r>
            <a:r>
              <a:rPr lang="pt-BR" sz="3200" b="1" dirty="0"/>
              <a:t>adesão ao tratamento e para a mudança de atitudes e </a:t>
            </a:r>
            <a:r>
              <a:rPr lang="pt-BR" sz="3200" b="1" dirty="0" smtClean="0"/>
              <a:t>hábitos</a:t>
            </a:r>
            <a:r>
              <a:rPr lang="pt-BR" sz="3200" dirty="0" smtClean="0"/>
              <a:t>, para que </a:t>
            </a:r>
            <a:r>
              <a:rPr lang="pt-BR" sz="3200" dirty="0"/>
              <a:t>a pessoa ao buscar o serviço de saúde possa: ver, tocar, ouvir, sentir, refletir e decidir por medidas que melhorem sua qualidade de vida independente de sua condição sorológica. </a:t>
            </a:r>
          </a:p>
        </p:txBody>
      </p:sp>
    </p:spTree>
    <p:extLst>
      <p:ext uri="{BB962C8B-B14F-4D97-AF65-F5344CB8AC3E}">
        <p14:creationId xmlns:p14="http://schemas.microsoft.com/office/powerpoint/2010/main" val="83874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8" y="365126"/>
            <a:ext cx="11430000" cy="634999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O processo de aconselhamento compreende </a:t>
            </a:r>
            <a:r>
              <a:rPr lang="pt-BR" sz="3200" b="1" dirty="0" smtClean="0">
                <a:solidFill>
                  <a:srgbClr val="FF0000"/>
                </a:solidFill>
              </a:rPr>
              <a:t>3 </a:t>
            </a:r>
            <a:r>
              <a:rPr lang="pt-BR" sz="3200" b="1" dirty="0">
                <a:solidFill>
                  <a:srgbClr val="FF0000"/>
                </a:solidFill>
              </a:rPr>
              <a:t>componentes: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" y="900113"/>
            <a:ext cx="11930062" cy="5772150"/>
          </a:xfrm>
        </p:spPr>
        <p:txBody>
          <a:bodyPr>
            <a:noAutofit/>
          </a:bodyPr>
          <a:lstStyle/>
          <a:p>
            <a:r>
              <a:rPr lang="pt-BR" sz="3200" b="1" dirty="0" smtClean="0"/>
              <a:t>Apoio </a:t>
            </a:r>
            <a:r>
              <a:rPr lang="pt-BR" sz="3200" b="1" dirty="0"/>
              <a:t>emocional</a:t>
            </a:r>
            <a:r>
              <a:rPr lang="pt-BR" sz="3200" dirty="0"/>
              <a:t>: </a:t>
            </a:r>
            <a:r>
              <a:rPr lang="pt-BR" sz="3200" dirty="0" smtClean="0"/>
              <a:t>o </a:t>
            </a:r>
            <a:r>
              <a:rPr lang="pt-BR" sz="3200" dirty="0"/>
              <a:t>usuário encontra-se em uma situação de fragilidade, mais ou menos explícita, </a:t>
            </a:r>
            <a:r>
              <a:rPr lang="pt-BR" sz="3200" dirty="0" smtClean="0"/>
              <a:t>exigindo </a:t>
            </a:r>
            <a:r>
              <a:rPr lang="pt-BR" sz="3200" dirty="0"/>
              <a:t>sensibilidade para acolher em suas </a:t>
            </a:r>
            <a:r>
              <a:rPr lang="pt-BR" sz="3200" dirty="0" smtClean="0"/>
              <a:t>necessidades.</a:t>
            </a:r>
          </a:p>
          <a:p>
            <a:r>
              <a:rPr lang="pt-BR" sz="3200" dirty="0" smtClean="0"/>
              <a:t> </a:t>
            </a:r>
            <a:r>
              <a:rPr lang="pt-BR" sz="3200" dirty="0"/>
              <a:t>Sentindo-se acolhido e confiando no profissional, ele poderá ficar mais seguro para explicitar suas práticas de risco e avaliar os possíveis resultados do teste </a:t>
            </a:r>
            <a:r>
              <a:rPr lang="pt-BR" sz="3200" dirty="0" err="1"/>
              <a:t>anti-HIV</a:t>
            </a:r>
            <a:r>
              <a:rPr lang="pt-BR" sz="3200" dirty="0"/>
              <a:t>, Sífilis e Hepatites B e C. </a:t>
            </a:r>
            <a:endParaRPr lang="pt-BR" sz="3200" dirty="0" smtClean="0"/>
          </a:p>
          <a:p>
            <a:r>
              <a:rPr lang="pt-BR" sz="3200" b="1" dirty="0" smtClean="0"/>
              <a:t>Apoio </a:t>
            </a:r>
            <a:r>
              <a:rPr lang="pt-BR" sz="3200" b="1" dirty="0"/>
              <a:t>educativo</a:t>
            </a:r>
            <a:r>
              <a:rPr lang="pt-BR" sz="3200" dirty="0"/>
              <a:t>: consiste na troca de informações sobre DST/HIV/HV, formas de transmissão, prevenção, tratamento e o esclarecimento de dúvidas. </a:t>
            </a:r>
            <a:endParaRPr lang="pt-BR" sz="3200" dirty="0" smtClean="0"/>
          </a:p>
          <a:p>
            <a:r>
              <a:rPr lang="pt-BR" sz="3200" b="1" dirty="0" smtClean="0"/>
              <a:t>Avaliação </a:t>
            </a:r>
            <a:r>
              <a:rPr lang="pt-BR" sz="3200" b="1" dirty="0"/>
              <a:t>de riscos</a:t>
            </a:r>
            <a:r>
              <a:rPr lang="pt-BR" sz="3200" dirty="0"/>
              <a:t>: </a:t>
            </a:r>
            <a:r>
              <a:rPr lang="pt-BR" sz="3200" dirty="0" smtClean="0"/>
              <a:t>momento </a:t>
            </a:r>
            <a:r>
              <a:rPr lang="pt-BR" sz="3200" dirty="0"/>
              <a:t>de reflexão sobre valores, atitudes e </a:t>
            </a:r>
            <a:r>
              <a:rPr lang="pt-BR" sz="3200" dirty="0" smtClean="0"/>
              <a:t>condutas de riscos, </a:t>
            </a:r>
            <a:r>
              <a:rPr lang="pt-BR" sz="3200" dirty="0"/>
              <a:t>incluindo o planejamento de estratégias de redução de risco. Conversar sobre estilo de </a:t>
            </a:r>
            <a:r>
              <a:rPr lang="pt-BR" sz="3200" dirty="0" smtClean="0"/>
              <a:t>vida.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6582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38" y="365125"/>
            <a:ext cx="11029950" cy="735013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 IMPORTÂNCIA DO ACONSELHAMENTO EM </a:t>
            </a:r>
            <a:r>
              <a:rPr lang="pt-BR" b="1" dirty="0" smtClean="0">
                <a:solidFill>
                  <a:srgbClr val="FF0000"/>
                </a:solidFill>
              </a:rPr>
              <a:t>IST 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1450" y="1257300"/>
            <a:ext cx="12020550" cy="5600699"/>
          </a:xfrm>
        </p:spPr>
        <p:txBody>
          <a:bodyPr>
            <a:normAutofit/>
          </a:bodyPr>
          <a:lstStyle/>
          <a:p>
            <a:r>
              <a:rPr lang="pt-BR" sz="3600" dirty="0"/>
              <a:t>As mães soropositivas aumentam em 100% a chance de terem filhos sem o HIV ao realizarem o tratamento corretamente</a:t>
            </a:r>
            <a:r>
              <a:rPr lang="pt-BR" sz="3600" dirty="0" smtClean="0"/>
              <a:t>;</a:t>
            </a:r>
          </a:p>
          <a:p>
            <a:r>
              <a:rPr lang="pt-BR" sz="3600" dirty="0" smtClean="0"/>
              <a:t> </a:t>
            </a:r>
            <a:r>
              <a:rPr lang="pt-BR" sz="3600" dirty="0"/>
              <a:t>A Sífilis tem 100% de cura ao ser diagnosticada precoce e </a:t>
            </a:r>
            <a:r>
              <a:rPr lang="pt-BR" sz="3600" dirty="0" smtClean="0"/>
              <a:t>tratada;</a:t>
            </a:r>
          </a:p>
          <a:p>
            <a:r>
              <a:rPr lang="pt-BR" sz="3600" dirty="0" smtClean="0"/>
              <a:t> </a:t>
            </a:r>
            <a:r>
              <a:rPr lang="pt-BR" sz="3600" dirty="0"/>
              <a:t>A Sífilis Congênita, tratada seguindo o protocolo, é curável em 100</a:t>
            </a:r>
            <a:r>
              <a:rPr lang="pt-BR" sz="3600" dirty="0" smtClean="0"/>
              <a:t>%;</a:t>
            </a:r>
          </a:p>
          <a:p>
            <a:r>
              <a:rPr lang="pt-BR" sz="3600" dirty="0" smtClean="0"/>
              <a:t> </a:t>
            </a:r>
            <a:r>
              <a:rPr lang="pt-BR" sz="3600" dirty="0"/>
              <a:t>A Hepatite B quando diagnosticada durante o pré-natal oferece ao RN 100% de proteção quando aplicado a imunoglobulina </a:t>
            </a:r>
            <a:r>
              <a:rPr lang="pt-BR" sz="3600" dirty="0" err="1"/>
              <a:t>anti</a:t>
            </a:r>
            <a:r>
              <a:rPr lang="pt-BR" sz="3600" dirty="0"/>
              <a:t> Hepatite B e vacina nas primeiras horas de vida; </a:t>
            </a:r>
            <a:endParaRPr lang="pt-BR" sz="3600" dirty="0" smtClean="0"/>
          </a:p>
        </p:txBody>
      </p:sp>
    </p:spTree>
    <p:extLst>
      <p:ext uri="{BB962C8B-B14F-4D97-AF65-F5344CB8AC3E}">
        <p14:creationId xmlns:p14="http://schemas.microsoft.com/office/powerpoint/2010/main" val="143856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ACCB74-7AA8-456C-B498-80E01F3D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xmlns="" id="{D2FEA951-3594-4E03-9091-DC9E8FBEA2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838" y="237068"/>
            <a:ext cx="11365317" cy="644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30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2DF6EF82-DBCA-4384-8533-1BEE77449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3" y="242888"/>
            <a:ext cx="11958637" cy="645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107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:a16="http://schemas.microsoft.com/office/drawing/2014/main" xmlns="" id="{4B789E4E-4E93-470A-8626-6C1388FCFA28}"/>
              </a:ext>
            </a:extLst>
          </p:cNvPr>
          <p:cNvGrpSpPr>
            <a:grpSpLocks/>
          </p:cNvGrpSpPr>
          <p:nvPr/>
        </p:nvGrpSpPr>
        <p:grpSpPr bwMode="auto">
          <a:xfrm>
            <a:off x="371475" y="1814513"/>
            <a:ext cx="3197489" cy="4504795"/>
            <a:chOff x="0" y="0"/>
            <a:chExt cx="1723" cy="2223"/>
          </a:xfrm>
        </p:grpSpPr>
        <p:sp>
          <p:nvSpPr>
            <p:cNvPr id="3" name="Rectangle 1">
              <a:extLst>
                <a:ext uri="{FF2B5EF4-FFF2-40B4-BE49-F238E27FC236}">
                  <a16:creationId xmlns:a16="http://schemas.microsoft.com/office/drawing/2014/main" xmlns="" id="{8629E7FD-EACD-4166-9413-56A5FE444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723" cy="2223"/>
            </a:xfrm>
            <a:prstGeom prst="rect">
              <a:avLst/>
            </a:prstGeom>
            <a:solidFill>
              <a:srgbClr val="0000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xmlns="" id="{831ABB35-3D56-4965-A210-657D94B2DE38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" y="46"/>
              <a:ext cx="1633" cy="2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5" name="Group 10">
            <a:extLst>
              <a:ext uri="{FF2B5EF4-FFF2-40B4-BE49-F238E27FC236}">
                <a16:creationId xmlns:a16="http://schemas.microsoft.com/office/drawing/2014/main" xmlns="" id="{45FF9DE3-0175-480A-8D71-98D0C54B02C4}"/>
              </a:ext>
            </a:extLst>
          </p:cNvPr>
          <p:cNvGrpSpPr>
            <a:grpSpLocks/>
          </p:cNvGrpSpPr>
          <p:nvPr/>
        </p:nvGrpSpPr>
        <p:grpSpPr bwMode="auto">
          <a:xfrm>
            <a:off x="4143375" y="2657475"/>
            <a:ext cx="2460039" cy="2737716"/>
            <a:chOff x="0" y="0"/>
            <a:chExt cx="1543" cy="1588"/>
          </a:xfrm>
        </p:grpSpPr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xmlns="" id="{DFD778A7-D016-4F67-A01A-09E766045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543" cy="1588"/>
            </a:xfrm>
            <a:prstGeom prst="rect">
              <a:avLst/>
            </a:prstGeom>
            <a:solidFill>
              <a:srgbClr val="0000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7" name="Picture 9">
              <a:extLst>
                <a:ext uri="{FF2B5EF4-FFF2-40B4-BE49-F238E27FC236}">
                  <a16:creationId xmlns:a16="http://schemas.microsoft.com/office/drawing/2014/main" xmlns="" id="{143680D1-0E74-4001-9C01-BCDF1D4A03A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" y="46"/>
              <a:ext cx="1451" cy="1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8" name="Group 13">
            <a:extLst>
              <a:ext uri="{FF2B5EF4-FFF2-40B4-BE49-F238E27FC236}">
                <a16:creationId xmlns:a16="http://schemas.microsoft.com/office/drawing/2014/main" xmlns="" id="{02158F29-1B67-462A-972E-514232801FB0}"/>
              </a:ext>
            </a:extLst>
          </p:cNvPr>
          <p:cNvGrpSpPr>
            <a:grpSpLocks/>
          </p:cNvGrpSpPr>
          <p:nvPr/>
        </p:nvGrpSpPr>
        <p:grpSpPr bwMode="auto">
          <a:xfrm>
            <a:off x="7674768" y="1671638"/>
            <a:ext cx="3198019" cy="4251589"/>
            <a:chOff x="0" y="0"/>
            <a:chExt cx="1361" cy="1815"/>
          </a:xfrm>
        </p:grpSpPr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xmlns="" id="{C00421C1-7E9F-449A-B16C-3FEE1634D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361" cy="1815"/>
            </a:xfrm>
            <a:prstGeom prst="rect">
              <a:avLst/>
            </a:prstGeom>
            <a:solidFill>
              <a:srgbClr val="0000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10" name="Picture 12">
              <a:extLst>
                <a:ext uri="{FF2B5EF4-FFF2-40B4-BE49-F238E27FC236}">
                  <a16:creationId xmlns:a16="http://schemas.microsoft.com/office/drawing/2014/main" xmlns="" id="{26DCF5BA-99BB-4E29-AE9A-9C995644E461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" y="46"/>
              <a:ext cx="1278" cy="1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xmlns="" id="{D4EC6730-4CCE-40D2-BD30-64E2DCBAF42E}"/>
              </a:ext>
            </a:extLst>
          </p:cNvPr>
          <p:cNvSpPr/>
          <p:nvPr/>
        </p:nvSpPr>
        <p:spPr>
          <a:xfrm>
            <a:off x="2278082" y="645131"/>
            <a:ext cx="7700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 b="1" dirty="0">
                <a:solidFill>
                  <a:srgbClr val="CC0000"/>
                </a:solidFill>
              </a:rPr>
              <a:t>COMO GARANTIR A BIOSSEGURANÇA</a:t>
            </a:r>
          </a:p>
        </p:txBody>
      </p:sp>
    </p:spTree>
    <p:extLst>
      <p:ext uri="{BB962C8B-B14F-4D97-AF65-F5344CB8AC3E}">
        <p14:creationId xmlns:p14="http://schemas.microsoft.com/office/powerpoint/2010/main" val="2672495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1956</TotalTime>
  <Words>1038</Words>
  <Application>Microsoft Office PowerPoint</Application>
  <PresentationFormat>Personalizar</PresentationFormat>
  <Paragraphs>65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Centros de Testagem e Aconselhamento (CTA)</vt:lpstr>
      <vt:lpstr>O que são testes rápidos ?</vt:lpstr>
      <vt:lpstr>Objetivos da realização dos testes rápidos</vt:lpstr>
      <vt:lpstr>Aconselhamento</vt:lpstr>
      <vt:lpstr>O processo de aconselhamento compreende 3 componentes:</vt:lpstr>
      <vt:lpstr>A IMPORTÂNCIA DO ACONSELHAMENTO EM IST </vt:lpstr>
      <vt:lpstr>Apresentação do PowerPoint</vt:lpstr>
      <vt:lpstr>Apresentação do PowerPoint</vt:lpstr>
      <vt:lpstr>Apresentação do PowerPoint</vt:lpstr>
      <vt:lpstr>Como garantir a biossegurança</vt:lpstr>
      <vt:lpstr>Como garantir a biossegurança</vt:lpstr>
      <vt:lpstr>Apresentação do PowerPoint</vt:lpstr>
      <vt:lpstr>Apresentação do PowerPoint</vt:lpstr>
      <vt:lpstr>Apresentação do PowerPoint</vt:lpstr>
      <vt:lpstr>Apresentação do PowerPoint</vt:lpstr>
      <vt:lpstr>Diante de resultados negativos: </vt:lpstr>
      <vt:lpstr>Diante de resultado positivo: </vt:lpstr>
      <vt:lpstr>Diante de resultado positivo: </vt:lpstr>
      <vt:lpstr>Enfermagem e teste rápido</vt:lpstr>
      <vt:lpstr>teste rápido</vt:lpstr>
      <vt:lpstr>Recomendações para a utilização de testes rápidos</vt:lpstr>
      <vt:lpstr>Janela Imunológica </vt:lpstr>
      <vt:lpstr>Muito Obrigada!!!!!!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são testes rápidos ?</dc:title>
  <dc:creator>iolanda ruthes silveira</dc:creator>
  <cp:lastModifiedBy>User</cp:lastModifiedBy>
  <cp:revision>20</cp:revision>
  <dcterms:created xsi:type="dcterms:W3CDTF">2019-04-05T17:49:05Z</dcterms:created>
  <dcterms:modified xsi:type="dcterms:W3CDTF">2020-02-19T21:01:37Z</dcterms:modified>
</cp:coreProperties>
</file>