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3"/>
  </p:notesMasterIdLst>
  <p:sldIdLst>
    <p:sldId id="256" r:id="rId2"/>
    <p:sldId id="284" r:id="rId3"/>
    <p:sldId id="258" r:id="rId4"/>
    <p:sldId id="259" r:id="rId5"/>
    <p:sldId id="260" r:id="rId6"/>
    <p:sldId id="263" r:id="rId7"/>
    <p:sldId id="286" r:id="rId8"/>
    <p:sldId id="287" r:id="rId9"/>
    <p:sldId id="289" r:id="rId10"/>
    <p:sldId id="264"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 id="311" r:id="rId32"/>
    <p:sldId id="312" r:id="rId33"/>
    <p:sldId id="313" r:id="rId34"/>
    <p:sldId id="314" r:id="rId35"/>
    <p:sldId id="315" r:id="rId36"/>
    <p:sldId id="316" r:id="rId37"/>
    <p:sldId id="317" r:id="rId38"/>
    <p:sldId id="318" r:id="rId39"/>
    <p:sldId id="319" r:id="rId40"/>
    <p:sldId id="320" r:id="rId41"/>
    <p:sldId id="321" r:id="rId42"/>
    <p:sldId id="322" r:id="rId43"/>
    <p:sldId id="323" r:id="rId44"/>
    <p:sldId id="324" r:id="rId45"/>
    <p:sldId id="325" r:id="rId46"/>
    <p:sldId id="326" r:id="rId47"/>
    <p:sldId id="327" r:id="rId48"/>
    <p:sldId id="328" r:id="rId49"/>
    <p:sldId id="329" r:id="rId50"/>
    <p:sldId id="330" r:id="rId51"/>
    <p:sldId id="331" r:id="rId52"/>
    <p:sldId id="332" r:id="rId53"/>
    <p:sldId id="333" r:id="rId54"/>
    <p:sldId id="334" r:id="rId55"/>
    <p:sldId id="335" r:id="rId56"/>
    <p:sldId id="336" r:id="rId57"/>
    <p:sldId id="337" r:id="rId58"/>
    <p:sldId id="338" r:id="rId59"/>
    <p:sldId id="339" r:id="rId60"/>
    <p:sldId id="340" r:id="rId61"/>
    <p:sldId id="341" r:id="rId62"/>
    <p:sldId id="342" r:id="rId63"/>
    <p:sldId id="343" r:id="rId64"/>
    <p:sldId id="344" r:id="rId65"/>
    <p:sldId id="345" r:id="rId66"/>
    <p:sldId id="346" r:id="rId67"/>
    <p:sldId id="347" r:id="rId68"/>
    <p:sldId id="348" r:id="rId69"/>
    <p:sldId id="349" r:id="rId70"/>
    <p:sldId id="350" r:id="rId71"/>
    <p:sldId id="351" r:id="rId72"/>
    <p:sldId id="352" r:id="rId73"/>
    <p:sldId id="353" r:id="rId74"/>
    <p:sldId id="354" r:id="rId75"/>
    <p:sldId id="355" r:id="rId76"/>
    <p:sldId id="356" r:id="rId77"/>
    <p:sldId id="357" r:id="rId78"/>
    <p:sldId id="358" r:id="rId79"/>
    <p:sldId id="359" r:id="rId80"/>
    <p:sldId id="360" r:id="rId81"/>
    <p:sldId id="361" r:id="rId82"/>
    <p:sldId id="362" r:id="rId83"/>
    <p:sldId id="363" r:id="rId84"/>
    <p:sldId id="364" r:id="rId85"/>
    <p:sldId id="365" r:id="rId86"/>
    <p:sldId id="366" r:id="rId87"/>
    <p:sldId id="367" r:id="rId88"/>
    <p:sldId id="368" r:id="rId89"/>
    <p:sldId id="369" r:id="rId90"/>
    <p:sldId id="370" r:id="rId91"/>
    <p:sldId id="371" r:id="rId92"/>
    <p:sldId id="372" r:id="rId93"/>
    <p:sldId id="373" r:id="rId94"/>
    <p:sldId id="374" r:id="rId95"/>
    <p:sldId id="375" r:id="rId96"/>
    <p:sldId id="376" r:id="rId97"/>
    <p:sldId id="377" r:id="rId98"/>
    <p:sldId id="378" r:id="rId99"/>
    <p:sldId id="379" r:id="rId100"/>
    <p:sldId id="380" r:id="rId101"/>
    <p:sldId id="381" r:id="rId102"/>
    <p:sldId id="382" r:id="rId103"/>
    <p:sldId id="383" r:id="rId104"/>
    <p:sldId id="384" r:id="rId105"/>
    <p:sldId id="385" r:id="rId106"/>
    <p:sldId id="386" r:id="rId107"/>
    <p:sldId id="387" r:id="rId108"/>
    <p:sldId id="388" r:id="rId109"/>
    <p:sldId id="389" r:id="rId110"/>
    <p:sldId id="390" r:id="rId111"/>
    <p:sldId id="391" r:id="rId112"/>
    <p:sldId id="392" r:id="rId113"/>
    <p:sldId id="393" r:id="rId114"/>
    <p:sldId id="394" r:id="rId115"/>
    <p:sldId id="395" r:id="rId116"/>
    <p:sldId id="396" r:id="rId117"/>
    <p:sldId id="397" r:id="rId118"/>
    <p:sldId id="398" r:id="rId119"/>
    <p:sldId id="399" r:id="rId120"/>
    <p:sldId id="400" r:id="rId121"/>
    <p:sldId id="401" r:id="rId122"/>
    <p:sldId id="402" r:id="rId123"/>
    <p:sldId id="403" r:id="rId124"/>
    <p:sldId id="404" r:id="rId125"/>
    <p:sldId id="405" r:id="rId126"/>
    <p:sldId id="406" r:id="rId127"/>
    <p:sldId id="407" r:id="rId128"/>
    <p:sldId id="408" r:id="rId129"/>
    <p:sldId id="409" r:id="rId130"/>
    <p:sldId id="410" r:id="rId131"/>
    <p:sldId id="411" r:id="rId132"/>
    <p:sldId id="412" r:id="rId133"/>
    <p:sldId id="413" r:id="rId134"/>
    <p:sldId id="414" r:id="rId135"/>
    <p:sldId id="415" r:id="rId136"/>
    <p:sldId id="416" r:id="rId137"/>
    <p:sldId id="417" r:id="rId138"/>
    <p:sldId id="418" r:id="rId139"/>
    <p:sldId id="419" r:id="rId140"/>
    <p:sldId id="420" r:id="rId141"/>
    <p:sldId id="421" r:id="rId142"/>
    <p:sldId id="422" r:id="rId143"/>
    <p:sldId id="423" r:id="rId144"/>
    <p:sldId id="424" r:id="rId145"/>
    <p:sldId id="425" r:id="rId146"/>
    <p:sldId id="426" r:id="rId147"/>
    <p:sldId id="427" r:id="rId148"/>
    <p:sldId id="428" r:id="rId149"/>
    <p:sldId id="429" r:id="rId150"/>
    <p:sldId id="430" r:id="rId151"/>
    <p:sldId id="431" r:id="rId152"/>
    <p:sldId id="432" r:id="rId153"/>
    <p:sldId id="433" r:id="rId154"/>
    <p:sldId id="434" r:id="rId155"/>
    <p:sldId id="435" r:id="rId156"/>
    <p:sldId id="436" r:id="rId157"/>
    <p:sldId id="437" r:id="rId158"/>
    <p:sldId id="438" r:id="rId159"/>
    <p:sldId id="439" r:id="rId160"/>
    <p:sldId id="440" r:id="rId161"/>
    <p:sldId id="441" r:id="rId162"/>
    <p:sldId id="442" r:id="rId163"/>
    <p:sldId id="443" r:id="rId164"/>
    <p:sldId id="444" r:id="rId165"/>
    <p:sldId id="445" r:id="rId166"/>
    <p:sldId id="446" r:id="rId167"/>
    <p:sldId id="447" r:id="rId168"/>
    <p:sldId id="448" r:id="rId169"/>
    <p:sldId id="449" r:id="rId170"/>
    <p:sldId id="450" r:id="rId171"/>
    <p:sldId id="451" r:id="rId172"/>
    <p:sldId id="452" r:id="rId173"/>
    <p:sldId id="453" r:id="rId174"/>
    <p:sldId id="454" r:id="rId175"/>
    <p:sldId id="455" r:id="rId176"/>
    <p:sldId id="456" r:id="rId177"/>
    <p:sldId id="457" r:id="rId178"/>
    <p:sldId id="458" r:id="rId179"/>
    <p:sldId id="459" r:id="rId180"/>
    <p:sldId id="460" r:id="rId181"/>
    <p:sldId id="461" r:id="rId182"/>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3" d="100"/>
          <a:sy n="53" d="100"/>
        </p:scale>
        <p:origin x="-996"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9E091C-B4A0-4078-A21F-7DD0E509EB95}" type="datetimeFigureOut">
              <a:rPr lang="pt-BR" smtClean="0"/>
              <a:t>29/11/2019</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975B0B-4CB5-4B9D-919F-D2B220BA357C}" type="slidenum">
              <a:rPr lang="pt-BR" smtClean="0"/>
              <a:t>‹nº›</a:t>
            </a:fld>
            <a:endParaRPr lang="pt-BR"/>
          </a:p>
        </p:txBody>
      </p:sp>
    </p:spTree>
    <p:extLst>
      <p:ext uri="{BB962C8B-B14F-4D97-AF65-F5344CB8AC3E}">
        <p14:creationId xmlns:p14="http://schemas.microsoft.com/office/powerpoint/2010/main" val="346950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Espaço Reservado para Imagem de Slide 1"/>
          <p:cNvSpPr>
            <a:spLocks noGrp="1" noRot="1" noChangeAspect="1" noTextEdit="1"/>
          </p:cNvSpPr>
          <p:nvPr>
            <p:ph type="sldImg"/>
          </p:nvPr>
        </p:nvSpPr>
        <p:spPr>
          <a:ln/>
        </p:spPr>
      </p:sp>
      <p:sp>
        <p:nvSpPr>
          <p:cNvPr id="158723" name="Espaço Reservado para Anotaçõ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smtClean="0"/>
          </a:p>
        </p:txBody>
      </p:sp>
      <p:sp>
        <p:nvSpPr>
          <p:cNvPr id="158724" name="Espaço Reservado para Número de Slid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charset="0"/>
              </a:defRPr>
            </a:lvl1pPr>
            <a:lvl2pPr marL="742950" indent="-285750">
              <a:defRPr sz="2800">
                <a:solidFill>
                  <a:schemeClr val="tx1"/>
                </a:solidFill>
                <a:latin typeface="Times New Roman" charset="0"/>
              </a:defRPr>
            </a:lvl2pPr>
            <a:lvl3pPr marL="1143000" indent="-228600">
              <a:defRPr sz="2800">
                <a:solidFill>
                  <a:schemeClr val="tx1"/>
                </a:solidFill>
                <a:latin typeface="Times New Roman" charset="0"/>
              </a:defRPr>
            </a:lvl3pPr>
            <a:lvl4pPr marL="1600200" indent="-228600">
              <a:defRPr sz="2800">
                <a:solidFill>
                  <a:schemeClr val="tx1"/>
                </a:solidFill>
                <a:latin typeface="Times New Roman" charset="0"/>
              </a:defRPr>
            </a:lvl4pPr>
            <a:lvl5pPr marL="2057400" indent="-228600">
              <a:defRPr sz="2800">
                <a:solidFill>
                  <a:schemeClr val="tx1"/>
                </a:solidFill>
                <a:latin typeface="Times New Roman" charset="0"/>
              </a:defRPr>
            </a:lvl5pPr>
            <a:lvl6pPr marL="2514600" indent="-228600" eaLnBrk="0" fontAlgn="base" hangingPunct="0">
              <a:spcBef>
                <a:spcPct val="0"/>
              </a:spcBef>
              <a:spcAft>
                <a:spcPct val="0"/>
              </a:spcAft>
              <a:defRPr sz="2800">
                <a:solidFill>
                  <a:schemeClr val="tx1"/>
                </a:solidFill>
                <a:latin typeface="Times New Roman" charset="0"/>
              </a:defRPr>
            </a:lvl6pPr>
            <a:lvl7pPr marL="2971800" indent="-228600" eaLnBrk="0" fontAlgn="base" hangingPunct="0">
              <a:spcBef>
                <a:spcPct val="0"/>
              </a:spcBef>
              <a:spcAft>
                <a:spcPct val="0"/>
              </a:spcAft>
              <a:defRPr sz="2800">
                <a:solidFill>
                  <a:schemeClr val="tx1"/>
                </a:solidFill>
                <a:latin typeface="Times New Roman" charset="0"/>
              </a:defRPr>
            </a:lvl7pPr>
            <a:lvl8pPr marL="3429000" indent="-228600" eaLnBrk="0" fontAlgn="base" hangingPunct="0">
              <a:spcBef>
                <a:spcPct val="0"/>
              </a:spcBef>
              <a:spcAft>
                <a:spcPct val="0"/>
              </a:spcAft>
              <a:defRPr sz="2800">
                <a:solidFill>
                  <a:schemeClr val="tx1"/>
                </a:solidFill>
                <a:latin typeface="Times New Roman" charset="0"/>
              </a:defRPr>
            </a:lvl8pPr>
            <a:lvl9pPr marL="3886200" indent="-228600" eaLnBrk="0" fontAlgn="base" hangingPunct="0">
              <a:spcBef>
                <a:spcPct val="0"/>
              </a:spcBef>
              <a:spcAft>
                <a:spcPct val="0"/>
              </a:spcAft>
              <a:defRPr sz="2800">
                <a:solidFill>
                  <a:schemeClr val="tx1"/>
                </a:solidFill>
                <a:latin typeface="Times New Roman" charset="0"/>
              </a:defRPr>
            </a:lvl9pPr>
          </a:lstStyle>
          <a:p>
            <a:fld id="{2BDEA5B4-2F1E-48BE-A22B-9BB336D0C1DC}" type="slidenum">
              <a:rPr lang="en-US" sz="1200" smtClean="0"/>
              <a:pPr/>
              <a:t>119</a:t>
            </a:fld>
            <a:endParaRPr 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t>29/11/2019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extLst>
      <p:ext uri="{BB962C8B-B14F-4D97-AF65-F5344CB8AC3E}">
        <p14:creationId xmlns:p14="http://schemas.microsoft.com/office/powerpoint/2010/main" val="3993635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t>29/11/2019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extLst>
      <p:ext uri="{BB962C8B-B14F-4D97-AF65-F5344CB8AC3E}">
        <p14:creationId xmlns:p14="http://schemas.microsoft.com/office/powerpoint/2010/main" val="3892575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t>29/11/2019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extLst>
      <p:ext uri="{BB962C8B-B14F-4D97-AF65-F5344CB8AC3E}">
        <p14:creationId xmlns:p14="http://schemas.microsoft.com/office/powerpoint/2010/main" val="36324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t>29/11/2019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extLst>
      <p:ext uri="{BB962C8B-B14F-4D97-AF65-F5344CB8AC3E}">
        <p14:creationId xmlns:p14="http://schemas.microsoft.com/office/powerpoint/2010/main" val="4255420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2E700DB3-DBF0-4086-B675-117E7A9610B8}" type="datetimeFigureOut">
              <a:rPr lang="pt-BR" smtClean="0"/>
              <a:t>29/11/2019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extLst>
      <p:ext uri="{BB962C8B-B14F-4D97-AF65-F5344CB8AC3E}">
        <p14:creationId xmlns:p14="http://schemas.microsoft.com/office/powerpoint/2010/main" val="3397511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2E700DB3-DBF0-4086-B675-117E7A9610B8}" type="datetimeFigureOut">
              <a:rPr lang="pt-BR" smtClean="0"/>
              <a:t>29/11/2019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t>‹nº›</a:t>
            </a:fld>
            <a:endParaRPr lang="pt-BR"/>
          </a:p>
        </p:txBody>
      </p:sp>
    </p:spTree>
    <p:extLst>
      <p:ext uri="{BB962C8B-B14F-4D97-AF65-F5344CB8AC3E}">
        <p14:creationId xmlns:p14="http://schemas.microsoft.com/office/powerpoint/2010/main" val="1113641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2E700DB3-DBF0-4086-B675-117E7A9610B8}" type="datetimeFigureOut">
              <a:rPr lang="pt-BR" smtClean="0"/>
              <a:t>29/11/2019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119D8CF-8DEC-4D9F-84EE-ADF04DFF3391}" type="slidenum">
              <a:rPr lang="pt-BR" smtClean="0"/>
              <a:t>‹nº›</a:t>
            </a:fld>
            <a:endParaRPr lang="pt-BR"/>
          </a:p>
        </p:txBody>
      </p:sp>
    </p:spTree>
    <p:extLst>
      <p:ext uri="{BB962C8B-B14F-4D97-AF65-F5344CB8AC3E}">
        <p14:creationId xmlns:p14="http://schemas.microsoft.com/office/powerpoint/2010/main" val="3800854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2E700DB3-DBF0-4086-B675-117E7A9610B8}" type="datetimeFigureOut">
              <a:rPr lang="pt-BR" smtClean="0"/>
              <a:t>29/11/2019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119D8CF-8DEC-4D9F-84EE-ADF04DFF3391}" type="slidenum">
              <a:rPr lang="pt-BR" smtClean="0"/>
              <a:t>‹nº›</a:t>
            </a:fld>
            <a:endParaRPr lang="pt-BR"/>
          </a:p>
        </p:txBody>
      </p:sp>
    </p:spTree>
    <p:extLst>
      <p:ext uri="{BB962C8B-B14F-4D97-AF65-F5344CB8AC3E}">
        <p14:creationId xmlns:p14="http://schemas.microsoft.com/office/powerpoint/2010/main" val="1342963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E700DB3-DBF0-4086-B675-117E7A9610B8}" type="datetimeFigureOut">
              <a:rPr lang="pt-BR" smtClean="0"/>
              <a:t>29/11/2019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119D8CF-8DEC-4D9F-84EE-ADF04DFF3391}" type="slidenum">
              <a:rPr lang="pt-BR" smtClean="0"/>
              <a:t>‹nº›</a:t>
            </a:fld>
            <a:endParaRPr lang="pt-BR"/>
          </a:p>
        </p:txBody>
      </p:sp>
    </p:spTree>
    <p:extLst>
      <p:ext uri="{BB962C8B-B14F-4D97-AF65-F5344CB8AC3E}">
        <p14:creationId xmlns:p14="http://schemas.microsoft.com/office/powerpoint/2010/main" val="669406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2E700DB3-DBF0-4086-B675-117E7A9610B8}" type="datetimeFigureOut">
              <a:rPr lang="pt-BR" smtClean="0"/>
              <a:t>29/11/2019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t>‹nº›</a:t>
            </a:fld>
            <a:endParaRPr lang="pt-BR"/>
          </a:p>
        </p:txBody>
      </p:sp>
    </p:spTree>
    <p:extLst>
      <p:ext uri="{BB962C8B-B14F-4D97-AF65-F5344CB8AC3E}">
        <p14:creationId xmlns:p14="http://schemas.microsoft.com/office/powerpoint/2010/main" val="155577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2E700DB3-DBF0-4086-B675-117E7A9610B8}" type="datetimeFigureOut">
              <a:rPr lang="pt-BR" smtClean="0"/>
              <a:t>29/11/2019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t>‹nº›</a:t>
            </a:fld>
            <a:endParaRPr lang="pt-BR"/>
          </a:p>
        </p:txBody>
      </p:sp>
    </p:spTree>
    <p:extLst>
      <p:ext uri="{BB962C8B-B14F-4D97-AF65-F5344CB8AC3E}">
        <p14:creationId xmlns:p14="http://schemas.microsoft.com/office/powerpoint/2010/main" val="4199377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duotone>
              <a:schemeClr val="bg2">
                <a:shade val="45000"/>
                <a:satMod val="135000"/>
              </a:schemeClr>
              <a:prstClr val="white"/>
            </a:duotone>
          </a:blip>
          <a:srcRect/>
          <a:stretch>
            <a:fillRect t="-17000" b="-17000"/>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700DB3-DBF0-4086-B675-117E7A9610B8}" type="datetimeFigureOut">
              <a:rPr lang="pt-BR" smtClean="0"/>
              <a:t>29/11/2019</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19D8CF-8DEC-4D9F-84EE-ADF04DFF3391}" type="slidenum">
              <a:rPr lang="pt-BR" smtClean="0"/>
              <a:t>‹nº›</a:t>
            </a:fld>
            <a:endParaRPr lang="pt-BR"/>
          </a:p>
        </p:txBody>
      </p:sp>
    </p:spTree>
    <p:extLst>
      <p:ext uri="{BB962C8B-B14F-4D97-AF65-F5344CB8AC3E}">
        <p14:creationId xmlns:p14="http://schemas.microsoft.com/office/powerpoint/2010/main" val="158605296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www.fonoaudiologia.org.br/"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b="1" dirty="0" smtClean="0"/>
              <a:t>ENFERMAGEM EM PEDIATRIA	</a:t>
            </a:r>
            <a:endParaRPr lang="pt-BR" b="1" dirty="0"/>
          </a:p>
        </p:txBody>
      </p:sp>
      <p:sp>
        <p:nvSpPr>
          <p:cNvPr id="4" name="Subtítulo 3"/>
          <p:cNvSpPr>
            <a:spLocks noGrp="1"/>
          </p:cNvSpPr>
          <p:nvPr>
            <p:ph type="subTitle" idx="1"/>
          </p:nvPr>
        </p:nvSpPr>
        <p:spPr/>
        <p:txBody>
          <a:bodyPr/>
          <a:lstStyle/>
          <a:p>
            <a:endParaRPr lang="pt-BR"/>
          </a:p>
        </p:txBody>
      </p:sp>
    </p:spTree>
    <p:extLst>
      <p:ext uri="{BB962C8B-B14F-4D97-AF65-F5344CB8AC3E}">
        <p14:creationId xmlns:p14="http://schemas.microsoft.com/office/powerpoint/2010/main" val="34002262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116632"/>
            <a:ext cx="8229600" cy="1143000"/>
          </a:xfrm>
        </p:spPr>
        <p:txBody>
          <a:bodyPr>
            <a:normAutofit/>
          </a:bodyPr>
          <a:lstStyle/>
          <a:p>
            <a:r>
              <a:rPr lang="pt-BR" sz="6000" b="1" dirty="0" smtClean="0">
                <a:solidFill>
                  <a:srgbClr val="FF0000"/>
                </a:solidFill>
              </a:rPr>
              <a:t>ATENÇÃO</a:t>
            </a:r>
            <a:endParaRPr lang="pt-BR" sz="6000" b="1" dirty="0">
              <a:solidFill>
                <a:srgbClr val="FF0000"/>
              </a:solidFill>
            </a:endParaRPr>
          </a:p>
        </p:txBody>
      </p:sp>
      <p:sp>
        <p:nvSpPr>
          <p:cNvPr id="3" name="Espaço Reservado para Conteúdo 2"/>
          <p:cNvSpPr>
            <a:spLocks noGrp="1"/>
          </p:cNvSpPr>
          <p:nvPr>
            <p:ph idx="1"/>
          </p:nvPr>
        </p:nvSpPr>
        <p:spPr>
          <a:xfrm>
            <a:off x="457200" y="1196752"/>
            <a:ext cx="8229600" cy="4929411"/>
          </a:xfrm>
        </p:spPr>
        <p:txBody>
          <a:bodyPr>
            <a:normAutofit lnSpcReduction="10000"/>
          </a:bodyPr>
          <a:lstStyle/>
          <a:p>
            <a:pPr marL="0" indent="0">
              <a:buNone/>
            </a:pPr>
            <a:r>
              <a:rPr lang="pt-BR" dirty="0" smtClean="0"/>
              <a:t>	</a:t>
            </a:r>
            <a:r>
              <a:rPr lang="pt-BR" dirty="0" smtClean="0"/>
              <a:t>A </a:t>
            </a:r>
            <a:r>
              <a:rPr lang="pt-BR" dirty="0" smtClean="0"/>
              <a:t>vida </a:t>
            </a:r>
            <a:r>
              <a:rPr lang="pt-BR" dirty="0"/>
              <a:t>da criança - seu crescimento </a:t>
            </a:r>
            <a:r>
              <a:rPr lang="pt-BR" dirty="0" smtClean="0"/>
              <a:t>e desenvolvimento </a:t>
            </a:r>
            <a:r>
              <a:rPr lang="pt-BR" dirty="0"/>
              <a:t>físico, mental, emocional e social , </a:t>
            </a:r>
            <a:r>
              <a:rPr lang="pt-BR" dirty="0" smtClean="0"/>
              <a:t>continua </a:t>
            </a:r>
            <a:r>
              <a:rPr lang="pt-BR" dirty="0" smtClean="0"/>
              <a:t>evoluindo </a:t>
            </a:r>
            <a:r>
              <a:rPr lang="pt-BR" dirty="0"/>
              <a:t>durante a internação no hospital. </a:t>
            </a:r>
            <a:endParaRPr lang="pt-BR" dirty="0" smtClean="0"/>
          </a:p>
          <a:p>
            <a:pPr marL="0" indent="0">
              <a:buNone/>
            </a:pPr>
            <a:r>
              <a:rPr lang="pt-BR" dirty="0"/>
              <a:t>	</a:t>
            </a:r>
            <a:r>
              <a:rPr lang="pt-BR" dirty="0" smtClean="0"/>
              <a:t>A </a:t>
            </a:r>
            <a:r>
              <a:rPr lang="pt-BR" dirty="0"/>
              <a:t>hospitalização, impedindo </a:t>
            </a:r>
            <a:r>
              <a:rPr lang="pt-BR" dirty="0" smtClean="0"/>
              <a:t>suas atividades </a:t>
            </a:r>
            <a:r>
              <a:rPr lang="pt-BR" dirty="0"/>
              <a:t>normais junto à família e aos amigos, na escola e em tudo que é o </a:t>
            </a:r>
            <a:r>
              <a:rPr lang="pt-BR" dirty="0" smtClean="0"/>
              <a:t>seu dia-a-dia</a:t>
            </a:r>
            <a:r>
              <a:rPr lang="pt-BR" dirty="0"/>
              <a:t>, quebra o ritmo e pode modificar a criança, sobretudo a mais nova, </a:t>
            </a:r>
            <a:r>
              <a:rPr lang="pt-BR" dirty="0" smtClean="0"/>
              <a:t>com consequências </a:t>
            </a:r>
            <a:r>
              <a:rPr lang="pt-BR" dirty="0"/>
              <a:t>importantes.</a:t>
            </a:r>
          </a:p>
        </p:txBody>
      </p:sp>
    </p:spTree>
    <p:extLst>
      <p:ext uri="{BB962C8B-B14F-4D97-AF65-F5344CB8AC3E}">
        <p14:creationId xmlns:p14="http://schemas.microsoft.com/office/powerpoint/2010/main" val="2937447239"/>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ítulo 1"/>
          <p:cNvSpPr>
            <a:spLocks noGrp="1"/>
          </p:cNvSpPr>
          <p:nvPr>
            <p:ph type="title"/>
          </p:nvPr>
        </p:nvSpPr>
        <p:spPr/>
        <p:txBody>
          <a:bodyPr/>
          <a:lstStyle/>
          <a:p>
            <a:endParaRPr lang="pt-BR" smtClean="0"/>
          </a:p>
        </p:txBody>
      </p:sp>
      <p:pic>
        <p:nvPicPr>
          <p:cNvPr id="73731"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a:noFill/>
        </p:spPr>
      </p:pic>
    </p:spTree>
    <p:extLst>
      <p:ext uri="{BB962C8B-B14F-4D97-AF65-F5344CB8AC3E}">
        <p14:creationId xmlns:p14="http://schemas.microsoft.com/office/powerpoint/2010/main" val="3101836330"/>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152400" y="457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a:r>
              <a:rPr kumimoji="1" lang="pt-BR" sz="4800" b="1">
                <a:solidFill>
                  <a:schemeClr val="accent2"/>
                </a:solidFill>
                <a:latin typeface="Arial Black" pitchFamily="34" charset="0"/>
                <a:cs typeface="Times New Roman" charset="0"/>
              </a:rPr>
              <a:t>Estatura/ Idade</a:t>
            </a:r>
            <a:r>
              <a:rPr kumimoji="1" lang="pt-BR" sz="4000" b="1">
                <a:solidFill>
                  <a:schemeClr val="tx2"/>
                </a:solidFill>
                <a:latin typeface="Arial Black" pitchFamily="34" charset="0"/>
                <a:cs typeface="Times New Roman" charset="0"/>
              </a:rPr>
              <a:t> </a:t>
            </a:r>
          </a:p>
        </p:txBody>
      </p:sp>
      <p:sp>
        <p:nvSpPr>
          <p:cNvPr id="74755" name="Rectangle 3"/>
          <p:cNvSpPr>
            <a:spLocks noChangeArrowheads="1"/>
          </p:cNvSpPr>
          <p:nvPr/>
        </p:nvSpPr>
        <p:spPr bwMode="auto">
          <a:xfrm>
            <a:off x="228600" y="1885950"/>
            <a:ext cx="8610600" cy="459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buClr>
                <a:schemeClr val="accent2"/>
              </a:buClr>
              <a:buFont typeface="Monotype Sorts" pitchFamily="2" charset="2"/>
              <a:buChar char="z"/>
            </a:pPr>
            <a:r>
              <a:rPr kumimoji="1" lang="pt-BR" sz="3600">
                <a:latin typeface="Arial" charset="0"/>
                <a:cs typeface="Times New Roman" charset="0"/>
              </a:rPr>
              <a:t>bom parâmetro para a avaliação do crescimento da criança por ser cumulativo, progressivo e não sofrer regressões</a:t>
            </a:r>
            <a:r>
              <a:rPr kumimoji="1" lang="pt-BR" sz="3600">
                <a:latin typeface="Tahoma" pitchFamily="34" charset="0"/>
              </a:rPr>
              <a:t> </a:t>
            </a:r>
          </a:p>
          <a:p>
            <a:pPr marL="342900" indent="-342900">
              <a:lnSpc>
                <a:spcPct val="90000"/>
              </a:lnSpc>
              <a:spcBef>
                <a:spcPct val="20000"/>
              </a:spcBef>
              <a:buClr>
                <a:schemeClr val="accent2"/>
              </a:buClr>
              <a:buFont typeface="Monotype Sorts" pitchFamily="2" charset="2"/>
              <a:buChar char="z"/>
            </a:pPr>
            <a:r>
              <a:rPr kumimoji="1" lang="pt-BR" sz="3600">
                <a:latin typeface="Arial" charset="0"/>
                <a:cs typeface="Arial" charset="0"/>
              </a:rPr>
              <a:t>demora a refletir problemas agudos de saúde e nutrição da criança</a:t>
            </a:r>
            <a:r>
              <a:rPr kumimoji="1" lang="pt-BR" sz="3600">
                <a:latin typeface="Tahoma" pitchFamily="34" charset="0"/>
              </a:rPr>
              <a:t> </a:t>
            </a:r>
          </a:p>
          <a:p>
            <a:pPr marL="342900" indent="-342900">
              <a:lnSpc>
                <a:spcPct val="90000"/>
              </a:lnSpc>
              <a:spcBef>
                <a:spcPct val="20000"/>
              </a:spcBef>
              <a:buClr>
                <a:schemeClr val="accent2"/>
              </a:buClr>
              <a:buFont typeface="Monotype Sorts" pitchFamily="2" charset="2"/>
              <a:buChar char="z"/>
            </a:pPr>
            <a:r>
              <a:rPr kumimoji="1" lang="pt-BR" sz="3600">
                <a:latin typeface="Arial" charset="0"/>
                <a:cs typeface="Arial" charset="0"/>
              </a:rPr>
              <a:t>difícil e requer muito cuidado, sobretudo em lactentes e crianças pequenas</a:t>
            </a:r>
            <a:r>
              <a:rPr kumimoji="1" lang="pt-BR" sz="3200">
                <a:latin typeface="Tahoma" pitchFamily="34" charset="0"/>
              </a:rPr>
              <a:t> </a:t>
            </a:r>
          </a:p>
        </p:txBody>
      </p:sp>
    </p:spTree>
    <p:extLst>
      <p:ext uri="{BB962C8B-B14F-4D97-AF65-F5344CB8AC3E}">
        <p14:creationId xmlns:p14="http://schemas.microsoft.com/office/powerpoint/2010/main" val="19587131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152400" y="457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a:r>
              <a:rPr kumimoji="1" lang="pt-BR" sz="4800" b="1">
                <a:solidFill>
                  <a:schemeClr val="accent2"/>
                </a:solidFill>
                <a:latin typeface="Arial Black" pitchFamily="34" charset="0"/>
                <a:cs typeface="Times New Roman" charset="0"/>
              </a:rPr>
              <a:t>Estatura/ Idade</a:t>
            </a:r>
          </a:p>
        </p:txBody>
      </p:sp>
      <p:sp>
        <p:nvSpPr>
          <p:cNvPr id="75779" name="Rectangle 3"/>
          <p:cNvSpPr>
            <a:spLocks noChangeArrowheads="1"/>
          </p:cNvSpPr>
          <p:nvPr/>
        </p:nvSpPr>
        <p:spPr bwMode="auto">
          <a:xfrm>
            <a:off x="0" y="171450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buClr>
                <a:schemeClr val="accent2"/>
              </a:buClr>
              <a:buFont typeface="Monotype Sorts" pitchFamily="2" charset="2"/>
              <a:buChar char="z"/>
            </a:pPr>
            <a:r>
              <a:rPr kumimoji="1" lang="pt-BR" sz="3600">
                <a:latin typeface="Arial" charset="0"/>
                <a:cs typeface="Arial" charset="0"/>
              </a:rPr>
              <a:t>Pode ainda ser relacionado ao peso (peso para estatura), tornando-se um índice para avaliar desnutrição aguda e sobrepeso</a:t>
            </a:r>
          </a:p>
          <a:p>
            <a:pPr marL="342900" indent="-342900">
              <a:lnSpc>
                <a:spcPct val="90000"/>
              </a:lnSpc>
              <a:spcBef>
                <a:spcPct val="20000"/>
              </a:spcBef>
              <a:buClr>
                <a:schemeClr val="accent2"/>
              </a:buClr>
              <a:buFont typeface="Monotype Sorts" pitchFamily="2" charset="2"/>
              <a:buChar char="z"/>
            </a:pPr>
            <a:r>
              <a:rPr kumimoji="1" lang="pt-BR" sz="3600">
                <a:latin typeface="Arial" charset="0"/>
                <a:cs typeface="Times New Roman" charset="0"/>
              </a:rPr>
              <a:t>déficits de estatura - a causa mais provável é a associação entre dieta deficiente e ocorrência de infecções progressivas, refletindo assim o passado de vida da criança, sobretudo suas condições de alimentação e morbidade</a:t>
            </a:r>
            <a:r>
              <a:rPr kumimoji="1" lang="pt-BR" sz="3200">
                <a:latin typeface="Arial" charset="0"/>
                <a:cs typeface="Arial" charset="0"/>
              </a:rPr>
              <a:t> </a:t>
            </a:r>
            <a:r>
              <a:rPr kumimoji="1" lang="pt-BR" sz="3200">
                <a:latin typeface="Tahoma" pitchFamily="34" charset="0"/>
              </a:rPr>
              <a:t> </a:t>
            </a:r>
          </a:p>
        </p:txBody>
      </p:sp>
    </p:spTree>
    <p:extLst>
      <p:ext uri="{BB962C8B-B14F-4D97-AF65-F5344CB8AC3E}">
        <p14:creationId xmlns:p14="http://schemas.microsoft.com/office/powerpoint/2010/main" val="387707157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152400" y="457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a:r>
              <a:rPr kumimoji="1" lang="pt-BR" sz="4800" b="1">
                <a:solidFill>
                  <a:schemeClr val="accent2"/>
                </a:solidFill>
                <a:latin typeface="Arial Black" pitchFamily="34" charset="0"/>
                <a:cs typeface="Times New Roman" charset="0"/>
              </a:rPr>
              <a:t>Estatura/ Idade</a:t>
            </a:r>
          </a:p>
        </p:txBody>
      </p:sp>
      <p:sp>
        <p:nvSpPr>
          <p:cNvPr id="76803" name="Rectangle 3"/>
          <p:cNvSpPr>
            <a:spLocks noChangeArrowheads="1"/>
          </p:cNvSpPr>
          <p:nvPr/>
        </p:nvSpPr>
        <p:spPr bwMode="auto">
          <a:xfrm>
            <a:off x="228600" y="1714500"/>
            <a:ext cx="8686800" cy="476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buClr>
                <a:schemeClr val="accent2"/>
              </a:buClr>
              <a:buFont typeface="Monotype Sorts" pitchFamily="2" charset="2"/>
              <a:buChar char="z"/>
            </a:pPr>
            <a:r>
              <a:rPr kumimoji="1" lang="pt-BR" sz="3600">
                <a:latin typeface="Arial" charset="0"/>
                <a:cs typeface="Arial" charset="0"/>
              </a:rPr>
              <a:t>Crianças com déficits muito acentuados, afastado o diagnóstico de desnutrição primária, sobretudo de crianças de famílias de bom padrão socioeconômico, devem ser encaminhadas aos especialistas para afastar diagnósticos de doenças metabólicas genéticas ou infecções crônicas que interferem no crescimento linear</a:t>
            </a:r>
            <a:r>
              <a:rPr kumimoji="1" lang="pt-BR" sz="3600">
                <a:latin typeface="Tahoma" pitchFamily="34" charset="0"/>
              </a:rPr>
              <a:t> </a:t>
            </a:r>
          </a:p>
        </p:txBody>
      </p:sp>
    </p:spTree>
    <p:extLst>
      <p:ext uri="{BB962C8B-B14F-4D97-AF65-F5344CB8AC3E}">
        <p14:creationId xmlns:p14="http://schemas.microsoft.com/office/powerpoint/2010/main" val="390924489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152400" y="457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a:r>
              <a:rPr kumimoji="1" lang="pt-BR" sz="4800" b="1">
                <a:solidFill>
                  <a:schemeClr val="accent2"/>
                </a:solidFill>
                <a:latin typeface="Arial Black" pitchFamily="34" charset="0"/>
                <a:cs typeface="Times New Roman" charset="0"/>
              </a:rPr>
              <a:t>Peso/ Estatura</a:t>
            </a:r>
            <a:r>
              <a:rPr kumimoji="1" lang="pt-BR" sz="4000">
                <a:solidFill>
                  <a:schemeClr val="tx2"/>
                </a:solidFill>
                <a:latin typeface="Arial Black" pitchFamily="34" charset="0"/>
                <a:cs typeface="Times New Roman" charset="0"/>
              </a:rPr>
              <a:t> </a:t>
            </a:r>
          </a:p>
        </p:txBody>
      </p:sp>
      <p:sp>
        <p:nvSpPr>
          <p:cNvPr id="77827" name="Rectangle 3"/>
          <p:cNvSpPr>
            <a:spLocks noChangeArrowheads="1"/>
          </p:cNvSpPr>
          <p:nvPr/>
        </p:nvSpPr>
        <p:spPr bwMode="auto">
          <a:xfrm>
            <a:off x="0" y="1885950"/>
            <a:ext cx="91440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accent2"/>
              </a:buClr>
              <a:buFont typeface="Monotype Sorts" pitchFamily="2" charset="2"/>
              <a:buChar char="z"/>
            </a:pPr>
            <a:r>
              <a:rPr kumimoji="1" lang="pt-BR" sz="3600">
                <a:latin typeface="Tahoma" pitchFamily="34" charset="0"/>
                <a:cs typeface="Times New Roman" charset="0"/>
              </a:rPr>
              <a:t>reflete o peso corporal em relação à estatura, não requer a informação da idade</a:t>
            </a:r>
            <a:r>
              <a:rPr kumimoji="1" lang="pt-BR" sz="3600">
                <a:latin typeface="Tahoma" pitchFamily="34" charset="0"/>
              </a:rPr>
              <a:t> </a:t>
            </a:r>
          </a:p>
          <a:p>
            <a:pPr marL="342900" indent="-342900">
              <a:spcBef>
                <a:spcPct val="20000"/>
              </a:spcBef>
              <a:buClr>
                <a:schemeClr val="accent2"/>
              </a:buClr>
              <a:buFont typeface="Monotype Sorts" pitchFamily="2" charset="2"/>
              <a:buChar char="z"/>
            </a:pPr>
            <a:r>
              <a:rPr kumimoji="1" lang="pt-BR" sz="3600">
                <a:latin typeface="Tahoma" pitchFamily="34" charset="0"/>
                <a:cs typeface="Times New Roman" charset="0"/>
              </a:rPr>
              <a:t>importante para detectar deficiências recentes de peso (desnutrição aguda) e é também o índice recomendado pela OMS para avaliar sobrepeso.</a:t>
            </a:r>
            <a:r>
              <a:rPr kumimoji="1" lang="pt-BR" sz="3600">
                <a:latin typeface="Tahoma" pitchFamily="34" charset="0"/>
              </a:rPr>
              <a:t> </a:t>
            </a:r>
          </a:p>
        </p:txBody>
      </p:sp>
    </p:spTree>
    <p:extLst>
      <p:ext uri="{BB962C8B-B14F-4D97-AF65-F5344CB8AC3E}">
        <p14:creationId xmlns:p14="http://schemas.microsoft.com/office/powerpoint/2010/main" val="397550317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152400" y="457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a:r>
              <a:rPr kumimoji="1" lang="pt-BR" sz="4800" b="1">
                <a:solidFill>
                  <a:schemeClr val="accent2"/>
                </a:solidFill>
                <a:latin typeface="Arial Black" pitchFamily="34" charset="0"/>
                <a:cs typeface="Times New Roman" charset="0"/>
              </a:rPr>
              <a:t>Peso/ Estatura</a:t>
            </a:r>
          </a:p>
        </p:txBody>
      </p:sp>
      <p:sp>
        <p:nvSpPr>
          <p:cNvPr id="78851" name="Rectangle 3"/>
          <p:cNvSpPr>
            <a:spLocks noChangeArrowheads="1"/>
          </p:cNvSpPr>
          <p:nvPr/>
        </p:nvSpPr>
        <p:spPr bwMode="auto">
          <a:xfrm>
            <a:off x="228600" y="1885950"/>
            <a:ext cx="86868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gn="just">
              <a:lnSpc>
                <a:spcPct val="90000"/>
              </a:lnSpc>
              <a:spcBef>
                <a:spcPct val="20000"/>
              </a:spcBef>
              <a:buClr>
                <a:schemeClr val="accent2"/>
              </a:buClr>
              <a:buFont typeface="Monotype Sorts" pitchFamily="2" charset="2"/>
              <a:buChar char="z"/>
            </a:pPr>
            <a:r>
              <a:rPr kumimoji="1" lang="pt-BR" sz="3200">
                <a:latin typeface="Arial" charset="0"/>
                <a:cs typeface="Arial" charset="0"/>
              </a:rPr>
              <a:t>Crianças com peso/estatura abaixo do percentil 3, sobretudo aquelas menores de 2 anos de idade, devem ser encaminhadas para programas específicos de recuperação nutricional.</a:t>
            </a:r>
          </a:p>
          <a:p>
            <a:pPr marL="342900" indent="-342900" algn="just">
              <a:lnSpc>
                <a:spcPct val="90000"/>
              </a:lnSpc>
              <a:spcBef>
                <a:spcPct val="20000"/>
              </a:spcBef>
              <a:buClr>
                <a:schemeClr val="accent2"/>
              </a:buClr>
              <a:buFont typeface="Monotype Sorts" pitchFamily="2" charset="2"/>
              <a:buChar char="z"/>
            </a:pPr>
            <a:r>
              <a:rPr kumimoji="1" lang="pt-BR" sz="3200">
                <a:latin typeface="Arial" charset="0"/>
                <a:cs typeface="Times New Roman" charset="0"/>
              </a:rPr>
              <a:t>a ausência de déficit de peso/ estatura isoladamente não deve ser interpretada, imediatamente, como ausência de déficit nutricional</a:t>
            </a:r>
            <a:r>
              <a:rPr kumimoji="1" lang="pt-BR" sz="3200">
                <a:latin typeface="Arial" charset="0"/>
                <a:cs typeface="Arial" charset="0"/>
              </a:rPr>
              <a:t> </a:t>
            </a:r>
          </a:p>
          <a:p>
            <a:pPr marL="342900" indent="-342900">
              <a:lnSpc>
                <a:spcPct val="90000"/>
              </a:lnSpc>
              <a:spcBef>
                <a:spcPct val="20000"/>
              </a:spcBef>
              <a:buClr>
                <a:schemeClr val="accent2"/>
              </a:buClr>
              <a:buFont typeface="Monotype Sorts" pitchFamily="2" charset="2"/>
              <a:buChar char="z"/>
            </a:pPr>
            <a:endParaRPr kumimoji="1" lang="pt-BR" sz="3200">
              <a:latin typeface="Tahoma" pitchFamily="34" charset="0"/>
            </a:endParaRPr>
          </a:p>
        </p:txBody>
      </p:sp>
    </p:spTree>
    <p:extLst>
      <p:ext uri="{BB962C8B-B14F-4D97-AF65-F5344CB8AC3E}">
        <p14:creationId xmlns:p14="http://schemas.microsoft.com/office/powerpoint/2010/main" val="201205627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152400" y="457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a:r>
              <a:rPr kumimoji="1" lang="pt-BR" sz="4400" b="1">
                <a:solidFill>
                  <a:schemeClr val="accent2"/>
                </a:solidFill>
                <a:latin typeface="Arial" charset="0"/>
                <a:cs typeface="Times New Roman" charset="0"/>
              </a:rPr>
              <a:t>Perímetro cefálico/ Idade</a:t>
            </a:r>
            <a:br>
              <a:rPr kumimoji="1" lang="pt-BR" sz="4400" b="1">
                <a:solidFill>
                  <a:schemeClr val="accent2"/>
                </a:solidFill>
                <a:latin typeface="Arial" charset="0"/>
                <a:cs typeface="Times New Roman" charset="0"/>
              </a:rPr>
            </a:br>
            <a:endParaRPr kumimoji="1" lang="pt-BR" sz="4400" b="1">
              <a:solidFill>
                <a:schemeClr val="accent2"/>
              </a:solidFill>
              <a:latin typeface="Arial" charset="0"/>
              <a:cs typeface="Times New Roman" charset="0"/>
            </a:endParaRPr>
          </a:p>
        </p:txBody>
      </p:sp>
      <p:sp>
        <p:nvSpPr>
          <p:cNvPr id="79875" name="Rectangle 3"/>
          <p:cNvSpPr>
            <a:spLocks noChangeArrowheads="1"/>
          </p:cNvSpPr>
          <p:nvPr/>
        </p:nvSpPr>
        <p:spPr bwMode="auto">
          <a:xfrm>
            <a:off x="285750" y="1643063"/>
            <a:ext cx="8572500" cy="478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accent2"/>
              </a:buClr>
              <a:buFont typeface="Monotype Sorts" pitchFamily="2" charset="2"/>
              <a:buChar char="z"/>
            </a:pPr>
            <a:r>
              <a:rPr kumimoji="1" lang="pt-BR" sz="3600">
                <a:latin typeface="Tahoma" pitchFamily="34" charset="0"/>
                <a:cs typeface="Times New Roman" charset="0"/>
              </a:rPr>
              <a:t>relacionada ao volume intracraniano, permite uma avaliação do crescimento do cérebro</a:t>
            </a:r>
            <a:r>
              <a:rPr kumimoji="1" lang="pt-BR" sz="3600">
                <a:latin typeface="Tahoma" pitchFamily="34" charset="0"/>
              </a:rPr>
              <a:t> </a:t>
            </a:r>
          </a:p>
          <a:p>
            <a:pPr marL="342900" indent="-342900">
              <a:spcBef>
                <a:spcPct val="20000"/>
              </a:spcBef>
              <a:buClr>
                <a:schemeClr val="accent2"/>
              </a:buClr>
              <a:buFont typeface="Monotype Sorts" pitchFamily="2" charset="2"/>
              <a:buChar char="z"/>
            </a:pPr>
            <a:r>
              <a:rPr kumimoji="1" lang="pt-BR" sz="3600">
                <a:latin typeface="Tahoma" pitchFamily="34" charset="0"/>
                <a:cs typeface="Times New Roman" charset="0"/>
              </a:rPr>
              <a:t>o acompanhamento do perímetro craniano deve ser feito, prioritariamente, nas crianças de 0 a 24 meses, período de maior crescimento pós- natal da cabeça e cérebro</a:t>
            </a:r>
            <a:r>
              <a:rPr kumimoji="1" lang="pt-BR" sz="3600">
                <a:latin typeface="Tahoma" pitchFamily="34" charset="0"/>
              </a:rPr>
              <a:t> </a:t>
            </a:r>
          </a:p>
        </p:txBody>
      </p:sp>
    </p:spTree>
    <p:extLst>
      <p:ext uri="{BB962C8B-B14F-4D97-AF65-F5344CB8AC3E}">
        <p14:creationId xmlns:p14="http://schemas.microsoft.com/office/powerpoint/2010/main" val="331810496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ítulo 1"/>
          <p:cNvSpPr>
            <a:spLocks noGrp="1"/>
          </p:cNvSpPr>
          <p:nvPr>
            <p:ph type="title"/>
          </p:nvPr>
        </p:nvSpPr>
        <p:spPr>
          <a:xfrm>
            <a:off x="152400" y="642938"/>
            <a:ext cx="8915400" cy="1071562"/>
          </a:xfrm>
        </p:spPr>
        <p:txBody>
          <a:bodyPr/>
          <a:lstStyle/>
          <a:p>
            <a:pPr algn="ctr"/>
            <a:r>
              <a:rPr lang="pt-BR" smtClean="0"/>
              <a:t>PERÍMETRO CEFÁLICO</a:t>
            </a:r>
            <a:br>
              <a:rPr lang="pt-BR" smtClean="0"/>
            </a:br>
            <a:endParaRPr lang="pt-BR" smtClean="0"/>
          </a:p>
        </p:txBody>
      </p:sp>
      <p:sp>
        <p:nvSpPr>
          <p:cNvPr id="80899" name="Espaço Reservado para Conteúdo 2"/>
          <p:cNvSpPr>
            <a:spLocks noGrp="1"/>
          </p:cNvSpPr>
          <p:nvPr>
            <p:ph idx="1"/>
          </p:nvPr>
        </p:nvSpPr>
        <p:spPr>
          <a:xfrm>
            <a:off x="0" y="1714500"/>
            <a:ext cx="9144000" cy="5143500"/>
          </a:xfrm>
        </p:spPr>
        <p:txBody>
          <a:bodyPr/>
          <a:lstStyle/>
          <a:p>
            <a:r>
              <a:rPr lang="pt-BR" smtClean="0"/>
              <a:t>O perímetro adequado é expresso na forma de uma faixa de normalidade que situa-se entre os percentis 10 e 90 (entre 32 e 36 cm)</a:t>
            </a:r>
          </a:p>
          <a:p>
            <a:r>
              <a:rPr lang="pt-BR" smtClean="0"/>
              <a:t>No caso desse índice estar fora da faixa considerada de normalidade, a criança deve ser encaminhada para um especialista ou equipe multiprofissional, para afastar diagnóstico de microcefalia ou de macrocefalia.</a:t>
            </a:r>
          </a:p>
        </p:txBody>
      </p:sp>
    </p:spTree>
    <p:extLst>
      <p:ext uri="{BB962C8B-B14F-4D97-AF65-F5344CB8AC3E}">
        <p14:creationId xmlns:p14="http://schemas.microsoft.com/office/powerpoint/2010/main" val="128845188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152400" y="457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a:r>
              <a:rPr kumimoji="1" lang="pt-BR" sz="4000">
                <a:solidFill>
                  <a:schemeClr val="tx2"/>
                </a:solidFill>
                <a:cs typeface="Times New Roman" charset="0"/>
              </a:rPr>
              <a:t>       </a:t>
            </a:r>
            <a:r>
              <a:rPr kumimoji="1" lang="pt-BR" sz="4400" b="1">
                <a:solidFill>
                  <a:schemeClr val="accent2"/>
                </a:solidFill>
                <a:latin typeface="Arial" charset="0"/>
                <a:cs typeface="Arial" charset="0"/>
              </a:rPr>
              <a:t>Perímetro braquial</a:t>
            </a:r>
            <a:r>
              <a:rPr kumimoji="1" lang="pt-BR" sz="4400">
                <a:solidFill>
                  <a:schemeClr val="accent2"/>
                </a:solidFill>
                <a:latin typeface="Arial Black" pitchFamily="34" charset="0"/>
                <a:cs typeface="Times New Roman" charset="0"/>
              </a:rPr>
              <a:t/>
            </a:r>
            <a:br>
              <a:rPr kumimoji="1" lang="pt-BR" sz="4400">
                <a:solidFill>
                  <a:schemeClr val="accent2"/>
                </a:solidFill>
                <a:latin typeface="Arial Black" pitchFamily="34" charset="0"/>
                <a:cs typeface="Times New Roman" charset="0"/>
              </a:rPr>
            </a:br>
            <a:endParaRPr kumimoji="1" lang="pt-BR" sz="4400">
              <a:solidFill>
                <a:schemeClr val="accent2"/>
              </a:solidFill>
              <a:latin typeface="Arial Black" pitchFamily="34" charset="0"/>
              <a:cs typeface="Times New Roman" charset="0"/>
            </a:endParaRPr>
          </a:p>
        </p:txBody>
      </p:sp>
      <p:sp>
        <p:nvSpPr>
          <p:cNvPr id="81923" name="Rectangle 3"/>
          <p:cNvSpPr>
            <a:spLocks noChangeArrowheads="1"/>
          </p:cNvSpPr>
          <p:nvPr/>
        </p:nvSpPr>
        <p:spPr bwMode="auto">
          <a:xfrm>
            <a:off x="228600" y="1524000"/>
            <a:ext cx="8686800" cy="453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buClr>
                <a:schemeClr val="accent2"/>
              </a:buClr>
              <a:buFont typeface="Monotype Sorts" pitchFamily="2" charset="2"/>
              <a:buChar char="z"/>
            </a:pPr>
            <a:r>
              <a:rPr kumimoji="1" lang="pt-BR">
                <a:latin typeface="Tahoma" pitchFamily="34" charset="0"/>
                <a:cs typeface="Times New Roman" charset="0"/>
              </a:rPr>
              <a:t>não se presta para o acompanhamento do crescimento infantil, uma vez que alterações neste parâmetro são lentas</a:t>
            </a:r>
            <a:r>
              <a:rPr kumimoji="1" lang="pt-BR">
                <a:latin typeface="Tahoma" pitchFamily="34" charset="0"/>
              </a:rPr>
              <a:t> </a:t>
            </a:r>
          </a:p>
          <a:p>
            <a:pPr marL="342900" indent="-342900">
              <a:lnSpc>
                <a:spcPct val="90000"/>
              </a:lnSpc>
              <a:spcBef>
                <a:spcPct val="20000"/>
              </a:spcBef>
              <a:buClr>
                <a:schemeClr val="accent2"/>
              </a:buClr>
              <a:buFont typeface="Monotype Sorts" pitchFamily="2" charset="2"/>
              <a:buChar char="z"/>
            </a:pPr>
            <a:r>
              <a:rPr kumimoji="1" lang="pt-BR">
                <a:latin typeface="Tahoma" pitchFamily="34" charset="0"/>
                <a:cs typeface="Times New Roman" charset="0"/>
              </a:rPr>
              <a:t>útil apenas para a triagem de prováveis casos  de desnutrição </a:t>
            </a:r>
          </a:p>
          <a:p>
            <a:pPr marL="342900" indent="-342900">
              <a:lnSpc>
                <a:spcPct val="90000"/>
              </a:lnSpc>
              <a:spcBef>
                <a:spcPct val="20000"/>
              </a:spcBef>
              <a:buClr>
                <a:schemeClr val="accent2"/>
              </a:buClr>
              <a:buFont typeface="Monotype Sorts" pitchFamily="2" charset="2"/>
              <a:buChar char="z"/>
            </a:pPr>
            <a:r>
              <a:rPr kumimoji="1" lang="pt-BR">
                <a:latin typeface="Tahoma" pitchFamily="34" charset="0"/>
                <a:cs typeface="Times New Roman" charset="0"/>
              </a:rPr>
              <a:t>em situações excepcionais, quando a coleta de peso e estatura é dificultada como em situações de emergência, em atividades de triagem, em inquéritos populacionais, em campanhas de vacinação, entre outras, a medição do perímetro braquial pode ser utilizada como um índice alternativo do estado nutricional da criança de até 24 meses </a:t>
            </a:r>
          </a:p>
        </p:txBody>
      </p:sp>
    </p:spTree>
    <p:extLst>
      <p:ext uri="{BB962C8B-B14F-4D97-AF65-F5344CB8AC3E}">
        <p14:creationId xmlns:p14="http://schemas.microsoft.com/office/powerpoint/2010/main" val="236985756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algn="ctr"/>
            <a:r>
              <a:rPr lang="pt-BR" b="1" smtClean="0">
                <a:solidFill>
                  <a:srgbClr val="FF3399"/>
                </a:solidFill>
                <a:latin typeface="Arial" charset="0"/>
                <a:cs typeface="Times New Roman" charset="0"/>
              </a:rPr>
              <a:t>Condutas recomendadas</a:t>
            </a:r>
            <a:r>
              <a:rPr lang="pt-BR" b="1" smtClean="0">
                <a:latin typeface="Arial" charset="0"/>
                <a:cs typeface="Times New Roman" charset="0"/>
              </a:rPr>
              <a:t>  &gt; P 97 Ascendente </a:t>
            </a:r>
          </a:p>
        </p:txBody>
      </p:sp>
      <p:sp>
        <p:nvSpPr>
          <p:cNvPr id="82947" name="Rectangle 3"/>
          <p:cNvSpPr>
            <a:spLocks noGrp="1" noChangeArrowheads="1"/>
          </p:cNvSpPr>
          <p:nvPr>
            <p:ph type="body" sz="half" idx="1"/>
          </p:nvPr>
        </p:nvSpPr>
        <p:spPr>
          <a:xfrm>
            <a:off x="457200" y="1676400"/>
            <a:ext cx="4013200" cy="4381500"/>
          </a:xfrm>
        </p:spPr>
        <p:txBody>
          <a:bodyPr/>
          <a:lstStyle/>
          <a:p>
            <a:pPr>
              <a:lnSpc>
                <a:spcPct val="90000"/>
              </a:lnSpc>
            </a:pPr>
            <a:r>
              <a:rPr lang="pt-BR" sz="2400" smtClean="0">
                <a:latin typeface="Arial" charset="0"/>
                <a:cs typeface="Times New Roman" charset="0"/>
              </a:rPr>
              <a:t>erros alimentares</a:t>
            </a:r>
          </a:p>
          <a:p>
            <a:pPr>
              <a:lnSpc>
                <a:spcPct val="90000"/>
              </a:lnSpc>
            </a:pPr>
            <a:r>
              <a:rPr lang="pt-BR" sz="2400" smtClean="0">
                <a:latin typeface="Arial" charset="0"/>
                <a:cs typeface="Times New Roman" charset="0"/>
              </a:rPr>
              <a:t>orientar a mãe</a:t>
            </a:r>
            <a:endParaRPr lang="pt-BR" sz="2400" smtClean="0">
              <a:cs typeface="Times New Roman" charset="0"/>
            </a:endParaRPr>
          </a:p>
          <a:p>
            <a:pPr>
              <a:lnSpc>
                <a:spcPct val="90000"/>
              </a:lnSpc>
            </a:pPr>
            <a:r>
              <a:rPr lang="pt-BR" sz="2400" smtClean="0">
                <a:latin typeface="Arial" charset="0"/>
                <a:cs typeface="Times New Roman" charset="0"/>
              </a:rPr>
              <a:t>alimentação mais adequada de acordo com as normas para alimentação da criança sadia, excetuando-se bebês em aleitamento materno exclusivo. Dietas com restrição calórica só são recomendadas para crianças a partir dos 4 anos com peso/ altura &gt; P 97.</a:t>
            </a:r>
            <a:endParaRPr lang="pt-BR" sz="2400" smtClean="0">
              <a:cs typeface="Times New Roman" charset="0"/>
            </a:endParaRPr>
          </a:p>
          <a:p>
            <a:pPr>
              <a:lnSpc>
                <a:spcPct val="90000"/>
              </a:lnSpc>
            </a:pPr>
            <a:endParaRPr lang="pt-BR" sz="2400" smtClean="0"/>
          </a:p>
        </p:txBody>
      </p:sp>
      <p:sp>
        <p:nvSpPr>
          <p:cNvPr id="82948" name="Rectangle 4"/>
          <p:cNvSpPr>
            <a:spLocks noGrp="1" noChangeArrowheads="1"/>
          </p:cNvSpPr>
          <p:nvPr>
            <p:ph type="body" sz="half" idx="2"/>
          </p:nvPr>
        </p:nvSpPr>
        <p:spPr/>
        <p:txBody>
          <a:bodyPr/>
          <a:lstStyle/>
          <a:p>
            <a:pPr>
              <a:lnSpc>
                <a:spcPct val="90000"/>
              </a:lnSpc>
            </a:pPr>
            <a:r>
              <a:rPr lang="pt-BR" sz="2400" smtClean="0">
                <a:latin typeface="Arial" charset="0"/>
                <a:cs typeface="Times New Roman" charset="0"/>
              </a:rPr>
              <a:t>Orientar sobre vacinação, cuidados gerais, higiene e</a:t>
            </a:r>
            <a:r>
              <a:rPr lang="pt-BR" sz="2400" smtClean="0">
                <a:cs typeface="Times New Roman" charset="0"/>
              </a:rPr>
              <a:t> </a:t>
            </a:r>
            <a:r>
              <a:rPr lang="pt-BR" sz="2400" smtClean="0">
                <a:latin typeface="Arial" charset="0"/>
                <a:cs typeface="Times New Roman" charset="0"/>
              </a:rPr>
              <a:t>estimulação de acordo com a idade da criança.</a:t>
            </a:r>
            <a:endParaRPr lang="pt-BR" sz="2400" smtClean="0">
              <a:cs typeface="Times New Roman" charset="0"/>
            </a:endParaRPr>
          </a:p>
          <a:p>
            <a:pPr>
              <a:lnSpc>
                <a:spcPct val="90000"/>
              </a:lnSpc>
            </a:pPr>
            <a:r>
              <a:rPr lang="pt-BR" sz="2400" smtClean="0">
                <a:latin typeface="Arial" charset="0"/>
                <a:cs typeface="Times New Roman" charset="0"/>
              </a:rPr>
              <a:t>Verificar e estimular a atividade física regular,  principalmente crianças acima de 4 anos.</a:t>
            </a:r>
            <a:endParaRPr lang="pt-BR" sz="2400" smtClean="0">
              <a:cs typeface="Times New Roman" charset="0"/>
            </a:endParaRPr>
          </a:p>
          <a:p>
            <a:pPr>
              <a:lnSpc>
                <a:spcPct val="90000"/>
              </a:lnSpc>
            </a:pPr>
            <a:r>
              <a:rPr lang="pt-BR" sz="2400" smtClean="0">
                <a:latin typeface="Arial" charset="0"/>
                <a:cs typeface="Times New Roman" charset="0"/>
              </a:rPr>
              <a:t>Marcar retorno para 30 dias.</a:t>
            </a:r>
            <a:r>
              <a:rPr lang="pt-BR" sz="2400" smtClean="0"/>
              <a:t> </a:t>
            </a:r>
          </a:p>
          <a:p>
            <a:pPr>
              <a:lnSpc>
                <a:spcPct val="90000"/>
              </a:lnSpc>
            </a:pPr>
            <a:endParaRPr lang="pt-BR" sz="2400" smtClean="0"/>
          </a:p>
        </p:txBody>
      </p:sp>
    </p:spTree>
    <p:extLst>
      <p:ext uri="{BB962C8B-B14F-4D97-AF65-F5344CB8AC3E}">
        <p14:creationId xmlns:p14="http://schemas.microsoft.com/office/powerpoint/2010/main" val="2203625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fontScale="90000"/>
          </a:bodyPr>
          <a:lstStyle/>
          <a:p>
            <a:pPr eaLnBrk="1" hangingPunct="1"/>
            <a:r>
              <a:rPr lang="pt-BR" b="1" dirty="0" smtClean="0">
                <a:latin typeface="Times New Roman" pitchFamily="18" charset="0"/>
              </a:rPr>
              <a:t>ATENÇÃO A SAÚDE DA CRIANÇA</a:t>
            </a:r>
            <a:endParaRPr lang="pt-BR" b="1" dirty="0" smtClean="0">
              <a:latin typeface="Times New Roman" pitchFamily="18" charset="0"/>
            </a:endParaRPr>
          </a:p>
        </p:txBody>
      </p:sp>
      <p:sp>
        <p:nvSpPr>
          <p:cNvPr id="3075" name="Rectangle 3"/>
          <p:cNvSpPr>
            <a:spLocks noGrp="1" noChangeArrowheads="1"/>
          </p:cNvSpPr>
          <p:nvPr>
            <p:ph type="body" idx="1"/>
          </p:nvPr>
        </p:nvSpPr>
        <p:spPr>
          <a:xfrm>
            <a:off x="395536" y="1700213"/>
            <a:ext cx="8352927" cy="2640012"/>
          </a:xfrm>
        </p:spPr>
        <p:txBody>
          <a:bodyPr>
            <a:normAutofit lnSpcReduction="10000"/>
          </a:bodyPr>
          <a:lstStyle/>
          <a:p>
            <a:pPr algn="just" eaLnBrk="1" hangingPunct="1">
              <a:buFontTx/>
              <a:buNone/>
            </a:pPr>
            <a:r>
              <a:rPr lang="pt-BR" sz="2700" dirty="0" smtClean="0"/>
              <a:t>		</a:t>
            </a:r>
            <a:r>
              <a:rPr lang="pt-BR" sz="2800" dirty="0" smtClean="0">
                <a:latin typeface="Times New Roman" pitchFamily="18" charset="0"/>
              </a:rPr>
              <a:t>A atenção à saúde da criança, no Brasil, vem sofrendo transformações, tendo influências de cada período histórico, dos avanços do conhecimento técnico-científico, das diretrizes das políticas sociais e do envolvimento de vários agentes e segmentos da sociedade</a:t>
            </a:r>
            <a:r>
              <a:rPr lang="pt-BR" sz="2300" dirty="0" smtClean="0">
                <a:latin typeface="Times New Roman" pitchFamily="18" charset="0"/>
              </a:rPr>
              <a:t>.</a:t>
            </a:r>
            <a:r>
              <a:rPr lang="pt-BR" sz="2700" dirty="0" smtClean="0">
                <a:latin typeface="Times New Roman" pitchFamily="18" charset="0"/>
              </a:rPr>
              <a:t> </a:t>
            </a:r>
          </a:p>
          <a:p>
            <a:pPr eaLnBrk="1" hangingPunct="1"/>
            <a:endParaRPr lang="pt-BR" sz="2700" dirty="0" smtClean="0">
              <a:latin typeface="Times New Roman" pitchFamily="18" charset="0"/>
            </a:endParaRPr>
          </a:p>
        </p:txBody>
      </p:sp>
      <p:pic>
        <p:nvPicPr>
          <p:cNvPr id="3076" name="Picture 5" descr="213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550" y="4340225"/>
            <a:ext cx="2952750" cy="221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51054"/>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algn="ctr"/>
            <a:r>
              <a:rPr lang="pt-BR" b="1" smtClean="0">
                <a:solidFill>
                  <a:srgbClr val="FF3399"/>
                </a:solidFill>
                <a:latin typeface="Arial" charset="0"/>
                <a:cs typeface="Times New Roman" charset="0"/>
              </a:rPr>
              <a:t>Condutas recomendadas</a:t>
            </a:r>
            <a:r>
              <a:rPr lang="pt-BR" b="1" smtClean="0">
                <a:latin typeface="Arial" charset="0"/>
                <a:cs typeface="Times New Roman" charset="0"/>
              </a:rPr>
              <a:t> - Entre P97 e P 10 - Ascendente</a:t>
            </a:r>
          </a:p>
        </p:txBody>
      </p:sp>
      <p:sp>
        <p:nvSpPr>
          <p:cNvPr id="83971" name="Rectangle 3"/>
          <p:cNvSpPr>
            <a:spLocks noGrp="1" noChangeArrowheads="1"/>
          </p:cNvSpPr>
          <p:nvPr>
            <p:ph type="body" idx="1"/>
          </p:nvPr>
        </p:nvSpPr>
        <p:spPr/>
        <p:txBody>
          <a:bodyPr/>
          <a:lstStyle/>
          <a:p>
            <a:r>
              <a:rPr lang="pt-BR" sz="4000" smtClean="0">
                <a:latin typeface="Arial" charset="0"/>
                <a:cs typeface="Arial" charset="0"/>
              </a:rPr>
              <a:t>Parabenizar a mãe sobre o crescimento satisfatório da criança</a:t>
            </a:r>
            <a:endParaRPr lang="pt-BR" sz="4000" smtClean="0">
              <a:cs typeface="Times New Roman" charset="0"/>
            </a:endParaRPr>
          </a:p>
          <a:p>
            <a:r>
              <a:rPr lang="pt-BR" sz="4000" smtClean="0">
                <a:latin typeface="Arial" charset="0"/>
                <a:cs typeface="Arial" charset="0"/>
              </a:rPr>
              <a:t>Marcar retorno de acordo com o calendário mínimo de consultas</a:t>
            </a:r>
            <a:r>
              <a:rPr lang="pt-BR" smtClean="0"/>
              <a:t> </a:t>
            </a:r>
          </a:p>
        </p:txBody>
      </p:sp>
    </p:spTree>
    <p:extLst>
      <p:ext uri="{BB962C8B-B14F-4D97-AF65-F5344CB8AC3E}">
        <p14:creationId xmlns:p14="http://schemas.microsoft.com/office/powerpoint/2010/main" val="205865807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algn="ctr"/>
            <a:r>
              <a:rPr lang="pt-BR" sz="3600" b="1" smtClean="0">
                <a:solidFill>
                  <a:srgbClr val="FF3399"/>
                </a:solidFill>
                <a:latin typeface="Arial" charset="0"/>
                <a:cs typeface="Times New Roman" charset="0"/>
              </a:rPr>
              <a:t>Condutas recomendadas</a:t>
            </a:r>
            <a:r>
              <a:rPr lang="pt-BR" sz="3600" b="1" smtClean="0">
                <a:latin typeface="Arial" charset="0"/>
                <a:cs typeface="Times New Roman" charset="0"/>
              </a:rPr>
              <a:t> - Entre P97 e P 10 - Horizontal ou descendente</a:t>
            </a:r>
            <a:r>
              <a:rPr lang="pt-BR" b="1" smtClean="0">
                <a:latin typeface="Arial" charset="0"/>
                <a:cs typeface="Times New Roman" charset="0"/>
              </a:rPr>
              <a:t> </a:t>
            </a:r>
          </a:p>
        </p:txBody>
      </p:sp>
      <p:sp>
        <p:nvSpPr>
          <p:cNvPr id="84995" name="Rectangle 3"/>
          <p:cNvSpPr>
            <a:spLocks noGrp="1" noChangeArrowheads="1"/>
          </p:cNvSpPr>
          <p:nvPr>
            <p:ph type="body" idx="1"/>
          </p:nvPr>
        </p:nvSpPr>
        <p:spPr/>
        <p:txBody>
          <a:bodyPr/>
          <a:lstStyle/>
          <a:p>
            <a:r>
              <a:rPr lang="pt-BR" sz="3600" smtClean="0">
                <a:latin typeface="Arial" charset="0"/>
                <a:cs typeface="Arial" charset="0"/>
              </a:rPr>
              <a:t>Investigar possíveis intercorrências que possam justificar a</a:t>
            </a:r>
            <a:r>
              <a:rPr lang="pt-BR" sz="3600" smtClean="0">
                <a:cs typeface="Times New Roman" charset="0"/>
              </a:rPr>
              <a:t> </a:t>
            </a:r>
            <a:r>
              <a:rPr lang="pt-BR" sz="3600" smtClean="0">
                <a:latin typeface="Arial" charset="0"/>
                <a:cs typeface="Arial" charset="0"/>
              </a:rPr>
              <a:t>diminuição da velocidade do crescimento e registrá-las no Cartão.</a:t>
            </a:r>
            <a:endParaRPr lang="pt-BR" sz="3600" smtClean="0">
              <a:cs typeface="Times New Roman" charset="0"/>
            </a:endParaRPr>
          </a:p>
          <a:p>
            <a:r>
              <a:rPr lang="pt-BR" sz="3600" smtClean="0">
                <a:latin typeface="Arial" charset="0"/>
                <a:cs typeface="Arial" charset="0"/>
              </a:rPr>
              <a:t>Tratar a intercorrências presentes</a:t>
            </a:r>
            <a:endParaRPr lang="pt-BR" sz="3600" smtClean="0">
              <a:cs typeface="Times New Roman" charset="0"/>
            </a:endParaRPr>
          </a:p>
          <a:p>
            <a:r>
              <a:rPr lang="pt-BR" sz="3600" smtClean="0">
                <a:latin typeface="Arial" charset="0"/>
                <a:cs typeface="Arial" charset="0"/>
              </a:rPr>
              <a:t>Marcar retorno para 30 dias</a:t>
            </a:r>
            <a:r>
              <a:rPr lang="pt-BR" sz="3600" smtClean="0"/>
              <a:t> </a:t>
            </a:r>
          </a:p>
        </p:txBody>
      </p:sp>
    </p:spTree>
    <p:extLst>
      <p:ext uri="{BB962C8B-B14F-4D97-AF65-F5344CB8AC3E}">
        <p14:creationId xmlns:p14="http://schemas.microsoft.com/office/powerpoint/2010/main" val="5372760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pt-BR" b="1" smtClean="0">
                <a:solidFill>
                  <a:srgbClr val="FF3399"/>
                </a:solidFill>
                <a:latin typeface="Arial" charset="0"/>
                <a:cs typeface="Times New Roman" charset="0"/>
              </a:rPr>
              <a:t>Condutas recomendadas</a:t>
            </a:r>
            <a:r>
              <a:rPr lang="pt-BR" b="1" smtClean="0">
                <a:latin typeface="Arial" charset="0"/>
                <a:cs typeface="Times New Roman" charset="0"/>
              </a:rPr>
              <a:t> - </a:t>
            </a:r>
            <a:r>
              <a:rPr lang="pt-BR" smtClean="0">
                <a:latin typeface="Arial" charset="0"/>
                <a:cs typeface="Arial" charset="0"/>
              </a:rPr>
              <a:t>Entre P10 e P 3</a:t>
            </a:r>
            <a:r>
              <a:rPr lang="pt-BR" smtClean="0"/>
              <a:t> - </a:t>
            </a:r>
            <a:r>
              <a:rPr lang="pt-BR" b="1" smtClean="0">
                <a:latin typeface="Arial" charset="0"/>
                <a:cs typeface="Times New Roman" charset="0"/>
              </a:rPr>
              <a:t>Ascendente </a:t>
            </a:r>
          </a:p>
        </p:txBody>
      </p:sp>
      <p:sp>
        <p:nvSpPr>
          <p:cNvPr id="86019" name="Rectangle 3"/>
          <p:cNvSpPr>
            <a:spLocks noGrp="1" noChangeArrowheads="1"/>
          </p:cNvSpPr>
          <p:nvPr>
            <p:ph type="body" idx="1"/>
          </p:nvPr>
        </p:nvSpPr>
        <p:spPr/>
        <p:txBody>
          <a:bodyPr/>
          <a:lstStyle/>
          <a:p>
            <a:pPr>
              <a:lnSpc>
                <a:spcPct val="90000"/>
              </a:lnSpc>
            </a:pPr>
            <a:r>
              <a:rPr lang="pt-BR" smtClean="0">
                <a:latin typeface="Arial" charset="0"/>
                <a:cs typeface="Arial" charset="0"/>
              </a:rPr>
              <a:t>Investigar possíveis causas com atenção especial para o desmame, dentição, intercorrências infecciosas, formas de cuidado com a criança e afeto, informar a mãe.</a:t>
            </a:r>
            <a:endParaRPr lang="pt-BR" smtClean="0">
              <a:cs typeface="Times New Roman" charset="0"/>
            </a:endParaRPr>
          </a:p>
          <a:p>
            <a:pPr>
              <a:lnSpc>
                <a:spcPct val="90000"/>
              </a:lnSpc>
            </a:pPr>
            <a:r>
              <a:rPr lang="pt-BR" smtClean="0">
                <a:latin typeface="Arial" charset="0"/>
                <a:cs typeface="Arial" charset="0"/>
              </a:rPr>
              <a:t>Tratar intercorrências clínicas, registrando-as no Cartão.</a:t>
            </a:r>
            <a:endParaRPr lang="pt-BR" smtClean="0">
              <a:cs typeface="Times New Roman" charset="0"/>
            </a:endParaRPr>
          </a:p>
          <a:p>
            <a:pPr>
              <a:lnSpc>
                <a:spcPct val="90000"/>
              </a:lnSpc>
            </a:pPr>
            <a:r>
              <a:rPr lang="pt-BR" smtClean="0">
                <a:latin typeface="Arial" charset="0"/>
                <a:cs typeface="Arial" charset="0"/>
              </a:rPr>
              <a:t>Marcar retorno para 30 dias.</a:t>
            </a:r>
            <a:r>
              <a:rPr lang="pt-BR" smtClean="0"/>
              <a:t> </a:t>
            </a:r>
          </a:p>
        </p:txBody>
      </p:sp>
    </p:spTree>
    <p:extLst>
      <p:ext uri="{BB962C8B-B14F-4D97-AF65-F5344CB8AC3E}">
        <p14:creationId xmlns:p14="http://schemas.microsoft.com/office/powerpoint/2010/main" val="343837509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algn="ctr"/>
            <a:r>
              <a:rPr lang="pt-BR" b="1" smtClean="0">
                <a:solidFill>
                  <a:srgbClr val="FF3399"/>
                </a:solidFill>
                <a:latin typeface="Arial" charset="0"/>
                <a:cs typeface="Times New Roman" charset="0"/>
              </a:rPr>
              <a:t>Condutas recomendadas</a:t>
            </a:r>
            <a:r>
              <a:rPr lang="pt-BR" b="1" smtClean="0">
                <a:latin typeface="Arial" charset="0"/>
                <a:cs typeface="Times New Roman" charset="0"/>
              </a:rPr>
              <a:t> - </a:t>
            </a:r>
            <a:r>
              <a:rPr lang="pt-BR" smtClean="0">
                <a:latin typeface="Arial" charset="0"/>
                <a:cs typeface="Arial" charset="0"/>
              </a:rPr>
              <a:t>Entre P10 e P 3</a:t>
            </a:r>
            <a:r>
              <a:rPr lang="pt-BR" smtClean="0"/>
              <a:t> </a:t>
            </a:r>
            <a:r>
              <a:rPr lang="pt-BR" smtClean="0">
                <a:latin typeface="Arial" charset="0"/>
                <a:cs typeface="Arial" charset="0"/>
              </a:rPr>
              <a:t>horizontal ou descendente</a:t>
            </a:r>
            <a:r>
              <a:rPr lang="pt-BR" smtClean="0"/>
              <a:t> </a:t>
            </a:r>
          </a:p>
        </p:txBody>
      </p:sp>
      <p:sp>
        <p:nvSpPr>
          <p:cNvPr id="87043" name="Rectangle 3"/>
          <p:cNvSpPr>
            <a:spLocks noGrp="1" noChangeArrowheads="1"/>
          </p:cNvSpPr>
          <p:nvPr>
            <p:ph type="body" idx="1"/>
          </p:nvPr>
        </p:nvSpPr>
        <p:spPr/>
        <p:txBody>
          <a:bodyPr/>
          <a:lstStyle/>
          <a:p>
            <a:pPr>
              <a:lnSpc>
                <a:spcPct val="90000"/>
              </a:lnSpc>
            </a:pPr>
            <a:r>
              <a:rPr lang="pt-BR" sz="2800" smtClean="0">
                <a:latin typeface="Arial" charset="0"/>
                <a:cs typeface="Arial" charset="0"/>
              </a:rPr>
              <a:t>Investigar possíveis causas com atenção especial para o</a:t>
            </a:r>
            <a:r>
              <a:rPr lang="pt-BR" sz="2800" smtClean="0">
                <a:cs typeface="Times New Roman" charset="0"/>
              </a:rPr>
              <a:t> </a:t>
            </a:r>
            <a:r>
              <a:rPr lang="pt-BR" sz="2800" smtClean="0">
                <a:latin typeface="Arial" charset="0"/>
                <a:cs typeface="Arial" charset="0"/>
              </a:rPr>
              <a:t>desmame, dentição, intercorrências infecciosas, formas de cuidado com a criança e afeto, informar a mãe</a:t>
            </a:r>
            <a:endParaRPr lang="pt-BR" sz="2800" smtClean="0">
              <a:cs typeface="Times New Roman" charset="0"/>
            </a:endParaRPr>
          </a:p>
          <a:p>
            <a:pPr>
              <a:lnSpc>
                <a:spcPct val="90000"/>
              </a:lnSpc>
            </a:pPr>
            <a:r>
              <a:rPr lang="pt-BR" sz="2800" smtClean="0">
                <a:latin typeface="Arial" charset="0"/>
                <a:cs typeface="Arial" charset="0"/>
              </a:rPr>
              <a:t>Tratar intercorrências clínicas, registrando-as no Cartão</a:t>
            </a:r>
            <a:endParaRPr lang="pt-BR" sz="2800" smtClean="0">
              <a:cs typeface="Times New Roman" charset="0"/>
            </a:endParaRPr>
          </a:p>
          <a:p>
            <a:pPr>
              <a:lnSpc>
                <a:spcPct val="90000"/>
              </a:lnSpc>
            </a:pPr>
            <a:r>
              <a:rPr lang="pt-BR" sz="2800" smtClean="0">
                <a:latin typeface="Arial" charset="0"/>
                <a:cs typeface="Arial" charset="0"/>
              </a:rPr>
              <a:t>Orientar a mãe sobre alimentação especial visando ao ganho de peso</a:t>
            </a:r>
            <a:endParaRPr lang="pt-BR" sz="2800" smtClean="0">
              <a:cs typeface="Times New Roman" charset="0"/>
            </a:endParaRPr>
          </a:p>
          <a:p>
            <a:pPr>
              <a:lnSpc>
                <a:spcPct val="90000"/>
              </a:lnSpc>
            </a:pPr>
            <a:r>
              <a:rPr lang="pt-BR" sz="2800" smtClean="0">
                <a:latin typeface="Arial" charset="0"/>
                <a:cs typeface="Arial" charset="0"/>
              </a:rPr>
              <a:t>Encaminhar para o serviço social, se disponível</a:t>
            </a:r>
            <a:endParaRPr lang="pt-BR" sz="2800" smtClean="0">
              <a:cs typeface="Times New Roman" charset="0"/>
            </a:endParaRPr>
          </a:p>
          <a:p>
            <a:pPr>
              <a:lnSpc>
                <a:spcPct val="90000"/>
              </a:lnSpc>
            </a:pPr>
            <a:r>
              <a:rPr lang="pt-BR" sz="2800" smtClean="0">
                <a:latin typeface="Arial" charset="0"/>
                <a:cs typeface="Arial" charset="0"/>
              </a:rPr>
              <a:t>Realizar nova consulta em intervalo máximo de 15 dias</a:t>
            </a:r>
            <a:r>
              <a:rPr lang="pt-BR" sz="2800" smtClean="0"/>
              <a:t> </a:t>
            </a:r>
          </a:p>
        </p:txBody>
      </p:sp>
    </p:spTree>
    <p:extLst>
      <p:ext uri="{BB962C8B-B14F-4D97-AF65-F5344CB8AC3E}">
        <p14:creationId xmlns:p14="http://schemas.microsoft.com/office/powerpoint/2010/main" val="328575051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algn="ctr"/>
            <a:r>
              <a:rPr lang="pt-BR" sz="3200" b="1" smtClean="0">
                <a:solidFill>
                  <a:srgbClr val="FF3399"/>
                </a:solidFill>
                <a:latin typeface="Arial" charset="0"/>
                <a:cs typeface="Times New Roman" charset="0"/>
              </a:rPr>
              <a:t>Condutas recomendadas</a:t>
            </a:r>
            <a:r>
              <a:rPr lang="pt-BR" sz="3200" b="1" smtClean="0">
                <a:latin typeface="Arial" charset="0"/>
                <a:cs typeface="Times New Roman" charset="0"/>
              </a:rPr>
              <a:t> </a:t>
            </a:r>
            <a:r>
              <a:rPr lang="pt-BR" sz="3200" b="1" smtClean="0">
                <a:latin typeface="Arial" charset="0"/>
                <a:cs typeface="Arial" charset="0"/>
              </a:rPr>
              <a:t>Entre P 3 e P 0,1 -</a:t>
            </a:r>
            <a:r>
              <a:rPr lang="pt-BR" sz="3200" b="1" smtClean="0"/>
              <a:t> </a:t>
            </a:r>
            <a:r>
              <a:rPr lang="pt-BR" sz="3200" b="1" smtClean="0">
                <a:latin typeface="Arial" charset="0"/>
                <a:cs typeface="Arial" charset="0"/>
              </a:rPr>
              <a:t>Ascendente, horizontal ou descendente</a:t>
            </a:r>
            <a:r>
              <a:rPr lang="pt-BR" smtClean="0"/>
              <a:t> </a:t>
            </a:r>
          </a:p>
        </p:txBody>
      </p:sp>
      <p:sp>
        <p:nvSpPr>
          <p:cNvPr id="88067" name="Rectangle 3"/>
          <p:cNvSpPr>
            <a:spLocks noGrp="1" noChangeArrowheads="1"/>
          </p:cNvSpPr>
          <p:nvPr>
            <p:ph type="body" sz="half" idx="1"/>
          </p:nvPr>
        </p:nvSpPr>
        <p:spPr>
          <a:xfrm>
            <a:off x="152400" y="1885950"/>
            <a:ext cx="4318000" cy="4171950"/>
          </a:xfrm>
        </p:spPr>
        <p:txBody>
          <a:bodyPr/>
          <a:lstStyle/>
          <a:p>
            <a:pPr>
              <a:lnSpc>
                <a:spcPct val="90000"/>
              </a:lnSpc>
            </a:pPr>
            <a:r>
              <a:rPr lang="pt-BR" sz="2400" smtClean="0">
                <a:solidFill>
                  <a:srgbClr val="0000FF"/>
                </a:solidFill>
                <a:latin typeface="Arial" charset="0"/>
                <a:cs typeface="Arial" charset="0"/>
              </a:rPr>
              <a:t>Para  crianças menores de 2 anos:</a:t>
            </a:r>
            <a:endParaRPr lang="pt-BR" sz="2400" smtClean="0">
              <a:solidFill>
                <a:srgbClr val="0000FF"/>
              </a:solidFill>
              <a:cs typeface="Times New Roman" charset="0"/>
            </a:endParaRPr>
          </a:p>
          <a:p>
            <a:pPr>
              <a:lnSpc>
                <a:spcPct val="90000"/>
              </a:lnSpc>
            </a:pPr>
            <a:r>
              <a:rPr lang="pt-BR" sz="2400" smtClean="0">
                <a:latin typeface="Arial" charset="0"/>
                <a:cs typeface="Arial" charset="0"/>
              </a:rPr>
              <a:t>Orientar a mãe sobre a alimentação complementar adequada para a idade</a:t>
            </a:r>
            <a:endParaRPr lang="pt-BR" sz="2400" smtClean="0">
              <a:cs typeface="Times New Roman" charset="0"/>
            </a:endParaRPr>
          </a:p>
          <a:p>
            <a:pPr>
              <a:lnSpc>
                <a:spcPct val="90000"/>
              </a:lnSpc>
            </a:pPr>
            <a:r>
              <a:rPr lang="pt-BR" sz="2400" smtClean="0">
                <a:latin typeface="Arial" charset="0"/>
                <a:cs typeface="Arial" charset="0"/>
              </a:rPr>
              <a:t>Retornar no intervalo máximo de 15 dias</a:t>
            </a:r>
            <a:endParaRPr lang="pt-BR" sz="2400" smtClean="0">
              <a:cs typeface="Times New Roman" charset="0"/>
            </a:endParaRPr>
          </a:p>
          <a:p>
            <a:pPr>
              <a:lnSpc>
                <a:spcPct val="90000"/>
              </a:lnSpc>
            </a:pPr>
            <a:r>
              <a:rPr lang="pt-BR" sz="2400" smtClean="0">
                <a:latin typeface="Arial" charset="0"/>
                <a:cs typeface="Arial" charset="0"/>
              </a:rPr>
              <a:t>Se a criança não ganhar peso, referir para serviços de recuperação nutricional ou tratar como peso muito baixo</a:t>
            </a:r>
            <a:endParaRPr lang="pt-BR" sz="2400" smtClean="0">
              <a:cs typeface="Times New Roman" charset="0"/>
            </a:endParaRPr>
          </a:p>
        </p:txBody>
      </p:sp>
      <p:sp>
        <p:nvSpPr>
          <p:cNvPr id="88068" name="Rectangle 4"/>
          <p:cNvSpPr>
            <a:spLocks noGrp="1" noChangeArrowheads="1"/>
          </p:cNvSpPr>
          <p:nvPr>
            <p:ph type="body" sz="half" idx="2"/>
          </p:nvPr>
        </p:nvSpPr>
        <p:spPr>
          <a:xfrm>
            <a:off x="4622800" y="1885950"/>
            <a:ext cx="4521200" cy="4171950"/>
          </a:xfrm>
        </p:spPr>
        <p:txBody>
          <a:bodyPr/>
          <a:lstStyle/>
          <a:p>
            <a:pPr>
              <a:lnSpc>
                <a:spcPct val="90000"/>
              </a:lnSpc>
            </a:pPr>
            <a:r>
              <a:rPr lang="pt-BR" sz="2400" smtClean="0">
                <a:solidFill>
                  <a:srgbClr val="0000FF"/>
                </a:solidFill>
                <a:latin typeface="Arial" charset="0"/>
                <a:cs typeface="Arial" charset="0"/>
              </a:rPr>
              <a:t>Para crianças maiores de 2 anos:</a:t>
            </a:r>
            <a:endParaRPr lang="pt-BR" sz="2400" smtClean="0">
              <a:solidFill>
                <a:srgbClr val="0000FF"/>
              </a:solidFill>
              <a:cs typeface="Times New Roman" charset="0"/>
            </a:endParaRPr>
          </a:p>
          <a:p>
            <a:pPr>
              <a:lnSpc>
                <a:spcPct val="90000"/>
              </a:lnSpc>
            </a:pPr>
            <a:r>
              <a:rPr lang="pt-BR" sz="2400" smtClean="0">
                <a:latin typeface="Arial" charset="0"/>
                <a:cs typeface="Arial" charset="0"/>
              </a:rPr>
              <a:t>Investigar possíveis causas com atenção especial para o</a:t>
            </a:r>
            <a:r>
              <a:rPr lang="pt-BR" sz="2400" smtClean="0">
                <a:cs typeface="Times New Roman" charset="0"/>
              </a:rPr>
              <a:t> </a:t>
            </a:r>
            <a:r>
              <a:rPr lang="pt-BR" sz="2400" smtClean="0">
                <a:latin typeface="Arial" charset="0"/>
                <a:cs typeface="Arial" charset="0"/>
              </a:rPr>
              <a:t>desmame, dentição, intercorrências infecciosas, formas de cuidado com a criança e afeto, informar a mãe.</a:t>
            </a:r>
            <a:endParaRPr lang="pt-BR" sz="2400" smtClean="0">
              <a:cs typeface="Times New Roman" charset="0"/>
            </a:endParaRPr>
          </a:p>
          <a:p>
            <a:pPr>
              <a:lnSpc>
                <a:spcPct val="90000"/>
              </a:lnSpc>
            </a:pPr>
            <a:r>
              <a:rPr lang="pt-BR" sz="2400" smtClean="0">
                <a:latin typeface="Arial" charset="0"/>
                <a:cs typeface="Arial" charset="0"/>
              </a:rPr>
              <a:t>Tratar intercorrências clínicas.</a:t>
            </a:r>
            <a:endParaRPr lang="pt-BR" sz="2400" smtClean="0">
              <a:cs typeface="Times New Roman" charset="0"/>
            </a:endParaRPr>
          </a:p>
        </p:txBody>
      </p:sp>
    </p:spTree>
    <p:extLst>
      <p:ext uri="{BB962C8B-B14F-4D97-AF65-F5344CB8AC3E}">
        <p14:creationId xmlns:p14="http://schemas.microsoft.com/office/powerpoint/2010/main" val="398122777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algn="ctr"/>
            <a:r>
              <a:rPr lang="pt-BR" sz="3200" b="1" smtClean="0">
                <a:solidFill>
                  <a:srgbClr val="FF3399"/>
                </a:solidFill>
                <a:latin typeface="Arial" charset="0"/>
                <a:cs typeface="Times New Roman" charset="0"/>
              </a:rPr>
              <a:t>Condutas recomendadas</a:t>
            </a:r>
            <a:r>
              <a:rPr lang="pt-BR" sz="3200" b="1" smtClean="0">
                <a:latin typeface="Arial" charset="0"/>
                <a:cs typeface="Times New Roman" charset="0"/>
              </a:rPr>
              <a:t> </a:t>
            </a:r>
            <a:r>
              <a:rPr lang="pt-BR" sz="3200" b="1" smtClean="0">
                <a:latin typeface="Arial" charset="0"/>
                <a:cs typeface="Arial" charset="0"/>
              </a:rPr>
              <a:t>Entre P 3 e P 0,1 -</a:t>
            </a:r>
            <a:r>
              <a:rPr lang="pt-BR" sz="3200" b="1" smtClean="0"/>
              <a:t> </a:t>
            </a:r>
            <a:r>
              <a:rPr lang="pt-BR" sz="3200" b="1" smtClean="0">
                <a:latin typeface="Arial" charset="0"/>
                <a:cs typeface="Arial" charset="0"/>
              </a:rPr>
              <a:t>Ascendente, horizontal ou descendente</a:t>
            </a:r>
            <a:r>
              <a:rPr lang="pt-BR" smtClean="0"/>
              <a:t> </a:t>
            </a:r>
          </a:p>
        </p:txBody>
      </p:sp>
      <p:sp>
        <p:nvSpPr>
          <p:cNvPr id="89091" name="Rectangle 3"/>
          <p:cNvSpPr>
            <a:spLocks noGrp="1" noChangeArrowheads="1"/>
          </p:cNvSpPr>
          <p:nvPr>
            <p:ph type="body" sz="half" idx="1"/>
          </p:nvPr>
        </p:nvSpPr>
        <p:spPr>
          <a:xfrm>
            <a:off x="152400" y="1885950"/>
            <a:ext cx="4318000" cy="4171950"/>
          </a:xfrm>
        </p:spPr>
        <p:txBody>
          <a:bodyPr/>
          <a:lstStyle/>
          <a:p>
            <a:pPr>
              <a:lnSpc>
                <a:spcPct val="90000"/>
              </a:lnSpc>
            </a:pPr>
            <a:r>
              <a:rPr lang="pt-BR" sz="2400" smtClean="0">
                <a:solidFill>
                  <a:srgbClr val="0000FF"/>
                </a:solidFill>
                <a:latin typeface="Arial" charset="0"/>
                <a:cs typeface="Arial" charset="0"/>
              </a:rPr>
              <a:t>Para crianças maiores de 2 anos:</a:t>
            </a:r>
            <a:endParaRPr lang="pt-BR" sz="2400" smtClean="0">
              <a:solidFill>
                <a:srgbClr val="0000FF"/>
              </a:solidFill>
              <a:cs typeface="Times New Roman" charset="0"/>
            </a:endParaRPr>
          </a:p>
          <a:p>
            <a:pPr algn="ctr">
              <a:lnSpc>
                <a:spcPct val="90000"/>
              </a:lnSpc>
            </a:pPr>
            <a:r>
              <a:rPr lang="pt-BR" smtClean="0">
                <a:latin typeface="Arial" charset="0"/>
                <a:cs typeface="Arial" charset="0"/>
              </a:rPr>
              <a:t>Encaminhar a criança para medir  altura, se peso/ altura for</a:t>
            </a:r>
            <a:r>
              <a:rPr lang="pt-BR" smtClean="0">
                <a:cs typeface="Times New Roman" charset="0"/>
              </a:rPr>
              <a:t> </a:t>
            </a:r>
            <a:r>
              <a:rPr lang="pt-BR" smtClean="0">
                <a:latin typeface="Arial" charset="0"/>
                <a:cs typeface="Arial" charset="0"/>
              </a:rPr>
              <a:t>&lt; P3 , tratar como peso muito baixo ou encaminhar para serviço de maior complexidade de cada localidade ou serviços e referência</a:t>
            </a:r>
            <a:endParaRPr lang="pt-BR" smtClean="0">
              <a:cs typeface="Times New Roman" charset="0"/>
            </a:endParaRPr>
          </a:p>
          <a:p>
            <a:pPr>
              <a:lnSpc>
                <a:spcPct val="90000"/>
              </a:lnSpc>
              <a:buFont typeface="Monotype Sorts" pitchFamily="2" charset="2"/>
              <a:buNone/>
            </a:pPr>
            <a:endParaRPr lang="pt-BR" smtClean="0">
              <a:cs typeface="Times New Roman" charset="0"/>
            </a:endParaRPr>
          </a:p>
        </p:txBody>
      </p:sp>
      <p:sp>
        <p:nvSpPr>
          <p:cNvPr id="89092" name="Rectangle 4"/>
          <p:cNvSpPr>
            <a:spLocks noGrp="1" noChangeArrowheads="1"/>
          </p:cNvSpPr>
          <p:nvPr>
            <p:ph type="body" sz="half" idx="2"/>
          </p:nvPr>
        </p:nvSpPr>
        <p:spPr>
          <a:xfrm>
            <a:off x="4622800" y="1885950"/>
            <a:ext cx="4521200" cy="4171950"/>
          </a:xfrm>
        </p:spPr>
        <p:txBody>
          <a:bodyPr/>
          <a:lstStyle/>
          <a:p>
            <a:r>
              <a:rPr lang="pt-BR" smtClean="0">
                <a:latin typeface="Arial" charset="0"/>
                <a:cs typeface="Arial" charset="0"/>
              </a:rPr>
              <a:t>Encaminhar para o serviço social, se possível.</a:t>
            </a:r>
            <a:endParaRPr lang="pt-BR" smtClean="0">
              <a:cs typeface="Times New Roman" charset="0"/>
            </a:endParaRPr>
          </a:p>
          <a:p>
            <a:r>
              <a:rPr lang="pt-BR" smtClean="0">
                <a:latin typeface="Arial" charset="0"/>
                <a:cs typeface="Arial" charset="0"/>
              </a:rPr>
              <a:t>Realizar nova consulta com intervalo máximo de 15 dias.</a:t>
            </a:r>
            <a:r>
              <a:rPr lang="pt-BR" smtClean="0"/>
              <a:t> </a:t>
            </a:r>
          </a:p>
          <a:p>
            <a:endParaRPr lang="pt-BR" smtClean="0"/>
          </a:p>
          <a:p>
            <a:endParaRPr lang="pt-BR" smtClean="0">
              <a:cs typeface="Times New Roman" charset="0"/>
            </a:endParaRPr>
          </a:p>
          <a:p>
            <a:endParaRPr lang="pt-BR" smtClean="0"/>
          </a:p>
        </p:txBody>
      </p:sp>
    </p:spTree>
    <p:extLst>
      <p:ext uri="{BB962C8B-B14F-4D97-AF65-F5344CB8AC3E}">
        <p14:creationId xmlns:p14="http://schemas.microsoft.com/office/powerpoint/2010/main" val="315971040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152400" y="457200"/>
            <a:ext cx="8915400" cy="1143000"/>
          </a:xfrm>
        </p:spPr>
        <p:txBody>
          <a:bodyPr/>
          <a:lstStyle/>
          <a:p>
            <a:pPr algn="ctr"/>
            <a:r>
              <a:rPr lang="pt-BR" sz="2800" b="1" smtClean="0">
                <a:solidFill>
                  <a:srgbClr val="FF3399"/>
                </a:solidFill>
                <a:latin typeface="Arial" charset="0"/>
                <a:cs typeface="Times New Roman" charset="0"/>
              </a:rPr>
              <a:t>Condutas recomendadas</a:t>
            </a:r>
            <a:r>
              <a:rPr lang="pt-BR" sz="2800" b="1" smtClean="0">
                <a:latin typeface="Arial" charset="0"/>
                <a:cs typeface="Times New Roman" charset="0"/>
              </a:rPr>
              <a:t> - </a:t>
            </a:r>
            <a:r>
              <a:rPr lang="pt-BR" sz="2800" b="1" smtClean="0">
                <a:latin typeface="Arial" charset="0"/>
                <a:cs typeface="Arial" charset="0"/>
              </a:rPr>
              <a:t>Abaixo de 0,1 sem presença de sinais clínicos de desnutrição - </a:t>
            </a:r>
            <a:r>
              <a:rPr lang="pt-BR" sz="2800" b="1" smtClean="0">
                <a:latin typeface="Arial" charset="0"/>
                <a:cs typeface="Times New Roman" charset="0"/>
              </a:rPr>
              <a:t>Ascendente, horizontal ou descendente</a:t>
            </a:r>
            <a:r>
              <a:rPr lang="pt-BR" smtClean="0">
                <a:latin typeface="Arial" charset="0"/>
                <a:cs typeface="Arial" charset="0"/>
              </a:rPr>
              <a:t> </a:t>
            </a:r>
            <a:r>
              <a:rPr lang="pt-BR" smtClean="0"/>
              <a:t> </a:t>
            </a:r>
          </a:p>
        </p:txBody>
      </p:sp>
      <p:sp>
        <p:nvSpPr>
          <p:cNvPr id="90115" name="Rectangle 3"/>
          <p:cNvSpPr>
            <a:spLocks noGrp="1" noChangeArrowheads="1"/>
          </p:cNvSpPr>
          <p:nvPr>
            <p:ph type="body" sz="half" idx="1"/>
          </p:nvPr>
        </p:nvSpPr>
        <p:spPr>
          <a:xfrm>
            <a:off x="228600" y="1885950"/>
            <a:ext cx="4241800" cy="4171950"/>
          </a:xfrm>
        </p:spPr>
        <p:txBody>
          <a:bodyPr/>
          <a:lstStyle/>
          <a:p>
            <a:pPr>
              <a:lnSpc>
                <a:spcPct val="90000"/>
              </a:lnSpc>
            </a:pPr>
            <a:r>
              <a:rPr lang="pt-BR" sz="2400" smtClean="0">
                <a:latin typeface="Arial" charset="0"/>
                <a:cs typeface="Arial" charset="0"/>
              </a:rPr>
              <a:t>Investigar possíveis causas com atenção especial para o</a:t>
            </a:r>
            <a:r>
              <a:rPr lang="pt-BR" sz="2400" smtClean="0">
                <a:cs typeface="Times New Roman" charset="0"/>
              </a:rPr>
              <a:t> </a:t>
            </a:r>
            <a:r>
              <a:rPr lang="pt-BR" sz="2400" smtClean="0">
                <a:latin typeface="Arial" charset="0"/>
                <a:cs typeface="Arial" charset="0"/>
              </a:rPr>
              <a:t>desmame, dentição, intercorrências infecciosas, formas de cuidado com a criança e afeto, informar a mãe</a:t>
            </a:r>
            <a:endParaRPr lang="pt-BR" sz="2400" smtClean="0">
              <a:cs typeface="Times New Roman" charset="0"/>
            </a:endParaRPr>
          </a:p>
          <a:p>
            <a:pPr>
              <a:lnSpc>
                <a:spcPct val="90000"/>
              </a:lnSpc>
            </a:pPr>
            <a:r>
              <a:rPr lang="pt-BR" sz="2400" smtClean="0">
                <a:latin typeface="Arial" charset="0"/>
                <a:cs typeface="Arial" charset="0"/>
              </a:rPr>
              <a:t>Tratar intercorrências clínicas.</a:t>
            </a:r>
            <a:endParaRPr lang="pt-BR" sz="2400" smtClean="0">
              <a:cs typeface="Times New Roman" charset="0"/>
            </a:endParaRPr>
          </a:p>
          <a:p>
            <a:pPr>
              <a:lnSpc>
                <a:spcPct val="90000"/>
              </a:lnSpc>
            </a:pPr>
            <a:r>
              <a:rPr lang="pt-BR" sz="2400" smtClean="0">
                <a:latin typeface="Arial" charset="0"/>
                <a:cs typeface="Arial" charset="0"/>
              </a:rPr>
              <a:t>Encaminhar para serviços de maior complexidade de cada localidade ou serviços de referência.</a:t>
            </a:r>
            <a:endParaRPr lang="pt-BR" sz="2400" smtClean="0">
              <a:cs typeface="Times New Roman" charset="0"/>
            </a:endParaRPr>
          </a:p>
          <a:p>
            <a:pPr>
              <a:lnSpc>
                <a:spcPct val="90000"/>
              </a:lnSpc>
            </a:pPr>
            <a:endParaRPr lang="pt-BR" sz="2400" smtClean="0"/>
          </a:p>
        </p:txBody>
      </p:sp>
      <p:sp>
        <p:nvSpPr>
          <p:cNvPr id="90116" name="Rectangle 4"/>
          <p:cNvSpPr>
            <a:spLocks noGrp="1" noChangeArrowheads="1"/>
          </p:cNvSpPr>
          <p:nvPr>
            <p:ph type="body" sz="half" idx="2"/>
          </p:nvPr>
        </p:nvSpPr>
        <p:spPr>
          <a:xfrm>
            <a:off x="4622800" y="1885950"/>
            <a:ext cx="4292600" cy="4171950"/>
          </a:xfrm>
        </p:spPr>
        <p:txBody>
          <a:bodyPr/>
          <a:lstStyle/>
          <a:p>
            <a:pPr>
              <a:lnSpc>
                <a:spcPct val="90000"/>
              </a:lnSpc>
            </a:pPr>
            <a:r>
              <a:rPr lang="pt-BR" sz="2400" smtClean="0">
                <a:latin typeface="Arial" charset="0"/>
                <a:cs typeface="Arial" charset="0"/>
              </a:rPr>
              <a:t>Encaminhar para o serviço social, se disponível.</a:t>
            </a:r>
            <a:endParaRPr lang="pt-BR" sz="2400" smtClean="0">
              <a:cs typeface="Times New Roman" charset="0"/>
            </a:endParaRPr>
          </a:p>
          <a:p>
            <a:pPr>
              <a:lnSpc>
                <a:spcPct val="90000"/>
              </a:lnSpc>
            </a:pPr>
            <a:r>
              <a:rPr lang="pt-BR" sz="2400" smtClean="0">
                <a:latin typeface="Arial" charset="0"/>
                <a:cs typeface="Arial" charset="0"/>
              </a:rPr>
              <a:t>Ensinar a mãe a preparar e oferecer à criança uma dieta</a:t>
            </a:r>
            <a:r>
              <a:rPr lang="pt-BR" sz="2400" smtClean="0">
                <a:cs typeface="Times New Roman" charset="0"/>
              </a:rPr>
              <a:t> </a:t>
            </a:r>
            <a:r>
              <a:rPr lang="pt-BR" sz="2400" smtClean="0">
                <a:latin typeface="Arial" charset="0"/>
                <a:cs typeface="Arial" charset="0"/>
              </a:rPr>
              <a:t>hipercalórica e hiperproteica.</a:t>
            </a:r>
            <a:endParaRPr lang="pt-BR" sz="2400" smtClean="0">
              <a:cs typeface="Times New Roman" charset="0"/>
            </a:endParaRPr>
          </a:p>
          <a:p>
            <a:pPr>
              <a:lnSpc>
                <a:spcPct val="90000"/>
              </a:lnSpc>
            </a:pPr>
            <a:r>
              <a:rPr lang="pt-BR" sz="2400" smtClean="0">
                <a:latin typeface="Arial" charset="0"/>
                <a:cs typeface="Arial" charset="0"/>
              </a:rPr>
              <a:t>Tratar desnutrição em casa ou encaminhar à unidade de maior complexidade de cada localidade ou para serviços de referência.</a:t>
            </a:r>
            <a:endParaRPr lang="pt-BR" sz="2400" smtClean="0">
              <a:cs typeface="Times New Roman" charset="0"/>
            </a:endParaRPr>
          </a:p>
          <a:p>
            <a:pPr>
              <a:lnSpc>
                <a:spcPct val="90000"/>
              </a:lnSpc>
            </a:pPr>
            <a:r>
              <a:rPr lang="pt-BR" sz="2400" smtClean="0">
                <a:latin typeface="Arial" charset="0"/>
                <a:cs typeface="Arial" charset="0"/>
              </a:rPr>
              <a:t>Realizar nova consulta com intervalo máximo de 15 dias.</a:t>
            </a:r>
            <a:r>
              <a:rPr lang="pt-BR" sz="2400" smtClean="0"/>
              <a:t> </a:t>
            </a:r>
          </a:p>
          <a:p>
            <a:pPr>
              <a:lnSpc>
                <a:spcPct val="90000"/>
              </a:lnSpc>
            </a:pPr>
            <a:endParaRPr lang="pt-BR" sz="2400" smtClean="0"/>
          </a:p>
        </p:txBody>
      </p:sp>
    </p:spTree>
    <p:extLst>
      <p:ext uri="{BB962C8B-B14F-4D97-AF65-F5344CB8AC3E}">
        <p14:creationId xmlns:p14="http://schemas.microsoft.com/office/powerpoint/2010/main" val="293166567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152400" y="457200"/>
            <a:ext cx="8915400" cy="1295400"/>
          </a:xfrm>
        </p:spPr>
        <p:txBody>
          <a:bodyPr/>
          <a:lstStyle/>
          <a:p>
            <a:r>
              <a:rPr lang="pt-BR" sz="2800" b="1" smtClean="0">
                <a:solidFill>
                  <a:srgbClr val="FF3399"/>
                </a:solidFill>
                <a:latin typeface="Arial" charset="0"/>
                <a:cs typeface="Times New Roman" charset="0"/>
              </a:rPr>
              <a:t>Condutas recomendadas</a:t>
            </a:r>
            <a:r>
              <a:rPr lang="pt-BR" sz="2800" b="1" smtClean="0">
                <a:latin typeface="Arial" charset="0"/>
                <a:cs typeface="Times New Roman" charset="0"/>
              </a:rPr>
              <a:t> </a:t>
            </a:r>
            <a:r>
              <a:rPr lang="pt-BR" sz="2800" smtClean="0">
                <a:latin typeface="Arial" charset="0"/>
                <a:cs typeface="Arial" charset="0"/>
              </a:rPr>
              <a:t>- </a:t>
            </a:r>
            <a:r>
              <a:rPr lang="pt-BR" sz="2800" b="1" smtClean="0">
                <a:latin typeface="Arial" charset="0"/>
                <a:cs typeface="Times New Roman" charset="0"/>
              </a:rPr>
              <a:t>Abaixo de P 0,1 com presença de sinais clínicos de formas graves de desnutrição - Ascendente, horizontal ou descendente</a:t>
            </a:r>
          </a:p>
        </p:txBody>
      </p:sp>
      <p:sp>
        <p:nvSpPr>
          <p:cNvPr id="91139" name="Rectangle 3"/>
          <p:cNvSpPr>
            <a:spLocks noGrp="1" noChangeArrowheads="1"/>
          </p:cNvSpPr>
          <p:nvPr>
            <p:ph type="body" idx="1"/>
          </p:nvPr>
        </p:nvSpPr>
        <p:spPr/>
        <p:txBody>
          <a:bodyPr/>
          <a:lstStyle/>
          <a:p>
            <a:pPr algn="ctr"/>
            <a:r>
              <a:rPr lang="pt-BR" sz="3600" smtClean="0">
                <a:latin typeface="Arial" charset="0"/>
                <a:cs typeface="Times New Roman" charset="0"/>
              </a:rPr>
              <a:t>Referir imediatamente para serviços de maior complexidade ou serviços de referência</a:t>
            </a:r>
            <a:r>
              <a:rPr lang="pt-BR" sz="3600" smtClean="0"/>
              <a:t> </a:t>
            </a:r>
          </a:p>
        </p:txBody>
      </p:sp>
    </p:spTree>
    <p:extLst>
      <p:ext uri="{BB962C8B-B14F-4D97-AF65-F5344CB8AC3E}">
        <p14:creationId xmlns:p14="http://schemas.microsoft.com/office/powerpoint/2010/main" val="78159312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ctrTitle"/>
          </p:nvPr>
        </p:nvSpPr>
        <p:spPr>
          <a:xfrm>
            <a:off x="152400" y="838200"/>
            <a:ext cx="8915400" cy="1905000"/>
          </a:xfrm>
        </p:spPr>
        <p:txBody>
          <a:bodyPr/>
          <a:lstStyle/>
          <a:p>
            <a:pPr algn="ctr"/>
            <a:r>
              <a:rPr lang="pt-BR" sz="5400" b="1" smtClean="0">
                <a:latin typeface="Arial" charset="0"/>
                <a:cs typeface="Arial" charset="0"/>
              </a:rPr>
              <a:t>Recomendações para a alimentação da criança</a:t>
            </a:r>
            <a:br>
              <a:rPr lang="pt-BR" sz="5400" b="1" smtClean="0">
                <a:latin typeface="Arial" charset="0"/>
                <a:cs typeface="Arial" charset="0"/>
              </a:rPr>
            </a:br>
            <a:endParaRPr lang="pt-BR" sz="5400" b="1" smtClean="0">
              <a:latin typeface="Arial" charset="0"/>
              <a:cs typeface="Arial" charset="0"/>
            </a:endParaRPr>
          </a:p>
        </p:txBody>
      </p:sp>
      <p:sp>
        <p:nvSpPr>
          <p:cNvPr id="92163" name="Rectangle 3"/>
          <p:cNvSpPr>
            <a:spLocks noGrp="1" noChangeArrowheads="1"/>
          </p:cNvSpPr>
          <p:nvPr>
            <p:ph type="subTitle" idx="1"/>
          </p:nvPr>
        </p:nvSpPr>
        <p:spPr/>
        <p:txBody>
          <a:bodyPr/>
          <a:lstStyle/>
          <a:p>
            <a:endParaRPr lang="pt-BR" smtClean="0"/>
          </a:p>
        </p:txBody>
      </p:sp>
    </p:spTree>
    <p:extLst>
      <p:ext uri="{BB962C8B-B14F-4D97-AF65-F5344CB8AC3E}">
        <p14:creationId xmlns:p14="http://schemas.microsoft.com/office/powerpoint/2010/main" val="120740091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pt-BR" b="1" smtClean="0">
                <a:cs typeface="Times New Roman" charset="0"/>
              </a:rPr>
              <a:t>Até 6 meses</a:t>
            </a:r>
            <a:r>
              <a:rPr lang="pt-BR" smtClean="0"/>
              <a:t> </a:t>
            </a:r>
          </a:p>
        </p:txBody>
      </p:sp>
      <p:sp>
        <p:nvSpPr>
          <p:cNvPr id="93187" name="Rectangle 3"/>
          <p:cNvSpPr>
            <a:spLocks noGrp="1" noChangeArrowheads="1"/>
          </p:cNvSpPr>
          <p:nvPr>
            <p:ph type="body" idx="1"/>
          </p:nvPr>
        </p:nvSpPr>
        <p:spPr>
          <a:xfrm>
            <a:off x="152400" y="1885950"/>
            <a:ext cx="8483600" cy="4171950"/>
          </a:xfrm>
        </p:spPr>
        <p:txBody>
          <a:bodyPr/>
          <a:lstStyle/>
          <a:p>
            <a:pPr algn="just"/>
            <a:r>
              <a:rPr lang="pt-BR" sz="2800" smtClean="0">
                <a:latin typeface="Arial" charset="0"/>
                <a:cs typeface="Times New Roman" charset="0"/>
              </a:rPr>
              <a:t>Leite materno</a:t>
            </a:r>
            <a:r>
              <a:rPr lang="pt-BR" sz="2800" smtClean="0">
                <a:latin typeface="Arial" charset="0"/>
                <a:cs typeface="Arial" charset="0"/>
              </a:rPr>
              <a:t> sempre que a criança quiser, de dia e de noite. Não é necessário dar outra comida ou líquido, nem chá ou água.</a:t>
            </a:r>
          </a:p>
          <a:p>
            <a:pPr algn="just"/>
            <a:r>
              <a:rPr lang="pt-BR" sz="2800" smtClean="0">
                <a:latin typeface="Arial" charset="0"/>
                <a:cs typeface="Arial" charset="0"/>
              </a:rPr>
              <a:t>O leite materno já contém tudo que o bebê precisa nessa idade, na quantidade, temperatura e condições de higiene ideais.</a:t>
            </a:r>
          </a:p>
          <a:p>
            <a:pPr algn="just"/>
            <a:r>
              <a:rPr lang="pt-BR" sz="2800" smtClean="0">
                <a:latin typeface="Arial" charset="0"/>
                <a:cs typeface="Arial" charset="0"/>
              </a:rPr>
              <a:t>Se a criança já estiver recebendo outros alimentos, dar o peito</a:t>
            </a:r>
            <a:r>
              <a:rPr lang="en-US" sz="2800" smtClean="0">
                <a:latin typeface="Arial" charset="0"/>
                <a:cs typeface="Arial" charset="0"/>
              </a:rPr>
              <a:t> depoi</a:t>
            </a:r>
            <a:r>
              <a:rPr lang="pt-BR" sz="2800" smtClean="0">
                <a:latin typeface="Arial" charset="0"/>
                <a:cs typeface="Arial" charset="0"/>
              </a:rPr>
              <a:t>s de cada comida até substituí-la totalmente.</a:t>
            </a:r>
          </a:p>
          <a:p>
            <a:endParaRPr lang="pt-BR" sz="2800" smtClean="0"/>
          </a:p>
        </p:txBody>
      </p:sp>
    </p:spTree>
    <p:extLst>
      <p:ext uri="{BB962C8B-B14F-4D97-AF65-F5344CB8AC3E}">
        <p14:creationId xmlns:p14="http://schemas.microsoft.com/office/powerpoint/2010/main" val="3552971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850" y="-242888"/>
            <a:ext cx="8229600" cy="1143001"/>
          </a:xfrm>
        </p:spPr>
        <p:txBody>
          <a:bodyPr/>
          <a:lstStyle/>
          <a:p>
            <a:pPr eaLnBrk="1" hangingPunct="1"/>
            <a:r>
              <a:rPr lang="pt-BR" sz="3200" dirty="0" smtClean="0"/>
              <a:t>OBJETIVOS</a:t>
            </a:r>
            <a:endParaRPr lang="pt-BR" sz="3200" dirty="0" smtClean="0"/>
          </a:p>
        </p:txBody>
      </p:sp>
      <p:sp>
        <p:nvSpPr>
          <p:cNvPr id="4099" name="Rectangle 3"/>
          <p:cNvSpPr>
            <a:spLocks noGrp="1" noChangeArrowheads="1"/>
          </p:cNvSpPr>
          <p:nvPr>
            <p:ph type="body" idx="1"/>
          </p:nvPr>
        </p:nvSpPr>
        <p:spPr>
          <a:xfrm>
            <a:off x="323850" y="836613"/>
            <a:ext cx="8229600" cy="5102225"/>
          </a:xfrm>
        </p:spPr>
        <p:txBody>
          <a:bodyPr/>
          <a:lstStyle/>
          <a:p>
            <a:pPr algn="ctr" eaLnBrk="1" hangingPunct="1">
              <a:lnSpc>
                <a:spcPct val="90000"/>
              </a:lnSpc>
              <a:buFontTx/>
              <a:buNone/>
            </a:pPr>
            <a:r>
              <a:rPr lang="pt-BR" smtClean="0"/>
              <a:t>Padronizar as Ações de Atenção Integral à Saúde da Criança, visando a melhoria da qualidade da assistência através do acompanhamento e avaliação dos serviços prestados.</a:t>
            </a:r>
          </a:p>
          <a:p>
            <a:pPr algn="ctr" eaLnBrk="1" hangingPunct="1">
              <a:lnSpc>
                <a:spcPct val="90000"/>
              </a:lnSpc>
              <a:buFontTx/>
              <a:buNone/>
            </a:pPr>
            <a:endParaRPr lang="pt-BR" smtClean="0"/>
          </a:p>
          <a:p>
            <a:pPr algn="ctr" eaLnBrk="1" hangingPunct="1">
              <a:lnSpc>
                <a:spcPct val="90000"/>
              </a:lnSpc>
              <a:buFontTx/>
              <a:buNone/>
            </a:pPr>
            <a:r>
              <a:rPr lang="pt-BR" smtClean="0"/>
              <a:t>Conscientizar a equipe de assistência à criança da responsabilidade pelo seu atendimento independente do ato médico em si.</a:t>
            </a:r>
          </a:p>
        </p:txBody>
      </p:sp>
    </p:spTree>
    <p:extLst>
      <p:ext uri="{BB962C8B-B14F-4D97-AF65-F5344CB8AC3E}">
        <p14:creationId xmlns:p14="http://schemas.microsoft.com/office/powerpoint/2010/main" val="2348393806"/>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pt-BR" b="1" smtClean="0">
                <a:cs typeface="Times New Roman" charset="0"/>
              </a:rPr>
              <a:t>6 a 7 meses</a:t>
            </a:r>
            <a:r>
              <a:rPr lang="pt-BR" smtClean="0"/>
              <a:t> </a:t>
            </a:r>
          </a:p>
        </p:txBody>
      </p:sp>
      <p:sp>
        <p:nvSpPr>
          <p:cNvPr id="94211" name="Rectangle 3"/>
          <p:cNvSpPr>
            <a:spLocks noGrp="1" noChangeArrowheads="1"/>
          </p:cNvSpPr>
          <p:nvPr>
            <p:ph type="body" idx="1"/>
          </p:nvPr>
        </p:nvSpPr>
        <p:spPr/>
        <p:txBody>
          <a:bodyPr/>
          <a:lstStyle/>
          <a:p>
            <a:pPr algn="just"/>
            <a:r>
              <a:rPr lang="pt-BR" sz="3600" smtClean="0">
                <a:latin typeface="Arial" charset="0"/>
                <a:cs typeface="Arial" charset="0"/>
              </a:rPr>
              <a:t>Leite materno</a:t>
            </a:r>
          </a:p>
          <a:p>
            <a:pPr algn="just"/>
            <a:r>
              <a:rPr lang="pt-BR" sz="3600" smtClean="0">
                <a:latin typeface="Arial" charset="0"/>
                <a:cs typeface="Arial" charset="0"/>
              </a:rPr>
              <a:t>Começar a dar outros alimentos, aos poucos, purês e papas de frutas e legumes, até 3 vezes ao dia</a:t>
            </a:r>
          </a:p>
          <a:p>
            <a:pPr algn="just"/>
            <a:r>
              <a:rPr lang="pt-BR" sz="3600" smtClean="0">
                <a:latin typeface="Arial" charset="0"/>
                <a:cs typeface="Arial" charset="0"/>
              </a:rPr>
              <a:t>Observação: Sopas e mingaus ralos não sustentam a criança.</a:t>
            </a:r>
          </a:p>
          <a:p>
            <a:endParaRPr lang="pt-BR" sz="3600" smtClean="0"/>
          </a:p>
        </p:txBody>
      </p:sp>
    </p:spTree>
    <p:extLst>
      <p:ext uri="{BB962C8B-B14F-4D97-AF65-F5344CB8AC3E}">
        <p14:creationId xmlns:p14="http://schemas.microsoft.com/office/powerpoint/2010/main" val="250391714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pt-BR" b="1" smtClean="0">
                <a:latin typeface="Arial" charset="0"/>
                <a:cs typeface="Arial" charset="0"/>
              </a:rPr>
              <a:t>8 a 11 meses</a:t>
            </a:r>
            <a:r>
              <a:rPr lang="pt-BR" smtClean="0">
                <a:latin typeface="Arial" charset="0"/>
                <a:cs typeface="Arial" charset="0"/>
              </a:rPr>
              <a:t/>
            </a:r>
            <a:br>
              <a:rPr lang="pt-BR" smtClean="0">
                <a:latin typeface="Arial" charset="0"/>
                <a:cs typeface="Arial" charset="0"/>
              </a:rPr>
            </a:br>
            <a:endParaRPr lang="pt-BR" smtClean="0">
              <a:latin typeface="Arial" charset="0"/>
              <a:cs typeface="Arial" charset="0"/>
            </a:endParaRPr>
          </a:p>
        </p:txBody>
      </p:sp>
      <p:sp>
        <p:nvSpPr>
          <p:cNvPr id="95235" name="Rectangle 3"/>
          <p:cNvSpPr>
            <a:spLocks noGrp="1" noChangeArrowheads="1"/>
          </p:cNvSpPr>
          <p:nvPr>
            <p:ph type="body" idx="1"/>
          </p:nvPr>
        </p:nvSpPr>
        <p:spPr>
          <a:xfrm>
            <a:off x="228600" y="1676400"/>
            <a:ext cx="8407400" cy="4381500"/>
          </a:xfrm>
        </p:spPr>
        <p:txBody>
          <a:bodyPr/>
          <a:lstStyle/>
          <a:p>
            <a:pPr algn="just">
              <a:lnSpc>
                <a:spcPct val="90000"/>
              </a:lnSpc>
            </a:pPr>
            <a:r>
              <a:rPr lang="pt-BR" sz="2800" smtClean="0">
                <a:latin typeface="Arial" charset="0"/>
                <a:cs typeface="Arial" charset="0"/>
              </a:rPr>
              <a:t>Continuar dando papas e purês acrescentando carne, frango, peixe ou miúdos desfiados ou bem picadinhos.</a:t>
            </a:r>
          </a:p>
          <a:p>
            <a:pPr algn="just">
              <a:lnSpc>
                <a:spcPct val="90000"/>
              </a:lnSpc>
            </a:pPr>
            <a:r>
              <a:rPr lang="pt-BR" sz="2800" smtClean="0">
                <a:latin typeface="Arial" charset="0"/>
                <a:cs typeface="Arial" charset="0"/>
              </a:rPr>
              <a:t>A comida servida aos outros membros da família pode ser dada ao bebê, desde que passada na peneira ou amassada com a garfo. Juntar uma colher de chá de óleo ou, na falta dele, manteiga ou margarina, 3 vezes ao dia se estiver mamando ou 5 vezes se já não estiver mais no peito.</a:t>
            </a:r>
          </a:p>
          <a:p>
            <a:pPr algn="just">
              <a:lnSpc>
                <a:spcPct val="90000"/>
              </a:lnSpc>
            </a:pPr>
            <a:r>
              <a:rPr lang="pt-BR" sz="2800" smtClean="0">
                <a:latin typeface="Arial" charset="0"/>
                <a:cs typeface="Arial" charset="0"/>
              </a:rPr>
              <a:t>Observação: Separar um prato só para a criança e ajudar a criança a comer.</a:t>
            </a:r>
          </a:p>
          <a:p>
            <a:pPr>
              <a:lnSpc>
                <a:spcPct val="90000"/>
              </a:lnSpc>
            </a:pPr>
            <a:endParaRPr lang="pt-BR" sz="2800" smtClean="0"/>
          </a:p>
        </p:txBody>
      </p:sp>
    </p:spTree>
    <p:extLst>
      <p:ext uri="{BB962C8B-B14F-4D97-AF65-F5344CB8AC3E}">
        <p14:creationId xmlns:p14="http://schemas.microsoft.com/office/powerpoint/2010/main" val="415512188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pt-BR" b="1" smtClean="0">
                <a:latin typeface="Arial" charset="0"/>
                <a:cs typeface="Arial" charset="0"/>
              </a:rPr>
              <a:t>12 a 23 meses</a:t>
            </a:r>
            <a:r>
              <a:rPr lang="pt-BR" smtClean="0">
                <a:latin typeface="Arial" charset="0"/>
                <a:cs typeface="Arial" charset="0"/>
              </a:rPr>
              <a:t/>
            </a:r>
            <a:br>
              <a:rPr lang="pt-BR" smtClean="0">
                <a:latin typeface="Arial" charset="0"/>
                <a:cs typeface="Arial" charset="0"/>
              </a:rPr>
            </a:br>
            <a:endParaRPr lang="pt-BR" smtClean="0">
              <a:latin typeface="Arial" charset="0"/>
              <a:cs typeface="Arial" charset="0"/>
            </a:endParaRPr>
          </a:p>
        </p:txBody>
      </p:sp>
      <p:sp>
        <p:nvSpPr>
          <p:cNvPr id="96259" name="Rectangle 3"/>
          <p:cNvSpPr>
            <a:spLocks noGrp="1" noChangeArrowheads="1"/>
          </p:cNvSpPr>
          <p:nvPr>
            <p:ph type="body" idx="1"/>
          </p:nvPr>
        </p:nvSpPr>
        <p:spPr/>
        <p:txBody>
          <a:bodyPr/>
          <a:lstStyle/>
          <a:p>
            <a:r>
              <a:rPr lang="pt-BR" smtClean="0">
                <a:latin typeface="Arial" charset="0"/>
                <a:cs typeface="Arial" charset="0"/>
              </a:rPr>
              <a:t>Dar da mesma comida servida à família, distribuída em 5 porções diárias. Juntar uma colher de chá de óleo, margarina ou manteiga para a comida ficar mais forte.</a:t>
            </a:r>
          </a:p>
          <a:p>
            <a:r>
              <a:rPr lang="pt-BR" smtClean="0">
                <a:latin typeface="Arial" charset="0"/>
                <a:cs typeface="Arial" charset="0"/>
              </a:rPr>
              <a:t>Observação: Continuar dando o peito sempre que a criança quiser, e separar um prato só para a criança e a ajudar a criança a comer.</a:t>
            </a:r>
          </a:p>
          <a:p>
            <a:endParaRPr lang="pt-BR" smtClean="0"/>
          </a:p>
        </p:txBody>
      </p:sp>
    </p:spTree>
    <p:extLst>
      <p:ext uri="{BB962C8B-B14F-4D97-AF65-F5344CB8AC3E}">
        <p14:creationId xmlns:p14="http://schemas.microsoft.com/office/powerpoint/2010/main" val="358732592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pt-BR" b="1" smtClean="0">
                <a:cs typeface="Times New Roman" charset="0"/>
              </a:rPr>
              <a:t>2 anos ou mais</a:t>
            </a:r>
            <a:r>
              <a:rPr lang="pt-BR" smtClean="0"/>
              <a:t> </a:t>
            </a:r>
          </a:p>
        </p:txBody>
      </p:sp>
      <p:sp>
        <p:nvSpPr>
          <p:cNvPr id="97283" name="Rectangle 3"/>
          <p:cNvSpPr>
            <a:spLocks noGrp="1" noChangeArrowheads="1"/>
          </p:cNvSpPr>
          <p:nvPr>
            <p:ph type="body" idx="1"/>
          </p:nvPr>
        </p:nvSpPr>
        <p:spPr/>
        <p:txBody>
          <a:bodyPr/>
          <a:lstStyle/>
          <a:p>
            <a:pPr algn="just">
              <a:lnSpc>
                <a:spcPct val="90000"/>
              </a:lnSpc>
            </a:pPr>
            <a:r>
              <a:rPr lang="pt-BR" sz="2800" smtClean="0">
                <a:latin typeface="Arial" charset="0"/>
                <a:cs typeface="Arial" charset="0"/>
              </a:rPr>
              <a:t>Seguir com a alimentação da família 3 vezes ao dia reforçada com o óleo, margarina ou manteiga, e oferecer 2 lanches como frutas, biscoitos, pães, aipim cozido, etc.</a:t>
            </a:r>
          </a:p>
          <a:p>
            <a:pPr algn="just">
              <a:lnSpc>
                <a:spcPct val="90000"/>
              </a:lnSpc>
            </a:pPr>
            <a:r>
              <a:rPr lang="pt-BR" sz="2800" smtClean="0">
                <a:latin typeface="Arial" charset="0"/>
                <a:cs typeface="Arial" charset="0"/>
              </a:rPr>
              <a:t>Mesmo que faça sujeira, ela deve comer sozinha e mexer nos alimentos de seu prato para aprender. A mãe deve ficar junto, ajudando a criança para que coma o suficiente e deve deixar a criança ajudar a preparar os alimentos em tarefas que não sejam perigosas.</a:t>
            </a:r>
          </a:p>
          <a:p>
            <a:pPr>
              <a:lnSpc>
                <a:spcPct val="90000"/>
              </a:lnSpc>
            </a:pPr>
            <a:r>
              <a:rPr lang="pt-BR" sz="2800" smtClean="0">
                <a:latin typeface="Arial" charset="0"/>
                <a:cs typeface="Times New Roman" charset="0"/>
              </a:rPr>
              <a:t>Variar a alimentação da criança ao máximo para formar bons hábitos</a:t>
            </a:r>
            <a:r>
              <a:rPr lang="pt-BR" sz="2800" smtClean="0"/>
              <a:t> </a:t>
            </a:r>
          </a:p>
        </p:txBody>
      </p:sp>
    </p:spTree>
    <p:extLst>
      <p:ext uri="{BB962C8B-B14F-4D97-AF65-F5344CB8AC3E}">
        <p14:creationId xmlns:p14="http://schemas.microsoft.com/office/powerpoint/2010/main" val="72136037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pt-BR" b="1" smtClean="0">
                <a:latin typeface="Arial" charset="0"/>
                <a:cs typeface="Arial" charset="0"/>
              </a:rPr>
              <a:t>No caso de doença</a:t>
            </a:r>
            <a:r>
              <a:rPr lang="pt-BR" smtClean="0">
                <a:latin typeface="Arial" charset="0"/>
                <a:cs typeface="Arial" charset="0"/>
              </a:rPr>
              <a:t/>
            </a:r>
            <a:br>
              <a:rPr lang="pt-BR" smtClean="0">
                <a:latin typeface="Arial" charset="0"/>
                <a:cs typeface="Arial" charset="0"/>
              </a:rPr>
            </a:br>
            <a:endParaRPr lang="pt-BR" smtClean="0">
              <a:latin typeface="Arial" charset="0"/>
              <a:cs typeface="Arial" charset="0"/>
            </a:endParaRPr>
          </a:p>
        </p:txBody>
      </p:sp>
      <p:sp>
        <p:nvSpPr>
          <p:cNvPr id="98307" name="Rectangle 3"/>
          <p:cNvSpPr>
            <a:spLocks noGrp="1" noChangeArrowheads="1"/>
          </p:cNvSpPr>
          <p:nvPr>
            <p:ph type="body" idx="1"/>
          </p:nvPr>
        </p:nvSpPr>
        <p:spPr/>
        <p:txBody>
          <a:bodyPr/>
          <a:lstStyle/>
          <a:p>
            <a:pPr algn="ctr">
              <a:lnSpc>
                <a:spcPct val="90000"/>
              </a:lnSpc>
            </a:pPr>
            <a:r>
              <a:rPr lang="pt-BR" sz="3600" smtClean="0">
                <a:latin typeface="Arial" charset="0"/>
                <a:cs typeface="Arial" charset="0"/>
              </a:rPr>
              <a:t>Oferecer mais o peito se estiver mamando. Fazer as comidas preferidas e dar mais vezes ao dia, aumentando pelo menos uma refeição até o final da doença. Limpar o nariz, se estiver entupido ou escorrendo, dificultando a alimentação.</a:t>
            </a:r>
          </a:p>
          <a:p>
            <a:pPr>
              <a:lnSpc>
                <a:spcPct val="90000"/>
              </a:lnSpc>
              <a:buFont typeface="Monotype Sorts" pitchFamily="2" charset="2"/>
              <a:buNone/>
            </a:pPr>
            <a:endParaRPr lang="pt-BR" sz="3600" smtClean="0"/>
          </a:p>
        </p:txBody>
      </p:sp>
    </p:spTree>
    <p:extLst>
      <p:ext uri="{BB962C8B-B14F-4D97-AF65-F5344CB8AC3E}">
        <p14:creationId xmlns:p14="http://schemas.microsoft.com/office/powerpoint/2010/main" val="37754770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algn="ctr"/>
            <a:r>
              <a:rPr kumimoji="0" lang="pt-BR" sz="5400" b="1" smtClean="0">
                <a:solidFill>
                  <a:srgbClr val="008000"/>
                </a:solidFill>
                <a:latin typeface="Arial" charset="0"/>
              </a:rPr>
              <a:t>PADRÕES DE DIREÇÃO</a:t>
            </a:r>
            <a:endParaRPr kumimoji="0" lang="pt-BR" smtClean="0">
              <a:solidFill>
                <a:schemeClr val="tx1"/>
              </a:solidFill>
            </a:endParaRPr>
          </a:p>
        </p:txBody>
      </p:sp>
      <p:sp>
        <p:nvSpPr>
          <p:cNvPr id="99331" name="Rectangle 3"/>
          <p:cNvSpPr>
            <a:spLocks noGrp="1" noChangeArrowheads="1"/>
          </p:cNvSpPr>
          <p:nvPr>
            <p:ph type="body" idx="1"/>
          </p:nvPr>
        </p:nvSpPr>
        <p:spPr/>
        <p:txBody>
          <a:bodyPr/>
          <a:lstStyle/>
          <a:p>
            <a:pPr algn="ctr"/>
            <a:r>
              <a:rPr kumimoji="0" lang="pt-BR" sz="4000" b="1" smtClean="0"/>
              <a:t>Desenvolvimento cefalocaudal: ocorre da cabeça ao pé                                                                                    </a:t>
            </a:r>
            <a:r>
              <a:rPr kumimoji="0" lang="pt-BR" sz="4000" b="1" smtClean="0">
                <a:solidFill>
                  <a:schemeClr val="accent1"/>
                </a:solidFill>
              </a:rPr>
              <a:t>A criança é capaz de levantar a cabeça antes de sentar-se, e controla o tronco antes de caminhar</a:t>
            </a:r>
            <a:endParaRPr kumimoji="0" lang="pt-BR" b="1" smtClean="0"/>
          </a:p>
        </p:txBody>
      </p:sp>
    </p:spTree>
    <p:extLst>
      <p:ext uri="{BB962C8B-B14F-4D97-AF65-F5344CB8AC3E}">
        <p14:creationId xmlns:p14="http://schemas.microsoft.com/office/powerpoint/2010/main" val="339838419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algn="ctr"/>
            <a:r>
              <a:rPr lang="pt-BR" sz="7200" b="1" smtClean="0">
                <a:solidFill>
                  <a:schemeClr val="accent1"/>
                </a:solidFill>
                <a:cs typeface="Times New Roman" charset="0"/>
              </a:rPr>
              <a:t>VISÃO</a:t>
            </a:r>
            <a:r>
              <a:rPr lang="pt-BR" smtClean="0"/>
              <a:t> </a:t>
            </a:r>
          </a:p>
        </p:txBody>
      </p:sp>
      <p:sp>
        <p:nvSpPr>
          <p:cNvPr id="100355" name="Rectangle 3"/>
          <p:cNvSpPr>
            <a:spLocks noGrp="1" noChangeArrowheads="1"/>
          </p:cNvSpPr>
          <p:nvPr>
            <p:ph type="body" idx="1"/>
          </p:nvPr>
        </p:nvSpPr>
        <p:spPr>
          <a:xfrm>
            <a:off x="304800" y="1676400"/>
            <a:ext cx="8610600" cy="4381500"/>
          </a:xfrm>
        </p:spPr>
        <p:txBody>
          <a:bodyPr/>
          <a:lstStyle/>
          <a:p>
            <a:pPr algn="just">
              <a:lnSpc>
                <a:spcPct val="90000"/>
              </a:lnSpc>
            </a:pPr>
            <a:r>
              <a:rPr lang="pt-BR" sz="3600" smtClean="0">
                <a:latin typeface="Arial" charset="0"/>
                <a:cs typeface="Times New Roman" charset="0"/>
              </a:rPr>
              <a:t>o RN pode ver tamanhos, formas, cores e padrões, podendo fixar pontos de contraste </a:t>
            </a:r>
          </a:p>
          <a:p>
            <a:pPr algn="just">
              <a:lnSpc>
                <a:spcPct val="90000"/>
              </a:lnSpc>
            </a:pPr>
            <a:r>
              <a:rPr lang="pt-BR" sz="3600" smtClean="0">
                <a:latin typeface="Arial" charset="0"/>
                <a:cs typeface="Times New Roman" charset="0"/>
              </a:rPr>
              <a:t>a criança demonstra preferir observar uma face humana, podendo acompanhar objetos em movimento </a:t>
            </a:r>
          </a:p>
          <a:p>
            <a:pPr algn="just">
              <a:lnSpc>
                <a:spcPct val="90000"/>
              </a:lnSpc>
            </a:pPr>
            <a:r>
              <a:rPr lang="pt-BR" sz="3600" smtClean="0">
                <a:latin typeface="Arial" charset="0"/>
                <a:cs typeface="Times New Roman" charset="0"/>
              </a:rPr>
              <a:t>estimulação visual </a:t>
            </a:r>
          </a:p>
          <a:p>
            <a:pPr algn="just">
              <a:lnSpc>
                <a:spcPct val="90000"/>
              </a:lnSpc>
            </a:pPr>
            <a:r>
              <a:rPr lang="pt-BR" sz="3600" smtClean="0">
                <a:latin typeface="Arial" charset="0"/>
                <a:cs typeface="Times New Roman" charset="0"/>
              </a:rPr>
              <a:t>brinquedos acústicos e cores contrastantes atraem o recém-nascido. </a:t>
            </a:r>
          </a:p>
          <a:p>
            <a:pPr algn="just">
              <a:lnSpc>
                <a:spcPct val="90000"/>
              </a:lnSpc>
            </a:pPr>
            <a:endParaRPr lang="pt-BR" sz="3600" smtClean="0"/>
          </a:p>
        </p:txBody>
      </p:sp>
    </p:spTree>
    <p:extLst>
      <p:ext uri="{BB962C8B-B14F-4D97-AF65-F5344CB8AC3E}">
        <p14:creationId xmlns:p14="http://schemas.microsoft.com/office/powerpoint/2010/main" val="15832662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algn="ctr"/>
            <a:r>
              <a:rPr lang="pt-BR" sz="7200" b="1" smtClean="0">
                <a:solidFill>
                  <a:schemeClr val="accent1"/>
                </a:solidFill>
                <a:cs typeface="Times New Roman" charset="0"/>
              </a:rPr>
              <a:t>VISÃO</a:t>
            </a:r>
          </a:p>
        </p:txBody>
      </p:sp>
      <p:sp>
        <p:nvSpPr>
          <p:cNvPr id="101379" name="Rectangle 3"/>
          <p:cNvSpPr>
            <a:spLocks noGrp="1" noChangeArrowheads="1"/>
          </p:cNvSpPr>
          <p:nvPr>
            <p:ph type="body" idx="1"/>
          </p:nvPr>
        </p:nvSpPr>
        <p:spPr>
          <a:xfrm>
            <a:off x="228600" y="1676400"/>
            <a:ext cx="8686800" cy="4381500"/>
          </a:xfrm>
        </p:spPr>
        <p:txBody>
          <a:bodyPr/>
          <a:lstStyle/>
          <a:p>
            <a:pPr algn="just">
              <a:lnSpc>
                <a:spcPct val="90000"/>
              </a:lnSpc>
            </a:pPr>
            <a:r>
              <a:rPr lang="pt-BR" sz="3600" smtClean="0">
                <a:latin typeface="Arial" charset="0"/>
                <a:cs typeface="Times New Roman" charset="0"/>
              </a:rPr>
              <a:t>excesso de estimulação deve ser evitado.</a:t>
            </a:r>
          </a:p>
          <a:p>
            <a:pPr algn="just">
              <a:lnSpc>
                <a:spcPct val="90000"/>
              </a:lnSpc>
            </a:pPr>
            <a:r>
              <a:rPr lang="pt-BR" sz="3600" smtClean="0">
                <a:latin typeface="Arial" charset="0"/>
                <a:cs typeface="Times New Roman" charset="0"/>
              </a:rPr>
              <a:t>a maioria dos RN aparenta ser estrábico porque a sua coordenação muscular não está completamente desenvolvida </a:t>
            </a:r>
          </a:p>
          <a:p>
            <a:pPr algn="just">
              <a:lnSpc>
                <a:spcPct val="90000"/>
              </a:lnSpc>
            </a:pPr>
            <a:r>
              <a:rPr lang="pt-BR" sz="3600" smtClean="0">
                <a:latin typeface="Arial" charset="0"/>
                <a:cs typeface="Times New Roman" charset="0"/>
              </a:rPr>
              <a:t>os olhos, inicialmente, parecem ser azuis ou cinzentos; contudo, a cor permanente torna-se definida entre o terceiro e o sexto mês</a:t>
            </a:r>
          </a:p>
          <a:p>
            <a:pPr algn="just">
              <a:lnSpc>
                <a:spcPct val="90000"/>
              </a:lnSpc>
            </a:pPr>
            <a:endParaRPr lang="pt-BR" sz="3600" smtClean="0">
              <a:latin typeface="Arial" charset="0"/>
              <a:cs typeface="Times New Roman" charset="0"/>
            </a:endParaRPr>
          </a:p>
          <a:p>
            <a:pPr>
              <a:lnSpc>
                <a:spcPct val="90000"/>
              </a:lnSpc>
            </a:pPr>
            <a:endParaRPr lang="pt-BR" smtClean="0"/>
          </a:p>
          <a:p>
            <a:pPr>
              <a:lnSpc>
                <a:spcPct val="90000"/>
              </a:lnSpc>
            </a:pPr>
            <a:endParaRPr lang="pt-BR" sz="2800" smtClean="0"/>
          </a:p>
        </p:txBody>
      </p:sp>
    </p:spTree>
    <p:extLst>
      <p:ext uri="{BB962C8B-B14F-4D97-AF65-F5344CB8AC3E}">
        <p14:creationId xmlns:p14="http://schemas.microsoft.com/office/powerpoint/2010/main" val="113792070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algn="ctr"/>
            <a:r>
              <a:rPr lang="pt-BR" sz="7200" b="1" smtClean="0">
                <a:solidFill>
                  <a:schemeClr val="accent2"/>
                </a:solidFill>
                <a:latin typeface="Arial" charset="0"/>
                <a:cs typeface="Times New Roman" charset="0"/>
              </a:rPr>
              <a:t>AUDIÇÃO</a:t>
            </a:r>
          </a:p>
        </p:txBody>
      </p:sp>
      <p:sp>
        <p:nvSpPr>
          <p:cNvPr id="102403" name="Rectangle 3"/>
          <p:cNvSpPr>
            <a:spLocks noGrp="1" noChangeArrowheads="1"/>
          </p:cNvSpPr>
          <p:nvPr>
            <p:ph type="body" idx="1"/>
          </p:nvPr>
        </p:nvSpPr>
        <p:spPr/>
        <p:txBody>
          <a:bodyPr/>
          <a:lstStyle/>
          <a:p>
            <a:pPr algn="just"/>
            <a:r>
              <a:rPr lang="pt-BR" sz="4000" smtClean="0">
                <a:latin typeface="Arial" charset="0"/>
                <a:cs typeface="Times New Roman" charset="0"/>
              </a:rPr>
              <a:t>As orelhas e o nariz não necessitam de atenção especial, exceto quanto à limpeza durante o banho, com um tecido macio </a:t>
            </a:r>
          </a:p>
          <a:p>
            <a:pPr algn="just"/>
            <a:r>
              <a:rPr lang="pt-BR" sz="4000" smtClean="0">
                <a:latin typeface="Arial" charset="0"/>
                <a:cs typeface="Times New Roman" charset="0"/>
              </a:rPr>
              <a:t>Os cotonetes são perigosos, pois podem ocasionar ferimentos</a:t>
            </a:r>
          </a:p>
          <a:p>
            <a:endParaRPr lang="pt-BR" sz="4000" smtClean="0"/>
          </a:p>
        </p:txBody>
      </p:sp>
    </p:spTree>
    <p:extLst>
      <p:ext uri="{BB962C8B-B14F-4D97-AF65-F5344CB8AC3E}">
        <p14:creationId xmlns:p14="http://schemas.microsoft.com/office/powerpoint/2010/main" val="373668591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algn="ctr"/>
            <a:r>
              <a:rPr lang="pt-BR" sz="7200" b="1" smtClean="0">
                <a:solidFill>
                  <a:schemeClr val="folHlink"/>
                </a:solidFill>
                <a:latin typeface="Arial" charset="0"/>
                <a:cs typeface="Times New Roman" charset="0"/>
              </a:rPr>
              <a:t>SONO</a:t>
            </a:r>
          </a:p>
        </p:txBody>
      </p:sp>
      <p:sp>
        <p:nvSpPr>
          <p:cNvPr id="103427" name="Rectangle 3"/>
          <p:cNvSpPr>
            <a:spLocks noGrp="1" noChangeArrowheads="1"/>
          </p:cNvSpPr>
          <p:nvPr>
            <p:ph type="body" idx="1"/>
          </p:nvPr>
        </p:nvSpPr>
        <p:spPr/>
        <p:txBody>
          <a:bodyPr/>
          <a:lstStyle/>
          <a:p>
            <a:pPr algn="just">
              <a:lnSpc>
                <a:spcPct val="90000"/>
              </a:lnSpc>
            </a:pPr>
            <a:r>
              <a:rPr lang="pt-BR" smtClean="0">
                <a:latin typeface="Arial" charset="0"/>
                <a:cs typeface="Times New Roman" charset="0"/>
              </a:rPr>
              <a:t>15 a 20 horas por dia </a:t>
            </a:r>
          </a:p>
          <a:p>
            <a:pPr algn="just">
              <a:lnSpc>
                <a:spcPct val="90000"/>
              </a:lnSpc>
            </a:pPr>
            <a:r>
              <a:rPr lang="pt-BR" smtClean="0">
                <a:latin typeface="Arial" charset="0"/>
                <a:cs typeface="Times New Roman" charset="0"/>
              </a:rPr>
              <a:t>À medida que amadurece, ocorre uma mudança gradual na quantidade e qualidade do sono </a:t>
            </a:r>
          </a:p>
          <a:p>
            <a:pPr algn="just">
              <a:lnSpc>
                <a:spcPct val="90000"/>
              </a:lnSpc>
            </a:pPr>
            <a:r>
              <a:rPr lang="pt-BR" smtClean="0">
                <a:latin typeface="Arial" charset="0"/>
                <a:cs typeface="Times New Roman" charset="0"/>
              </a:rPr>
              <a:t>O sono do RN consiste de aproximadamente 50% de sono REM, (</a:t>
            </a:r>
            <a:r>
              <a:rPr lang="pt-BR" i="1" smtClean="0">
                <a:latin typeface="Arial" charset="0"/>
                <a:cs typeface="Times New Roman" charset="0"/>
              </a:rPr>
              <a:t>movimento rápido dos olhos) </a:t>
            </a:r>
            <a:r>
              <a:rPr lang="pt-BR" smtClean="0">
                <a:latin typeface="Arial" charset="0"/>
                <a:cs typeface="Times New Roman" charset="0"/>
              </a:rPr>
              <a:t>se comparado com apenas 20% da criança de 5 anos de idade</a:t>
            </a:r>
            <a:r>
              <a:rPr lang="pt-BR" sz="2800" smtClean="0">
                <a:latin typeface="Arial" charset="0"/>
                <a:cs typeface="Times New Roman" charset="0"/>
              </a:rPr>
              <a:t>  </a:t>
            </a:r>
            <a:endParaRPr lang="pt-BR" sz="2800" smtClean="0"/>
          </a:p>
        </p:txBody>
      </p:sp>
    </p:spTree>
    <p:extLst>
      <p:ext uri="{BB962C8B-B14F-4D97-AF65-F5344CB8AC3E}">
        <p14:creationId xmlns:p14="http://schemas.microsoft.com/office/powerpoint/2010/main" val="2342571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pt-BR" b="1" dirty="0" smtClean="0">
                <a:latin typeface="Times New Roman" pitchFamily="18" charset="0"/>
              </a:rPr>
              <a:t>OBJETIVOS</a:t>
            </a:r>
            <a:endParaRPr lang="pt-BR" b="1" dirty="0" smtClean="0">
              <a:latin typeface="Times New Roman" pitchFamily="18" charset="0"/>
            </a:endParaRPr>
          </a:p>
        </p:txBody>
      </p:sp>
      <p:sp>
        <p:nvSpPr>
          <p:cNvPr id="5123" name="Rectangle 3"/>
          <p:cNvSpPr>
            <a:spLocks noGrp="1" noChangeArrowheads="1"/>
          </p:cNvSpPr>
          <p:nvPr>
            <p:ph type="body" idx="1"/>
          </p:nvPr>
        </p:nvSpPr>
        <p:spPr>
          <a:xfrm>
            <a:off x="250825" y="1827213"/>
            <a:ext cx="8432800" cy="4841875"/>
          </a:xfrm>
        </p:spPr>
        <p:txBody>
          <a:bodyPr/>
          <a:lstStyle/>
          <a:p>
            <a:pPr algn="just" eaLnBrk="1" hangingPunct="1">
              <a:lnSpc>
                <a:spcPct val="80000"/>
              </a:lnSpc>
              <a:buFontTx/>
              <a:buNone/>
            </a:pPr>
            <a:r>
              <a:rPr lang="pt-BR" sz="2400" smtClean="0">
                <a:latin typeface="Times New Roman" pitchFamily="18" charset="0"/>
              </a:rPr>
              <a:t>1 - Organizar a atenção integral à saúde da criança e do adolescente através de linhas de cuidado que garantam o acesso a todos os níveis de atendimento; </a:t>
            </a:r>
          </a:p>
          <a:p>
            <a:pPr eaLnBrk="1" hangingPunct="1">
              <a:lnSpc>
                <a:spcPct val="80000"/>
              </a:lnSpc>
              <a:buFontTx/>
              <a:buNone/>
            </a:pPr>
            <a:endParaRPr lang="pt-BR" sz="2400" smtClean="0">
              <a:latin typeface="Times New Roman" pitchFamily="18" charset="0"/>
            </a:endParaRPr>
          </a:p>
          <a:p>
            <a:pPr eaLnBrk="1" hangingPunct="1">
              <a:lnSpc>
                <a:spcPct val="80000"/>
              </a:lnSpc>
              <a:buFontTx/>
              <a:buNone/>
            </a:pPr>
            <a:r>
              <a:rPr lang="pt-BR" sz="2400" smtClean="0">
                <a:latin typeface="Times New Roman" pitchFamily="18" charset="0"/>
              </a:rPr>
              <a:t>2- 	Diminuir a mortalidade Infantil;</a:t>
            </a:r>
          </a:p>
          <a:p>
            <a:pPr eaLnBrk="1" hangingPunct="1">
              <a:lnSpc>
                <a:spcPct val="80000"/>
              </a:lnSpc>
              <a:buFontTx/>
              <a:buNone/>
            </a:pPr>
            <a:endParaRPr lang="pt-BR" sz="2400" smtClean="0">
              <a:latin typeface="Times New Roman" pitchFamily="18" charset="0"/>
            </a:endParaRPr>
          </a:p>
          <a:p>
            <a:pPr eaLnBrk="1" hangingPunct="1">
              <a:lnSpc>
                <a:spcPct val="80000"/>
              </a:lnSpc>
              <a:buFontTx/>
              <a:buNone/>
            </a:pPr>
            <a:r>
              <a:rPr lang="pt-BR" sz="2400" smtClean="0">
                <a:latin typeface="Times New Roman" pitchFamily="18" charset="0"/>
              </a:rPr>
              <a:t>3 - Diminuir a morbidade na infância e adolescência;</a:t>
            </a:r>
          </a:p>
          <a:p>
            <a:pPr eaLnBrk="1" hangingPunct="1">
              <a:lnSpc>
                <a:spcPct val="80000"/>
              </a:lnSpc>
              <a:buFontTx/>
              <a:buNone/>
            </a:pPr>
            <a:endParaRPr lang="pt-BR" sz="2400" smtClean="0">
              <a:latin typeface="Times New Roman" pitchFamily="18" charset="0"/>
            </a:endParaRPr>
          </a:p>
          <a:p>
            <a:pPr eaLnBrk="1" hangingPunct="1">
              <a:lnSpc>
                <a:spcPct val="80000"/>
              </a:lnSpc>
              <a:buFontTx/>
              <a:buNone/>
            </a:pPr>
            <a:r>
              <a:rPr lang="pt-BR" sz="2400" smtClean="0">
                <a:latin typeface="Times New Roman" pitchFamily="18" charset="0"/>
              </a:rPr>
              <a:t>4 - Contribuir para uma boa  qualidade de vida das crianças, adolescentes e suas famílias;</a:t>
            </a:r>
          </a:p>
          <a:p>
            <a:pPr eaLnBrk="1" hangingPunct="1">
              <a:lnSpc>
                <a:spcPct val="80000"/>
              </a:lnSpc>
              <a:buFontTx/>
              <a:buNone/>
            </a:pPr>
            <a:endParaRPr lang="pt-BR" sz="2400" smtClean="0">
              <a:latin typeface="Times New Roman" pitchFamily="18" charset="0"/>
            </a:endParaRPr>
          </a:p>
          <a:p>
            <a:pPr eaLnBrk="1" hangingPunct="1">
              <a:lnSpc>
                <a:spcPct val="80000"/>
              </a:lnSpc>
              <a:buFontTx/>
              <a:buNone/>
            </a:pPr>
            <a:r>
              <a:rPr lang="pt-BR" sz="2400" smtClean="0">
                <a:latin typeface="Times New Roman" pitchFamily="18" charset="0"/>
              </a:rPr>
              <a:t>5 - Acompanhar o crescimento e desenvolvimento em todas as suas fases ( 0-18 anos). </a:t>
            </a:r>
          </a:p>
        </p:txBody>
      </p:sp>
    </p:spTree>
    <p:extLst>
      <p:ext uri="{BB962C8B-B14F-4D97-AF65-F5344CB8AC3E}">
        <p14:creationId xmlns:p14="http://schemas.microsoft.com/office/powerpoint/2010/main" val="404206009"/>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algn="ctr"/>
            <a:r>
              <a:rPr lang="pt-BR" sz="6600" smtClean="0">
                <a:solidFill>
                  <a:schemeClr val="folHlink"/>
                </a:solidFill>
                <a:latin typeface="Arial" charset="0"/>
                <a:cs typeface="Times New Roman" charset="0"/>
              </a:rPr>
              <a:t>SONO REM</a:t>
            </a:r>
          </a:p>
        </p:txBody>
      </p:sp>
      <p:sp>
        <p:nvSpPr>
          <p:cNvPr id="104451" name="Rectangle 3"/>
          <p:cNvSpPr>
            <a:spLocks noGrp="1" noChangeArrowheads="1"/>
          </p:cNvSpPr>
          <p:nvPr>
            <p:ph type="body" idx="1"/>
          </p:nvPr>
        </p:nvSpPr>
        <p:spPr>
          <a:xfrm>
            <a:off x="228600" y="1600200"/>
            <a:ext cx="8915400" cy="4953000"/>
          </a:xfrm>
        </p:spPr>
        <p:txBody>
          <a:bodyPr/>
          <a:lstStyle/>
          <a:p>
            <a:pPr algn="just">
              <a:lnSpc>
                <a:spcPct val="90000"/>
              </a:lnSpc>
            </a:pPr>
            <a:r>
              <a:rPr lang="pt-BR" smtClean="0">
                <a:latin typeface="Arial" charset="0"/>
                <a:cs typeface="Times New Roman" charset="0"/>
              </a:rPr>
              <a:t>respiração é rápida e irregular</a:t>
            </a:r>
          </a:p>
          <a:p>
            <a:pPr algn="just">
              <a:lnSpc>
                <a:spcPct val="90000"/>
              </a:lnSpc>
            </a:pPr>
            <a:r>
              <a:rPr lang="pt-BR" smtClean="0">
                <a:latin typeface="Arial" charset="0"/>
                <a:cs typeface="Times New Roman" charset="0"/>
              </a:rPr>
              <a:t>movimentos dos olhos são evidentes sob as pálpebras e podem ser vistos movimentos dos membros e da boca. </a:t>
            </a:r>
          </a:p>
          <a:p>
            <a:pPr algn="just">
              <a:lnSpc>
                <a:spcPct val="90000"/>
              </a:lnSpc>
            </a:pPr>
            <a:r>
              <a:rPr lang="pt-BR" smtClean="0">
                <a:latin typeface="Arial" charset="0"/>
                <a:cs typeface="Times New Roman" charset="0"/>
              </a:rPr>
              <a:t>os pré-termos têm uma proporção maior de sono REM em relação às crianças a termo </a:t>
            </a:r>
          </a:p>
          <a:p>
            <a:pPr algn="just">
              <a:lnSpc>
                <a:spcPct val="90000"/>
              </a:lnSpc>
            </a:pPr>
            <a:r>
              <a:rPr lang="pt-BR" smtClean="0">
                <a:latin typeface="Arial" charset="0"/>
                <a:cs typeface="Times New Roman" charset="0"/>
              </a:rPr>
              <a:t>o sono REM pode ser um estímulo interno para os centros cerebrais, em um período em que o estímulo externo é mínimo, devido aos breves momentos de vigília </a:t>
            </a:r>
            <a:endParaRPr lang="pt-BR" smtClean="0"/>
          </a:p>
        </p:txBody>
      </p:sp>
    </p:spTree>
    <p:extLst>
      <p:ext uri="{BB962C8B-B14F-4D97-AF65-F5344CB8AC3E}">
        <p14:creationId xmlns:p14="http://schemas.microsoft.com/office/powerpoint/2010/main" val="390866876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algn="ctr"/>
            <a:r>
              <a:rPr lang="pt-BR" sz="6600" smtClean="0">
                <a:solidFill>
                  <a:schemeClr val="folHlink"/>
                </a:solidFill>
                <a:latin typeface="Arial" charset="0"/>
                <a:cs typeface="Times New Roman" charset="0"/>
              </a:rPr>
              <a:t>SONO</a:t>
            </a:r>
          </a:p>
        </p:txBody>
      </p:sp>
      <p:sp>
        <p:nvSpPr>
          <p:cNvPr id="105475" name="Rectangle 3"/>
          <p:cNvSpPr>
            <a:spLocks noGrp="1" noChangeArrowheads="1"/>
          </p:cNvSpPr>
          <p:nvPr>
            <p:ph type="body" idx="1"/>
          </p:nvPr>
        </p:nvSpPr>
        <p:spPr>
          <a:xfrm>
            <a:off x="228600" y="1885950"/>
            <a:ext cx="8915400" cy="4667250"/>
          </a:xfrm>
        </p:spPr>
        <p:txBody>
          <a:bodyPr/>
          <a:lstStyle/>
          <a:p>
            <a:pPr algn="just"/>
            <a:r>
              <a:rPr lang="pt-BR" smtClean="0">
                <a:latin typeface="Arial" charset="0"/>
                <a:cs typeface="Times New Roman" charset="0"/>
              </a:rPr>
              <a:t>O RN acorda para alimentar-se, e depois de ser alimentado deve ser colocado de bruços, com a cabeça virada para o lado, ou sobre o lado direito, para reduzir o risco de asfixia com o alimento ou com o vômito </a:t>
            </a:r>
          </a:p>
          <a:p>
            <a:pPr algn="just"/>
            <a:r>
              <a:rPr lang="pt-BR" smtClean="0">
                <a:latin typeface="Arial" charset="0"/>
                <a:cs typeface="Times New Roman" charset="0"/>
              </a:rPr>
              <a:t>Colocar, ocasionalmente, o RN com a cabeça para os pés do berço faz com que ele não deite sempre sobre o mesmo lado, e proporciona também uma visão diferente </a:t>
            </a:r>
            <a:endParaRPr lang="pt-BR" smtClean="0"/>
          </a:p>
        </p:txBody>
      </p:sp>
    </p:spTree>
    <p:extLst>
      <p:ext uri="{BB962C8B-B14F-4D97-AF65-F5344CB8AC3E}">
        <p14:creationId xmlns:p14="http://schemas.microsoft.com/office/powerpoint/2010/main" val="233428292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algn="ctr"/>
            <a:r>
              <a:rPr lang="pt-BR" sz="6600" smtClean="0">
                <a:solidFill>
                  <a:schemeClr val="folHlink"/>
                </a:solidFill>
                <a:latin typeface="Arial" charset="0"/>
                <a:cs typeface="Times New Roman" charset="0"/>
              </a:rPr>
              <a:t>SONO</a:t>
            </a:r>
          </a:p>
        </p:txBody>
      </p:sp>
      <p:sp>
        <p:nvSpPr>
          <p:cNvPr id="106499" name="Rectangle 3"/>
          <p:cNvSpPr>
            <a:spLocks noGrp="1" noChangeArrowheads="1"/>
          </p:cNvSpPr>
          <p:nvPr>
            <p:ph type="body" idx="1"/>
          </p:nvPr>
        </p:nvSpPr>
        <p:spPr>
          <a:xfrm>
            <a:off x="304800" y="1885950"/>
            <a:ext cx="8839200" cy="4514850"/>
          </a:xfrm>
        </p:spPr>
        <p:txBody>
          <a:bodyPr/>
          <a:lstStyle/>
          <a:p>
            <a:pPr algn="just"/>
            <a:r>
              <a:rPr lang="pt-BR" sz="3600" smtClean="0">
                <a:latin typeface="Arial" charset="0"/>
                <a:cs typeface="Times New Roman" charset="0"/>
              </a:rPr>
              <a:t>Quando o clima for favorável, a criança pode dormir ao ar livre, em um carrinho de bebê ou berço portátil </a:t>
            </a:r>
          </a:p>
          <a:p>
            <a:pPr algn="just"/>
            <a:r>
              <a:rPr lang="pt-BR" sz="3600" smtClean="0">
                <a:latin typeface="Arial" charset="0"/>
                <a:cs typeface="Times New Roman" charset="0"/>
              </a:rPr>
              <a:t>Importante alertar aos pais que mesmo um bebê muito pequeno pode cair de um trocador ou da cama, se for deixado sozinho</a:t>
            </a:r>
          </a:p>
          <a:p>
            <a:endParaRPr lang="pt-BR" sz="3600" smtClean="0"/>
          </a:p>
          <a:p>
            <a:endParaRPr lang="pt-BR" sz="3600" smtClean="0"/>
          </a:p>
          <a:p>
            <a:endParaRPr lang="pt-BR" sz="2800" smtClean="0"/>
          </a:p>
          <a:p>
            <a:endParaRPr lang="pt-BR" sz="2800" smtClean="0"/>
          </a:p>
        </p:txBody>
      </p:sp>
    </p:spTree>
    <p:extLst>
      <p:ext uri="{BB962C8B-B14F-4D97-AF65-F5344CB8AC3E}">
        <p14:creationId xmlns:p14="http://schemas.microsoft.com/office/powerpoint/2010/main" val="216107447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algn="ctr"/>
            <a:r>
              <a:rPr lang="pt-BR" sz="4400" b="1" smtClean="0">
                <a:solidFill>
                  <a:srgbClr val="008000"/>
                </a:solidFill>
                <a:latin typeface="Arial" charset="0"/>
                <a:cs typeface="Times New Roman" charset="0"/>
              </a:rPr>
              <a:t>RESPOSTAS CONDICIONADAS</a:t>
            </a:r>
          </a:p>
        </p:txBody>
      </p:sp>
      <p:sp>
        <p:nvSpPr>
          <p:cNvPr id="107523" name="Rectangle 3"/>
          <p:cNvSpPr>
            <a:spLocks noGrp="1" noChangeArrowheads="1"/>
          </p:cNvSpPr>
          <p:nvPr>
            <p:ph type="body" idx="1"/>
          </p:nvPr>
        </p:nvSpPr>
        <p:spPr>
          <a:xfrm>
            <a:off x="228600" y="1885950"/>
            <a:ext cx="8686800" cy="4667250"/>
          </a:xfrm>
        </p:spPr>
        <p:txBody>
          <a:bodyPr/>
          <a:lstStyle/>
          <a:p>
            <a:pPr algn="just">
              <a:lnSpc>
                <a:spcPct val="90000"/>
              </a:lnSpc>
            </a:pPr>
            <a:r>
              <a:rPr lang="pt-BR" sz="2800" smtClean="0">
                <a:latin typeface="Arial" charset="0"/>
                <a:cs typeface="Times New Roman" charset="0"/>
              </a:rPr>
              <a:t>Resposta ou reflexo condicionado é o que é aprendido com o tempo </a:t>
            </a:r>
          </a:p>
          <a:p>
            <a:pPr algn="just">
              <a:lnSpc>
                <a:spcPct val="90000"/>
              </a:lnSpc>
            </a:pPr>
            <a:r>
              <a:rPr lang="pt-BR" sz="2800" smtClean="0">
                <a:latin typeface="Arial" charset="0"/>
                <a:cs typeface="Times New Roman" charset="0"/>
              </a:rPr>
              <a:t>É uma resposta inconsciente a um estímulo externo. </a:t>
            </a:r>
          </a:p>
          <a:p>
            <a:pPr algn="just">
              <a:lnSpc>
                <a:spcPct val="90000"/>
              </a:lnSpc>
            </a:pPr>
            <a:r>
              <a:rPr lang="pt-BR" sz="2800" smtClean="0">
                <a:latin typeface="Arial" charset="0"/>
                <a:cs typeface="Times New Roman" charset="0"/>
              </a:rPr>
              <a:t>Exemplo: o bebê com fome pára de chorar ao ouvir os passos da mãe. </a:t>
            </a:r>
          </a:p>
          <a:p>
            <a:pPr algn="just">
              <a:lnSpc>
                <a:spcPct val="90000"/>
              </a:lnSpc>
            </a:pPr>
            <a:r>
              <a:rPr lang="pt-BR" sz="2800" smtClean="0">
                <a:latin typeface="Arial" charset="0"/>
                <a:cs typeface="Times New Roman" charset="0"/>
              </a:rPr>
              <a:t>As emoções estão particularmente sujeitas a este tipo de condicionamento. À medida que a criança cresce, a simples visão de um objeto que tenha alguma vez causado dor pode desencadear o medo. </a:t>
            </a:r>
            <a:endParaRPr lang="pt-BR" sz="2800" smtClean="0"/>
          </a:p>
        </p:txBody>
      </p:sp>
    </p:spTree>
    <p:extLst>
      <p:ext uri="{BB962C8B-B14F-4D97-AF65-F5344CB8AC3E}">
        <p14:creationId xmlns:p14="http://schemas.microsoft.com/office/powerpoint/2010/main" val="291268267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algn="ctr"/>
            <a:r>
              <a:rPr lang="pt-BR" sz="4800" b="1" smtClean="0">
                <a:solidFill>
                  <a:srgbClr val="FF3300"/>
                </a:solidFill>
                <a:latin typeface="Arial" charset="0"/>
                <a:cs typeface="Times New Roman" charset="0"/>
              </a:rPr>
              <a:t>SISTEMA RESPIRATÓRIO</a:t>
            </a:r>
          </a:p>
        </p:txBody>
      </p:sp>
      <p:sp>
        <p:nvSpPr>
          <p:cNvPr id="108547" name="Rectangle 3"/>
          <p:cNvSpPr>
            <a:spLocks noGrp="1" noChangeArrowheads="1"/>
          </p:cNvSpPr>
          <p:nvPr>
            <p:ph type="body" idx="1"/>
          </p:nvPr>
        </p:nvSpPr>
        <p:spPr/>
        <p:txBody>
          <a:bodyPr/>
          <a:lstStyle/>
          <a:p>
            <a:pPr algn="just">
              <a:lnSpc>
                <a:spcPct val="90000"/>
              </a:lnSpc>
            </a:pPr>
            <a:r>
              <a:rPr lang="pt-BR" sz="2800" smtClean="0">
                <a:latin typeface="Arial" charset="0"/>
                <a:cs typeface="Times New Roman" charset="0"/>
              </a:rPr>
              <a:t>40 a 60 movimentos por minuto, caindo para 30 a 50 movimentos por minuto, após as primeiras 24 horas </a:t>
            </a:r>
          </a:p>
          <a:p>
            <a:pPr algn="just">
              <a:lnSpc>
                <a:spcPct val="90000"/>
              </a:lnSpc>
            </a:pPr>
            <a:r>
              <a:rPr lang="pt-BR" sz="2800" smtClean="0">
                <a:latin typeface="Arial" charset="0"/>
                <a:cs typeface="Times New Roman" charset="0"/>
              </a:rPr>
              <a:t>a FR de lactentes e crianças tem uma faixa elástica de normalidade</a:t>
            </a:r>
          </a:p>
          <a:p>
            <a:pPr algn="just">
              <a:lnSpc>
                <a:spcPct val="90000"/>
              </a:lnSpc>
            </a:pPr>
            <a:r>
              <a:rPr lang="pt-BR" sz="2800" smtClean="0">
                <a:latin typeface="Arial" charset="0"/>
                <a:cs typeface="Times New Roman" charset="0"/>
              </a:rPr>
              <a:t>reage facilmente a doenças, exercícios físicos e emoções </a:t>
            </a:r>
          </a:p>
          <a:p>
            <a:pPr algn="just">
              <a:lnSpc>
                <a:spcPct val="90000"/>
              </a:lnSpc>
            </a:pPr>
            <a:r>
              <a:rPr lang="pt-BR" sz="2800" smtClean="0">
                <a:latin typeface="Arial" charset="0"/>
                <a:cs typeface="Times New Roman" charset="0"/>
              </a:rPr>
              <a:t>para obter-se resultados fidedignos é indispensável que o paciente esteja em completo repouso físico e emocional, de preferência, dormindo. </a:t>
            </a:r>
            <a:endParaRPr lang="pt-BR" sz="2800" smtClean="0"/>
          </a:p>
        </p:txBody>
      </p:sp>
    </p:spTree>
    <p:extLst>
      <p:ext uri="{BB962C8B-B14F-4D97-AF65-F5344CB8AC3E}">
        <p14:creationId xmlns:p14="http://schemas.microsoft.com/office/powerpoint/2010/main" val="29676461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pPr algn="ctr"/>
            <a:r>
              <a:rPr lang="pt-BR" sz="4800" b="1" smtClean="0">
                <a:solidFill>
                  <a:srgbClr val="FF3300"/>
                </a:solidFill>
                <a:latin typeface="Arial" charset="0"/>
                <a:cs typeface="Times New Roman" charset="0"/>
              </a:rPr>
              <a:t>SISTEMA RESPIRATÓRIO</a:t>
            </a:r>
          </a:p>
        </p:txBody>
      </p:sp>
      <p:sp>
        <p:nvSpPr>
          <p:cNvPr id="109571" name="Rectangle 3"/>
          <p:cNvSpPr>
            <a:spLocks noGrp="1" noChangeArrowheads="1"/>
          </p:cNvSpPr>
          <p:nvPr>
            <p:ph type="body" idx="1"/>
          </p:nvPr>
        </p:nvSpPr>
        <p:spPr/>
        <p:txBody>
          <a:bodyPr/>
          <a:lstStyle/>
          <a:p>
            <a:pPr algn="just"/>
            <a:r>
              <a:rPr lang="pt-BR" smtClean="0">
                <a:latin typeface="Arial" charset="0"/>
                <a:cs typeface="Times New Roman" charset="0"/>
              </a:rPr>
              <a:t>A FR varia bastante a cada momento nos prematuros e neonatos a termo, com períodos de respiração rápida, alternando-se episódios de pausa respiratóri</a:t>
            </a:r>
            <a:r>
              <a:rPr lang="en-US" smtClean="0">
                <a:latin typeface="Arial" charset="0"/>
                <a:cs typeface="Times New Roman" charset="0"/>
              </a:rPr>
              <a:t>a</a:t>
            </a:r>
            <a:endParaRPr lang="pt-BR" smtClean="0">
              <a:latin typeface="Arial" charset="0"/>
              <a:cs typeface="Times New Roman" charset="0"/>
            </a:endParaRPr>
          </a:p>
          <a:p>
            <a:pPr algn="just"/>
            <a:r>
              <a:rPr lang="pt-BR" smtClean="0">
                <a:latin typeface="Arial" charset="0"/>
                <a:cs typeface="Times New Roman" charset="0"/>
              </a:rPr>
              <a:t>o padrão respiratório deve ser observado, no mínimo, por 60 segundos</a:t>
            </a:r>
          </a:p>
          <a:p>
            <a:endParaRPr lang="pt-BR" smtClean="0"/>
          </a:p>
          <a:p>
            <a:endParaRPr lang="pt-BR" smtClean="0"/>
          </a:p>
        </p:txBody>
      </p:sp>
    </p:spTree>
    <p:extLst>
      <p:ext uri="{BB962C8B-B14F-4D97-AF65-F5344CB8AC3E}">
        <p14:creationId xmlns:p14="http://schemas.microsoft.com/office/powerpoint/2010/main" val="189486161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ChangeArrowheads="1"/>
          </p:cNvSpPr>
          <p:nvPr/>
        </p:nvSpPr>
        <p:spPr bwMode="auto">
          <a:xfrm>
            <a:off x="0" y="2301875"/>
            <a:ext cx="9144000" cy="125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b="1">
                <a:solidFill>
                  <a:srgbClr val="FF3300"/>
                </a:solidFill>
                <a:latin typeface="Arial" charset="0"/>
                <a:cs typeface="Times New Roman" charset="0"/>
              </a:rPr>
              <a:t>Freqüência respiratória média em repouso</a:t>
            </a:r>
            <a:endParaRPr lang="en-US">
              <a:solidFill>
                <a:srgbClr val="FF3300"/>
              </a:solidFill>
              <a:latin typeface="Arial" charset="0"/>
              <a:cs typeface="Times New Roman" charset="0"/>
            </a:endParaRPr>
          </a:p>
          <a:p>
            <a:endParaRPr lang="en-US" sz="4800">
              <a:solidFill>
                <a:srgbClr val="FF3300"/>
              </a:solidFill>
            </a:endParaRPr>
          </a:p>
        </p:txBody>
      </p:sp>
      <p:sp>
        <p:nvSpPr>
          <p:cNvPr id="110595" name="Rectangle 3"/>
          <p:cNvSpPr>
            <a:spLocks noChangeArrowheads="1"/>
          </p:cNvSpPr>
          <p:nvPr/>
        </p:nvSpPr>
        <p:spPr bwMode="auto">
          <a:xfrm>
            <a:off x="0" y="2941638"/>
            <a:ext cx="9144000" cy="125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a:latin typeface="Arial" charset="0"/>
                <a:cs typeface="Times New Roman" charset="0"/>
              </a:rPr>
              <a:t>Faixa pediátrica                            Freqüência (mpm)</a:t>
            </a:r>
          </a:p>
          <a:p>
            <a:endParaRPr lang="en-US" sz="4800"/>
          </a:p>
        </p:txBody>
      </p:sp>
      <p:sp>
        <p:nvSpPr>
          <p:cNvPr id="110596" name="Rectangle 4"/>
          <p:cNvSpPr>
            <a:spLocks noChangeArrowheads="1"/>
          </p:cNvSpPr>
          <p:nvPr/>
        </p:nvSpPr>
        <p:spPr bwMode="auto">
          <a:xfrm>
            <a:off x="0" y="3581400"/>
            <a:ext cx="9144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indent="228600" algn="just"/>
            <a:r>
              <a:rPr lang="en-US">
                <a:latin typeface="Arial" charset="0"/>
                <a:cs typeface="Times New Roman" charset="0"/>
              </a:rPr>
              <a:t>RN                                                            40 – 45</a:t>
            </a:r>
          </a:p>
          <a:p>
            <a:pPr indent="228600" algn="just"/>
            <a:r>
              <a:rPr lang="en-US">
                <a:latin typeface="Arial" charset="0"/>
                <a:cs typeface="Times New Roman" charset="0"/>
              </a:rPr>
              <a:t>Lactente                                                    25 – 35</a:t>
            </a:r>
          </a:p>
          <a:p>
            <a:pPr indent="228600" algn="just"/>
            <a:r>
              <a:rPr lang="en-US">
                <a:latin typeface="Arial" charset="0"/>
                <a:cs typeface="Times New Roman" charset="0"/>
              </a:rPr>
              <a:t>Pré-escolar                                                20 – 25</a:t>
            </a:r>
          </a:p>
          <a:p>
            <a:pPr indent="228600" algn="just"/>
            <a:r>
              <a:rPr lang="en-US">
                <a:latin typeface="Arial" charset="0"/>
                <a:cs typeface="Times New Roman" charset="0"/>
              </a:rPr>
              <a:t>Escolar                                                      18 – 20</a:t>
            </a:r>
          </a:p>
          <a:p>
            <a:pPr indent="228600"/>
            <a:r>
              <a:rPr lang="pt-BR" sz="2400">
                <a:cs typeface="Times New Roman" charset="0"/>
              </a:rPr>
              <a:t>_________________________________________________________ </a:t>
            </a:r>
            <a:endParaRPr lang="pt-BR" sz="4800"/>
          </a:p>
        </p:txBody>
      </p:sp>
    </p:spTree>
    <p:extLst>
      <p:ext uri="{BB962C8B-B14F-4D97-AF65-F5344CB8AC3E}">
        <p14:creationId xmlns:p14="http://schemas.microsoft.com/office/powerpoint/2010/main" val="25789034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algn="ctr"/>
            <a:r>
              <a:rPr lang="pt-BR" sz="5400" b="1" smtClean="0">
                <a:solidFill>
                  <a:srgbClr val="0000FF"/>
                </a:solidFill>
                <a:latin typeface="Arial" charset="0"/>
                <a:cs typeface="Times New Roman" charset="0"/>
              </a:rPr>
              <a:t>TERMORREGULAÇÃO</a:t>
            </a:r>
          </a:p>
        </p:txBody>
      </p:sp>
      <p:sp>
        <p:nvSpPr>
          <p:cNvPr id="111619" name="Rectangle 3"/>
          <p:cNvSpPr>
            <a:spLocks noGrp="1" noChangeArrowheads="1"/>
          </p:cNvSpPr>
          <p:nvPr>
            <p:ph type="body" idx="1"/>
          </p:nvPr>
        </p:nvSpPr>
        <p:spPr>
          <a:xfrm>
            <a:off x="152400" y="1885950"/>
            <a:ext cx="8686800" cy="4591050"/>
          </a:xfrm>
        </p:spPr>
        <p:txBody>
          <a:bodyPr/>
          <a:lstStyle/>
          <a:p>
            <a:pPr algn="just">
              <a:lnSpc>
                <a:spcPct val="90000"/>
              </a:lnSpc>
            </a:pPr>
            <a:r>
              <a:rPr lang="pt-BR" smtClean="0">
                <a:latin typeface="Arial" charset="0"/>
                <a:cs typeface="Times New Roman" charset="0"/>
              </a:rPr>
              <a:t>O RN tem um sistema imaturo de regulação do calor. </a:t>
            </a:r>
          </a:p>
          <a:p>
            <a:pPr algn="just">
              <a:lnSpc>
                <a:spcPct val="90000"/>
              </a:lnSpc>
            </a:pPr>
            <a:r>
              <a:rPr lang="pt-BR" smtClean="0">
                <a:latin typeface="Arial" charset="0"/>
                <a:cs typeface="Times New Roman" charset="0"/>
              </a:rPr>
              <a:t>Sua temperatura cai, imediatamente após o parto, para 35,5º C. </a:t>
            </a:r>
          </a:p>
          <a:p>
            <a:pPr algn="just">
              <a:lnSpc>
                <a:spcPct val="90000"/>
              </a:lnSpc>
            </a:pPr>
            <a:r>
              <a:rPr lang="pt-BR" smtClean="0">
                <a:latin typeface="Arial" charset="0"/>
                <a:cs typeface="Times New Roman" charset="0"/>
              </a:rPr>
              <a:t>Em algumas horas ela se eleva, lentamente, para 36,6 a 37,2ºC. </a:t>
            </a:r>
          </a:p>
          <a:p>
            <a:pPr algn="just">
              <a:lnSpc>
                <a:spcPct val="90000"/>
              </a:lnSpc>
            </a:pPr>
            <a:r>
              <a:rPr lang="pt-BR" smtClean="0">
                <a:latin typeface="Arial" charset="0"/>
                <a:cs typeface="Times New Roman" charset="0"/>
              </a:rPr>
              <a:t>A temperatura do corpo é influenciada pela temperatura da sala e pelo número de cobertas envolvendo a criança. </a:t>
            </a:r>
            <a:endParaRPr lang="pt-BR" smtClean="0"/>
          </a:p>
        </p:txBody>
      </p:sp>
    </p:spTree>
    <p:extLst>
      <p:ext uri="{BB962C8B-B14F-4D97-AF65-F5344CB8AC3E}">
        <p14:creationId xmlns:p14="http://schemas.microsoft.com/office/powerpoint/2010/main" val="197137895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algn="ctr"/>
            <a:r>
              <a:rPr lang="pt-BR" sz="5400" b="1" smtClean="0">
                <a:solidFill>
                  <a:srgbClr val="0000FF"/>
                </a:solidFill>
                <a:latin typeface="Arial" charset="0"/>
                <a:cs typeface="Times New Roman" charset="0"/>
              </a:rPr>
              <a:t>TERMORREGULAÇÃO</a:t>
            </a:r>
          </a:p>
        </p:txBody>
      </p:sp>
      <p:sp>
        <p:nvSpPr>
          <p:cNvPr id="112643" name="Rectangle 3"/>
          <p:cNvSpPr>
            <a:spLocks noGrp="1" noChangeArrowheads="1"/>
          </p:cNvSpPr>
          <p:nvPr>
            <p:ph type="body" idx="1"/>
          </p:nvPr>
        </p:nvSpPr>
        <p:spPr/>
        <p:txBody>
          <a:bodyPr/>
          <a:lstStyle/>
          <a:p>
            <a:pPr algn="just"/>
            <a:r>
              <a:rPr lang="pt-BR" sz="3600" smtClean="0">
                <a:latin typeface="Arial" charset="0"/>
                <a:cs typeface="Times New Roman" charset="0"/>
              </a:rPr>
              <a:t>A temperatura do berçário, ou do quarto da mãe, no caso de alojamento conjunto, deve ser de 20 a 23,8ºC. </a:t>
            </a:r>
          </a:p>
          <a:p>
            <a:pPr algn="just"/>
            <a:r>
              <a:rPr lang="pt-BR" sz="3600" smtClean="0">
                <a:latin typeface="Arial" charset="0"/>
                <a:cs typeface="Times New Roman" charset="0"/>
              </a:rPr>
              <a:t>A umidade deve ser de 45 a 55%. </a:t>
            </a:r>
          </a:p>
          <a:p>
            <a:pPr algn="just"/>
            <a:r>
              <a:rPr lang="pt-BR" sz="3600" smtClean="0">
                <a:latin typeface="Arial" charset="0"/>
                <a:cs typeface="Times New Roman" charset="0"/>
              </a:rPr>
              <a:t>O ar no quarto deve ser fresco, porém sem correntes.</a:t>
            </a:r>
            <a:endParaRPr lang="pt-BR" sz="3600" smtClean="0">
              <a:cs typeface="Times New Roman" charset="0"/>
            </a:endParaRPr>
          </a:p>
          <a:p>
            <a:pPr algn="just">
              <a:buFont typeface="Monotype Sorts" pitchFamily="2" charset="2"/>
              <a:buNone/>
            </a:pPr>
            <a:endParaRPr lang="pt-BR" sz="3600" smtClean="0"/>
          </a:p>
        </p:txBody>
      </p:sp>
    </p:spTree>
    <p:extLst>
      <p:ext uri="{BB962C8B-B14F-4D97-AF65-F5344CB8AC3E}">
        <p14:creationId xmlns:p14="http://schemas.microsoft.com/office/powerpoint/2010/main" val="3389854682"/>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pPr algn="ctr"/>
            <a:r>
              <a:rPr lang="pt-BR" sz="5400" b="1" smtClean="0">
                <a:solidFill>
                  <a:srgbClr val="0000FF"/>
                </a:solidFill>
                <a:latin typeface="Arial" charset="0"/>
                <a:cs typeface="Times New Roman" charset="0"/>
              </a:rPr>
              <a:t>TERMORREGULAÇÃO</a:t>
            </a:r>
          </a:p>
        </p:txBody>
      </p:sp>
      <p:sp>
        <p:nvSpPr>
          <p:cNvPr id="113667" name="Rectangle 3"/>
          <p:cNvSpPr>
            <a:spLocks noGrp="1" noChangeArrowheads="1"/>
          </p:cNvSpPr>
          <p:nvPr>
            <p:ph type="body" idx="1"/>
          </p:nvPr>
        </p:nvSpPr>
        <p:spPr>
          <a:xfrm>
            <a:off x="228600" y="1885950"/>
            <a:ext cx="8686800" cy="4591050"/>
          </a:xfrm>
        </p:spPr>
        <p:txBody>
          <a:bodyPr/>
          <a:lstStyle/>
          <a:p>
            <a:pPr algn="just">
              <a:lnSpc>
                <a:spcPct val="90000"/>
              </a:lnSpc>
            </a:pPr>
            <a:r>
              <a:rPr lang="en-US" smtClean="0">
                <a:latin typeface="Arial" charset="0"/>
                <a:cs typeface="Times New Roman" charset="0"/>
              </a:rPr>
              <a:t>Um </a:t>
            </a:r>
            <a:r>
              <a:rPr lang="pt-BR" smtClean="0">
                <a:latin typeface="Arial" charset="0"/>
                <a:cs typeface="Times New Roman" charset="0"/>
              </a:rPr>
              <a:t>sinal de imaturidade do sistema do RN é a acrocianose (</a:t>
            </a:r>
            <a:r>
              <a:rPr lang="pt-BR" i="1" smtClean="0">
                <a:latin typeface="Arial" charset="0"/>
                <a:cs typeface="Times New Roman" charset="0"/>
              </a:rPr>
              <a:t>acro,</a:t>
            </a:r>
            <a:r>
              <a:rPr lang="pt-BR" smtClean="0">
                <a:latin typeface="Arial" charset="0"/>
                <a:cs typeface="Times New Roman" charset="0"/>
              </a:rPr>
              <a:t> extremidade + </a:t>
            </a:r>
            <a:r>
              <a:rPr lang="pt-BR" i="1" smtClean="0">
                <a:latin typeface="Arial" charset="0"/>
                <a:cs typeface="Times New Roman" charset="0"/>
              </a:rPr>
              <a:t>cianose, </a:t>
            </a:r>
            <a:r>
              <a:rPr lang="pt-BR" smtClean="0">
                <a:latin typeface="Arial" charset="0"/>
                <a:cs typeface="Times New Roman" charset="0"/>
              </a:rPr>
              <a:t>cor azul) ou a coloração azulada das extremidades das mãos e dos pés, e algumas vezes dos lábios. </a:t>
            </a:r>
          </a:p>
          <a:p>
            <a:pPr algn="just">
              <a:lnSpc>
                <a:spcPct val="90000"/>
              </a:lnSpc>
            </a:pPr>
            <a:r>
              <a:rPr lang="pt-BR" smtClean="0">
                <a:latin typeface="Arial" charset="0"/>
                <a:cs typeface="Times New Roman" charset="0"/>
              </a:rPr>
              <a:t>Os pés e as mãos também são mais frios que o restante do corpo. </a:t>
            </a:r>
          </a:p>
          <a:p>
            <a:pPr algn="just">
              <a:lnSpc>
                <a:spcPct val="90000"/>
              </a:lnSpc>
            </a:pPr>
            <a:r>
              <a:rPr lang="pt-BR" smtClean="0">
                <a:latin typeface="Arial" charset="0"/>
                <a:cs typeface="Times New Roman" charset="0"/>
              </a:rPr>
              <a:t>O RN tem dificuldade de adaptar-se às mudanças de temperatura.</a:t>
            </a:r>
            <a:endParaRPr lang="pt-BR" smtClean="0">
              <a:cs typeface="Times New Roman" charset="0"/>
            </a:endParaRPr>
          </a:p>
          <a:p>
            <a:pPr>
              <a:lnSpc>
                <a:spcPct val="90000"/>
              </a:lnSpc>
            </a:pPr>
            <a:endParaRPr lang="pt-BR" smtClean="0"/>
          </a:p>
        </p:txBody>
      </p:sp>
    </p:spTree>
    <p:extLst>
      <p:ext uri="{BB962C8B-B14F-4D97-AF65-F5344CB8AC3E}">
        <p14:creationId xmlns:p14="http://schemas.microsoft.com/office/powerpoint/2010/main" val="3598865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pt-BR" b="1" smtClean="0">
                <a:latin typeface="Times New Roman" pitchFamily="18" charset="0"/>
              </a:rPr>
              <a:t>Quanto ao Atendimento à Criança, Iniciativas que:</a:t>
            </a:r>
            <a:r>
              <a:rPr lang="pt-BR" sz="4000" smtClean="0"/>
              <a:t> </a:t>
            </a:r>
          </a:p>
        </p:txBody>
      </p:sp>
      <p:sp>
        <p:nvSpPr>
          <p:cNvPr id="6147" name="Rectangle 3"/>
          <p:cNvSpPr>
            <a:spLocks noGrp="1" noChangeArrowheads="1"/>
          </p:cNvSpPr>
          <p:nvPr>
            <p:ph type="body" idx="1"/>
          </p:nvPr>
        </p:nvSpPr>
        <p:spPr>
          <a:xfrm>
            <a:off x="323850" y="1916113"/>
            <a:ext cx="8229600" cy="4525962"/>
          </a:xfrm>
        </p:spPr>
        <p:txBody>
          <a:bodyPr/>
          <a:lstStyle/>
          <a:p>
            <a:pPr eaLnBrk="1" hangingPunct="1">
              <a:lnSpc>
                <a:spcPct val="90000"/>
              </a:lnSpc>
              <a:buFontTx/>
              <a:buNone/>
            </a:pPr>
            <a:r>
              <a:rPr lang="pt-BR" sz="2400" b="1" smtClean="0"/>
              <a:t>		</a:t>
            </a:r>
            <a:r>
              <a:rPr lang="pt-BR" sz="2900" b="1" smtClean="0">
                <a:latin typeface="Times New Roman" pitchFamily="18" charset="0"/>
              </a:rPr>
              <a:t>1.</a:t>
            </a:r>
            <a:r>
              <a:rPr lang="pt-BR" sz="2900" smtClean="0">
                <a:latin typeface="Times New Roman" pitchFamily="18" charset="0"/>
              </a:rPr>
              <a:t> Promovam um atendimento que possibilite a atenção integral à criança (direito à educação, à saúde física, mental e emocional), estimulando o seu pleno desenvolvimento.</a:t>
            </a:r>
            <a:br>
              <a:rPr lang="pt-BR" sz="2900" smtClean="0">
                <a:latin typeface="Times New Roman" pitchFamily="18" charset="0"/>
              </a:rPr>
            </a:br>
            <a:r>
              <a:rPr lang="pt-BR" sz="2900" smtClean="0">
                <a:latin typeface="Times New Roman" pitchFamily="18" charset="0"/>
              </a:rPr>
              <a:t>	</a:t>
            </a:r>
          </a:p>
          <a:p>
            <a:pPr eaLnBrk="1" hangingPunct="1">
              <a:lnSpc>
                <a:spcPct val="90000"/>
              </a:lnSpc>
              <a:buFontTx/>
              <a:buNone/>
            </a:pPr>
            <a:endParaRPr lang="pt-BR" sz="2900" smtClean="0">
              <a:latin typeface="Times New Roman" pitchFamily="18" charset="0"/>
            </a:endParaRPr>
          </a:p>
          <a:p>
            <a:pPr eaLnBrk="1" hangingPunct="1">
              <a:lnSpc>
                <a:spcPct val="90000"/>
              </a:lnSpc>
              <a:buFontTx/>
              <a:buNone/>
            </a:pPr>
            <a:r>
              <a:rPr lang="pt-BR" sz="2900" b="1" smtClean="0">
                <a:latin typeface="Times New Roman" pitchFamily="18" charset="0"/>
              </a:rPr>
              <a:t>		2.</a:t>
            </a:r>
            <a:r>
              <a:rPr lang="pt-BR" sz="2900" smtClean="0">
                <a:latin typeface="Times New Roman" pitchFamily="18" charset="0"/>
              </a:rPr>
              <a:t> Dêem à criança meios de se expressar, de ser ouvida e de ser parceira de seu processo educativo.</a:t>
            </a:r>
            <a:br>
              <a:rPr lang="pt-BR" sz="2900" smtClean="0">
                <a:latin typeface="Times New Roman" pitchFamily="18" charset="0"/>
              </a:rPr>
            </a:br>
            <a:r>
              <a:rPr lang="pt-BR" sz="2900" smtClean="0">
                <a:latin typeface="Times New Roman" pitchFamily="18" charset="0"/>
              </a:rPr>
              <a:t>	</a:t>
            </a:r>
          </a:p>
          <a:p>
            <a:pPr eaLnBrk="1" hangingPunct="1">
              <a:lnSpc>
                <a:spcPct val="90000"/>
              </a:lnSpc>
              <a:buFontTx/>
              <a:buNone/>
            </a:pPr>
            <a:r>
              <a:rPr lang="pt-BR" sz="2900" b="1" smtClean="0">
                <a:latin typeface="Times New Roman" pitchFamily="18" charset="0"/>
              </a:rPr>
              <a:t>	</a:t>
            </a:r>
            <a:endParaRPr lang="pt-BR" sz="2900" smtClean="0">
              <a:latin typeface="Times New Roman" pitchFamily="18" charset="0"/>
            </a:endParaRPr>
          </a:p>
        </p:txBody>
      </p:sp>
    </p:spTree>
    <p:extLst>
      <p:ext uri="{BB962C8B-B14F-4D97-AF65-F5344CB8AC3E}">
        <p14:creationId xmlns:p14="http://schemas.microsoft.com/office/powerpoint/2010/main" val="5752733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pPr algn="ctr"/>
            <a:r>
              <a:rPr lang="pt-BR" sz="5400" b="1" smtClean="0">
                <a:solidFill>
                  <a:srgbClr val="0000FF"/>
                </a:solidFill>
                <a:latin typeface="Arial" charset="0"/>
                <a:cs typeface="Times New Roman" charset="0"/>
              </a:rPr>
              <a:t>TERMORREGULAÇÃO</a:t>
            </a:r>
          </a:p>
        </p:txBody>
      </p:sp>
      <p:sp>
        <p:nvSpPr>
          <p:cNvPr id="114691" name="Rectangle 3"/>
          <p:cNvSpPr>
            <a:spLocks noGrp="1" noChangeArrowheads="1"/>
          </p:cNvSpPr>
          <p:nvPr>
            <p:ph type="body" idx="1"/>
          </p:nvPr>
        </p:nvSpPr>
        <p:spPr>
          <a:xfrm>
            <a:off x="228600" y="1885950"/>
            <a:ext cx="8686800" cy="4667250"/>
          </a:xfrm>
        </p:spPr>
        <p:txBody>
          <a:bodyPr/>
          <a:lstStyle/>
          <a:p>
            <a:pPr algn="just"/>
            <a:r>
              <a:rPr lang="pt-BR" sz="2800" smtClean="0">
                <a:latin typeface="Arial" charset="0"/>
                <a:cs typeface="Times New Roman" charset="0"/>
              </a:rPr>
              <a:t>Verifica-se a temperatura, de preferência, na axila, deixando-se o termômetro durante 2 minutos, pelo menos, conservando-se o braço aplicado sobre o tronco. </a:t>
            </a:r>
          </a:p>
          <a:p>
            <a:pPr algn="just"/>
            <a:r>
              <a:rPr lang="pt-BR" sz="2800" smtClean="0">
                <a:latin typeface="Arial" charset="0"/>
                <a:cs typeface="Times New Roman" charset="0"/>
              </a:rPr>
              <a:t>Nos lactentes  e nas crianças com menos de 7 anos, a temperatura pode ser obtida por via retal: mantém-se a criança em decúbito lateral (com as pernas encolhidas) ou em decúbito ventral, e introduz-se o termômetro numa profundidade de 4 cm, deixando-o no local por 2 minutos. </a:t>
            </a:r>
            <a:endParaRPr lang="pt-BR" sz="2800" smtClean="0"/>
          </a:p>
        </p:txBody>
      </p:sp>
    </p:spTree>
    <p:extLst>
      <p:ext uri="{BB962C8B-B14F-4D97-AF65-F5344CB8AC3E}">
        <p14:creationId xmlns:p14="http://schemas.microsoft.com/office/powerpoint/2010/main" val="106203583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pPr algn="ctr"/>
            <a:r>
              <a:rPr lang="pt-BR" sz="5400" b="1" smtClean="0">
                <a:solidFill>
                  <a:srgbClr val="0000FF"/>
                </a:solidFill>
                <a:latin typeface="Arial" charset="0"/>
                <a:cs typeface="Times New Roman" charset="0"/>
              </a:rPr>
              <a:t>TERMORREGULAÇÃO</a:t>
            </a:r>
          </a:p>
        </p:txBody>
      </p:sp>
      <p:sp>
        <p:nvSpPr>
          <p:cNvPr id="115715" name="Rectangle 3"/>
          <p:cNvSpPr>
            <a:spLocks noGrp="1" noChangeArrowheads="1"/>
          </p:cNvSpPr>
          <p:nvPr>
            <p:ph type="body" idx="1"/>
          </p:nvPr>
        </p:nvSpPr>
        <p:spPr>
          <a:xfrm>
            <a:off x="304800" y="1885950"/>
            <a:ext cx="8686800" cy="4591050"/>
          </a:xfrm>
        </p:spPr>
        <p:txBody>
          <a:bodyPr/>
          <a:lstStyle/>
          <a:p>
            <a:pPr algn="just">
              <a:lnSpc>
                <a:spcPct val="90000"/>
              </a:lnSpc>
            </a:pPr>
            <a:r>
              <a:rPr lang="pt-BR" sz="3600" smtClean="0">
                <a:latin typeface="Arial" charset="0"/>
                <a:cs typeface="Times New Roman" charset="0"/>
              </a:rPr>
              <a:t>A temperatura oral é de difícil aferição, principalmente na primeira infância, e, por isso, a sua utilização é restrita. </a:t>
            </a:r>
          </a:p>
          <a:p>
            <a:pPr algn="just">
              <a:lnSpc>
                <a:spcPct val="90000"/>
              </a:lnSpc>
            </a:pPr>
            <a:r>
              <a:rPr lang="pt-BR" sz="3600" smtClean="0">
                <a:latin typeface="Arial" charset="0"/>
                <a:cs typeface="Times New Roman" charset="0"/>
              </a:rPr>
              <a:t>Não se deve tomar a temperatura logo após o exercício muscular. Exige-se pelo menos meia hora de repouso. A temperatura retal, especialmente, é influenciada pela atividade.</a:t>
            </a:r>
            <a:endParaRPr lang="pt-BR" sz="3600" smtClean="0">
              <a:cs typeface="Times New Roman" charset="0"/>
            </a:endParaRPr>
          </a:p>
          <a:p>
            <a:pPr algn="just">
              <a:lnSpc>
                <a:spcPct val="90000"/>
              </a:lnSpc>
              <a:buFont typeface="Monotype Sorts" pitchFamily="2" charset="2"/>
              <a:buNone/>
            </a:pPr>
            <a:endParaRPr lang="pt-BR" sz="3600" smtClean="0"/>
          </a:p>
        </p:txBody>
      </p:sp>
    </p:spTree>
    <p:extLst>
      <p:ext uri="{BB962C8B-B14F-4D97-AF65-F5344CB8AC3E}">
        <p14:creationId xmlns:p14="http://schemas.microsoft.com/office/powerpoint/2010/main" val="420327392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pPr algn="ctr"/>
            <a:r>
              <a:rPr lang="pt-BR" sz="5400" b="1" smtClean="0">
                <a:solidFill>
                  <a:srgbClr val="0000FF"/>
                </a:solidFill>
                <a:latin typeface="Arial" charset="0"/>
                <a:cs typeface="Times New Roman" charset="0"/>
              </a:rPr>
              <a:t>TERMORREGULAÇÃO</a:t>
            </a:r>
          </a:p>
        </p:txBody>
      </p:sp>
      <p:sp>
        <p:nvSpPr>
          <p:cNvPr id="116739" name="Rectangle 3"/>
          <p:cNvSpPr>
            <a:spLocks noGrp="1" noChangeArrowheads="1"/>
          </p:cNvSpPr>
          <p:nvPr>
            <p:ph type="body" idx="1"/>
          </p:nvPr>
        </p:nvSpPr>
        <p:spPr>
          <a:xfrm>
            <a:off x="304800" y="1885950"/>
            <a:ext cx="8610600" cy="4667250"/>
          </a:xfrm>
        </p:spPr>
        <p:txBody>
          <a:bodyPr/>
          <a:lstStyle/>
          <a:p>
            <a:pPr algn="just"/>
            <a:r>
              <a:rPr lang="pt-BR" smtClean="0">
                <a:latin typeface="Arial" charset="0"/>
                <a:cs typeface="Times New Roman" charset="0"/>
              </a:rPr>
              <a:t>A temperatura dos lactentes e das crianças é menos constante que a dos adultos.</a:t>
            </a:r>
          </a:p>
          <a:p>
            <a:pPr algn="just"/>
            <a:r>
              <a:rPr lang="pt-BR" smtClean="0">
                <a:latin typeface="Arial" charset="0"/>
                <a:cs typeface="Times New Roman" charset="0"/>
              </a:rPr>
              <a:t>As variações individuais de temperatura corporal podem ser de 1 grau C ou mais durante o dia.</a:t>
            </a:r>
            <a:endParaRPr lang="pt-BR" smtClean="0">
              <a:cs typeface="Times New Roman" charset="0"/>
            </a:endParaRPr>
          </a:p>
          <a:p>
            <a:pPr algn="just"/>
            <a:r>
              <a:rPr lang="pt-BR" smtClean="0">
                <a:latin typeface="Arial" charset="0"/>
                <a:cs typeface="Times New Roman" charset="0"/>
              </a:rPr>
              <a:t>Nas doenças febris, costuma-se registrar a temperatura 3 ou mais vezes ao dia para a determinação de uma curva térmica.</a:t>
            </a:r>
            <a:endParaRPr lang="pt-BR" smtClean="0">
              <a:cs typeface="Times New Roman" charset="0"/>
            </a:endParaRPr>
          </a:p>
          <a:p>
            <a:endParaRPr lang="pt-BR" smtClean="0"/>
          </a:p>
          <a:p>
            <a:endParaRPr lang="pt-BR" smtClean="0"/>
          </a:p>
          <a:p>
            <a:endParaRPr lang="pt-BR" smtClean="0"/>
          </a:p>
          <a:p>
            <a:endParaRPr lang="pt-BR" smtClean="0"/>
          </a:p>
          <a:p>
            <a:endParaRPr lang="pt-BR" smtClean="0"/>
          </a:p>
        </p:txBody>
      </p:sp>
    </p:spTree>
    <p:extLst>
      <p:ext uri="{BB962C8B-B14F-4D97-AF65-F5344CB8AC3E}">
        <p14:creationId xmlns:p14="http://schemas.microsoft.com/office/powerpoint/2010/main" val="347666628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ChangeArrowheads="1"/>
          </p:cNvSpPr>
          <p:nvPr/>
        </p:nvSpPr>
        <p:spPr bwMode="auto">
          <a:xfrm>
            <a:off x="0" y="1830388"/>
            <a:ext cx="9144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sz="2000">
                <a:solidFill>
                  <a:srgbClr val="0000FF"/>
                </a:solidFill>
                <a:latin typeface="Arial" charset="0"/>
                <a:cs typeface="Times New Roman" charset="0"/>
              </a:rPr>
              <a:t>Nomenclatura das variações térmicas do organismo (temperatura axilar)</a:t>
            </a:r>
            <a:endParaRPr lang="en-US" sz="1800">
              <a:solidFill>
                <a:srgbClr val="0000FF"/>
              </a:solidFill>
              <a:cs typeface="Times New Roman" charset="0"/>
            </a:endParaRPr>
          </a:p>
          <a:p>
            <a:endParaRPr lang="en-US" sz="4000"/>
          </a:p>
        </p:txBody>
      </p:sp>
      <p:sp>
        <p:nvSpPr>
          <p:cNvPr id="117763" name="Rectangle 3"/>
          <p:cNvSpPr>
            <a:spLocks noChangeArrowheads="1"/>
          </p:cNvSpPr>
          <p:nvPr/>
        </p:nvSpPr>
        <p:spPr bwMode="auto">
          <a:xfrm>
            <a:off x="0" y="2470150"/>
            <a:ext cx="9144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sz="2000">
                <a:latin typeface="Arial" charset="0"/>
                <a:cs typeface="Times New Roman" charset="0"/>
              </a:rPr>
              <a:t>Classificação                                                    Variação (graus C)</a:t>
            </a:r>
            <a:endParaRPr lang="en-US" sz="1800">
              <a:cs typeface="Times New Roman" charset="0"/>
            </a:endParaRPr>
          </a:p>
          <a:p>
            <a:endParaRPr lang="en-US" sz="4000"/>
          </a:p>
        </p:txBody>
      </p:sp>
      <p:sp>
        <p:nvSpPr>
          <p:cNvPr id="117764" name="Rectangle 4"/>
          <p:cNvSpPr>
            <a:spLocks noChangeArrowheads="1"/>
          </p:cNvSpPr>
          <p:nvPr/>
        </p:nvSpPr>
        <p:spPr bwMode="auto">
          <a:xfrm>
            <a:off x="0" y="3109913"/>
            <a:ext cx="9144000" cy="344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sz="2000">
                <a:latin typeface="Arial" charset="0"/>
                <a:cs typeface="Times New Roman" charset="0"/>
              </a:rPr>
              <a:t>Normotermia                                                                  36,0 – 37,0</a:t>
            </a:r>
            <a:endParaRPr lang="en-US" sz="1800">
              <a:cs typeface="Times New Roman" charset="0"/>
            </a:endParaRPr>
          </a:p>
          <a:p>
            <a:pPr algn="just"/>
            <a:r>
              <a:rPr lang="en-US" sz="2000">
                <a:latin typeface="Arial" charset="0"/>
                <a:cs typeface="Times New Roman" charset="0"/>
              </a:rPr>
              <a:t>Hipotermia                                                                           &lt; 36,0</a:t>
            </a:r>
            <a:endParaRPr lang="en-US" sz="1800">
              <a:cs typeface="Times New Roman" charset="0"/>
            </a:endParaRPr>
          </a:p>
          <a:p>
            <a:pPr algn="just"/>
            <a:r>
              <a:rPr lang="en-US" sz="2000">
                <a:latin typeface="Arial" charset="0"/>
                <a:cs typeface="Times New Roman" charset="0"/>
              </a:rPr>
              <a:t>Temperaturas subfebris                                                 37,0 – 37,5</a:t>
            </a:r>
            <a:endParaRPr lang="en-US" sz="1800">
              <a:cs typeface="Times New Roman" charset="0"/>
            </a:endParaRPr>
          </a:p>
          <a:p>
            <a:pPr algn="just"/>
            <a:r>
              <a:rPr lang="en-US" sz="2000">
                <a:latin typeface="Arial" charset="0"/>
                <a:cs typeface="Times New Roman" charset="0"/>
              </a:rPr>
              <a:t>Febre baixa                                                                    37,5 – 38,5</a:t>
            </a:r>
            <a:endParaRPr lang="en-US" sz="1800">
              <a:cs typeface="Times New Roman" charset="0"/>
            </a:endParaRPr>
          </a:p>
          <a:p>
            <a:pPr algn="just"/>
            <a:r>
              <a:rPr lang="en-US" sz="2000">
                <a:latin typeface="Arial" charset="0"/>
                <a:cs typeface="Times New Roman" charset="0"/>
              </a:rPr>
              <a:t>Febre moderada                                                            38,5 – 39,5</a:t>
            </a:r>
            <a:endParaRPr lang="en-US" sz="1800">
              <a:cs typeface="Times New Roman" charset="0"/>
            </a:endParaRPr>
          </a:p>
          <a:p>
            <a:pPr algn="just"/>
            <a:r>
              <a:rPr lang="en-US" sz="2000">
                <a:latin typeface="Arial" charset="0"/>
                <a:cs typeface="Times New Roman" charset="0"/>
              </a:rPr>
              <a:t>Febre alta                                                                       39,5 – 40,5</a:t>
            </a:r>
            <a:endParaRPr lang="en-US" sz="1800">
              <a:cs typeface="Times New Roman" charset="0"/>
            </a:endParaRPr>
          </a:p>
          <a:p>
            <a:pPr algn="just"/>
            <a:r>
              <a:rPr lang="en-US" sz="2000">
                <a:latin typeface="Arial" charset="0"/>
                <a:cs typeface="Times New Roman" charset="0"/>
              </a:rPr>
              <a:t>Febre muito alta (hiperpirexia)                                             &gt; 40,5</a:t>
            </a:r>
            <a:endParaRPr lang="en-US" sz="1800">
              <a:cs typeface="Times New Roman" charset="0"/>
            </a:endParaRPr>
          </a:p>
          <a:p>
            <a:pPr algn="just"/>
            <a:r>
              <a:rPr lang="en-US" sz="2000">
                <a:latin typeface="Arial" charset="0"/>
                <a:cs typeface="Times New Roman" charset="0"/>
              </a:rPr>
              <a:t>______________________________________________________________________________</a:t>
            </a:r>
            <a:endParaRPr lang="en-US" sz="1800">
              <a:cs typeface="Times New Roman" charset="0"/>
            </a:endParaRPr>
          </a:p>
          <a:p>
            <a:endParaRPr lang="en-US" sz="4000"/>
          </a:p>
        </p:txBody>
      </p:sp>
    </p:spTree>
    <p:extLst>
      <p:ext uri="{BB962C8B-B14F-4D97-AF65-F5344CB8AC3E}">
        <p14:creationId xmlns:p14="http://schemas.microsoft.com/office/powerpoint/2010/main" val="282102488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pt-BR" b="1" smtClean="0">
                <a:solidFill>
                  <a:srgbClr val="FF3399"/>
                </a:solidFill>
                <a:latin typeface="Arial" charset="0"/>
                <a:cs typeface="Times New Roman" charset="0"/>
              </a:rPr>
              <a:t>FREQÜÊNCIA CARDÍACA (PULSO)</a:t>
            </a:r>
          </a:p>
        </p:txBody>
      </p:sp>
      <p:sp>
        <p:nvSpPr>
          <p:cNvPr id="118787" name="Rectangle 3"/>
          <p:cNvSpPr>
            <a:spLocks noGrp="1" noChangeArrowheads="1"/>
          </p:cNvSpPr>
          <p:nvPr>
            <p:ph type="body" idx="1"/>
          </p:nvPr>
        </p:nvSpPr>
        <p:spPr>
          <a:xfrm>
            <a:off x="152400" y="1885950"/>
            <a:ext cx="8991600" cy="4591050"/>
          </a:xfrm>
        </p:spPr>
        <p:txBody>
          <a:bodyPr/>
          <a:lstStyle/>
          <a:p>
            <a:pPr algn="just"/>
            <a:r>
              <a:rPr lang="pt-BR" sz="2800" smtClean="0">
                <a:latin typeface="Arial" charset="0"/>
                <a:cs typeface="Times New Roman" charset="0"/>
              </a:rPr>
              <a:t>A FC dos lactentes e das crianças é muito lábil e mais sensível aos efeitos das doenças, emoções, exercícios físicos e outras alterações do estado metabólico do que nos adultos. </a:t>
            </a:r>
          </a:p>
          <a:p>
            <a:pPr algn="just"/>
            <a:r>
              <a:rPr lang="pt-BR" sz="2800" smtClean="0">
                <a:latin typeface="Arial" charset="0"/>
                <a:cs typeface="Times New Roman" charset="0"/>
              </a:rPr>
              <a:t>Nos lactentes, verifica-se a FC observando-se as pulsações da fontanela anterior, palpando as artérias carótidas ou femorais ou auscultando o coração, se a freqüência estiver muito alta. </a:t>
            </a:r>
          </a:p>
          <a:p>
            <a:pPr algn="just"/>
            <a:r>
              <a:rPr lang="pt-BR" sz="2800" smtClean="0">
                <a:latin typeface="Arial" charset="0"/>
                <a:cs typeface="Times New Roman" charset="0"/>
              </a:rPr>
              <a:t>As FC acima da média recebem o nome de taquicardia e as abaixo, de bradicardia.</a:t>
            </a:r>
            <a:endParaRPr lang="pt-BR" sz="2800" smtClean="0">
              <a:cs typeface="Times New Roman" charset="0"/>
            </a:endParaRPr>
          </a:p>
          <a:p>
            <a:endParaRPr lang="pt-BR" sz="2800" smtClean="0"/>
          </a:p>
        </p:txBody>
      </p:sp>
    </p:spTree>
    <p:extLst>
      <p:ext uri="{BB962C8B-B14F-4D97-AF65-F5344CB8AC3E}">
        <p14:creationId xmlns:p14="http://schemas.microsoft.com/office/powerpoint/2010/main" val="214448623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ChangeArrowheads="1"/>
          </p:cNvSpPr>
          <p:nvPr/>
        </p:nvSpPr>
        <p:spPr bwMode="auto">
          <a:xfrm>
            <a:off x="0" y="1555750"/>
            <a:ext cx="91440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3600">
                <a:solidFill>
                  <a:srgbClr val="FF3399"/>
                </a:solidFill>
                <a:latin typeface="Arial" charset="0"/>
                <a:cs typeface="Times New Roman" charset="0"/>
              </a:rPr>
              <a:t>Freqüência cardíaca média em repouso</a:t>
            </a:r>
            <a:endParaRPr lang="en-US" sz="3200">
              <a:solidFill>
                <a:srgbClr val="FF3399"/>
              </a:solidFill>
              <a:cs typeface="Times New Roman" charset="0"/>
            </a:endParaRPr>
          </a:p>
          <a:p>
            <a:endParaRPr lang="en-US" sz="4800"/>
          </a:p>
        </p:txBody>
      </p:sp>
      <p:sp>
        <p:nvSpPr>
          <p:cNvPr id="119811" name="Rectangle 3"/>
          <p:cNvSpPr>
            <a:spLocks noChangeArrowheads="1"/>
          </p:cNvSpPr>
          <p:nvPr/>
        </p:nvSpPr>
        <p:spPr bwMode="auto">
          <a:xfrm>
            <a:off x="0" y="2195513"/>
            <a:ext cx="9144000" cy="125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a:latin typeface="Arial" charset="0"/>
                <a:cs typeface="Times New Roman" charset="0"/>
              </a:rPr>
              <a:t>Faixa pediátrica                           Freqüência (bc/min)</a:t>
            </a:r>
            <a:endParaRPr lang="en-US" sz="2400">
              <a:cs typeface="Times New Roman" charset="0"/>
            </a:endParaRPr>
          </a:p>
          <a:p>
            <a:endParaRPr lang="en-US" sz="4800"/>
          </a:p>
        </p:txBody>
      </p:sp>
      <p:sp>
        <p:nvSpPr>
          <p:cNvPr id="119812" name="Rectangle 4"/>
          <p:cNvSpPr>
            <a:spLocks noChangeArrowheads="1"/>
          </p:cNvSpPr>
          <p:nvPr/>
        </p:nvSpPr>
        <p:spPr bwMode="auto">
          <a:xfrm>
            <a:off x="0" y="2835275"/>
            <a:ext cx="9144000" cy="253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indent="228600" algn="just"/>
            <a:r>
              <a:rPr lang="en-US">
                <a:latin typeface="Arial" charset="0"/>
                <a:cs typeface="Times New Roman" charset="0"/>
              </a:rPr>
              <a:t>RN                                                            130 - 160</a:t>
            </a:r>
            <a:endParaRPr lang="en-US" sz="2400">
              <a:cs typeface="Times New Roman" charset="0"/>
            </a:endParaRPr>
          </a:p>
          <a:p>
            <a:pPr indent="228600" algn="just"/>
            <a:r>
              <a:rPr lang="en-US">
                <a:latin typeface="Arial" charset="0"/>
                <a:cs typeface="Times New Roman" charset="0"/>
              </a:rPr>
              <a:t>Primeiro ano                                             120 - 140</a:t>
            </a:r>
            <a:endParaRPr lang="en-US" sz="2400">
              <a:cs typeface="Times New Roman" charset="0"/>
            </a:endParaRPr>
          </a:p>
          <a:p>
            <a:pPr indent="228600" algn="just"/>
            <a:r>
              <a:rPr lang="en-US">
                <a:latin typeface="Arial" charset="0"/>
                <a:cs typeface="Times New Roman" charset="0"/>
              </a:rPr>
              <a:t>Segundo ano                                             110 - 130</a:t>
            </a:r>
            <a:endParaRPr lang="en-US" sz="2400">
              <a:cs typeface="Times New Roman" charset="0"/>
            </a:endParaRPr>
          </a:p>
          <a:p>
            <a:pPr indent="228600" algn="just"/>
            <a:r>
              <a:rPr lang="en-US">
                <a:latin typeface="Arial" charset="0"/>
                <a:cs typeface="Times New Roman" charset="0"/>
              </a:rPr>
              <a:t>De 3 a 5 anos                                            100 - 120</a:t>
            </a:r>
            <a:endParaRPr lang="en-US" sz="2400">
              <a:cs typeface="Times New Roman" charset="0"/>
            </a:endParaRPr>
          </a:p>
          <a:p>
            <a:pPr indent="228600"/>
            <a:endParaRPr lang="en-US" sz="4800"/>
          </a:p>
        </p:txBody>
      </p:sp>
      <p:sp>
        <p:nvSpPr>
          <p:cNvPr id="119813" name="Rectangle 5"/>
          <p:cNvSpPr>
            <a:spLocks noChangeArrowheads="1"/>
          </p:cNvSpPr>
          <p:nvPr/>
        </p:nvSpPr>
        <p:spPr bwMode="auto">
          <a:xfrm>
            <a:off x="228600" y="4495800"/>
            <a:ext cx="9144000" cy="125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a:latin typeface="Arial" charset="0"/>
                <a:cs typeface="Times New Roman" charset="0"/>
              </a:rPr>
              <a:t>De 6 a 11 anos                                            90 – 120</a:t>
            </a:r>
            <a:endParaRPr lang="en-US" sz="2400">
              <a:cs typeface="Times New Roman" charset="0"/>
            </a:endParaRPr>
          </a:p>
          <a:p>
            <a:endParaRPr lang="en-US" sz="4800"/>
          </a:p>
        </p:txBody>
      </p:sp>
      <p:sp>
        <p:nvSpPr>
          <p:cNvPr id="119814" name="Rectangle 6"/>
          <p:cNvSpPr>
            <a:spLocks noChangeArrowheads="1"/>
          </p:cNvSpPr>
          <p:nvPr/>
        </p:nvSpPr>
        <p:spPr bwMode="auto">
          <a:xfrm>
            <a:off x="0" y="4662488"/>
            <a:ext cx="9144000" cy="125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a:latin typeface="Arial" charset="0"/>
                <a:cs typeface="Times New Roman" charset="0"/>
              </a:rPr>
              <a:t> </a:t>
            </a:r>
            <a:endParaRPr lang="en-US" sz="2400">
              <a:cs typeface="Times New Roman" charset="0"/>
            </a:endParaRPr>
          </a:p>
          <a:p>
            <a:endParaRPr lang="en-US" sz="4800"/>
          </a:p>
        </p:txBody>
      </p:sp>
    </p:spTree>
    <p:extLst>
      <p:ext uri="{BB962C8B-B14F-4D97-AF65-F5344CB8AC3E}">
        <p14:creationId xmlns:p14="http://schemas.microsoft.com/office/powerpoint/2010/main" val="370122572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pPr algn="ctr"/>
            <a:r>
              <a:rPr lang="pt-BR" sz="6000" b="1" smtClean="0">
                <a:solidFill>
                  <a:srgbClr val="33CC33"/>
                </a:solidFill>
                <a:latin typeface="Arial" charset="0"/>
                <a:cs typeface="Times New Roman" charset="0"/>
              </a:rPr>
              <a:t>PRESSÃO ARTERIAL</a:t>
            </a:r>
            <a:endParaRPr lang="pt-BR" sz="6000" smtClean="0">
              <a:solidFill>
                <a:srgbClr val="33CC33"/>
              </a:solidFill>
              <a:latin typeface="Arial" charset="0"/>
              <a:cs typeface="Times New Roman" charset="0"/>
            </a:endParaRPr>
          </a:p>
        </p:txBody>
      </p:sp>
      <p:sp>
        <p:nvSpPr>
          <p:cNvPr id="120835" name="Rectangle 3"/>
          <p:cNvSpPr>
            <a:spLocks noGrp="1" noChangeArrowheads="1"/>
          </p:cNvSpPr>
          <p:nvPr>
            <p:ph type="body" idx="1"/>
          </p:nvPr>
        </p:nvSpPr>
        <p:spPr>
          <a:xfrm>
            <a:off x="228600" y="1885950"/>
            <a:ext cx="8610600" cy="4591050"/>
          </a:xfrm>
        </p:spPr>
        <p:txBody>
          <a:bodyPr/>
          <a:lstStyle/>
          <a:p>
            <a:pPr algn="just"/>
            <a:r>
              <a:rPr lang="pt-BR" sz="2800" smtClean="0">
                <a:latin typeface="Arial" charset="0"/>
                <a:cs typeface="Times New Roman" charset="0"/>
              </a:rPr>
              <a:t>Os níveis de pressão arterial aumentam, ao logo da infância. </a:t>
            </a:r>
          </a:p>
          <a:p>
            <a:pPr algn="just"/>
            <a:r>
              <a:rPr lang="pt-BR" sz="2800" smtClean="0">
                <a:latin typeface="Arial" charset="0"/>
                <a:cs typeface="Times New Roman" charset="0"/>
              </a:rPr>
              <a:t>A PS normal, fica em torno de 50 mmHg por ocasião d</a:t>
            </a:r>
            <a:r>
              <a:rPr lang="en-US" sz="2800" smtClean="0">
                <a:latin typeface="Arial" charset="0"/>
                <a:cs typeface="Times New Roman" charset="0"/>
              </a:rPr>
              <a:t>o</a:t>
            </a:r>
            <a:r>
              <a:rPr lang="pt-BR" sz="2800" smtClean="0">
                <a:latin typeface="Arial" charset="0"/>
                <a:cs typeface="Times New Roman" charset="0"/>
              </a:rPr>
              <a:t> nascimento, 60 mmHg no primeiro mês, 70 mmHg aos 6 meses, 95 mmHg com 1 ano, 100 mmHg aos 6 anos, 110 mmHg aos 10 anos e </a:t>
            </a:r>
            <a:r>
              <a:rPr lang="en-US" sz="2800" smtClean="0">
                <a:latin typeface="Arial" charset="0"/>
                <a:cs typeface="Times New Roman" charset="0"/>
              </a:rPr>
              <a:t>1</a:t>
            </a:r>
            <a:r>
              <a:rPr lang="pt-BR" sz="2800" smtClean="0">
                <a:latin typeface="Arial" charset="0"/>
                <a:cs typeface="Times New Roman" charset="0"/>
              </a:rPr>
              <a:t>20 mmHg aos 16 anos. </a:t>
            </a:r>
          </a:p>
          <a:p>
            <a:pPr algn="just"/>
            <a:r>
              <a:rPr lang="pt-BR" sz="2800" smtClean="0">
                <a:latin typeface="Arial" charset="0"/>
                <a:cs typeface="Times New Roman" charset="0"/>
              </a:rPr>
              <a:t>A PD atinge cerca de 60 mm Hg, por volta de 1 ano de idade, e eleva-se aos poucos, durante a infância, até cerca de 75 mmHg.</a:t>
            </a:r>
            <a:endParaRPr lang="pt-BR" sz="2800" smtClean="0">
              <a:cs typeface="Times New Roman" charset="0"/>
            </a:endParaRPr>
          </a:p>
        </p:txBody>
      </p:sp>
    </p:spTree>
    <p:extLst>
      <p:ext uri="{BB962C8B-B14F-4D97-AF65-F5344CB8AC3E}">
        <p14:creationId xmlns:p14="http://schemas.microsoft.com/office/powerpoint/2010/main" val="185780844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algn="ctr"/>
            <a:r>
              <a:rPr lang="pt-BR" sz="6000" b="1" smtClean="0">
                <a:solidFill>
                  <a:srgbClr val="33CC33"/>
                </a:solidFill>
                <a:latin typeface="Arial" charset="0"/>
                <a:cs typeface="Times New Roman" charset="0"/>
              </a:rPr>
              <a:t>PRESSÃO ARTERIAL</a:t>
            </a:r>
          </a:p>
        </p:txBody>
      </p:sp>
      <p:sp>
        <p:nvSpPr>
          <p:cNvPr id="121859" name="Rectangle 3"/>
          <p:cNvSpPr>
            <a:spLocks noGrp="1" noChangeArrowheads="1"/>
          </p:cNvSpPr>
          <p:nvPr>
            <p:ph type="body" idx="1"/>
          </p:nvPr>
        </p:nvSpPr>
        <p:spPr/>
        <p:txBody>
          <a:bodyPr/>
          <a:lstStyle/>
          <a:p>
            <a:pPr algn="just"/>
            <a:r>
              <a:rPr lang="pt-BR" sz="2800" smtClean="0">
                <a:latin typeface="Arial" charset="0"/>
                <a:cs typeface="Times New Roman" charset="0"/>
              </a:rPr>
              <a:t>A medição da PA deve fazer parte do exame de qualquer criança com mais de 4 a</a:t>
            </a:r>
            <a:r>
              <a:rPr lang="en-US" sz="2800" smtClean="0">
                <a:latin typeface="Arial" charset="0"/>
                <a:cs typeface="Times New Roman" charset="0"/>
              </a:rPr>
              <a:t>n</a:t>
            </a:r>
            <a:r>
              <a:rPr lang="pt-BR" sz="2800" smtClean="0">
                <a:latin typeface="Arial" charset="0"/>
                <a:cs typeface="Times New Roman" charset="0"/>
              </a:rPr>
              <a:t>os e de qualquer lactente ou criança pré-escolar, quando sugerir problemas relacionados à PA</a:t>
            </a:r>
            <a:r>
              <a:rPr lang="pt-BR" sz="2000" smtClean="0">
                <a:latin typeface="Arial" charset="0"/>
                <a:cs typeface="Times New Roman" charset="0"/>
              </a:rPr>
              <a:t> </a:t>
            </a:r>
          </a:p>
          <a:p>
            <a:pPr algn="just"/>
            <a:r>
              <a:rPr lang="pt-BR" sz="2800" smtClean="0">
                <a:latin typeface="Arial" charset="0"/>
                <a:cs typeface="Times New Roman" charset="0"/>
              </a:rPr>
              <a:t>A PA varia com exercícios físicos, choro e tensão emocional. </a:t>
            </a:r>
          </a:p>
          <a:p>
            <a:pPr algn="just"/>
            <a:r>
              <a:rPr lang="pt-BR" sz="2800" smtClean="0">
                <a:latin typeface="Arial" charset="0"/>
                <a:cs typeface="Times New Roman" charset="0"/>
              </a:rPr>
              <a:t>Como as crianças podem estar ansiosas, deve-se fazer a mensuração da PA no fim dos exames.</a:t>
            </a:r>
            <a:endParaRPr lang="pt-BR" sz="2800" smtClean="0">
              <a:cs typeface="Times New Roman" charset="0"/>
            </a:endParaRPr>
          </a:p>
          <a:p>
            <a:pPr algn="just"/>
            <a:endParaRPr lang="pt-BR" sz="2000" smtClean="0">
              <a:cs typeface="Times New Roman" charset="0"/>
            </a:endParaRPr>
          </a:p>
        </p:txBody>
      </p:sp>
    </p:spTree>
    <p:extLst>
      <p:ext uri="{BB962C8B-B14F-4D97-AF65-F5344CB8AC3E}">
        <p14:creationId xmlns:p14="http://schemas.microsoft.com/office/powerpoint/2010/main" val="132641732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pPr algn="ctr"/>
            <a:r>
              <a:rPr lang="pt-BR" sz="6000" b="1" smtClean="0">
                <a:solidFill>
                  <a:srgbClr val="33CC33"/>
                </a:solidFill>
                <a:latin typeface="Arial" charset="0"/>
                <a:cs typeface="Times New Roman" charset="0"/>
              </a:rPr>
              <a:t>PRESSÃO ARTERIAL</a:t>
            </a:r>
          </a:p>
        </p:txBody>
      </p:sp>
      <p:sp>
        <p:nvSpPr>
          <p:cNvPr id="122883" name="Rectangle 3"/>
          <p:cNvSpPr>
            <a:spLocks noGrp="1" noChangeArrowheads="1"/>
          </p:cNvSpPr>
          <p:nvPr>
            <p:ph type="body" idx="1"/>
          </p:nvPr>
        </p:nvSpPr>
        <p:spPr>
          <a:xfrm>
            <a:off x="228600" y="1885950"/>
            <a:ext cx="8686800" cy="4667250"/>
          </a:xfrm>
        </p:spPr>
        <p:txBody>
          <a:bodyPr/>
          <a:lstStyle/>
          <a:p>
            <a:pPr algn="just">
              <a:lnSpc>
                <a:spcPct val="90000"/>
              </a:lnSpc>
            </a:pPr>
            <a:r>
              <a:rPr lang="pt-BR" smtClean="0">
                <a:latin typeface="Arial" charset="0"/>
                <a:cs typeface="Times New Roman" charset="0"/>
              </a:rPr>
              <a:t>O esfigmo  é utilizado da mesma forma que no adulto. </a:t>
            </a:r>
          </a:p>
          <a:p>
            <a:pPr algn="just">
              <a:lnSpc>
                <a:spcPct val="90000"/>
              </a:lnSpc>
            </a:pPr>
            <a:r>
              <a:rPr lang="pt-BR" smtClean="0">
                <a:latin typeface="Arial" charset="0"/>
                <a:cs typeface="Times New Roman" charset="0"/>
              </a:rPr>
              <a:t>A largura do manguito deve ser a metade ou 2/3 do comprimento do membro superior ou inferior.</a:t>
            </a:r>
          </a:p>
          <a:p>
            <a:pPr algn="just">
              <a:lnSpc>
                <a:spcPct val="90000"/>
              </a:lnSpc>
            </a:pPr>
            <a:r>
              <a:rPr lang="pt-BR" smtClean="0">
                <a:latin typeface="Arial" charset="0"/>
                <a:cs typeface="Times New Roman" charset="0"/>
              </a:rPr>
              <a:t> O manguito mais estreito elevará a leitura pressórica, enquanto um mais largo a reduzirá, além de interferir na técnica ao cobrir parcialmente a artéria braquial (ultrapassa o espaço antecubital). </a:t>
            </a:r>
            <a:endParaRPr lang="pt-BR" smtClean="0">
              <a:cs typeface="Times New Roman" charset="0"/>
            </a:endParaRPr>
          </a:p>
        </p:txBody>
      </p:sp>
    </p:spTree>
    <p:extLst>
      <p:ext uri="{BB962C8B-B14F-4D97-AF65-F5344CB8AC3E}">
        <p14:creationId xmlns:p14="http://schemas.microsoft.com/office/powerpoint/2010/main" val="38287545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pPr algn="ctr"/>
            <a:r>
              <a:rPr lang="pt-BR" sz="5400" b="1" smtClean="0">
                <a:solidFill>
                  <a:schemeClr val="accent1"/>
                </a:solidFill>
                <a:latin typeface="Arial" charset="0"/>
                <a:cs typeface="Times New Roman" charset="0"/>
              </a:rPr>
              <a:t>GENITÁLIA MASCULINA</a:t>
            </a:r>
          </a:p>
        </p:txBody>
      </p:sp>
      <p:sp>
        <p:nvSpPr>
          <p:cNvPr id="123907" name="Rectangle 3"/>
          <p:cNvSpPr>
            <a:spLocks noGrp="1" noChangeArrowheads="1"/>
          </p:cNvSpPr>
          <p:nvPr>
            <p:ph type="body" idx="1"/>
          </p:nvPr>
        </p:nvSpPr>
        <p:spPr>
          <a:xfrm>
            <a:off x="304800" y="1885950"/>
            <a:ext cx="8610600" cy="4667250"/>
          </a:xfrm>
        </p:spPr>
        <p:txBody>
          <a:bodyPr/>
          <a:lstStyle/>
          <a:p>
            <a:pPr algn="just"/>
            <a:r>
              <a:rPr lang="pt-BR" smtClean="0">
                <a:latin typeface="Arial" charset="0"/>
                <a:cs typeface="Times New Roman" charset="0"/>
              </a:rPr>
              <a:t>Os genitais são pouco desenvolvidos no nascimento. </a:t>
            </a:r>
          </a:p>
          <a:p>
            <a:pPr algn="just"/>
            <a:r>
              <a:rPr lang="pt-BR" smtClean="0">
                <a:latin typeface="Arial" charset="0"/>
                <a:cs typeface="Times New Roman" charset="0"/>
              </a:rPr>
              <a:t>Os testículos do menino descem para o escroto antes do nascimento. Ocasionalmente permanecem no abdômen ou no canal inguinal (criptorquidia = testículos retidos). O prognóstico é bom e requer tratamento cirúrgico adequado.</a:t>
            </a:r>
            <a:endParaRPr lang="pt-BR" smtClean="0">
              <a:cs typeface="Times New Roman" charset="0"/>
            </a:endParaRPr>
          </a:p>
          <a:p>
            <a:pPr algn="just">
              <a:buFont typeface="Monotype Sorts" pitchFamily="2" charset="2"/>
              <a:buNone/>
            </a:pPr>
            <a:endParaRPr lang="pt-BR" smtClean="0"/>
          </a:p>
        </p:txBody>
      </p:sp>
    </p:spTree>
    <p:extLst>
      <p:ext uri="{BB962C8B-B14F-4D97-AF65-F5344CB8AC3E}">
        <p14:creationId xmlns:p14="http://schemas.microsoft.com/office/powerpoint/2010/main" val="2417727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457200" y="765175"/>
            <a:ext cx="8229600" cy="5360988"/>
          </a:xfrm>
        </p:spPr>
        <p:txBody>
          <a:bodyPr/>
          <a:lstStyle/>
          <a:p>
            <a:pPr eaLnBrk="1" hangingPunct="1">
              <a:lnSpc>
                <a:spcPct val="90000"/>
              </a:lnSpc>
              <a:buFontTx/>
              <a:buNone/>
            </a:pPr>
            <a:r>
              <a:rPr lang="pt-BR" sz="3300" b="1" smtClean="0">
                <a:latin typeface="Times New Roman" pitchFamily="18" charset="0"/>
              </a:rPr>
              <a:t>	3.</a:t>
            </a:r>
            <a:r>
              <a:rPr lang="pt-BR" sz="3300" smtClean="0">
                <a:latin typeface="Times New Roman" pitchFamily="18" charset="0"/>
              </a:rPr>
              <a:t> Desenvolvam ações para a promoção da cidadania da criança, como a identificação legal (registro civil), matrícula e permanência na educação básica, entre outras.</a:t>
            </a:r>
            <a:br>
              <a:rPr lang="pt-BR" sz="3300" smtClean="0">
                <a:latin typeface="Times New Roman" pitchFamily="18" charset="0"/>
              </a:rPr>
            </a:br>
            <a:r>
              <a:rPr lang="pt-BR" sz="3300" smtClean="0">
                <a:latin typeface="Times New Roman" pitchFamily="18" charset="0"/>
              </a:rPr>
              <a:t>	</a:t>
            </a:r>
          </a:p>
          <a:p>
            <a:pPr algn="just" eaLnBrk="1" hangingPunct="1">
              <a:lnSpc>
                <a:spcPct val="90000"/>
              </a:lnSpc>
              <a:buFontTx/>
              <a:buNone/>
            </a:pPr>
            <a:r>
              <a:rPr lang="pt-BR" sz="3300" b="1" smtClean="0">
                <a:latin typeface="Times New Roman" pitchFamily="18" charset="0"/>
              </a:rPr>
              <a:t>		4.</a:t>
            </a:r>
            <a:r>
              <a:rPr lang="pt-BR" sz="3300" smtClean="0">
                <a:latin typeface="Times New Roman" pitchFamily="18" charset="0"/>
              </a:rPr>
              <a:t> Estimulem práticas preventivas pré e pós-natais de detecção precoce de doenças (teste do pezinho, triagem auditiva, entre outros), contribuindo para um parto seguro e o melhor desenvolvimento físico e mental da criança </a:t>
            </a:r>
          </a:p>
          <a:p>
            <a:pPr eaLnBrk="1" hangingPunct="1">
              <a:lnSpc>
                <a:spcPct val="90000"/>
              </a:lnSpc>
            </a:pPr>
            <a:endParaRPr lang="pt-BR" sz="2800" smtClean="0"/>
          </a:p>
        </p:txBody>
      </p:sp>
    </p:spTree>
    <p:extLst>
      <p:ext uri="{BB962C8B-B14F-4D97-AF65-F5344CB8AC3E}">
        <p14:creationId xmlns:p14="http://schemas.microsoft.com/office/powerpoint/2010/main" val="2475541281"/>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pPr algn="ctr"/>
            <a:r>
              <a:rPr lang="pt-BR" sz="5400" b="1" smtClean="0">
                <a:solidFill>
                  <a:schemeClr val="accent1"/>
                </a:solidFill>
                <a:latin typeface="Arial" charset="0"/>
                <a:cs typeface="Times New Roman" charset="0"/>
              </a:rPr>
              <a:t>GENITÁLIA MASCULINA</a:t>
            </a:r>
          </a:p>
        </p:txBody>
      </p:sp>
      <p:sp>
        <p:nvSpPr>
          <p:cNvPr id="124931" name="Rectangle 3"/>
          <p:cNvSpPr>
            <a:spLocks noGrp="1" noChangeArrowheads="1"/>
          </p:cNvSpPr>
          <p:nvPr>
            <p:ph type="body" idx="1"/>
          </p:nvPr>
        </p:nvSpPr>
        <p:spPr>
          <a:xfrm>
            <a:off x="228600" y="1885950"/>
            <a:ext cx="8686800" cy="4667250"/>
          </a:xfrm>
        </p:spPr>
        <p:txBody>
          <a:bodyPr/>
          <a:lstStyle/>
          <a:p>
            <a:pPr algn="just">
              <a:lnSpc>
                <a:spcPct val="90000"/>
              </a:lnSpc>
            </a:pPr>
            <a:r>
              <a:rPr lang="pt-BR" sz="2800" smtClean="0">
                <a:latin typeface="Arial" charset="0"/>
                <a:cs typeface="Times New Roman" charset="0"/>
              </a:rPr>
              <a:t>O pênis é coberto por uma camada de pele chamada prepúcio. </a:t>
            </a:r>
          </a:p>
          <a:p>
            <a:pPr algn="just">
              <a:lnSpc>
                <a:spcPct val="90000"/>
              </a:lnSpc>
            </a:pPr>
            <a:r>
              <a:rPr lang="pt-BR" sz="2800" smtClean="0">
                <a:latin typeface="Arial" charset="0"/>
                <a:cs typeface="Times New Roman" charset="0"/>
              </a:rPr>
              <a:t>O prepúcio deve ser delicadamente retraído, diariamente durante o banho, deve ser limpo para remover o </a:t>
            </a:r>
            <a:r>
              <a:rPr lang="pt-BR" sz="2800" i="1" smtClean="0">
                <a:latin typeface="Arial" charset="0"/>
                <a:cs typeface="Times New Roman" charset="0"/>
              </a:rPr>
              <a:t>esmegma</a:t>
            </a:r>
            <a:r>
              <a:rPr lang="pt-BR" sz="2800" smtClean="0">
                <a:latin typeface="Arial" charset="0"/>
                <a:cs typeface="Times New Roman" charset="0"/>
              </a:rPr>
              <a:t> (substância pastosa) e as bactérias que podem causar irritação. </a:t>
            </a:r>
          </a:p>
          <a:p>
            <a:pPr algn="just">
              <a:lnSpc>
                <a:spcPct val="90000"/>
              </a:lnSpc>
            </a:pPr>
            <a:r>
              <a:rPr lang="pt-BR" sz="2800" smtClean="0">
                <a:latin typeface="Arial" charset="0"/>
                <a:cs typeface="Times New Roman" charset="0"/>
              </a:rPr>
              <a:t>O prepúcio deve ser retraído somente até o ponto onde não causar pressão. Deve ser depois recolocado para sua posição normal, uma vez que sua constrição pode provocar edema e prejudicar a circulação. </a:t>
            </a:r>
            <a:endParaRPr lang="pt-BR" sz="2800" smtClean="0"/>
          </a:p>
        </p:txBody>
      </p:sp>
    </p:spTree>
    <p:extLst>
      <p:ext uri="{BB962C8B-B14F-4D97-AF65-F5344CB8AC3E}">
        <p14:creationId xmlns:p14="http://schemas.microsoft.com/office/powerpoint/2010/main" val="46519938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algn="ctr"/>
            <a:r>
              <a:rPr lang="pt-BR" sz="5400" b="1" smtClean="0">
                <a:solidFill>
                  <a:schemeClr val="accent1"/>
                </a:solidFill>
                <a:latin typeface="Arial" charset="0"/>
                <a:cs typeface="Times New Roman" charset="0"/>
              </a:rPr>
              <a:t>GENITÁLIA MASCULINA</a:t>
            </a:r>
          </a:p>
        </p:txBody>
      </p:sp>
      <p:sp>
        <p:nvSpPr>
          <p:cNvPr id="125955" name="Rectangle 3"/>
          <p:cNvSpPr>
            <a:spLocks noGrp="1" noChangeArrowheads="1"/>
          </p:cNvSpPr>
          <p:nvPr>
            <p:ph type="body" idx="1"/>
          </p:nvPr>
        </p:nvSpPr>
        <p:spPr>
          <a:xfrm>
            <a:off x="304800" y="1885950"/>
            <a:ext cx="8534400" cy="4591050"/>
          </a:xfrm>
        </p:spPr>
        <p:txBody>
          <a:bodyPr/>
          <a:lstStyle/>
          <a:p>
            <a:pPr algn="just">
              <a:lnSpc>
                <a:spcPct val="90000"/>
              </a:lnSpc>
            </a:pPr>
            <a:r>
              <a:rPr lang="pt-BR" smtClean="0">
                <a:latin typeface="Arial" charset="0"/>
                <a:cs typeface="Times New Roman" charset="0"/>
              </a:rPr>
              <a:t>O prepúcio talvez seja justo neste período, só podendo ser retraído algumas semanas após o nascimento. </a:t>
            </a:r>
          </a:p>
          <a:p>
            <a:pPr algn="just">
              <a:lnSpc>
                <a:spcPct val="90000"/>
              </a:lnSpc>
            </a:pPr>
            <a:r>
              <a:rPr lang="pt-BR" smtClean="0">
                <a:latin typeface="Arial" charset="0"/>
                <a:cs typeface="Times New Roman" charset="0"/>
              </a:rPr>
              <a:t>Os pais devem ser instruídos a retrair o prepúcio, e incentivados a fazer perguntas sobre o assunto durante as consultas de rotina. </a:t>
            </a:r>
          </a:p>
          <a:p>
            <a:pPr algn="just">
              <a:lnSpc>
                <a:spcPct val="90000"/>
              </a:lnSpc>
            </a:pPr>
            <a:r>
              <a:rPr lang="pt-BR" smtClean="0">
                <a:latin typeface="Arial" charset="0"/>
                <a:cs typeface="Times New Roman" charset="0"/>
              </a:rPr>
              <a:t>A ereção do pênis é comum e não tem significado especial.</a:t>
            </a:r>
            <a:endParaRPr lang="pt-BR" smtClean="0">
              <a:cs typeface="Times New Roman" charset="0"/>
            </a:endParaRPr>
          </a:p>
          <a:p>
            <a:pPr algn="just">
              <a:lnSpc>
                <a:spcPct val="90000"/>
              </a:lnSpc>
              <a:buFont typeface="Monotype Sorts" pitchFamily="2" charset="2"/>
              <a:buNone/>
            </a:pPr>
            <a:r>
              <a:rPr lang="pt-BR" smtClean="0">
                <a:latin typeface="Arial" charset="0"/>
                <a:cs typeface="Times New Roman" charset="0"/>
              </a:rPr>
              <a:t>	</a:t>
            </a:r>
            <a:endParaRPr lang="pt-BR" smtClean="0"/>
          </a:p>
        </p:txBody>
      </p:sp>
    </p:spTree>
    <p:extLst>
      <p:ext uri="{BB962C8B-B14F-4D97-AF65-F5344CB8AC3E}">
        <p14:creationId xmlns:p14="http://schemas.microsoft.com/office/powerpoint/2010/main" val="266153432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algn="ctr"/>
            <a:r>
              <a:rPr lang="pt-BR" sz="5400" b="1" smtClean="0">
                <a:solidFill>
                  <a:schemeClr val="accent1"/>
                </a:solidFill>
                <a:latin typeface="Arial" charset="0"/>
                <a:cs typeface="Times New Roman" charset="0"/>
              </a:rPr>
              <a:t>GENITÁLIA MASCULINA</a:t>
            </a:r>
          </a:p>
        </p:txBody>
      </p:sp>
      <p:sp>
        <p:nvSpPr>
          <p:cNvPr id="126979" name="Rectangle 3"/>
          <p:cNvSpPr>
            <a:spLocks noGrp="1" noChangeArrowheads="1"/>
          </p:cNvSpPr>
          <p:nvPr>
            <p:ph type="body" idx="1"/>
          </p:nvPr>
        </p:nvSpPr>
        <p:spPr>
          <a:xfrm>
            <a:off x="228600" y="1885950"/>
            <a:ext cx="8686800" cy="4591050"/>
          </a:xfrm>
        </p:spPr>
        <p:txBody>
          <a:bodyPr/>
          <a:lstStyle/>
          <a:p>
            <a:pPr algn="just"/>
            <a:r>
              <a:rPr lang="pt-BR" smtClean="0">
                <a:latin typeface="Arial" charset="0"/>
                <a:cs typeface="Times New Roman" charset="0"/>
              </a:rPr>
              <a:t>A circuncisão é a remoção cirúrgica do prepúcio. O procedimento tem sido tema de muita controvérsia. Os riscos incluem a infecção e a hemorragia, entre outros. </a:t>
            </a:r>
          </a:p>
          <a:p>
            <a:pPr algn="just"/>
            <a:r>
              <a:rPr lang="pt-BR" smtClean="0">
                <a:latin typeface="Arial" charset="0"/>
                <a:cs typeface="Times New Roman" charset="0"/>
              </a:rPr>
              <a:t>As crianças com anomalias congênitas do pênis, como a hipospádia (abertura da uretra na superfície inferior do pênis), não devem realizar a circuncisão, pois a pele pode ser necessária para a cirurgia. </a:t>
            </a:r>
            <a:endParaRPr lang="pt-BR" smtClean="0"/>
          </a:p>
        </p:txBody>
      </p:sp>
    </p:spTree>
    <p:extLst>
      <p:ext uri="{BB962C8B-B14F-4D97-AF65-F5344CB8AC3E}">
        <p14:creationId xmlns:p14="http://schemas.microsoft.com/office/powerpoint/2010/main" val="117754152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algn="ctr"/>
            <a:r>
              <a:rPr lang="pt-BR" sz="5400" b="1" smtClean="0">
                <a:solidFill>
                  <a:schemeClr val="accent1"/>
                </a:solidFill>
                <a:latin typeface="Arial" charset="0"/>
                <a:cs typeface="Times New Roman" charset="0"/>
              </a:rPr>
              <a:t>GENITÁLIA MASCULINA</a:t>
            </a:r>
          </a:p>
        </p:txBody>
      </p:sp>
      <p:sp>
        <p:nvSpPr>
          <p:cNvPr id="128003" name="Rectangle 3"/>
          <p:cNvSpPr>
            <a:spLocks noGrp="1" noChangeArrowheads="1"/>
          </p:cNvSpPr>
          <p:nvPr>
            <p:ph type="body" idx="1"/>
          </p:nvPr>
        </p:nvSpPr>
        <p:spPr>
          <a:xfrm>
            <a:off x="228600" y="1885950"/>
            <a:ext cx="8686800" cy="4591050"/>
          </a:xfrm>
        </p:spPr>
        <p:txBody>
          <a:bodyPr/>
          <a:lstStyle/>
          <a:p>
            <a:pPr algn="just">
              <a:lnSpc>
                <a:spcPct val="90000"/>
              </a:lnSpc>
            </a:pPr>
            <a:r>
              <a:rPr lang="pt-BR" smtClean="0">
                <a:latin typeface="Arial" charset="0"/>
                <a:cs typeface="Times New Roman" charset="0"/>
              </a:rPr>
              <a:t>A discussão dos prós e contras sobre este procedimento é incluída como parte da orientação pré-natal e pós –parto. </a:t>
            </a:r>
          </a:p>
          <a:p>
            <a:pPr algn="just">
              <a:lnSpc>
                <a:spcPct val="90000"/>
              </a:lnSpc>
            </a:pPr>
            <a:r>
              <a:rPr lang="pt-BR" smtClean="0">
                <a:latin typeface="Arial" charset="0"/>
                <a:cs typeface="Times New Roman" charset="0"/>
              </a:rPr>
              <a:t>Independente de ter realizado a circuncisão ou não, o menino deve ser orientado, na idade apropriada, a fazer a higiene diária do pênis. Isso inclui uma atenção especial para as dobras de pele, a retração do prepúcio, a limpeza do pênis, e o exame de nódulos ou edema. </a:t>
            </a:r>
            <a:endParaRPr lang="pt-BR" smtClean="0"/>
          </a:p>
          <a:p>
            <a:pPr>
              <a:lnSpc>
                <a:spcPct val="90000"/>
              </a:lnSpc>
            </a:pPr>
            <a:endParaRPr lang="pt-BR" smtClean="0"/>
          </a:p>
          <a:p>
            <a:pPr>
              <a:lnSpc>
                <a:spcPct val="90000"/>
              </a:lnSpc>
            </a:pPr>
            <a:endParaRPr lang="pt-BR" smtClean="0"/>
          </a:p>
          <a:p>
            <a:pPr>
              <a:lnSpc>
                <a:spcPct val="90000"/>
              </a:lnSpc>
            </a:pPr>
            <a:endParaRPr lang="pt-BR" smtClean="0"/>
          </a:p>
          <a:p>
            <a:pPr>
              <a:lnSpc>
                <a:spcPct val="90000"/>
              </a:lnSpc>
            </a:pPr>
            <a:endParaRPr lang="pt-BR" smtClean="0"/>
          </a:p>
        </p:txBody>
      </p:sp>
    </p:spTree>
    <p:extLst>
      <p:ext uri="{BB962C8B-B14F-4D97-AF65-F5344CB8AC3E}">
        <p14:creationId xmlns:p14="http://schemas.microsoft.com/office/powerpoint/2010/main" val="95243529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algn="ctr"/>
            <a:r>
              <a:rPr lang="pt-BR" sz="5400" b="1" smtClean="0">
                <a:solidFill>
                  <a:schemeClr val="accent1"/>
                </a:solidFill>
                <a:latin typeface="Arial" charset="0"/>
                <a:cs typeface="Times New Roman" charset="0"/>
              </a:rPr>
              <a:t>GENITÁLIA MASCULINA</a:t>
            </a:r>
          </a:p>
        </p:txBody>
      </p:sp>
      <p:sp>
        <p:nvSpPr>
          <p:cNvPr id="129027" name="Rectangle 3"/>
          <p:cNvSpPr>
            <a:spLocks noGrp="1" noChangeArrowheads="1"/>
          </p:cNvSpPr>
          <p:nvPr>
            <p:ph type="body" idx="1"/>
          </p:nvPr>
        </p:nvSpPr>
        <p:spPr/>
        <p:txBody>
          <a:bodyPr/>
          <a:lstStyle/>
          <a:p>
            <a:pPr algn="just"/>
            <a:r>
              <a:rPr lang="pt-BR" sz="4000" smtClean="0">
                <a:latin typeface="Arial" charset="0"/>
                <a:cs typeface="Times New Roman" charset="0"/>
              </a:rPr>
              <a:t>O enfermeiro deve investigar o conhecimento que os pais têm sobre esse assunto, determinando também a sua compreensão em relação à circuncisão. </a:t>
            </a:r>
            <a:endParaRPr lang="pt-BR" sz="4000" smtClean="0">
              <a:cs typeface="Times New Roman" charset="0"/>
            </a:endParaRPr>
          </a:p>
          <a:p>
            <a:endParaRPr lang="pt-BR" sz="4000" smtClean="0"/>
          </a:p>
        </p:txBody>
      </p:sp>
    </p:spTree>
    <p:extLst>
      <p:ext uri="{BB962C8B-B14F-4D97-AF65-F5344CB8AC3E}">
        <p14:creationId xmlns:p14="http://schemas.microsoft.com/office/powerpoint/2010/main" val="169159464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algn="ctr"/>
            <a:r>
              <a:rPr lang="pt-BR" sz="6000" b="1" smtClean="0">
                <a:solidFill>
                  <a:schemeClr val="accent2"/>
                </a:solidFill>
                <a:latin typeface="Arial" charset="0"/>
                <a:cs typeface="Times New Roman" charset="0"/>
              </a:rPr>
              <a:t>GENITÁLIA FEMININA</a:t>
            </a:r>
          </a:p>
        </p:txBody>
      </p:sp>
      <p:sp>
        <p:nvSpPr>
          <p:cNvPr id="130051" name="Rectangle 3"/>
          <p:cNvSpPr>
            <a:spLocks noGrp="1" noChangeArrowheads="1"/>
          </p:cNvSpPr>
          <p:nvPr>
            <p:ph type="body" idx="1"/>
          </p:nvPr>
        </p:nvSpPr>
        <p:spPr/>
        <p:txBody>
          <a:bodyPr/>
          <a:lstStyle/>
          <a:p>
            <a:pPr algn="just"/>
            <a:r>
              <a:rPr lang="pt-BR" sz="3600" smtClean="0">
                <a:latin typeface="Arial" charset="0"/>
                <a:cs typeface="Times New Roman" charset="0"/>
              </a:rPr>
              <a:t>Os genitais femininos podem estar levemente edemaciados. </a:t>
            </a:r>
          </a:p>
          <a:p>
            <a:pPr algn="just"/>
            <a:r>
              <a:rPr lang="pt-BR" sz="3600" smtClean="0">
                <a:latin typeface="Arial" charset="0"/>
                <a:cs typeface="Times New Roman" charset="0"/>
              </a:rPr>
              <a:t>Talvez haja uma secreção sanguinolenta na vagina que ocorre devido aos hormônios transmitidos pela mãe ao nascimento. </a:t>
            </a:r>
            <a:endParaRPr lang="pt-BR" sz="3600" smtClean="0">
              <a:cs typeface="Times New Roman" charset="0"/>
            </a:endParaRPr>
          </a:p>
          <a:p>
            <a:endParaRPr lang="pt-BR" sz="3600" smtClean="0"/>
          </a:p>
        </p:txBody>
      </p:sp>
    </p:spTree>
    <p:extLst>
      <p:ext uri="{BB962C8B-B14F-4D97-AF65-F5344CB8AC3E}">
        <p14:creationId xmlns:p14="http://schemas.microsoft.com/office/powerpoint/2010/main" val="420729734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pPr algn="ctr"/>
            <a:r>
              <a:rPr lang="pt-BR" sz="7200" b="1" smtClean="0">
                <a:solidFill>
                  <a:schemeClr val="hlink"/>
                </a:solidFill>
                <a:latin typeface="Arial" charset="0"/>
                <a:cs typeface="Times New Roman" charset="0"/>
              </a:rPr>
              <a:t>PELE</a:t>
            </a:r>
          </a:p>
        </p:txBody>
      </p:sp>
      <p:sp>
        <p:nvSpPr>
          <p:cNvPr id="131075" name="Rectangle 3"/>
          <p:cNvSpPr>
            <a:spLocks noGrp="1" noChangeArrowheads="1"/>
          </p:cNvSpPr>
          <p:nvPr>
            <p:ph type="body" idx="1"/>
          </p:nvPr>
        </p:nvSpPr>
        <p:spPr>
          <a:xfrm>
            <a:off x="228600" y="1885950"/>
            <a:ext cx="8686800" cy="4667250"/>
          </a:xfrm>
        </p:spPr>
        <p:txBody>
          <a:bodyPr/>
          <a:lstStyle/>
          <a:p>
            <a:pPr algn="just"/>
            <a:r>
              <a:rPr lang="pt-BR" sz="2800" smtClean="0">
                <a:latin typeface="Arial" charset="0"/>
                <a:cs typeface="Times New Roman" charset="0"/>
              </a:rPr>
              <a:t>A pele dos RN brancos é de cor avermelhada ou rosa escura. </a:t>
            </a:r>
          </a:p>
          <a:p>
            <a:pPr algn="just"/>
            <a:r>
              <a:rPr lang="pt-BR" sz="2800" smtClean="0">
                <a:latin typeface="Arial" charset="0"/>
                <a:cs typeface="Times New Roman" charset="0"/>
              </a:rPr>
              <a:t>A pele dos negros é de um marrom avermelhado. </a:t>
            </a:r>
          </a:p>
          <a:p>
            <a:pPr algn="just"/>
            <a:r>
              <a:rPr lang="pt-BR" sz="2800" smtClean="0">
                <a:latin typeface="Arial" charset="0"/>
                <a:cs typeface="Times New Roman" charset="0"/>
              </a:rPr>
              <a:t>Os RN de descendência latina podem ter um tom esverdeado ou amarelado na pele. </a:t>
            </a:r>
          </a:p>
          <a:p>
            <a:pPr algn="just"/>
            <a:r>
              <a:rPr lang="pt-BR" sz="2800" i="1" smtClean="0">
                <a:latin typeface="Arial" charset="0"/>
                <a:cs typeface="Times New Roman" charset="0"/>
              </a:rPr>
              <a:t>Lanugem - </a:t>
            </a:r>
            <a:r>
              <a:rPr lang="pt-BR" sz="2800" smtClean="0">
                <a:latin typeface="Arial" charset="0"/>
                <a:cs typeface="Times New Roman" charset="0"/>
              </a:rPr>
              <a:t>pelugem fina que cobre o corpo,  tende a desaparecer durante a primeira semana de vida. É mais evidente nas crianças nascidas prematuramente. </a:t>
            </a:r>
          </a:p>
        </p:txBody>
      </p:sp>
    </p:spTree>
    <p:extLst>
      <p:ext uri="{BB962C8B-B14F-4D97-AF65-F5344CB8AC3E}">
        <p14:creationId xmlns:p14="http://schemas.microsoft.com/office/powerpoint/2010/main" val="127742975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pPr algn="ctr"/>
            <a:r>
              <a:rPr lang="pt-BR" sz="7200" b="1" smtClean="0">
                <a:solidFill>
                  <a:schemeClr val="hlink"/>
                </a:solidFill>
                <a:latin typeface="Arial" charset="0"/>
                <a:cs typeface="Times New Roman" charset="0"/>
              </a:rPr>
              <a:t>PELE</a:t>
            </a:r>
          </a:p>
        </p:txBody>
      </p:sp>
      <p:sp>
        <p:nvSpPr>
          <p:cNvPr id="132099" name="Rectangle 3"/>
          <p:cNvSpPr>
            <a:spLocks noGrp="1" noChangeArrowheads="1"/>
          </p:cNvSpPr>
          <p:nvPr>
            <p:ph type="body" idx="1"/>
          </p:nvPr>
        </p:nvSpPr>
        <p:spPr/>
        <p:txBody>
          <a:bodyPr/>
          <a:lstStyle/>
          <a:p>
            <a:pPr algn="just">
              <a:lnSpc>
                <a:spcPct val="90000"/>
              </a:lnSpc>
            </a:pPr>
            <a:r>
              <a:rPr lang="pt-BR" i="1" smtClean="0">
                <a:latin typeface="Arial" charset="0"/>
                <a:cs typeface="Times New Roman" charset="0"/>
              </a:rPr>
              <a:t>vérnix caseoso - </a:t>
            </a:r>
            <a:r>
              <a:rPr lang="pt-BR" smtClean="0">
                <a:latin typeface="Arial" charset="0"/>
                <a:cs typeface="Times New Roman" charset="0"/>
              </a:rPr>
              <a:t>substância leitosa que cobre a pele do RN, é composto de células e secreções glandulares, sendo considerado uma proteção da pele contra infecção. </a:t>
            </a:r>
          </a:p>
          <a:p>
            <a:pPr algn="just">
              <a:lnSpc>
                <a:spcPct val="90000"/>
              </a:lnSpc>
            </a:pPr>
            <a:r>
              <a:rPr lang="pt-BR" i="1" smtClean="0">
                <a:latin typeface="Arial" charset="0"/>
                <a:cs typeface="Times New Roman" charset="0"/>
              </a:rPr>
              <a:t>millium</a:t>
            </a:r>
            <a:r>
              <a:rPr lang="pt-BR" smtClean="0">
                <a:latin typeface="Arial" charset="0"/>
                <a:cs typeface="Times New Roman" charset="0"/>
              </a:rPr>
              <a:t> - pequenos pontos brancos, causados pela obstrução das glândulas sebáceas, no nariz e no queixo e desaparecem em poucas semanas. </a:t>
            </a:r>
          </a:p>
        </p:txBody>
      </p:sp>
    </p:spTree>
    <p:extLst>
      <p:ext uri="{BB962C8B-B14F-4D97-AF65-F5344CB8AC3E}">
        <p14:creationId xmlns:p14="http://schemas.microsoft.com/office/powerpoint/2010/main" val="67702677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pPr algn="ctr"/>
            <a:r>
              <a:rPr lang="pt-BR" sz="7200" b="1" smtClean="0">
                <a:solidFill>
                  <a:schemeClr val="hlink"/>
                </a:solidFill>
                <a:latin typeface="Arial" charset="0"/>
                <a:cs typeface="Times New Roman" charset="0"/>
              </a:rPr>
              <a:t>PELE</a:t>
            </a:r>
          </a:p>
        </p:txBody>
      </p:sp>
      <p:sp>
        <p:nvSpPr>
          <p:cNvPr id="133123" name="Rectangle 3"/>
          <p:cNvSpPr>
            <a:spLocks noGrp="1" noChangeArrowheads="1"/>
          </p:cNvSpPr>
          <p:nvPr>
            <p:ph type="body" idx="1"/>
          </p:nvPr>
        </p:nvSpPr>
        <p:spPr>
          <a:xfrm>
            <a:off x="228600" y="1885950"/>
            <a:ext cx="8686800" cy="4591050"/>
          </a:xfrm>
        </p:spPr>
        <p:txBody>
          <a:bodyPr/>
          <a:lstStyle/>
          <a:p>
            <a:pPr algn="just">
              <a:lnSpc>
                <a:spcPct val="90000"/>
              </a:lnSpc>
            </a:pPr>
            <a:r>
              <a:rPr lang="pt-BR" i="1" smtClean="0">
                <a:latin typeface="Arial" charset="0"/>
                <a:cs typeface="Times New Roman" charset="0"/>
              </a:rPr>
              <a:t>manchas mongólicas -</a:t>
            </a:r>
            <a:r>
              <a:rPr lang="pt-BR" smtClean="0">
                <a:latin typeface="Arial" charset="0"/>
                <a:cs typeface="Times New Roman" charset="0"/>
              </a:rPr>
              <a:t> pigmentações azuladas da pele, são comuns nos filhos de pais negros, de nativos americanos e de raças mediterrâneas. São geralmente encontradas sobre a zona do sacro e dos glúteos. Elas desaparecem expontaneamente durante os primeiros anos de vida. </a:t>
            </a:r>
          </a:p>
          <a:p>
            <a:pPr algn="just">
              <a:lnSpc>
                <a:spcPct val="90000"/>
              </a:lnSpc>
            </a:pPr>
            <a:r>
              <a:rPr lang="pt-BR" smtClean="0">
                <a:latin typeface="Arial" charset="0"/>
                <a:cs typeface="Times New Roman" charset="0"/>
              </a:rPr>
              <a:t>A palidez ou a cianose generalizada não são normais e devem ser comunicadas. </a:t>
            </a:r>
            <a:endParaRPr lang="pt-BR" smtClean="0">
              <a:cs typeface="Times New Roman" charset="0"/>
            </a:endParaRPr>
          </a:p>
        </p:txBody>
      </p:sp>
    </p:spTree>
    <p:extLst>
      <p:ext uri="{BB962C8B-B14F-4D97-AF65-F5344CB8AC3E}">
        <p14:creationId xmlns:p14="http://schemas.microsoft.com/office/powerpoint/2010/main" val="392569612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algn="ctr"/>
            <a:r>
              <a:rPr lang="pt-BR" sz="7200" b="1" smtClean="0">
                <a:solidFill>
                  <a:schemeClr val="hlink"/>
                </a:solidFill>
                <a:latin typeface="Arial" charset="0"/>
                <a:cs typeface="Times New Roman" charset="0"/>
              </a:rPr>
              <a:t>PELE</a:t>
            </a:r>
          </a:p>
        </p:txBody>
      </p:sp>
      <p:sp>
        <p:nvSpPr>
          <p:cNvPr id="134147" name="Rectangle 3"/>
          <p:cNvSpPr>
            <a:spLocks noGrp="1" noChangeArrowheads="1"/>
          </p:cNvSpPr>
          <p:nvPr>
            <p:ph type="body" idx="1"/>
          </p:nvPr>
        </p:nvSpPr>
        <p:spPr>
          <a:xfrm>
            <a:off x="228600" y="1828800"/>
            <a:ext cx="8610600" cy="4629150"/>
          </a:xfrm>
        </p:spPr>
        <p:txBody>
          <a:bodyPr/>
          <a:lstStyle/>
          <a:p>
            <a:pPr algn="just"/>
            <a:r>
              <a:rPr lang="pt-BR" smtClean="0">
                <a:latin typeface="Arial" charset="0"/>
                <a:cs typeface="Times New Roman" charset="0"/>
              </a:rPr>
              <a:t>A </a:t>
            </a:r>
            <a:r>
              <a:rPr lang="pt-BR" i="1" smtClean="0">
                <a:latin typeface="Arial" charset="0"/>
                <a:cs typeface="Times New Roman" charset="0"/>
              </a:rPr>
              <a:t>turgidez</a:t>
            </a:r>
            <a:r>
              <a:rPr lang="pt-BR" smtClean="0">
                <a:latin typeface="Arial" charset="0"/>
                <a:cs typeface="Times New Roman" charset="0"/>
              </a:rPr>
              <a:t> dos tecidos refere-se às condições da pele em relação à hidratação ou desidratação do recém-nascido. Para testar a turgidez (elasticidade), o enfermeiro aperta e solta a pele, delicadamente. Ela deve voltar ao lugar imediatamente. Quando a pele permanece enrugada, a turgidez é considerada deficiente.</a:t>
            </a:r>
            <a:endParaRPr lang="pt-BR" smtClean="0">
              <a:cs typeface="Times New Roman" charset="0"/>
            </a:endParaRPr>
          </a:p>
        </p:txBody>
      </p:sp>
    </p:spTree>
    <p:extLst>
      <p:ext uri="{BB962C8B-B14F-4D97-AF65-F5344CB8AC3E}">
        <p14:creationId xmlns:p14="http://schemas.microsoft.com/office/powerpoint/2010/main" val="1048595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323850" y="620713"/>
            <a:ext cx="8359775" cy="5832475"/>
          </a:xfrm>
        </p:spPr>
        <p:txBody>
          <a:bodyPr/>
          <a:lstStyle/>
          <a:p>
            <a:pPr eaLnBrk="1" hangingPunct="1">
              <a:lnSpc>
                <a:spcPct val="80000"/>
              </a:lnSpc>
              <a:buFontTx/>
              <a:buNone/>
            </a:pPr>
            <a:r>
              <a:rPr lang="pt-BR" sz="1600" b="1" smtClean="0"/>
              <a:t>		</a:t>
            </a:r>
            <a:r>
              <a:rPr lang="pt-BR" sz="2000" b="1" smtClean="0">
                <a:latin typeface="Verdana" pitchFamily="34" charset="0"/>
              </a:rPr>
              <a:t>5.</a:t>
            </a:r>
            <a:r>
              <a:rPr lang="pt-BR" sz="2000" smtClean="0">
                <a:latin typeface="Verdana" pitchFamily="34" charset="0"/>
              </a:rPr>
              <a:t> Estimulem a amamentação, inclusive pelas mães trabalhadoras e mães detentas.</a:t>
            </a:r>
            <a:br>
              <a:rPr lang="pt-BR" sz="2000" smtClean="0">
                <a:latin typeface="Verdana" pitchFamily="34" charset="0"/>
              </a:rPr>
            </a:br>
            <a:endParaRPr lang="pt-BR" sz="2000" smtClean="0">
              <a:latin typeface="Verdana" pitchFamily="34" charset="0"/>
            </a:endParaRPr>
          </a:p>
          <a:p>
            <a:pPr eaLnBrk="1" hangingPunct="1">
              <a:lnSpc>
                <a:spcPct val="80000"/>
              </a:lnSpc>
              <a:buFontTx/>
              <a:buNone/>
            </a:pPr>
            <a:endParaRPr lang="pt-BR" sz="2000" smtClean="0">
              <a:latin typeface="Verdana" pitchFamily="34" charset="0"/>
            </a:endParaRPr>
          </a:p>
          <a:p>
            <a:pPr eaLnBrk="1" hangingPunct="1">
              <a:lnSpc>
                <a:spcPct val="80000"/>
              </a:lnSpc>
              <a:buFontTx/>
              <a:buNone/>
            </a:pPr>
            <a:r>
              <a:rPr lang="pt-BR" sz="2000" b="1" smtClean="0">
                <a:latin typeface="Verdana" pitchFamily="34" charset="0"/>
              </a:rPr>
              <a:t>		6.</a:t>
            </a:r>
            <a:r>
              <a:rPr lang="pt-BR" sz="2000" smtClean="0">
                <a:latin typeface="Verdana" pitchFamily="34" charset="0"/>
              </a:rPr>
              <a:t> Promovam os cuidados necessários ao desenvolvimento emocional do bebê e à qualidade do vínculo mãe-cuidador (a)-bebê.</a:t>
            </a:r>
            <a:br>
              <a:rPr lang="pt-BR" sz="2000" smtClean="0">
                <a:latin typeface="Verdana" pitchFamily="34" charset="0"/>
              </a:rPr>
            </a:br>
            <a:endParaRPr lang="pt-BR" sz="2000" smtClean="0">
              <a:latin typeface="Verdana" pitchFamily="34" charset="0"/>
            </a:endParaRPr>
          </a:p>
          <a:p>
            <a:pPr eaLnBrk="1" hangingPunct="1">
              <a:lnSpc>
                <a:spcPct val="80000"/>
              </a:lnSpc>
              <a:buFontTx/>
              <a:buNone/>
            </a:pPr>
            <a:endParaRPr lang="pt-BR" sz="2000" smtClean="0">
              <a:latin typeface="Verdana" pitchFamily="34" charset="0"/>
            </a:endParaRPr>
          </a:p>
          <a:p>
            <a:pPr eaLnBrk="1" hangingPunct="1">
              <a:lnSpc>
                <a:spcPct val="80000"/>
              </a:lnSpc>
              <a:buFontTx/>
              <a:buNone/>
            </a:pPr>
            <a:r>
              <a:rPr lang="pt-BR" sz="2000" b="1" smtClean="0">
                <a:latin typeface="Verdana" pitchFamily="34" charset="0"/>
              </a:rPr>
              <a:t>		7.</a:t>
            </a:r>
            <a:r>
              <a:rPr lang="pt-BR" sz="2000" smtClean="0">
                <a:latin typeface="Verdana" pitchFamily="34" charset="0"/>
              </a:rPr>
              <a:t> Concebam a desnutrição como conseqüência de diversas causas (infra-estrutura, renda das famílias etc.), propondo intervenções a elas relacionadas.</a:t>
            </a:r>
            <a:br>
              <a:rPr lang="pt-BR" sz="2000" smtClean="0">
                <a:latin typeface="Verdana" pitchFamily="34" charset="0"/>
              </a:rPr>
            </a:br>
            <a:endParaRPr lang="pt-BR" sz="2000" smtClean="0">
              <a:latin typeface="Verdana" pitchFamily="34" charset="0"/>
            </a:endParaRPr>
          </a:p>
          <a:p>
            <a:pPr eaLnBrk="1" hangingPunct="1">
              <a:lnSpc>
                <a:spcPct val="80000"/>
              </a:lnSpc>
              <a:buFontTx/>
              <a:buNone/>
            </a:pPr>
            <a:endParaRPr lang="pt-BR" sz="2000" smtClean="0">
              <a:latin typeface="Verdana" pitchFamily="34" charset="0"/>
            </a:endParaRPr>
          </a:p>
          <a:p>
            <a:pPr eaLnBrk="1" hangingPunct="1">
              <a:lnSpc>
                <a:spcPct val="80000"/>
              </a:lnSpc>
              <a:buFontTx/>
              <a:buNone/>
            </a:pPr>
            <a:r>
              <a:rPr lang="pt-BR" sz="2000" b="1" smtClean="0">
                <a:latin typeface="Verdana" pitchFamily="34" charset="0"/>
              </a:rPr>
              <a:t>		8.</a:t>
            </a:r>
            <a:r>
              <a:rPr lang="pt-BR" sz="2000" smtClean="0">
                <a:latin typeface="Verdana" pitchFamily="34" charset="0"/>
              </a:rPr>
              <a:t> Tenham a diversidade como valor, promovendo a inclusão e a convivência construtiva de relações de respeito entre crianças, considerando diferenças de gênero, origem, etnia, religião, classe social etc.</a:t>
            </a:r>
            <a:br>
              <a:rPr lang="pt-BR" sz="2000" smtClean="0">
                <a:latin typeface="Verdana" pitchFamily="34" charset="0"/>
              </a:rPr>
            </a:br>
            <a:endParaRPr lang="pt-BR" sz="2000" smtClean="0">
              <a:latin typeface="Verdana" pitchFamily="34" charset="0"/>
            </a:endParaRPr>
          </a:p>
          <a:p>
            <a:pPr eaLnBrk="1" hangingPunct="1">
              <a:lnSpc>
                <a:spcPct val="80000"/>
              </a:lnSpc>
              <a:buFontTx/>
              <a:buNone/>
            </a:pPr>
            <a:r>
              <a:rPr lang="pt-BR" sz="2000" b="1" smtClean="0">
                <a:latin typeface="Verdana" pitchFamily="34" charset="0"/>
              </a:rPr>
              <a:t>		</a:t>
            </a:r>
            <a:endParaRPr lang="pt-BR" sz="2000" smtClean="0">
              <a:latin typeface="Verdana" pitchFamily="34" charset="0"/>
            </a:endParaRPr>
          </a:p>
        </p:txBody>
      </p:sp>
      <p:sp>
        <p:nvSpPr>
          <p:cNvPr id="8195" name="Text Box 4"/>
          <p:cNvSpPr txBox="1">
            <a:spLocks noChangeArrowheads="1"/>
          </p:cNvSpPr>
          <p:nvPr/>
        </p:nvSpPr>
        <p:spPr bwMode="auto">
          <a:xfrm>
            <a:off x="1258888" y="836613"/>
            <a:ext cx="56880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pt-BR">
              <a:latin typeface="Verdana" pitchFamily="34" charset="0"/>
            </a:endParaRPr>
          </a:p>
        </p:txBody>
      </p:sp>
    </p:spTree>
    <p:extLst>
      <p:ext uri="{BB962C8B-B14F-4D97-AF65-F5344CB8AC3E}">
        <p14:creationId xmlns:p14="http://schemas.microsoft.com/office/powerpoint/2010/main" val="1283319147"/>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algn="ctr"/>
            <a:r>
              <a:rPr lang="pt-BR" sz="7200" b="1" smtClean="0">
                <a:solidFill>
                  <a:schemeClr val="hlink"/>
                </a:solidFill>
                <a:latin typeface="Arial" charset="0"/>
                <a:cs typeface="Times New Roman" charset="0"/>
              </a:rPr>
              <a:t>PELE</a:t>
            </a:r>
          </a:p>
        </p:txBody>
      </p:sp>
      <p:sp>
        <p:nvSpPr>
          <p:cNvPr id="135171" name="Rectangle 3"/>
          <p:cNvSpPr>
            <a:spLocks noGrp="1" noChangeArrowheads="1"/>
          </p:cNvSpPr>
          <p:nvPr>
            <p:ph type="body" idx="1"/>
          </p:nvPr>
        </p:nvSpPr>
        <p:spPr>
          <a:xfrm>
            <a:off x="152400" y="1676400"/>
            <a:ext cx="8763000" cy="4381500"/>
          </a:xfrm>
        </p:spPr>
        <p:txBody>
          <a:bodyPr/>
          <a:lstStyle/>
          <a:p>
            <a:pPr algn="just">
              <a:lnSpc>
                <a:spcPct val="90000"/>
              </a:lnSpc>
            </a:pPr>
            <a:r>
              <a:rPr lang="pt-BR" sz="2800" smtClean="0">
                <a:latin typeface="Arial" charset="0"/>
                <a:cs typeface="Times New Roman" charset="0"/>
              </a:rPr>
              <a:t>A </a:t>
            </a:r>
            <a:r>
              <a:rPr lang="pt-BR" sz="2800" i="1" smtClean="0">
                <a:latin typeface="Arial" charset="0"/>
                <a:cs typeface="Times New Roman" charset="0"/>
              </a:rPr>
              <a:t>descamação </a:t>
            </a:r>
            <a:r>
              <a:rPr lang="pt-BR" sz="2800" smtClean="0">
                <a:latin typeface="Arial" charset="0"/>
                <a:cs typeface="Times New Roman" charset="0"/>
              </a:rPr>
              <a:t>da pele ocorre durante as primeiras semanas de vida. </a:t>
            </a:r>
          </a:p>
          <a:p>
            <a:pPr algn="just">
              <a:lnSpc>
                <a:spcPct val="90000"/>
              </a:lnSpc>
            </a:pPr>
            <a:r>
              <a:rPr lang="pt-BR" sz="2800" smtClean="0">
                <a:latin typeface="Arial" charset="0"/>
                <a:cs typeface="Times New Roman" charset="0"/>
              </a:rPr>
              <a:t>Áreas como o nariz, os cotovelos, os joelhos e os dedos dos pés talvez descamem devido à fricção com os lençóis. </a:t>
            </a:r>
          </a:p>
          <a:p>
            <a:pPr algn="just">
              <a:lnSpc>
                <a:spcPct val="90000"/>
              </a:lnSpc>
            </a:pPr>
            <a:r>
              <a:rPr lang="pt-BR" sz="2800" smtClean="0">
                <a:latin typeface="Arial" charset="0"/>
                <a:cs typeface="Times New Roman" charset="0"/>
              </a:rPr>
              <a:t>Essas áreas devem ser mantidas secas e a posição da criança deve ser trocada com freqüência. </a:t>
            </a:r>
          </a:p>
          <a:p>
            <a:pPr algn="just">
              <a:lnSpc>
                <a:spcPct val="90000"/>
              </a:lnSpc>
            </a:pPr>
            <a:r>
              <a:rPr lang="pt-BR" sz="2800" smtClean="0">
                <a:latin typeface="Arial" charset="0"/>
                <a:cs typeface="Times New Roman" charset="0"/>
              </a:rPr>
              <a:t>As nádegas merecem atenção especial. A fralda molhada deve ser imediatamente trocada, para evitar assaduras. As nádegas devem ser bem limpas e secas.</a:t>
            </a:r>
            <a:endParaRPr lang="pt-BR" sz="2800" smtClean="0">
              <a:cs typeface="Times New Roman" charset="0"/>
            </a:endParaRPr>
          </a:p>
        </p:txBody>
      </p:sp>
    </p:spTree>
    <p:extLst>
      <p:ext uri="{BB962C8B-B14F-4D97-AF65-F5344CB8AC3E}">
        <p14:creationId xmlns:p14="http://schemas.microsoft.com/office/powerpoint/2010/main" val="2832377341"/>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pPr algn="ctr"/>
            <a:r>
              <a:rPr lang="pt-BR" sz="7200" b="1" smtClean="0">
                <a:solidFill>
                  <a:schemeClr val="hlink"/>
                </a:solidFill>
                <a:latin typeface="Arial" charset="0"/>
                <a:cs typeface="Times New Roman" charset="0"/>
              </a:rPr>
              <a:t>PELE</a:t>
            </a:r>
          </a:p>
        </p:txBody>
      </p:sp>
      <p:sp>
        <p:nvSpPr>
          <p:cNvPr id="136195" name="Rectangle 3"/>
          <p:cNvSpPr>
            <a:spLocks noGrp="1" noChangeArrowheads="1"/>
          </p:cNvSpPr>
          <p:nvPr>
            <p:ph type="body" idx="1"/>
          </p:nvPr>
        </p:nvSpPr>
        <p:spPr>
          <a:xfrm>
            <a:off x="228600" y="1885950"/>
            <a:ext cx="8686800" cy="4667250"/>
          </a:xfrm>
        </p:spPr>
        <p:txBody>
          <a:bodyPr/>
          <a:lstStyle/>
          <a:p>
            <a:pPr algn="just">
              <a:lnSpc>
                <a:spcPct val="90000"/>
              </a:lnSpc>
            </a:pPr>
            <a:r>
              <a:rPr lang="pt-BR" i="1" smtClean="0">
                <a:latin typeface="Arial" charset="0"/>
                <a:cs typeface="Times New Roman" charset="0"/>
              </a:rPr>
              <a:t>Icterícia fisiológica</a:t>
            </a:r>
            <a:r>
              <a:rPr lang="pt-BR" smtClean="0">
                <a:latin typeface="Arial" charset="0"/>
                <a:cs typeface="Times New Roman" charset="0"/>
              </a:rPr>
              <a:t> (</a:t>
            </a:r>
            <a:r>
              <a:rPr lang="pt-BR" i="1" smtClean="0">
                <a:latin typeface="Arial" charset="0"/>
                <a:cs typeface="Times New Roman" charset="0"/>
              </a:rPr>
              <a:t>icterícia neonatal) -</a:t>
            </a:r>
            <a:r>
              <a:rPr lang="pt-BR" smtClean="0">
                <a:latin typeface="Arial" charset="0"/>
                <a:cs typeface="Times New Roman" charset="0"/>
              </a:rPr>
              <a:t> é caracterizada por uma coloração amarela na pele, causada pela rápida destruição do excesso de glóbulos vermelhos que a criança não necessita em uma atmosfera que contém mais oxigênio do que ela obtinha durante a vida pré-natal. Os níveis de bilirrubina no plasma elevam-se dos normais 1mg/dl para uma média de 5 a 6 mg/dl, entre o segundo e o quarto dias. </a:t>
            </a:r>
            <a:endParaRPr lang="pt-BR" smtClean="0"/>
          </a:p>
        </p:txBody>
      </p:sp>
    </p:spTree>
    <p:extLst>
      <p:ext uri="{BB962C8B-B14F-4D97-AF65-F5344CB8AC3E}">
        <p14:creationId xmlns:p14="http://schemas.microsoft.com/office/powerpoint/2010/main" val="375428812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pPr algn="ctr"/>
            <a:r>
              <a:rPr lang="pt-BR" sz="7200" b="1" smtClean="0">
                <a:solidFill>
                  <a:schemeClr val="hlink"/>
                </a:solidFill>
                <a:latin typeface="Arial" charset="0"/>
                <a:cs typeface="Times New Roman" charset="0"/>
              </a:rPr>
              <a:t>PELE</a:t>
            </a:r>
          </a:p>
        </p:txBody>
      </p:sp>
      <p:sp>
        <p:nvSpPr>
          <p:cNvPr id="137219" name="Rectangle 3"/>
          <p:cNvSpPr>
            <a:spLocks noGrp="1" noChangeArrowheads="1"/>
          </p:cNvSpPr>
          <p:nvPr>
            <p:ph type="body" idx="1"/>
          </p:nvPr>
        </p:nvSpPr>
        <p:spPr>
          <a:xfrm>
            <a:off x="228600" y="1885950"/>
            <a:ext cx="8915400" cy="4514850"/>
          </a:xfrm>
        </p:spPr>
        <p:txBody>
          <a:bodyPr/>
          <a:lstStyle/>
          <a:p>
            <a:pPr algn="just">
              <a:lnSpc>
                <a:spcPct val="90000"/>
              </a:lnSpc>
            </a:pPr>
            <a:r>
              <a:rPr lang="pt-BR" sz="2800" smtClean="0">
                <a:latin typeface="Arial" charset="0"/>
                <a:cs typeface="Times New Roman" charset="0"/>
              </a:rPr>
              <a:t>A icterícia fisiológica fica evidente entre o terceiro e o quinto dia de vida e dura aproximadamente uma semana. </a:t>
            </a:r>
          </a:p>
          <a:p>
            <a:pPr algn="just">
              <a:lnSpc>
                <a:spcPct val="90000"/>
              </a:lnSpc>
            </a:pPr>
            <a:r>
              <a:rPr lang="pt-BR" sz="2800" smtClean="0">
                <a:latin typeface="Arial" charset="0"/>
                <a:cs typeface="Times New Roman" charset="0"/>
              </a:rPr>
              <a:t>É um processo normal e não é prejudicial à criança. Entretanto, os fatores étnico</a:t>
            </a:r>
            <a:r>
              <a:rPr lang="en-US" sz="2800" smtClean="0">
                <a:latin typeface="Arial" charset="0"/>
                <a:cs typeface="Times New Roman" charset="0"/>
              </a:rPr>
              <a:t>s</a:t>
            </a:r>
            <a:r>
              <a:rPr lang="pt-BR" sz="2800" smtClean="0">
                <a:latin typeface="Arial" charset="0"/>
                <a:cs typeface="Times New Roman" charset="0"/>
              </a:rPr>
              <a:t> e genéticos podem afetar a sua gravidade, resultando em hiperbilirrubinemia patológica. </a:t>
            </a:r>
          </a:p>
          <a:p>
            <a:pPr algn="just">
              <a:lnSpc>
                <a:spcPct val="90000"/>
              </a:lnSpc>
            </a:pPr>
            <a:r>
              <a:rPr lang="pt-BR" sz="2800" smtClean="0">
                <a:latin typeface="Arial" charset="0"/>
                <a:cs typeface="Times New Roman" charset="0"/>
              </a:rPr>
              <a:t>A evidência de icterícia deve ser comunicada e registrada, sendo o recém-nascido avaliado com freqüência para garantir a sua segurança.</a:t>
            </a:r>
            <a:endParaRPr lang="pt-BR" sz="2800" smtClean="0">
              <a:cs typeface="Times New Roman" charset="0"/>
            </a:endParaRPr>
          </a:p>
          <a:p>
            <a:pPr algn="just">
              <a:lnSpc>
                <a:spcPct val="90000"/>
              </a:lnSpc>
              <a:buFont typeface="Monotype Sorts" pitchFamily="2" charset="2"/>
              <a:buNone/>
            </a:pPr>
            <a:endParaRPr lang="pt-BR" sz="2800" smtClean="0"/>
          </a:p>
          <a:p>
            <a:pPr>
              <a:lnSpc>
                <a:spcPct val="90000"/>
              </a:lnSpc>
            </a:pPr>
            <a:endParaRPr lang="pt-BR" sz="2800" smtClean="0"/>
          </a:p>
          <a:p>
            <a:pPr>
              <a:lnSpc>
                <a:spcPct val="90000"/>
              </a:lnSpc>
            </a:pPr>
            <a:endParaRPr lang="pt-BR" sz="2800" smtClean="0"/>
          </a:p>
          <a:p>
            <a:pPr>
              <a:lnSpc>
                <a:spcPct val="90000"/>
              </a:lnSpc>
            </a:pPr>
            <a:endParaRPr lang="pt-BR" sz="2800" smtClean="0"/>
          </a:p>
          <a:p>
            <a:pPr>
              <a:lnSpc>
                <a:spcPct val="90000"/>
              </a:lnSpc>
            </a:pPr>
            <a:endParaRPr lang="pt-BR" sz="2800" smtClean="0"/>
          </a:p>
          <a:p>
            <a:pPr>
              <a:lnSpc>
                <a:spcPct val="90000"/>
              </a:lnSpc>
            </a:pPr>
            <a:endParaRPr lang="pt-BR" sz="2800" smtClean="0"/>
          </a:p>
          <a:p>
            <a:pPr>
              <a:lnSpc>
                <a:spcPct val="90000"/>
              </a:lnSpc>
            </a:pPr>
            <a:endParaRPr lang="pt-BR" sz="2800" smtClean="0"/>
          </a:p>
        </p:txBody>
      </p:sp>
    </p:spTree>
    <p:extLst>
      <p:ext uri="{BB962C8B-B14F-4D97-AF65-F5344CB8AC3E}">
        <p14:creationId xmlns:p14="http://schemas.microsoft.com/office/powerpoint/2010/main" val="335745941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pPr algn="ctr"/>
            <a:r>
              <a:rPr lang="pt-BR" sz="7200" b="1" smtClean="0">
                <a:solidFill>
                  <a:srgbClr val="008000"/>
                </a:solidFill>
                <a:latin typeface="Arial" charset="0"/>
                <a:cs typeface="Times New Roman" charset="0"/>
              </a:rPr>
              <a:t>FEZES</a:t>
            </a:r>
          </a:p>
        </p:txBody>
      </p:sp>
      <p:sp>
        <p:nvSpPr>
          <p:cNvPr id="138243" name="Rectangle 3"/>
          <p:cNvSpPr>
            <a:spLocks noGrp="1" noChangeArrowheads="1"/>
          </p:cNvSpPr>
          <p:nvPr>
            <p:ph type="body" idx="1"/>
          </p:nvPr>
        </p:nvSpPr>
        <p:spPr>
          <a:xfrm>
            <a:off x="228600" y="1885950"/>
            <a:ext cx="8915400" cy="4591050"/>
          </a:xfrm>
        </p:spPr>
        <p:txBody>
          <a:bodyPr/>
          <a:lstStyle/>
          <a:p>
            <a:pPr algn="just">
              <a:lnSpc>
                <a:spcPct val="90000"/>
              </a:lnSpc>
            </a:pPr>
            <a:r>
              <a:rPr lang="pt-BR" smtClean="0">
                <a:latin typeface="Arial" charset="0"/>
                <a:cs typeface="Times New Roman" charset="0"/>
              </a:rPr>
              <a:t>As funções normais do trato gastrintestinal iniciam após o nascimento: o alimento é preparado para a absorção pelo sangue, é absorvido, e os resíduos são eliminados. </a:t>
            </a:r>
          </a:p>
          <a:p>
            <a:pPr algn="just">
              <a:lnSpc>
                <a:spcPct val="90000"/>
              </a:lnSpc>
            </a:pPr>
            <a:r>
              <a:rPr lang="pt-BR" smtClean="0">
                <a:latin typeface="Arial" charset="0"/>
                <a:cs typeface="Times New Roman" charset="0"/>
              </a:rPr>
              <a:t>M</a:t>
            </a:r>
            <a:r>
              <a:rPr lang="pt-BR" i="1" smtClean="0">
                <a:latin typeface="Arial" charset="0"/>
                <a:cs typeface="Times New Roman" charset="0"/>
              </a:rPr>
              <a:t>ecônio </a:t>
            </a:r>
            <a:r>
              <a:rPr lang="en-US" i="1" smtClean="0">
                <a:latin typeface="Arial" charset="0"/>
                <a:cs typeface="Times New Roman" charset="0"/>
              </a:rPr>
              <a:t>(</a:t>
            </a:r>
            <a:r>
              <a:rPr lang="pt-BR" smtClean="0">
                <a:latin typeface="Arial" charset="0"/>
                <a:cs typeface="Times New Roman" charset="0"/>
              </a:rPr>
              <a:t>as primeiras fezes</a:t>
            </a:r>
            <a:r>
              <a:rPr lang="en-US" smtClean="0">
                <a:latin typeface="Arial" charset="0"/>
                <a:cs typeface="Times New Roman" charset="0"/>
              </a:rPr>
              <a:t>)</a:t>
            </a:r>
            <a:r>
              <a:rPr lang="pt-BR" smtClean="0">
                <a:latin typeface="Arial" charset="0"/>
                <a:cs typeface="Times New Roman" charset="0"/>
              </a:rPr>
              <a:t> é uma mistura de líquido amniótico e secreções das glândulas intestinais. É de cor verde escura, espesso e pegajoso, sendo eliminado nas 8 a 24 horas posteriores ao nascimento e ocorrendo durante 3 dias. </a:t>
            </a:r>
            <a:endParaRPr lang="pt-BR" smtClean="0">
              <a:cs typeface="Times New Roman" charset="0"/>
            </a:endParaRPr>
          </a:p>
        </p:txBody>
      </p:sp>
    </p:spTree>
    <p:extLst>
      <p:ext uri="{BB962C8B-B14F-4D97-AF65-F5344CB8AC3E}">
        <p14:creationId xmlns:p14="http://schemas.microsoft.com/office/powerpoint/2010/main" val="126923025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pPr algn="ctr"/>
            <a:r>
              <a:rPr lang="pt-BR" sz="7200" b="1" smtClean="0">
                <a:solidFill>
                  <a:srgbClr val="008000"/>
                </a:solidFill>
                <a:latin typeface="Arial" charset="0"/>
                <a:cs typeface="Times New Roman" charset="0"/>
              </a:rPr>
              <a:t>FEZES</a:t>
            </a:r>
          </a:p>
        </p:txBody>
      </p:sp>
      <p:sp>
        <p:nvSpPr>
          <p:cNvPr id="139267" name="Rectangle 3"/>
          <p:cNvSpPr>
            <a:spLocks noGrp="1" noChangeArrowheads="1"/>
          </p:cNvSpPr>
          <p:nvPr>
            <p:ph type="body" idx="1"/>
          </p:nvPr>
        </p:nvSpPr>
        <p:spPr>
          <a:xfrm>
            <a:off x="228600" y="1885950"/>
            <a:ext cx="8915400" cy="4591050"/>
          </a:xfrm>
        </p:spPr>
        <p:txBody>
          <a:bodyPr/>
          <a:lstStyle/>
          <a:p>
            <a:pPr algn="just">
              <a:lnSpc>
                <a:spcPct val="90000"/>
              </a:lnSpc>
            </a:pPr>
            <a:r>
              <a:rPr lang="pt-BR" smtClean="0">
                <a:latin typeface="Arial" charset="0"/>
                <a:cs typeface="Times New Roman" charset="0"/>
              </a:rPr>
              <a:t>As fezes modificam-se, gradualmente, durante a primeira semana, tornam-se moles e de cor amarela-esverdeada com muco - fezes de </a:t>
            </a:r>
            <a:r>
              <a:rPr lang="pt-BR" i="1" smtClean="0">
                <a:latin typeface="Arial" charset="0"/>
                <a:cs typeface="Times New Roman" charset="0"/>
              </a:rPr>
              <a:t>transição.</a:t>
            </a:r>
            <a:endParaRPr lang="pt-BR" smtClean="0">
              <a:cs typeface="Times New Roman" charset="0"/>
            </a:endParaRPr>
          </a:p>
          <a:p>
            <a:pPr algn="just">
              <a:lnSpc>
                <a:spcPct val="90000"/>
              </a:lnSpc>
            </a:pPr>
            <a:r>
              <a:rPr lang="pt-BR" smtClean="0">
                <a:latin typeface="Arial" charset="0"/>
                <a:cs typeface="Times New Roman" charset="0"/>
              </a:rPr>
              <a:t>As fezes de uma criança amamentada ao seio são amarelo-claras, macias e pastosas. Podem ocorrer de 3 a 6 vezes por dia. </a:t>
            </a:r>
          </a:p>
          <a:p>
            <a:pPr algn="just">
              <a:lnSpc>
                <a:spcPct val="90000"/>
              </a:lnSpc>
            </a:pPr>
            <a:r>
              <a:rPr lang="pt-BR" smtClean="0">
                <a:latin typeface="Arial" charset="0"/>
                <a:cs typeface="Times New Roman" charset="0"/>
              </a:rPr>
              <a:t>Com a idade, o número de evacuações diminui. </a:t>
            </a:r>
          </a:p>
        </p:txBody>
      </p:sp>
    </p:spTree>
    <p:extLst>
      <p:ext uri="{BB962C8B-B14F-4D97-AF65-F5344CB8AC3E}">
        <p14:creationId xmlns:p14="http://schemas.microsoft.com/office/powerpoint/2010/main" val="42734628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pPr algn="ctr"/>
            <a:r>
              <a:rPr lang="pt-BR" sz="7200" b="1" smtClean="0">
                <a:solidFill>
                  <a:srgbClr val="008000"/>
                </a:solidFill>
                <a:latin typeface="Arial" charset="0"/>
                <a:cs typeface="Times New Roman" charset="0"/>
              </a:rPr>
              <a:t>FEZES</a:t>
            </a:r>
          </a:p>
        </p:txBody>
      </p:sp>
      <p:sp>
        <p:nvSpPr>
          <p:cNvPr id="140291" name="Rectangle 3"/>
          <p:cNvSpPr>
            <a:spLocks noGrp="1" noChangeArrowheads="1"/>
          </p:cNvSpPr>
          <p:nvPr>
            <p:ph type="body" idx="1"/>
          </p:nvPr>
        </p:nvSpPr>
        <p:spPr/>
        <p:txBody>
          <a:bodyPr/>
          <a:lstStyle/>
          <a:p>
            <a:pPr algn="just">
              <a:lnSpc>
                <a:spcPct val="90000"/>
              </a:lnSpc>
            </a:pPr>
            <a:r>
              <a:rPr lang="pt-BR" smtClean="0">
                <a:latin typeface="Arial" charset="0"/>
                <a:cs typeface="Times New Roman" charset="0"/>
              </a:rPr>
              <a:t>As fezes de uma criança amamentada com mamadeira são mais sólidas do que a de uma criança amamentada ao seio. Elas variam de cor do amarelo ao marrom e são, geralmente, em menor número. </a:t>
            </a:r>
          </a:p>
          <a:p>
            <a:pPr algn="just">
              <a:lnSpc>
                <a:spcPct val="90000"/>
              </a:lnSpc>
            </a:pPr>
            <a:r>
              <a:rPr lang="pt-BR" smtClean="0">
                <a:latin typeface="Arial" charset="0"/>
                <a:cs typeface="Times New Roman" charset="0"/>
              </a:rPr>
              <a:t>Podem ocorrer de uma a quatro evacuações por dia no início, mas diminuem, gradualmente para uma ou duas. </a:t>
            </a:r>
          </a:p>
        </p:txBody>
      </p:sp>
    </p:spTree>
    <p:extLst>
      <p:ext uri="{BB962C8B-B14F-4D97-AF65-F5344CB8AC3E}">
        <p14:creationId xmlns:p14="http://schemas.microsoft.com/office/powerpoint/2010/main" val="3421752892"/>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pPr algn="ctr"/>
            <a:r>
              <a:rPr lang="pt-BR" sz="7200" b="1" smtClean="0">
                <a:solidFill>
                  <a:srgbClr val="008000"/>
                </a:solidFill>
                <a:latin typeface="Arial" charset="0"/>
                <a:cs typeface="Times New Roman" charset="0"/>
              </a:rPr>
              <a:t>FEZES</a:t>
            </a:r>
          </a:p>
        </p:txBody>
      </p:sp>
      <p:sp>
        <p:nvSpPr>
          <p:cNvPr id="141315" name="Rectangle 3"/>
          <p:cNvSpPr>
            <a:spLocks noGrp="1" noChangeArrowheads="1"/>
          </p:cNvSpPr>
          <p:nvPr>
            <p:ph type="body" idx="1"/>
          </p:nvPr>
        </p:nvSpPr>
        <p:spPr>
          <a:xfrm>
            <a:off x="0" y="1905000"/>
            <a:ext cx="8915400" cy="4705350"/>
          </a:xfrm>
        </p:spPr>
        <p:txBody>
          <a:bodyPr/>
          <a:lstStyle/>
          <a:p>
            <a:pPr algn="just">
              <a:lnSpc>
                <a:spcPct val="90000"/>
              </a:lnSpc>
            </a:pPr>
            <a:r>
              <a:rPr lang="pt-BR" smtClean="0">
                <a:latin typeface="Arial" charset="0"/>
                <a:cs typeface="Times New Roman" charset="0"/>
              </a:rPr>
              <a:t>As fezes ficarão mais escuras se a criança estiver ingerindo ferro,e verdes quando ela estiver sob fototerapia. </a:t>
            </a:r>
          </a:p>
          <a:p>
            <a:pPr algn="just">
              <a:lnSpc>
                <a:spcPct val="90000"/>
              </a:lnSpc>
            </a:pPr>
            <a:r>
              <a:rPr lang="pt-BR" smtClean="0">
                <a:latin typeface="Arial" charset="0"/>
                <a:cs typeface="Times New Roman" charset="0"/>
              </a:rPr>
              <a:t>As fezes pequenas e duras, aquosas e esverdeadas ou sanguinolentas não são normais e devem ser comunicadas. </a:t>
            </a:r>
          </a:p>
          <a:p>
            <a:pPr algn="just">
              <a:lnSpc>
                <a:spcPct val="90000"/>
              </a:lnSpc>
            </a:pPr>
            <a:r>
              <a:rPr lang="pt-BR" smtClean="0">
                <a:latin typeface="Arial" charset="0"/>
                <a:cs typeface="Times New Roman" charset="0"/>
              </a:rPr>
              <a:t>O enfermeiro do berçário deve manter um registro preciso do número e das características das evacuações diárias do neonato.</a:t>
            </a:r>
            <a:endParaRPr lang="pt-BR" smtClean="0">
              <a:cs typeface="Times New Roman" charset="0"/>
            </a:endParaRPr>
          </a:p>
          <a:p>
            <a:pPr>
              <a:lnSpc>
                <a:spcPct val="90000"/>
              </a:lnSpc>
            </a:pPr>
            <a:endParaRPr lang="pt-BR" smtClean="0"/>
          </a:p>
        </p:txBody>
      </p:sp>
    </p:spTree>
    <p:extLst>
      <p:ext uri="{BB962C8B-B14F-4D97-AF65-F5344CB8AC3E}">
        <p14:creationId xmlns:p14="http://schemas.microsoft.com/office/powerpoint/2010/main" val="371049428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pPr algn="ctr"/>
            <a:r>
              <a:rPr lang="pt-BR" sz="6600" b="1" smtClean="0">
                <a:solidFill>
                  <a:srgbClr val="FF3300"/>
                </a:solidFill>
                <a:latin typeface="Arial" charset="0"/>
                <a:cs typeface="Times New Roman" charset="0"/>
              </a:rPr>
              <a:t>CONSTIPAÇÃO</a:t>
            </a:r>
          </a:p>
        </p:txBody>
      </p:sp>
      <p:sp>
        <p:nvSpPr>
          <p:cNvPr id="142339" name="Rectangle 3"/>
          <p:cNvSpPr>
            <a:spLocks noGrp="1" noChangeArrowheads="1"/>
          </p:cNvSpPr>
          <p:nvPr>
            <p:ph type="body" idx="1"/>
          </p:nvPr>
        </p:nvSpPr>
        <p:spPr>
          <a:xfrm>
            <a:off x="228600" y="1885950"/>
            <a:ext cx="8610600" cy="4514850"/>
          </a:xfrm>
        </p:spPr>
        <p:txBody>
          <a:bodyPr/>
          <a:lstStyle/>
          <a:p>
            <a:pPr algn="just">
              <a:lnSpc>
                <a:spcPct val="90000"/>
              </a:lnSpc>
            </a:pPr>
            <a:r>
              <a:rPr lang="pt-BR" smtClean="0">
                <a:latin typeface="Arial" charset="0"/>
                <a:cs typeface="Times New Roman" charset="0"/>
              </a:rPr>
              <a:t>Eliminação de fezes duras e secas. </a:t>
            </a:r>
          </a:p>
          <a:p>
            <a:pPr algn="just">
              <a:lnSpc>
                <a:spcPct val="90000"/>
              </a:lnSpc>
            </a:pPr>
            <a:r>
              <a:rPr lang="pt-BR" smtClean="0">
                <a:latin typeface="Arial" charset="0"/>
                <a:cs typeface="Times New Roman" charset="0"/>
              </a:rPr>
              <a:t>Os RN diferem quanto à regularidade. Alguns eliminam fezes macias em dias alternados. Isso não é constipação. </a:t>
            </a:r>
          </a:p>
          <a:p>
            <a:pPr algn="just">
              <a:lnSpc>
                <a:spcPct val="90000"/>
              </a:lnSpc>
            </a:pPr>
            <a:r>
              <a:rPr lang="pt-BR" smtClean="0">
                <a:latin typeface="Arial" charset="0"/>
                <a:cs typeface="Times New Roman" charset="0"/>
              </a:rPr>
              <a:t>O enfermeiro pode explicar aos pais que o esforço ao evacuar, no período neonatal, deve-se ao pouco desenvolvimento da musculatura abdominal. É normal e não existe tratamento.</a:t>
            </a:r>
            <a:endParaRPr lang="pt-BR" smtClean="0">
              <a:cs typeface="Times New Roman" charset="0"/>
            </a:endParaRPr>
          </a:p>
          <a:p>
            <a:pPr algn="just">
              <a:lnSpc>
                <a:spcPct val="90000"/>
              </a:lnSpc>
            </a:pPr>
            <a:endParaRPr lang="pt-BR" smtClean="0">
              <a:cs typeface="Times New Roman" charset="0"/>
            </a:endParaRPr>
          </a:p>
          <a:p>
            <a:pPr>
              <a:lnSpc>
                <a:spcPct val="90000"/>
              </a:lnSpc>
            </a:pPr>
            <a:endParaRPr lang="pt-BR" smtClean="0"/>
          </a:p>
        </p:txBody>
      </p:sp>
    </p:spTree>
    <p:extLst>
      <p:ext uri="{BB962C8B-B14F-4D97-AF65-F5344CB8AC3E}">
        <p14:creationId xmlns:p14="http://schemas.microsoft.com/office/powerpoint/2010/main" val="3568140517"/>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pPr algn="ctr"/>
            <a:r>
              <a:rPr lang="pt-BR" sz="7200" b="1" smtClean="0">
                <a:solidFill>
                  <a:srgbClr val="0000FF"/>
                </a:solidFill>
                <a:latin typeface="Arial" charset="0"/>
                <a:cs typeface="Times New Roman" charset="0"/>
              </a:rPr>
              <a:t>SOLUÇOS</a:t>
            </a:r>
          </a:p>
        </p:txBody>
      </p:sp>
      <p:sp>
        <p:nvSpPr>
          <p:cNvPr id="143363" name="Rectangle 3"/>
          <p:cNvSpPr>
            <a:spLocks noGrp="1" noChangeArrowheads="1"/>
          </p:cNvSpPr>
          <p:nvPr>
            <p:ph type="body" idx="1"/>
          </p:nvPr>
        </p:nvSpPr>
        <p:spPr/>
        <p:txBody>
          <a:bodyPr/>
          <a:lstStyle/>
          <a:p>
            <a:pPr algn="just"/>
            <a:r>
              <a:rPr lang="pt-BR" sz="4000" smtClean="0">
                <a:latin typeface="Arial" charset="0"/>
                <a:cs typeface="Times New Roman" charset="0"/>
              </a:rPr>
              <a:t>Freqüentes e normais nos RN. </a:t>
            </a:r>
          </a:p>
          <a:p>
            <a:pPr algn="just"/>
            <a:r>
              <a:rPr lang="pt-BR" sz="4000" smtClean="0">
                <a:latin typeface="Arial" charset="0"/>
                <a:cs typeface="Times New Roman" charset="0"/>
              </a:rPr>
              <a:t>A maioria desaparece espontaneamente.</a:t>
            </a:r>
          </a:p>
          <a:p>
            <a:pPr algn="just"/>
            <a:r>
              <a:rPr lang="pt-BR" sz="4000" smtClean="0">
                <a:latin typeface="Arial" charset="0"/>
                <a:cs typeface="Times New Roman" charset="0"/>
              </a:rPr>
              <a:t> Fazer o neonato eructar ou oferecer água morna pode ajudar.</a:t>
            </a:r>
            <a:endParaRPr lang="pt-BR" sz="4000" smtClean="0">
              <a:cs typeface="Times New Roman" charset="0"/>
            </a:endParaRPr>
          </a:p>
          <a:p>
            <a:endParaRPr lang="pt-BR" sz="4000" smtClean="0"/>
          </a:p>
        </p:txBody>
      </p:sp>
    </p:spTree>
    <p:extLst>
      <p:ext uri="{BB962C8B-B14F-4D97-AF65-F5344CB8AC3E}">
        <p14:creationId xmlns:p14="http://schemas.microsoft.com/office/powerpoint/2010/main" val="1235779037"/>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pPr algn="ctr"/>
            <a:r>
              <a:rPr lang="pt-BR" sz="6600" b="1" smtClean="0">
                <a:solidFill>
                  <a:srgbClr val="FF3399"/>
                </a:solidFill>
                <a:latin typeface="Arial" charset="0"/>
                <a:cs typeface="Times New Roman" charset="0"/>
              </a:rPr>
              <a:t>DIGESTÃO</a:t>
            </a:r>
          </a:p>
        </p:txBody>
      </p:sp>
      <p:sp>
        <p:nvSpPr>
          <p:cNvPr id="144387" name="Rectangle 3"/>
          <p:cNvSpPr>
            <a:spLocks noGrp="1" noChangeArrowheads="1"/>
          </p:cNvSpPr>
          <p:nvPr>
            <p:ph type="body" idx="1"/>
          </p:nvPr>
        </p:nvSpPr>
        <p:spPr/>
        <p:txBody>
          <a:bodyPr/>
          <a:lstStyle/>
          <a:p>
            <a:pPr algn="just">
              <a:lnSpc>
                <a:spcPct val="90000"/>
              </a:lnSpc>
            </a:pPr>
            <a:r>
              <a:rPr lang="pt-BR" smtClean="0">
                <a:latin typeface="Arial" charset="0"/>
                <a:cs typeface="Times New Roman" charset="0"/>
              </a:rPr>
              <a:t>A capacidade do estômago do neonato é de aproximadamente 90 ml. </a:t>
            </a:r>
          </a:p>
          <a:p>
            <a:pPr algn="just">
              <a:lnSpc>
                <a:spcPct val="90000"/>
              </a:lnSpc>
            </a:pPr>
            <a:r>
              <a:rPr lang="pt-BR" smtClean="0">
                <a:latin typeface="Arial" charset="0"/>
                <a:cs typeface="Times New Roman" charset="0"/>
              </a:rPr>
              <a:t>O tempo de esvaziamento é de 2 a 3 horas, e o peristaltismo é rápido. A deficiência da lipase pancreática limita a absorção de gordura. O fígado é imaturo, especialmente quanto à capacidade de conjugar a bilirrubina, regular a glicose sangüínea e coagular o sangue.</a:t>
            </a:r>
            <a:endParaRPr lang="pt-BR" smtClean="0">
              <a:cs typeface="Times New Roman" charset="0"/>
            </a:endParaRPr>
          </a:p>
          <a:p>
            <a:pPr algn="just">
              <a:lnSpc>
                <a:spcPct val="90000"/>
              </a:lnSpc>
            </a:pPr>
            <a:endParaRPr lang="pt-BR" sz="4400" smtClean="0"/>
          </a:p>
        </p:txBody>
      </p:sp>
    </p:spTree>
    <p:extLst>
      <p:ext uri="{BB962C8B-B14F-4D97-AF65-F5344CB8AC3E}">
        <p14:creationId xmlns:p14="http://schemas.microsoft.com/office/powerpoint/2010/main" val="2887301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611188" y="620713"/>
            <a:ext cx="8208962" cy="5545137"/>
          </a:xfrm>
        </p:spPr>
        <p:txBody>
          <a:bodyPr/>
          <a:lstStyle/>
          <a:p>
            <a:pPr eaLnBrk="1" hangingPunct="1">
              <a:buFontTx/>
              <a:buNone/>
            </a:pPr>
            <a:r>
              <a:rPr lang="pt-BR" sz="3600" b="1" smtClean="0"/>
              <a:t>	</a:t>
            </a:r>
            <a:r>
              <a:rPr lang="pt-BR" sz="2800" b="1" smtClean="0">
                <a:latin typeface="Times New Roman" pitchFamily="18" charset="0"/>
              </a:rPr>
              <a:t>9.</a:t>
            </a:r>
            <a:r>
              <a:rPr lang="pt-BR" sz="2800" smtClean="0">
                <a:latin typeface="Times New Roman" pitchFamily="18" charset="0"/>
              </a:rPr>
              <a:t> Percebam a criança como agente transformador dos próprios    hábitos e também dos da família.</a:t>
            </a:r>
            <a:br>
              <a:rPr lang="pt-BR" sz="2800" smtClean="0">
                <a:latin typeface="Times New Roman" pitchFamily="18" charset="0"/>
              </a:rPr>
            </a:br>
            <a:endParaRPr lang="pt-BR" sz="2800" smtClean="0">
              <a:latin typeface="Times New Roman" pitchFamily="18" charset="0"/>
            </a:endParaRPr>
          </a:p>
          <a:p>
            <a:pPr eaLnBrk="1" hangingPunct="1">
              <a:buFontTx/>
              <a:buNone/>
            </a:pPr>
            <a:r>
              <a:rPr lang="pt-BR" sz="2800" b="1" smtClean="0">
                <a:latin typeface="Times New Roman" pitchFamily="18" charset="0"/>
              </a:rPr>
              <a:t>	10.</a:t>
            </a:r>
            <a:r>
              <a:rPr lang="pt-BR" sz="2800" smtClean="0">
                <a:latin typeface="Times New Roman" pitchFamily="18" charset="0"/>
              </a:rPr>
              <a:t> Realizem ações de inclusão da criança com deficiência.</a:t>
            </a:r>
            <a:br>
              <a:rPr lang="pt-BR" sz="2800" smtClean="0">
                <a:latin typeface="Times New Roman" pitchFamily="18" charset="0"/>
              </a:rPr>
            </a:br>
            <a:endParaRPr lang="pt-BR" sz="2800" smtClean="0">
              <a:latin typeface="Times New Roman" pitchFamily="18" charset="0"/>
            </a:endParaRPr>
          </a:p>
          <a:p>
            <a:pPr algn="just" eaLnBrk="1" hangingPunct="1">
              <a:buFontTx/>
              <a:buNone/>
            </a:pPr>
            <a:r>
              <a:rPr lang="pt-BR" sz="2800" b="1" smtClean="0">
                <a:latin typeface="Times New Roman" pitchFamily="18" charset="0"/>
              </a:rPr>
              <a:t>	11.</a:t>
            </a:r>
            <a:r>
              <a:rPr lang="pt-BR" sz="2800" smtClean="0">
                <a:latin typeface="Times New Roman" pitchFamily="18" charset="0"/>
              </a:rPr>
              <a:t> Realizem acolhimento institucional observando o caráter provisório e excepcional da medida, oferecendo atendimento personalizado à criança e promovendo sua inserção na comunidade</a:t>
            </a:r>
            <a:r>
              <a:rPr lang="pt-BR" sz="2800" smtClean="0"/>
              <a:t> </a:t>
            </a:r>
          </a:p>
          <a:p>
            <a:pPr algn="just" eaLnBrk="1" hangingPunct="1"/>
            <a:endParaRPr lang="pt-BR" sz="2800" smtClean="0"/>
          </a:p>
        </p:txBody>
      </p:sp>
    </p:spTree>
    <p:extLst>
      <p:ext uri="{BB962C8B-B14F-4D97-AF65-F5344CB8AC3E}">
        <p14:creationId xmlns:p14="http://schemas.microsoft.com/office/powerpoint/2010/main" val="1095292573"/>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152400" y="457200"/>
            <a:ext cx="8915400" cy="1752600"/>
          </a:xfrm>
        </p:spPr>
        <p:txBody>
          <a:bodyPr/>
          <a:lstStyle/>
          <a:p>
            <a:r>
              <a:rPr lang="pt-BR" b="1" i="1" smtClean="0">
                <a:latin typeface="Arial" charset="0"/>
                <a:cs typeface="Times New Roman" charset="0"/>
              </a:rPr>
              <a:t>Roteiro de Anamnese para todas as consultas</a:t>
            </a:r>
            <a:br>
              <a:rPr lang="pt-BR" b="1" i="1" smtClean="0">
                <a:latin typeface="Arial" charset="0"/>
                <a:cs typeface="Times New Roman" charset="0"/>
              </a:rPr>
            </a:br>
            <a:endParaRPr lang="pt-BR" b="1" i="1" smtClean="0">
              <a:latin typeface="Arial" charset="0"/>
              <a:cs typeface="Times New Roman" charset="0"/>
            </a:endParaRPr>
          </a:p>
        </p:txBody>
      </p:sp>
      <p:sp>
        <p:nvSpPr>
          <p:cNvPr id="145411" name="Rectangle 3"/>
          <p:cNvSpPr>
            <a:spLocks noGrp="1" noChangeArrowheads="1"/>
          </p:cNvSpPr>
          <p:nvPr>
            <p:ph type="body" idx="1"/>
          </p:nvPr>
        </p:nvSpPr>
        <p:spPr/>
        <p:txBody>
          <a:bodyPr/>
          <a:lstStyle/>
          <a:p>
            <a:pPr algn="just"/>
            <a:r>
              <a:rPr lang="pt-BR" b="1" smtClean="0">
                <a:latin typeface="Arial" charset="0"/>
                <a:cs typeface="Times New Roman" charset="0"/>
              </a:rPr>
              <a:t>Queixa e Duração (QD)</a:t>
            </a:r>
            <a:r>
              <a:rPr lang="pt-BR" smtClean="0">
                <a:latin typeface="Arial" charset="0"/>
                <a:cs typeface="Times New Roman" charset="0"/>
              </a:rPr>
              <a:t> – nem sempre na consulta pediátrica haverá uma queixa, uma vez que a consulta poderá ser de acompanhamento. Quando houver, descrever conforme o relato pela criança e/ou acompanhante.</a:t>
            </a:r>
            <a:endParaRPr lang="pt-BR" smtClean="0">
              <a:cs typeface="Times New Roman" charset="0"/>
            </a:endParaRPr>
          </a:p>
          <a:p>
            <a:endParaRPr lang="pt-BR" smtClean="0"/>
          </a:p>
        </p:txBody>
      </p:sp>
    </p:spTree>
    <p:extLst>
      <p:ext uri="{BB962C8B-B14F-4D97-AF65-F5344CB8AC3E}">
        <p14:creationId xmlns:p14="http://schemas.microsoft.com/office/powerpoint/2010/main" val="107156864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pt-BR" b="1" smtClean="0">
                <a:latin typeface="Arial" charset="0"/>
                <a:cs typeface="Times New Roman" charset="0"/>
              </a:rPr>
              <a:t>História pregressa da moléstia atual (HPMA)</a:t>
            </a:r>
          </a:p>
        </p:txBody>
      </p:sp>
      <p:sp>
        <p:nvSpPr>
          <p:cNvPr id="146435" name="Rectangle 3"/>
          <p:cNvSpPr>
            <a:spLocks noGrp="1" noChangeArrowheads="1"/>
          </p:cNvSpPr>
          <p:nvPr>
            <p:ph type="body" idx="1"/>
          </p:nvPr>
        </p:nvSpPr>
        <p:spPr/>
        <p:txBody>
          <a:bodyPr/>
          <a:lstStyle/>
          <a:p>
            <a:pPr algn="just"/>
            <a:r>
              <a:rPr lang="pt-BR" smtClean="0">
                <a:latin typeface="Arial" charset="0"/>
                <a:cs typeface="Times New Roman" charset="0"/>
              </a:rPr>
              <a:t>Descrição narrativa dos eventos envolvendo a queixa atual, com a maior quantidade de informações possíveis sobre os sinais e sintomas, duração, freqüência, fatores de melhora e piora, tratamentos realizados. </a:t>
            </a:r>
          </a:p>
          <a:p>
            <a:pPr algn="just"/>
            <a:r>
              <a:rPr lang="pt-BR" smtClean="0">
                <a:latin typeface="Arial" charset="0"/>
                <a:cs typeface="Times New Roman" charset="0"/>
              </a:rPr>
              <a:t>Essas informações muitas vezes serão a chave para o diagnóstico final.</a:t>
            </a:r>
            <a:endParaRPr lang="pt-BR" smtClean="0">
              <a:cs typeface="Times New Roman" charset="0"/>
            </a:endParaRPr>
          </a:p>
          <a:p>
            <a:endParaRPr lang="pt-BR" smtClean="0"/>
          </a:p>
        </p:txBody>
      </p:sp>
    </p:spTree>
    <p:extLst>
      <p:ext uri="{BB962C8B-B14F-4D97-AF65-F5344CB8AC3E}">
        <p14:creationId xmlns:p14="http://schemas.microsoft.com/office/powerpoint/2010/main" val="2791913872"/>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pt-BR" b="1" smtClean="0">
                <a:latin typeface="Arial" charset="0"/>
                <a:cs typeface="Times New Roman" charset="0"/>
              </a:rPr>
              <a:t>Interrogatório sobre os demais aparelhos (ISDA)</a:t>
            </a:r>
          </a:p>
        </p:txBody>
      </p:sp>
      <p:sp>
        <p:nvSpPr>
          <p:cNvPr id="147459" name="Rectangle 3"/>
          <p:cNvSpPr>
            <a:spLocks noGrp="1" noChangeArrowheads="1"/>
          </p:cNvSpPr>
          <p:nvPr>
            <p:ph type="body" idx="1"/>
          </p:nvPr>
        </p:nvSpPr>
        <p:spPr/>
        <p:txBody>
          <a:bodyPr/>
          <a:lstStyle/>
          <a:p>
            <a:pPr algn="just">
              <a:lnSpc>
                <a:spcPct val="90000"/>
              </a:lnSpc>
            </a:pPr>
            <a:r>
              <a:rPr lang="pt-BR" b="1" smtClean="0">
                <a:solidFill>
                  <a:srgbClr val="33CC33"/>
                </a:solidFill>
                <a:latin typeface="Arial" charset="0"/>
                <a:cs typeface="Times New Roman" charset="0"/>
              </a:rPr>
              <a:t>geral</a:t>
            </a:r>
            <a:r>
              <a:rPr lang="pt-BR" smtClean="0">
                <a:latin typeface="Arial" charset="0"/>
                <a:cs typeface="Times New Roman" charset="0"/>
              </a:rPr>
              <a:t> – febre, adinamia, prostração, apetite, perda de peso.</a:t>
            </a:r>
            <a:endParaRPr lang="pt-BR" smtClean="0">
              <a:cs typeface="Times New Roman" charset="0"/>
            </a:endParaRPr>
          </a:p>
          <a:p>
            <a:pPr algn="just">
              <a:lnSpc>
                <a:spcPct val="90000"/>
              </a:lnSpc>
            </a:pPr>
            <a:r>
              <a:rPr lang="pt-BR" b="1" smtClean="0">
                <a:solidFill>
                  <a:srgbClr val="33CC33"/>
                </a:solidFill>
                <a:latin typeface="Arial" charset="0"/>
                <a:cs typeface="Times New Roman" charset="0"/>
              </a:rPr>
              <a:t>pele</a:t>
            </a:r>
            <a:r>
              <a:rPr lang="pt-BR" smtClean="0">
                <a:latin typeface="Arial" charset="0"/>
                <a:cs typeface="Times New Roman" charset="0"/>
              </a:rPr>
              <a:t> – erupções, pruridos, palidez.</a:t>
            </a:r>
            <a:endParaRPr lang="pt-BR" smtClean="0">
              <a:cs typeface="Times New Roman" charset="0"/>
            </a:endParaRPr>
          </a:p>
          <a:p>
            <a:pPr algn="just">
              <a:lnSpc>
                <a:spcPct val="90000"/>
              </a:lnSpc>
            </a:pPr>
            <a:r>
              <a:rPr lang="pt-BR" b="1" smtClean="0">
                <a:solidFill>
                  <a:srgbClr val="33CC33"/>
                </a:solidFill>
                <a:latin typeface="Arial" charset="0"/>
                <a:cs typeface="Times New Roman" charset="0"/>
              </a:rPr>
              <a:t>cabeça e pescoço</a:t>
            </a:r>
            <a:r>
              <a:rPr lang="pt-BR" smtClean="0">
                <a:latin typeface="Arial" charset="0"/>
                <a:cs typeface="Times New Roman" charset="0"/>
              </a:rPr>
              <a:t> – cefaléia, tonturas, trauma, conformação craniana, tumorações.</a:t>
            </a:r>
            <a:endParaRPr lang="pt-BR" smtClean="0">
              <a:cs typeface="Times New Roman" charset="0"/>
            </a:endParaRPr>
          </a:p>
          <a:p>
            <a:pPr algn="just">
              <a:lnSpc>
                <a:spcPct val="90000"/>
              </a:lnSpc>
            </a:pPr>
            <a:r>
              <a:rPr lang="pt-BR" b="1" smtClean="0">
                <a:solidFill>
                  <a:srgbClr val="33CC33"/>
                </a:solidFill>
                <a:latin typeface="Arial" charset="0"/>
                <a:cs typeface="Times New Roman" charset="0"/>
              </a:rPr>
              <a:t>olhos</a:t>
            </a:r>
            <a:r>
              <a:rPr lang="pt-BR" smtClean="0">
                <a:latin typeface="Arial" charset="0"/>
                <a:cs typeface="Times New Roman" charset="0"/>
              </a:rPr>
              <a:t> – visão, secreções, estrabismo, vermelhidão, edema, uso de óculos.</a:t>
            </a:r>
            <a:endParaRPr lang="pt-BR" smtClean="0">
              <a:cs typeface="Times New Roman" charset="0"/>
            </a:endParaRPr>
          </a:p>
          <a:p>
            <a:pPr>
              <a:lnSpc>
                <a:spcPct val="90000"/>
              </a:lnSpc>
            </a:pPr>
            <a:endParaRPr lang="pt-BR" smtClean="0"/>
          </a:p>
        </p:txBody>
      </p:sp>
    </p:spTree>
    <p:extLst>
      <p:ext uri="{BB962C8B-B14F-4D97-AF65-F5344CB8AC3E}">
        <p14:creationId xmlns:p14="http://schemas.microsoft.com/office/powerpoint/2010/main" val="722616527"/>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algn="ctr"/>
            <a:r>
              <a:rPr lang="pt-BR" sz="6000" b="1" smtClean="0">
                <a:solidFill>
                  <a:srgbClr val="33CC33"/>
                </a:solidFill>
                <a:latin typeface="Arial" charset="0"/>
                <a:cs typeface="Times New Roman" charset="0"/>
              </a:rPr>
              <a:t>OLHOS</a:t>
            </a:r>
          </a:p>
        </p:txBody>
      </p:sp>
      <p:sp>
        <p:nvSpPr>
          <p:cNvPr id="148483" name="Rectangle 3"/>
          <p:cNvSpPr>
            <a:spLocks noGrp="1" noChangeArrowheads="1"/>
          </p:cNvSpPr>
          <p:nvPr>
            <p:ph type="body" idx="1"/>
          </p:nvPr>
        </p:nvSpPr>
        <p:spPr/>
        <p:txBody>
          <a:bodyPr/>
          <a:lstStyle/>
          <a:p>
            <a:pPr algn="just">
              <a:lnSpc>
                <a:spcPct val="90000"/>
              </a:lnSpc>
            </a:pPr>
            <a:r>
              <a:rPr lang="pt-BR" sz="2800" b="1" smtClean="0">
                <a:latin typeface="Arial" charset="0"/>
                <a:cs typeface="Times New Roman" charset="0"/>
              </a:rPr>
              <a:t>Olho vermelho</a:t>
            </a:r>
            <a:r>
              <a:rPr lang="pt-BR" sz="2800" smtClean="0">
                <a:latin typeface="Arial" charset="0"/>
                <a:cs typeface="Times New Roman" charset="0"/>
              </a:rPr>
              <a:t> – extremamente comum; a causa pode ser a presença de corpo estranho, infecções, alergias, conjuntivites, tumores, agentes irritantes ou trauma.</a:t>
            </a:r>
            <a:endParaRPr lang="pt-BR" sz="2800" smtClean="0">
              <a:cs typeface="Times New Roman" charset="0"/>
            </a:endParaRPr>
          </a:p>
          <a:p>
            <a:pPr algn="just">
              <a:lnSpc>
                <a:spcPct val="90000"/>
              </a:lnSpc>
            </a:pPr>
            <a:r>
              <a:rPr lang="pt-BR" sz="2800" b="1" smtClean="0">
                <a:latin typeface="Arial" charset="0"/>
                <a:cs typeface="Times New Roman" charset="0"/>
              </a:rPr>
              <a:t>Lacrimejamento</a:t>
            </a:r>
            <a:r>
              <a:rPr lang="pt-BR" sz="2800" smtClean="0">
                <a:latin typeface="Arial" charset="0"/>
                <a:cs typeface="Times New Roman" charset="0"/>
              </a:rPr>
              <a:t> – freqüentemente secundário à obstrução do ducto nasolacrimal, mas pode estar associad</a:t>
            </a:r>
            <a:r>
              <a:rPr lang="en-US" sz="2800" smtClean="0">
                <a:latin typeface="Arial" charset="0"/>
                <a:cs typeface="Times New Roman" charset="0"/>
              </a:rPr>
              <a:t>o</a:t>
            </a:r>
            <a:r>
              <a:rPr lang="pt-BR" sz="2800" smtClean="0">
                <a:latin typeface="Arial" charset="0"/>
                <a:cs typeface="Times New Roman" charset="0"/>
              </a:rPr>
              <a:t> à glaucoma congênito (aumento da tensão intra-ocular), fotofobia, blefaroespasmo e doenças alérgicas e inflamatórias.</a:t>
            </a:r>
            <a:endParaRPr lang="pt-BR" sz="2800" smtClean="0">
              <a:cs typeface="Times New Roman" charset="0"/>
            </a:endParaRPr>
          </a:p>
        </p:txBody>
      </p:sp>
    </p:spTree>
    <p:extLst>
      <p:ext uri="{BB962C8B-B14F-4D97-AF65-F5344CB8AC3E}">
        <p14:creationId xmlns:p14="http://schemas.microsoft.com/office/powerpoint/2010/main" val="1357465556"/>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pPr algn="ctr"/>
            <a:r>
              <a:rPr lang="pt-BR" sz="6000" b="1" smtClean="0">
                <a:solidFill>
                  <a:srgbClr val="33CC33"/>
                </a:solidFill>
                <a:latin typeface="Arial" charset="0"/>
                <a:cs typeface="Times New Roman" charset="0"/>
              </a:rPr>
              <a:t>OLHOS</a:t>
            </a:r>
          </a:p>
        </p:txBody>
      </p:sp>
      <p:sp>
        <p:nvSpPr>
          <p:cNvPr id="149507" name="Rectangle 3"/>
          <p:cNvSpPr>
            <a:spLocks noGrp="1" noChangeArrowheads="1"/>
          </p:cNvSpPr>
          <p:nvPr>
            <p:ph type="body" idx="1"/>
          </p:nvPr>
        </p:nvSpPr>
        <p:spPr/>
        <p:txBody>
          <a:bodyPr/>
          <a:lstStyle/>
          <a:p>
            <a:pPr algn="just">
              <a:lnSpc>
                <a:spcPct val="90000"/>
              </a:lnSpc>
            </a:pPr>
            <a:r>
              <a:rPr lang="pt-BR" sz="2800" b="1" smtClean="0">
                <a:latin typeface="Arial" charset="0"/>
                <a:cs typeface="Times New Roman" charset="0"/>
              </a:rPr>
              <a:t>Secreção</a:t>
            </a:r>
            <a:r>
              <a:rPr lang="pt-BR" sz="2800" smtClean="0">
                <a:latin typeface="Arial" charset="0"/>
                <a:cs typeface="Times New Roman" charset="0"/>
              </a:rPr>
              <a:t> – característica das conjuntivites, podendo ser purulenta (bacteriana), mucóide (alérgica) ou aquosa (viral).</a:t>
            </a:r>
            <a:endParaRPr lang="pt-BR" sz="2800" smtClean="0">
              <a:cs typeface="Times New Roman" charset="0"/>
            </a:endParaRPr>
          </a:p>
          <a:p>
            <a:pPr algn="just">
              <a:lnSpc>
                <a:spcPct val="90000"/>
              </a:lnSpc>
            </a:pPr>
            <a:r>
              <a:rPr lang="pt-BR" sz="2800" b="1" smtClean="0">
                <a:latin typeface="Arial" charset="0"/>
                <a:cs typeface="Times New Roman" charset="0"/>
              </a:rPr>
              <a:t>Dor e fotofobia</a:t>
            </a:r>
            <a:r>
              <a:rPr lang="pt-BR" sz="2800" smtClean="0">
                <a:latin typeface="Arial" charset="0"/>
                <a:cs typeface="Times New Roman" charset="0"/>
              </a:rPr>
              <a:t> – pode ser manifestação de várias enfermidades oculares, desde corpo estranho até glaucoma.</a:t>
            </a:r>
            <a:endParaRPr lang="pt-BR" sz="2800" smtClean="0">
              <a:cs typeface="Times New Roman" charset="0"/>
            </a:endParaRPr>
          </a:p>
          <a:p>
            <a:pPr>
              <a:lnSpc>
                <a:spcPct val="90000"/>
              </a:lnSpc>
            </a:pPr>
            <a:r>
              <a:rPr lang="pt-BR" sz="2800" b="1" smtClean="0">
                <a:latin typeface="Arial" charset="0"/>
                <a:cs typeface="Times New Roman" charset="0"/>
              </a:rPr>
              <a:t>Leucocoria</a:t>
            </a:r>
            <a:r>
              <a:rPr lang="pt-BR" sz="2800" smtClean="0">
                <a:latin typeface="Arial" charset="0"/>
                <a:cs typeface="Times New Roman" charset="0"/>
              </a:rPr>
              <a:t> – (pupila branca) não é comum, mas, quando encontrada, requer avaliação oftalmológica imediata, pois reflete doença ocular grave.</a:t>
            </a:r>
          </a:p>
        </p:txBody>
      </p:sp>
    </p:spTree>
    <p:extLst>
      <p:ext uri="{BB962C8B-B14F-4D97-AF65-F5344CB8AC3E}">
        <p14:creationId xmlns:p14="http://schemas.microsoft.com/office/powerpoint/2010/main" val="107880107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pPr algn="ctr"/>
            <a:r>
              <a:rPr lang="pt-BR" b="1" smtClean="0">
                <a:latin typeface="Arial" charset="0"/>
                <a:cs typeface="Times New Roman" charset="0"/>
              </a:rPr>
              <a:t>Interrogatório sobre os demais aparelhos (ISDA)</a:t>
            </a:r>
          </a:p>
        </p:txBody>
      </p:sp>
      <p:sp>
        <p:nvSpPr>
          <p:cNvPr id="150531" name="Rectangle 3"/>
          <p:cNvSpPr>
            <a:spLocks noGrp="1" noChangeArrowheads="1"/>
          </p:cNvSpPr>
          <p:nvPr>
            <p:ph type="body" idx="1"/>
          </p:nvPr>
        </p:nvSpPr>
        <p:spPr/>
        <p:txBody>
          <a:bodyPr/>
          <a:lstStyle/>
          <a:p>
            <a:pPr algn="just">
              <a:lnSpc>
                <a:spcPct val="90000"/>
              </a:lnSpc>
            </a:pPr>
            <a:r>
              <a:rPr lang="pt-BR" sz="3600" b="1" smtClean="0">
                <a:solidFill>
                  <a:srgbClr val="33CC33"/>
                </a:solidFill>
                <a:latin typeface="Arial" charset="0"/>
                <a:cs typeface="Times New Roman" charset="0"/>
              </a:rPr>
              <a:t>ouvidos</a:t>
            </a:r>
            <a:r>
              <a:rPr lang="pt-BR" sz="3600" smtClean="0">
                <a:latin typeface="Arial" charset="0"/>
                <a:cs typeface="Times New Roman" charset="0"/>
              </a:rPr>
              <a:t> – audição, infecções, secreções.</a:t>
            </a:r>
            <a:endParaRPr lang="pt-BR" sz="3600" smtClean="0">
              <a:cs typeface="Times New Roman" charset="0"/>
            </a:endParaRPr>
          </a:p>
          <a:p>
            <a:pPr algn="just">
              <a:lnSpc>
                <a:spcPct val="90000"/>
              </a:lnSpc>
            </a:pPr>
            <a:r>
              <a:rPr lang="pt-BR" sz="3600" b="1" smtClean="0">
                <a:solidFill>
                  <a:srgbClr val="33CC33"/>
                </a:solidFill>
                <a:latin typeface="Arial" charset="0"/>
                <a:cs typeface="Times New Roman" charset="0"/>
              </a:rPr>
              <a:t>nariz</a:t>
            </a:r>
            <a:r>
              <a:rPr lang="pt-BR" sz="3600" smtClean="0">
                <a:latin typeface="Arial" charset="0"/>
                <a:cs typeface="Times New Roman" charset="0"/>
              </a:rPr>
              <a:t> – coriza, obstrução, sangramentos (epistaxe).</a:t>
            </a:r>
            <a:endParaRPr lang="pt-BR" sz="3600" smtClean="0">
              <a:cs typeface="Times New Roman" charset="0"/>
            </a:endParaRPr>
          </a:p>
          <a:p>
            <a:pPr algn="just">
              <a:lnSpc>
                <a:spcPct val="90000"/>
              </a:lnSpc>
            </a:pPr>
            <a:r>
              <a:rPr lang="pt-BR" sz="3600" b="1" smtClean="0">
                <a:solidFill>
                  <a:srgbClr val="33CC33"/>
                </a:solidFill>
                <a:latin typeface="Arial" charset="0"/>
                <a:cs typeface="Times New Roman" charset="0"/>
              </a:rPr>
              <a:t>boca e orofaringe</a:t>
            </a:r>
            <a:r>
              <a:rPr lang="pt-BR" sz="3600" smtClean="0">
                <a:latin typeface="Arial" charset="0"/>
                <a:cs typeface="Times New Roman" charset="0"/>
              </a:rPr>
              <a:t> – dor, problemas dentários, disfagia, lesões orais, vermelhidão.</a:t>
            </a:r>
            <a:endParaRPr lang="pt-BR" sz="3600" smtClean="0">
              <a:cs typeface="Times New Roman" charset="0"/>
            </a:endParaRPr>
          </a:p>
          <a:p>
            <a:pPr algn="just">
              <a:lnSpc>
                <a:spcPct val="90000"/>
              </a:lnSpc>
              <a:buFont typeface="Monotype Sorts" pitchFamily="2" charset="2"/>
              <a:buNone/>
            </a:pPr>
            <a:r>
              <a:rPr lang="pt-BR" sz="3600" smtClean="0">
                <a:latin typeface="Times New Roman" charset="0"/>
                <a:cs typeface="Times New Roman" charset="0"/>
              </a:rPr>
              <a:t>  </a:t>
            </a:r>
            <a:endParaRPr lang="pt-BR" sz="3600" smtClean="0"/>
          </a:p>
        </p:txBody>
      </p:sp>
    </p:spTree>
    <p:extLst>
      <p:ext uri="{BB962C8B-B14F-4D97-AF65-F5344CB8AC3E}">
        <p14:creationId xmlns:p14="http://schemas.microsoft.com/office/powerpoint/2010/main" val="120970233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pPr algn="ctr"/>
            <a:r>
              <a:rPr lang="pt-BR" b="1" smtClean="0">
                <a:latin typeface="Arial" charset="0"/>
                <a:cs typeface="Times New Roman" charset="0"/>
              </a:rPr>
              <a:t>Interrogatório sobre os demais aparelhos (ISDA)</a:t>
            </a:r>
          </a:p>
        </p:txBody>
      </p:sp>
      <p:sp>
        <p:nvSpPr>
          <p:cNvPr id="151555" name="Rectangle 3"/>
          <p:cNvSpPr>
            <a:spLocks noGrp="1" noChangeArrowheads="1"/>
          </p:cNvSpPr>
          <p:nvPr>
            <p:ph type="body" idx="1"/>
          </p:nvPr>
        </p:nvSpPr>
        <p:spPr/>
        <p:txBody>
          <a:bodyPr/>
          <a:lstStyle/>
          <a:p>
            <a:pPr algn="just">
              <a:lnSpc>
                <a:spcPct val="90000"/>
              </a:lnSpc>
            </a:pPr>
            <a:r>
              <a:rPr lang="pt-BR" sz="2800" b="1" smtClean="0">
                <a:solidFill>
                  <a:srgbClr val="33CC33"/>
                </a:solidFill>
                <a:latin typeface="Arial" charset="0"/>
                <a:cs typeface="Times New Roman" charset="0"/>
              </a:rPr>
              <a:t>tórax</a:t>
            </a:r>
            <a:r>
              <a:rPr lang="pt-BR" sz="2800" smtClean="0">
                <a:latin typeface="Arial" charset="0"/>
                <a:cs typeface="Times New Roman" charset="0"/>
              </a:rPr>
              <a:t> – massas, assimetria, dor, secreção mamilar.</a:t>
            </a:r>
            <a:endParaRPr lang="pt-BR" sz="2800" smtClean="0">
              <a:cs typeface="Times New Roman" charset="0"/>
            </a:endParaRPr>
          </a:p>
          <a:p>
            <a:pPr algn="just">
              <a:lnSpc>
                <a:spcPct val="90000"/>
              </a:lnSpc>
            </a:pPr>
            <a:r>
              <a:rPr lang="pt-BR" sz="2800" b="1" smtClean="0">
                <a:solidFill>
                  <a:srgbClr val="33CC33"/>
                </a:solidFill>
                <a:latin typeface="Arial" charset="0"/>
                <a:cs typeface="Times New Roman" charset="0"/>
              </a:rPr>
              <a:t>respiratório</a:t>
            </a:r>
            <a:r>
              <a:rPr lang="pt-BR" sz="2800" smtClean="0">
                <a:latin typeface="Arial" charset="0"/>
                <a:cs typeface="Times New Roman" charset="0"/>
              </a:rPr>
              <a:t> – tosse, dispnéia, chiado no peito, secreção, batimentos de asas do nariz, rouquidão, dor torácica, hemoptise.</a:t>
            </a:r>
            <a:endParaRPr lang="pt-BR" sz="2800" smtClean="0">
              <a:cs typeface="Times New Roman" charset="0"/>
            </a:endParaRPr>
          </a:p>
          <a:p>
            <a:pPr algn="just">
              <a:lnSpc>
                <a:spcPct val="90000"/>
              </a:lnSpc>
            </a:pPr>
            <a:r>
              <a:rPr lang="pt-BR" sz="2800" b="1" smtClean="0">
                <a:solidFill>
                  <a:srgbClr val="33CC33"/>
                </a:solidFill>
                <a:latin typeface="Arial" charset="0"/>
                <a:cs typeface="Times New Roman" charset="0"/>
              </a:rPr>
              <a:t>cardiovascular</a:t>
            </a:r>
            <a:r>
              <a:rPr lang="pt-BR" sz="2800" smtClean="0">
                <a:latin typeface="Arial" charset="0"/>
                <a:cs typeface="Times New Roman" charset="0"/>
              </a:rPr>
              <a:t> – palpitações, cianose.</a:t>
            </a:r>
            <a:endParaRPr lang="pt-BR" sz="2800" smtClean="0">
              <a:cs typeface="Times New Roman" charset="0"/>
            </a:endParaRPr>
          </a:p>
          <a:p>
            <a:pPr algn="just">
              <a:lnSpc>
                <a:spcPct val="90000"/>
              </a:lnSpc>
            </a:pPr>
            <a:r>
              <a:rPr lang="pt-BR" sz="2800" b="1" smtClean="0">
                <a:solidFill>
                  <a:srgbClr val="33CC33"/>
                </a:solidFill>
                <a:latin typeface="Arial" charset="0"/>
                <a:cs typeface="Times New Roman" charset="0"/>
              </a:rPr>
              <a:t>gastrointestinal</a:t>
            </a:r>
            <a:r>
              <a:rPr lang="pt-BR" sz="2800" smtClean="0">
                <a:latin typeface="Arial" charset="0"/>
                <a:cs typeface="Times New Roman" charset="0"/>
              </a:rPr>
              <a:t> –apetite, hábito intestinal, aspecto das fezes, regurgitação, náusea, vômitos, dor ou distensão abdominal, diarréia, icterícia.</a:t>
            </a:r>
            <a:endParaRPr lang="pt-BR" sz="2800" smtClean="0">
              <a:cs typeface="Times New Roman" charset="0"/>
            </a:endParaRPr>
          </a:p>
          <a:p>
            <a:pPr algn="just">
              <a:lnSpc>
                <a:spcPct val="90000"/>
              </a:lnSpc>
              <a:buFont typeface="Monotype Sorts" pitchFamily="2" charset="2"/>
              <a:buNone/>
            </a:pPr>
            <a:r>
              <a:rPr lang="pt-BR" sz="2800" smtClean="0">
                <a:latin typeface="Times New Roman" charset="0"/>
                <a:cs typeface="Times New Roman" charset="0"/>
              </a:rPr>
              <a:t>       </a:t>
            </a:r>
            <a:endParaRPr lang="pt-BR" sz="2800" smtClean="0"/>
          </a:p>
        </p:txBody>
      </p:sp>
    </p:spTree>
    <p:extLst>
      <p:ext uri="{BB962C8B-B14F-4D97-AF65-F5344CB8AC3E}">
        <p14:creationId xmlns:p14="http://schemas.microsoft.com/office/powerpoint/2010/main" val="197514821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pPr algn="ctr"/>
            <a:r>
              <a:rPr lang="pt-BR" b="1" smtClean="0">
                <a:latin typeface="Arial" charset="0"/>
                <a:cs typeface="Times New Roman" charset="0"/>
              </a:rPr>
              <a:t>Interrogatório sobre os demais aparelhos (ISDA)</a:t>
            </a:r>
          </a:p>
        </p:txBody>
      </p:sp>
      <p:sp>
        <p:nvSpPr>
          <p:cNvPr id="152579" name="Rectangle 3"/>
          <p:cNvSpPr>
            <a:spLocks noGrp="1" noChangeArrowheads="1"/>
          </p:cNvSpPr>
          <p:nvPr>
            <p:ph type="body" idx="1"/>
          </p:nvPr>
        </p:nvSpPr>
        <p:spPr/>
        <p:txBody>
          <a:bodyPr/>
          <a:lstStyle/>
          <a:p>
            <a:pPr algn="just">
              <a:lnSpc>
                <a:spcPct val="90000"/>
              </a:lnSpc>
            </a:pPr>
            <a:r>
              <a:rPr lang="pt-BR" sz="2800" b="1" smtClean="0">
                <a:solidFill>
                  <a:srgbClr val="33CC33"/>
                </a:solidFill>
                <a:latin typeface="Arial" charset="0"/>
                <a:cs typeface="Times New Roman" charset="0"/>
              </a:rPr>
              <a:t>genito-urinário</a:t>
            </a:r>
            <a:r>
              <a:rPr lang="pt-BR" sz="2800" smtClean="0">
                <a:latin typeface="Arial" charset="0"/>
                <a:cs typeface="Times New Roman" charset="0"/>
              </a:rPr>
              <a:t> – disúria, hematúria, polaciúria, oligúria, dor, freqüência de micções, urgência urinária, coloração da urina, presença de testículos na bolsa escrotal, corrimento vaginal, enurese noturna, </a:t>
            </a:r>
            <a:r>
              <a:rPr lang="en-US" sz="2800" smtClean="0">
                <a:latin typeface="Arial" charset="0"/>
                <a:cs typeface="Times New Roman" charset="0"/>
              </a:rPr>
              <a:t>t</a:t>
            </a:r>
            <a:r>
              <a:rPr lang="pt-BR" sz="2800" smtClean="0">
                <a:latin typeface="Arial" charset="0"/>
                <a:cs typeface="Times New Roman" charset="0"/>
              </a:rPr>
              <a:t>ipo de jato urinário, secreção uretral ou vaginal, história menstrual.</a:t>
            </a:r>
            <a:endParaRPr lang="pt-BR" sz="2800" smtClean="0">
              <a:cs typeface="Times New Roman" charset="0"/>
            </a:endParaRPr>
          </a:p>
          <a:p>
            <a:pPr algn="just">
              <a:lnSpc>
                <a:spcPct val="90000"/>
              </a:lnSpc>
            </a:pPr>
            <a:r>
              <a:rPr lang="pt-BR" sz="2800" b="1" smtClean="0">
                <a:solidFill>
                  <a:srgbClr val="33CC33"/>
                </a:solidFill>
                <a:latin typeface="Arial" charset="0"/>
                <a:cs typeface="Times New Roman" charset="0"/>
              </a:rPr>
              <a:t>sistema nervoso</a:t>
            </a:r>
            <a:r>
              <a:rPr lang="pt-BR" sz="2800" smtClean="0">
                <a:latin typeface="Arial" charset="0"/>
                <a:cs typeface="Times New Roman" charset="0"/>
              </a:rPr>
              <a:t> – convulsões, tiques, tremores, coordenação, cefaléia, síncope.</a:t>
            </a:r>
            <a:endParaRPr lang="pt-BR" sz="2800" smtClean="0">
              <a:cs typeface="Times New Roman" charset="0"/>
            </a:endParaRPr>
          </a:p>
          <a:p>
            <a:pPr algn="just">
              <a:lnSpc>
                <a:spcPct val="90000"/>
              </a:lnSpc>
            </a:pPr>
            <a:r>
              <a:rPr lang="pt-BR" sz="2800" b="1" smtClean="0">
                <a:solidFill>
                  <a:srgbClr val="33CC33"/>
                </a:solidFill>
                <a:latin typeface="Arial" charset="0"/>
                <a:cs typeface="Times New Roman" charset="0"/>
              </a:rPr>
              <a:t>sistema locomotor</a:t>
            </a:r>
            <a:r>
              <a:rPr lang="pt-BR" sz="2800" smtClean="0">
                <a:latin typeface="Arial" charset="0"/>
                <a:cs typeface="Times New Roman" charset="0"/>
              </a:rPr>
              <a:t> – paresias, paralisias, dor em membros, alterações de marcha, escolioses.</a:t>
            </a:r>
            <a:endParaRPr lang="pt-BR" sz="2800" smtClean="0">
              <a:cs typeface="Times New Roman" charset="0"/>
            </a:endParaRPr>
          </a:p>
          <a:p>
            <a:pPr algn="just">
              <a:lnSpc>
                <a:spcPct val="90000"/>
              </a:lnSpc>
              <a:buFont typeface="Monotype Sorts" pitchFamily="2" charset="2"/>
              <a:buNone/>
            </a:pPr>
            <a:r>
              <a:rPr lang="pt-BR" sz="2800" smtClean="0">
                <a:latin typeface="Times New Roman" charset="0"/>
                <a:cs typeface="Times New Roman" charset="0"/>
              </a:rPr>
              <a:t>   </a:t>
            </a:r>
            <a:endParaRPr lang="pt-BR" sz="2800" smtClean="0"/>
          </a:p>
        </p:txBody>
      </p:sp>
    </p:spTree>
    <p:extLst>
      <p:ext uri="{BB962C8B-B14F-4D97-AF65-F5344CB8AC3E}">
        <p14:creationId xmlns:p14="http://schemas.microsoft.com/office/powerpoint/2010/main" val="105005339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pPr algn="ctr"/>
            <a:r>
              <a:rPr lang="pt-BR" b="1" smtClean="0">
                <a:latin typeface="Arial" charset="0"/>
                <a:cs typeface="Times New Roman" charset="0"/>
              </a:rPr>
              <a:t>Interrogatório sobre os demais aparelhos (ISDA)</a:t>
            </a:r>
          </a:p>
        </p:txBody>
      </p:sp>
      <p:sp>
        <p:nvSpPr>
          <p:cNvPr id="153603" name="Rectangle 3"/>
          <p:cNvSpPr>
            <a:spLocks noGrp="1" noChangeArrowheads="1"/>
          </p:cNvSpPr>
          <p:nvPr>
            <p:ph type="body" idx="1"/>
          </p:nvPr>
        </p:nvSpPr>
        <p:spPr/>
        <p:txBody>
          <a:bodyPr/>
          <a:lstStyle/>
          <a:p>
            <a:pPr algn="just"/>
            <a:r>
              <a:rPr lang="pt-BR" b="1" smtClean="0">
                <a:solidFill>
                  <a:srgbClr val="33CC33"/>
                </a:solidFill>
                <a:latin typeface="Arial" charset="0"/>
                <a:cs typeface="Times New Roman" charset="0"/>
              </a:rPr>
              <a:t>Pele</a:t>
            </a:r>
            <a:r>
              <a:rPr lang="pt-BR" smtClean="0">
                <a:latin typeface="Arial" charset="0"/>
                <a:cs typeface="Times New Roman" charset="0"/>
              </a:rPr>
              <a:t> – lesões, manchas, crescimento de pêlos e unhas, prurido, exantemas, equimoses, alergias.</a:t>
            </a:r>
            <a:endParaRPr lang="pt-BR" smtClean="0">
              <a:cs typeface="Times New Roman" charset="0"/>
            </a:endParaRPr>
          </a:p>
          <a:p>
            <a:pPr algn="just"/>
            <a:r>
              <a:rPr lang="pt-BR" b="1" smtClean="0">
                <a:solidFill>
                  <a:srgbClr val="33CC33"/>
                </a:solidFill>
                <a:latin typeface="Arial" charset="0"/>
                <a:cs typeface="Times New Roman" charset="0"/>
              </a:rPr>
              <a:t>Psicológico</a:t>
            </a:r>
            <a:r>
              <a:rPr lang="pt-BR" smtClean="0">
                <a:latin typeface="Arial" charset="0"/>
                <a:cs typeface="Times New Roman" charset="0"/>
              </a:rPr>
              <a:t> – afeto, pensamento, linguagem, memória, inteligência.</a:t>
            </a:r>
            <a:endParaRPr lang="pt-BR" smtClean="0">
              <a:cs typeface="Times New Roman" charset="0"/>
            </a:endParaRPr>
          </a:p>
          <a:p>
            <a:endParaRPr lang="pt-BR" smtClean="0"/>
          </a:p>
          <a:p>
            <a:endParaRPr lang="pt-BR" smtClean="0"/>
          </a:p>
          <a:p>
            <a:endParaRPr lang="pt-BR" smtClean="0"/>
          </a:p>
          <a:p>
            <a:endParaRPr lang="pt-BR" smtClean="0"/>
          </a:p>
        </p:txBody>
      </p:sp>
    </p:spTree>
    <p:extLst>
      <p:ext uri="{BB962C8B-B14F-4D97-AF65-F5344CB8AC3E}">
        <p14:creationId xmlns:p14="http://schemas.microsoft.com/office/powerpoint/2010/main" val="2589046464"/>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pPr algn="ctr"/>
            <a:r>
              <a:rPr lang="pt-BR" b="1" smtClean="0">
                <a:latin typeface="Arial" charset="0"/>
                <a:cs typeface="Times New Roman" charset="0"/>
              </a:rPr>
              <a:t>Interrogatório sobre os demais aparelhos (ISDA)</a:t>
            </a:r>
          </a:p>
        </p:txBody>
      </p:sp>
      <p:sp>
        <p:nvSpPr>
          <p:cNvPr id="154627" name="Rectangle 3"/>
          <p:cNvSpPr>
            <a:spLocks noGrp="1" noChangeArrowheads="1"/>
          </p:cNvSpPr>
          <p:nvPr>
            <p:ph type="body" idx="1"/>
          </p:nvPr>
        </p:nvSpPr>
        <p:spPr/>
        <p:txBody>
          <a:bodyPr/>
          <a:lstStyle/>
          <a:p>
            <a:pPr algn="just">
              <a:lnSpc>
                <a:spcPct val="90000"/>
              </a:lnSpc>
            </a:pPr>
            <a:r>
              <a:rPr lang="pt-BR" sz="3600" smtClean="0">
                <a:latin typeface="Arial" charset="0"/>
                <a:cs typeface="Times New Roman" charset="0"/>
              </a:rPr>
              <a:t>atualizar as aquisições psicomotoras.</a:t>
            </a:r>
            <a:endParaRPr lang="pt-BR" sz="3600" smtClean="0">
              <a:cs typeface="Times New Roman" charset="0"/>
            </a:endParaRPr>
          </a:p>
          <a:p>
            <a:pPr algn="just">
              <a:lnSpc>
                <a:spcPct val="90000"/>
              </a:lnSpc>
            </a:pPr>
            <a:r>
              <a:rPr lang="pt-BR" sz="3600" b="1" smtClean="0">
                <a:latin typeface="Arial" charset="0"/>
                <a:cs typeface="Times New Roman" charset="0"/>
              </a:rPr>
              <a:t>Vacinação</a:t>
            </a:r>
            <a:r>
              <a:rPr lang="pt-BR" sz="3600" smtClean="0">
                <a:latin typeface="Arial" charset="0"/>
                <a:cs typeface="Times New Roman" charset="0"/>
              </a:rPr>
              <a:t> – atualização do calendário vacinal desde a última consulta.</a:t>
            </a:r>
            <a:endParaRPr lang="pt-BR" sz="3600" smtClean="0">
              <a:cs typeface="Times New Roman" charset="0"/>
            </a:endParaRPr>
          </a:p>
          <a:p>
            <a:pPr algn="just">
              <a:lnSpc>
                <a:spcPct val="90000"/>
              </a:lnSpc>
            </a:pPr>
            <a:r>
              <a:rPr lang="pt-BR" sz="3600" b="1" smtClean="0">
                <a:latin typeface="Arial" charset="0"/>
                <a:cs typeface="Times New Roman" charset="0"/>
              </a:rPr>
              <a:t>Medicação</a:t>
            </a:r>
            <a:r>
              <a:rPr lang="pt-BR" sz="3600" smtClean="0">
                <a:latin typeface="Arial" charset="0"/>
                <a:cs typeface="Times New Roman" charset="0"/>
              </a:rPr>
              <a:t> - em uso atual.</a:t>
            </a:r>
            <a:endParaRPr lang="pt-BR" sz="3600" smtClean="0">
              <a:cs typeface="Times New Roman" charset="0"/>
            </a:endParaRPr>
          </a:p>
          <a:p>
            <a:pPr algn="just">
              <a:lnSpc>
                <a:spcPct val="90000"/>
              </a:lnSpc>
            </a:pPr>
            <a:r>
              <a:rPr lang="pt-BR" sz="3600" b="1" smtClean="0">
                <a:latin typeface="Arial" charset="0"/>
                <a:cs typeface="Times New Roman" charset="0"/>
              </a:rPr>
              <a:t>Alimentação</a:t>
            </a:r>
            <a:r>
              <a:rPr lang="pt-BR" sz="3600" smtClean="0">
                <a:latin typeface="Arial" charset="0"/>
                <a:cs typeface="Times New Roman" charset="0"/>
              </a:rPr>
              <a:t> – dia gástrico detalhado.</a:t>
            </a:r>
            <a:endParaRPr lang="pt-BR" sz="3600" smtClean="0">
              <a:cs typeface="Times New Roman" charset="0"/>
            </a:endParaRPr>
          </a:p>
          <a:p>
            <a:pPr>
              <a:lnSpc>
                <a:spcPct val="90000"/>
              </a:lnSpc>
            </a:pPr>
            <a:endParaRPr lang="pt-BR" sz="3600" smtClean="0"/>
          </a:p>
        </p:txBody>
      </p:sp>
    </p:spTree>
    <p:extLst>
      <p:ext uri="{BB962C8B-B14F-4D97-AF65-F5344CB8AC3E}">
        <p14:creationId xmlns:p14="http://schemas.microsoft.com/office/powerpoint/2010/main" val="24641902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331913" y="404813"/>
            <a:ext cx="7313612" cy="1150937"/>
          </a:xfrm>
        </p:spPr>
        <p:txBody>
          <a:bodyPr>
            <a:normAutofit fontScale="90000"/>
          </a:bodyPr>
          <a:lstStyle/>
          <a:p>
            <a:pPr eaLnBrk="1" hangingPunct="1"/>
            <a:r>
              <a:rPr lang="pt-BR" sz="4000" b="1" smtClean="0">
                <a:latin typeface="Times New Roman" pitchFamily="18" charset="0"/>
              </a:rPr>
              <a:t>Alguns dos Princípios Norteadores do Cuidado na Saúde da Criança</a:t>
            </a:r>
          </a:p>
        </p:txBody>
      </p:sp>
      <p:sp>
        <p:nvSpPr>
          <p:cNvPr id="10243" name="Rectangle 3"/>
          <p:cNvSpPr>
            <a:spLocks noGrp="1" noChangeArrowheads="1"/>
          </p:cNvSpPr>
          <p:nvPr>
            <p:ph type="body" idx="1"/>
          </p:nvPr>
        </p:nvSpPr>
        <p:spPr>
          <a:xfrm>
            <a:off x="179512" y="2708275"/>
            <a:ext cx="8640960" cy="3961085"/>
          </a:xfrm>
        </p:spPr>
        <p:txBody>
          <a:bodyPr>
            <a:normAutofit lnSpcReduction="10000"/>
          </a:bodyPr>
          <a:lstStyle/>
          <a:p>
            <a:pPr algn="just" eaLnBrk="1" hangingPunct="1">
              <a:lnSpc>
                <a:spcPct val="80000"/>
              </a:lnSpc>
            </a:pPr>
            <a:r>
              <a:rPr lang="pt-BR" sz="2800" b="1" dirty="0" smtClean="0">
                <a:latin typeface="Times New Roman" pitchFamily="18" charset="0"/>
              </a:rPr>
              <a:t>Acesso universal:</a:t>
            </a:r>
            <a:r>
              <a:rPr lang="pt-BR" sz="2800" dirty="0" smtClean="0">
                <a:latin typeface="Times New Roman" pitchFamily="18" charset="0"/>
              </a:rPr>
              <a:t> deve ser entendido como o direito de toda criança receber assistência de saúde e a responsabilidade da unidade de saúde em receber todos os que procuram a unidade, propiciando uma escuta de suas demandas ou problemas de saúde e avaliação qualificada de cada situação.</a:t>
            </a:r>
          </a:p>
          <a:p>
            <a:pPr algn="just" eaLnBrk="1" hangingPunct="1">
              <a:lnSpc>
                <a:spcPct val="80000"/>
              </a:lnSpc>
            </a:pPr>
            <a:endParaRPr lang="pt-BR" sz="2800" dirty="0" smtClean="0">
              <a:latin typeface="Times New Roman" pitchFamily="18" charset="0"/>
            </a:endParaRPr>
          </a:p>
          <a:p>
            <a:pPr algn="just" eaLnBrk="1" hangingPunct="1">
              <a:lnSpc>
                <a:spcPct val="80000"/>
              </a:lnSpc>
            </a:pPr>
            <a:r>
              <a:rPr lang="pt-BR" sz="2800" b="1" dirty="0" smtClean="0">
                <a:latin typeface="Times New Roman" pitchFamily="18" charset="0"/>
              </a:rPr>
              <a:t>Acolhimento:</a:t>
            </a:r>
            <a:r>
              <a:rPr lang="pt-BR" sz="2800" dirty="0" smtClean="0">
                <a:latin typeface="Times New Roman" pitchFamily="18" charset="0"/>
              </a:rPr>
              <a:t> receber toda criança que procura o serviço de saúde com escuta qualificada, estabelecendo uma relação cidadã e humanizada, definindo o encaminhamento mais adequado para a resolução das demandas identificadas</a:t>
            </a:r>
            <a:r>
              <a:rPr lang="pt-BR" sz="2000" dirty="0" smtClean="0">
                <a:latin typeface="Times New Roman" pitchFamily="18" charset="0"/>
              </a:rPr>
              <a:t>.</a:t>
            </a:r>
          </a:p>
        </p:txBody>
      </p:sp>
    </p:spTree>
    <p:extLst>
      <p:ext uri="{BB962C8B-B14F-4D97-AF65-F5344CB8AC3E}">
        <p14:creationId xmlns:p14="http://schemas.microsoft.com/office/powerpoint/2010/main" val="374968672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Título 1"/>
          <p:cNvSpPr>
            <a:spLocks noGrp="1"/>
          </p:cNvSpPr>
          <p:nvPr>
            <p:ph type="title"/>
          </p:nvPr>
        </p:nvSpPr>
        <p:spPr/>
        <p:txBody>
          <a:bodyPr/>
          <a:lstStyle/>
          <a:p>
            <a:endParaRPr lang="pt-BR" smtClean="0"/>
          </a:p>
        </p:txBody>
      </p:sp>
      <p:sp>
        <p:nvSpPr>
          <p:cNvPr id="155651" name="Espaço Reservado para Conteúdo 2"/>
          <p:cNvSpPr>
            <a:spLocks noGrp="1"/>
          </p:cNvSpPr>
          <p:nvPr>
            <p:ph idx="1"/>
          </p:nvPr>
        </p:nvSpPr>
        <p:spPr/>
        <p:txBody>
          <a:bodyPr/>
          <a:lstStyle/>
          <a:p>
            <a:r>
              <a:rPr lang="pt-BR" b="1" smtClean="0"/>
              <a:t>Ajude a cuidar da audição do recém-nascido</a:t>
            </a:r>
            <a:r>
              <a:rPr lang="pt-BR" smtClean="0"/>
              <a:t/>
            </a:r>
            <a:br>
              <a:rPr lang="pt-BR" smtClean="0"/>
            </a:br>
            <a:r>
              <a:rPr lang="pt-BR" smtClean="0"/>
              <a:t>Recomende o Teste da Orelhinha: rápido, indolor e gratuito</a:t>
            </a:r>
          </a:p>
          <a:p>
            <a:r>
              <a:rPr lang="pt-BR" b="1" smtClean="0"/>
              <a:t>O que é o EOA</a:t>
            </a:r>
            <a:r>
              <a:rPr lang="pt-BR" smtClean="0"/>
              <a:t/>
            </a:r>
            <a:br>
              <a:rPr lang="pt-BR" smtClean="0"/>
            </a:br>
            <a:r>
              <a:rPr lang="pt-BR" smtClean="0"/>
              <a:t/>
            </a:r>
            <a:br>
              <a:rPr lang="pt-BR" smtClean="0"/>
            </a:br>
            <a:r>
              <a:rPr lang="pt-BR" smtClean="0"/>
              <a:t>O exame de Emissões Otoacústicas Evocadas (EOA), mais conhecido como Teste da Orelhinha, é um dos diversos exames para avaliar a integridade da função auditiva. Verifica se a orelha interna (cóclea) está funcionando bem. É realizado em todos os bebês, pois 50% dos casos de surdez não têm causa aparente ou fator de risco que os justifique, havendo a possibilidade de causa genética.</a:t>
            </a:r>
          </a:p>
          <a:p>
            <a:r>
              <a:rPr lang="pt-BR" b="1" smtClean="0"/>
              <a:t>Como o EOA é realizado</a:t>
            </a:r>
            <a:r>
              <a:rPr lang="pt-BR" i="1" smtClean="0"/>
              <a:t/>
            </a:r>
            <a:br>
              <a:rPr lang="pt-BR" i="1" smtClean="0"/>
            </a:br>
            <a:r>
              <a:rPr lang="pt-BR" i="1" smtClean="0"/>
              <a:t/>
            </a:r>
            <a:br>
              <a:rPr lang="pt-BR" i="1" smtClean="0"/>
            </a:br>
            <a:r>
              <a:rPr lang="pt-BR" smtClean="0"/>
              <a:t>É utilizado equipamento digital portátil de tecnologia avançada, capaz de gerar estímulos sonoros e mostrar como o ouvido reage a eles. Pode ser feito com a criança dormindo, pois é rápido, indolor e não tem contraindicação. O resultado sai na hora. É fundamental que o profissional de saúde recomende aos pais ou responsáveis a realização do Teste da Orelhinha antes da alta hospitalar. Se a criança não tiver feito o teste neste período, deverá realizá-lo até, no máximo, 28 dias de vida. A realização após este período é mais difícil, pois o bebê diminui suas horas de sono e aumenta sua atividade motora.</a:t>
            </a:r>
          </a:p>
          <a:p>
            <a:r>
              <a:rPr lang="pt-BR" b="1" smtClean="0"/>
              <a:t>Diagnóstico</a:t>
            </a:r>
            <a:r>
              <a:rPr lang="pt-BR" smtClean="0"/>
              <a:t/>
            </a:r>
            <a:br>
              <a:rPr lang="pt-BR" smtClean="0"/>
            </a:br>
            <a:r>
              <a:rPr lang="pt-BR" smtClean="0"/>
              <a:t/>
            </a:r>
            <a:br>
              <a:rPr lang="pt-BR" smtClean="0"/>
            </a:br>
            <a:r>
              <a:rPr lang="pt-BR" smtClean="0"/>
              <a:t>Verifique na caderneta da criança o item “triagem auditiva” para saber se ela realizou o teste. Caso as otoemissões estejam ausentes, encaminhe rapidamente para o Serviço de Atenção à Saúde Auditiva na Alta Complexidade ou para algum serviço de referência na especialidade. </a:t>
            </a:r>
          </a:p>
          <a:p>
            <a:r>
              <a:rPr lang="pt-BR" smtClean="0"/>
              <a:t>Caso o ouvido do bebê não responda aos estímulos, outros exames devem ser realizados para esclarecer se o problema é temporário ou permanente. É necessário que o diagnóstico esteja completo até, no máximo, três meses de vida. Médicos otorrinolaringologistas e fonoaudiólogos devem orientar os pais. Fatores como internação em UTI neonatal por mais de 48 horas, história de surdez familiar, rubéola e outras doenças aumentam o risco.</a:t>
            </a:r>
          </a:p>
          <a:p>
            <a:r>
              <a:rPr lang="pt-BR" smtClean="0"/>
              <a:t>Caso seja confirmado um problema permanente de surdez, não espere! A criança precisa começar imediatamente um tratamento especializado. A reabilitação inclui aparelho auditivo, terapia fonoaudiológica e, no caso da decisão familiar, o aprendizado da língua brasileira de sinais (Libras). Já existe, inclusive, a indicação de cirurgia em alguns casos: o implante coclear, que já é realizado pelo SUS e tem cobertura obrigatória dos planos de saúde. </a:t>
            </a:r>
          </a:p>
          <a:p>
            <a:r>
              <a:rPr lang="pt-BR" smtClean="0"/>
              <a:t>Diagnósticos realizados entre os 6 e os 24 meses já são considerados tardios. Isso traz grandes prejuízos, pois há perda do período crítico para aprendizagem da linguagem, que tem sua plasticidade máxima entre o nascimento e os 6 meses de vida. Isso dificulta o desenvolvimento global da criança, prejudicando sua evolução cognitiva. </a:t>
            </a:r>
          </a:p>
          <a:p>
            <a:r>
              <a:rPr lang="pt-BR" b="1" smtClean="0"/>
              <a:t>Locais de realização do teste de EOA </a:t>
            </a:r>
            <a:endParaRPr lang="pt-BR" smtClean="0"/>
          </a:p>
          <a:p>
            <a:r>
              <a:rPr lang="pt-BR" smtClean="0"/>
              <a:t>A Lei Federal 12.303/10 diz que o teste deve estar disponível em todos os hospitais e maternidades. Como ainda não é realidade em todo o país, é importante verificar os locais específicos onde o paciente pode ser prontamente atendido. Peça orientação junto aos órgãos competentes de sua região. </a:t>
            </a:r>
          </a:p>
          <a:p>
            <a:r>
              <a:rPr lang="pt-BR" b="1" smtClean="0"/>
              <a:t>Como oferecer o EOA na minha instituição </a:t>
            </a:r>
            <a:endParaRPr lang="pt-BR" smtClean="0"/>
          </a:p>
          <a:p>
            <a:r>
              <a:rPr lang="pt-BR" smtClean="0"/>
              <a:t>Informe à direção da instituição em que trabalha sobre a Lei Federal 12.303/10. O texto é muito claro quanto à obrigatoriedade de maternidades e hospitais públicos e privados oferecerem o Teste da Orelhinha gratuitamente às crianças nascidas em suas dependências. O exame deve ser realizado por profissionais habilitados: fonoaudiólogos ou médicos. É necessário que a equipe receba treinamento técnico adequado para garantir a integração das etapas entre a triagem, o diagnóstico e o tratamento. Não basta apenas adquirir o equipamento. </a:t>
            </a:r>
          </a:p>
          <a:p>
            <a:r>
              <a:rPr lang="pt-BR" smtClean="0"/>
              <a:t>Para saber mais sobre o EOA, entre em contato com o Conselho Federal de Fonoaudiologia: </a:t>
            </a:r>
            <a:r>
              <a:rPr lang="pt-BR" smtClean="0">
                <a:hlinkClick r:id="rId2"/>
              </a:rPr>
              <a:t>www.fonoaudiologia.org.br </a:t>
            </a:r>
            <a:endParaRPr lang="pt-BR" smtClean="0"/>
          </a:p>
          <a:p>
            <a:r>
              <a:rPr lang="pt-BR" smtClean="0"/>
              <a:t>A cada 10 mil crianças nascidas, vinte têm problemas de audição. Pesquisas comprovam que a deficiência auditiva é a doença mais frequente no período neonatal, superando inclusive as patologias encontradas pelo Teste do Pezinho. Por isso, a importância do Teste da Orelhinha. </a:t>
            </a:r>
          </a:p>
          <a:p>
            <a:endParaRPr lang="pt-BR" smtClean="0"/>
          </a:p>
        </p:txBody>
      </p:sp>
    </p:spTree>
    <p:extLst>
      <p:ext uri="{BB962C8B-B14F-4D97-AF65-F5344CB8AC3E}">
        <p14:creationId xmlns:p14="http://schemas.microsoft.com/office/powerpoint/2010/main" val="79380915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Título 1"/>
          <p:cNvSpPr>
            <a:spLocks noGrp="1"/>
          </p:cNvSpPr>
          <p:nvPr>
            <p:ph type="title"/>
          </p:nvPr>
        </p:nvSpPr>
        <p:spPr/>
        <p:txBody>
          <a:bodyPr/>
          <a:lstStyle/>
          <a:p>
            <a:r>
              <a:rPr lang="pt-BR" smtClean="0"/>
              <a:t>TESTE PEATE</a:t>
            </a:r>
          </a:p>
        </p:txBody>
      </p:sp>
      <p:sp>
        <p:nvSpPr>
          <p:cNvPr id="156675" name="Espaço Reservado para Conteúdo 2"/>
          <p:cNvSpPr>
            <a:spLocks noGrp="1"/>
          </p:cNvSpPr>
          <p:nvPr>
            <p:ph idx="1"/>
          </p:nvPr>
        </p:nvSpPr>
        <p:spPr/>
        <p:txBody>
          <a:bodyPr/>
          <a:lstStyle/>
          <a:p>
            <a:r>
              <a:rPr lang="pt-BR" smtClean="0"/>
              <a:t>Também é conhecido pela sigla em inglês ABR (Auditory Braistem Response), Potenciais Evocados Auditivos (PEA), Potenciais Evocados Auditivos de Tronco Encefálico (PEATE) ou Potenciais Evocados Auditivos de Curta Latência e Audiometria de Tronco Cerebral ou Brainstem Evoked Response Audiometry (BERA). Apesar de não ser o nome mais preciso, BERA é o nome mais consagrado para se referir à avaliação eletrofisiológica da audição.</a:t>
            </a:r>
          </a:p>
          <a:p>
            <a:r>
              <a:rPr lang="pt-BR" b="1" smtClean="0"/>
              <a:t>Teste da Orelhinha</a:t>
            </a:r>
            <a:br>
              <a:rPr lang="pt-BR" b="1" smtClean="0"/>
            </a:br>
            <a:r>
              <a:rPr lang="pt-BR" smtClean="0"/>
              <a:t/>
            </a:r>
            <a:br>
              <a:rPr lang="pt-BR" smtClean="0"/>
            </a:br>
            <a:r>
              <a:rPr lang="pt-BR" smtClean="0"/>
              <a:t>Teste da Orelhinha é a captação de emissões oto-acústicas de maneira fácil e não invasiva e deve ser realizado desde o nascimento, pois para cada 1000 crianças que nascem de 1 a 3 podem ter surdez.</a:t>
            </a:r>
          </a:p>
          <a:p>
            <a:endParaRPr lang="pt-BR" smtClean="0"/>
          </a:p>
        </p:txBody>
      </p:sp>
    </p:spTree>
    <p:extLst>
      <p:ext uri="{BB962C8B-B14F-4D97-AF65-F5344CB8AC3E}">
        <p14:creationId xmlns:p14="http://schemas.microsoft.com/office/powerpoint/2010/main" val="923992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eaLnBrk="1" hangingPunct="1"/>
            <a:endParaRPr lang="pt-BR" sz="4000" b="1" dirty="0" smtClean="0">
              <a:latin typeface="Times New Roman" pitchFamily="18" charset="0"/>
            </a:endParaRPr>
          </a:p>
        </p:txBody>
      </p:sp>
      <p:sp>
        <p:nvSpPr>
          <p:cNvPr id="11267" name="Rectangle 3"/>
          <p:cNvSpPr>
            <a:spLocks noGrp="1" noChangeArrowheads="1"/>
          </p:cNvSpPr>
          <p:nvPr>
            <p:ph type="body" idx="1"/>
          </p:nvPr>
        </p:nvSpPr>
        <p:spPr>
          <a:xfrm>
            <a:off x="323528" y="404664"/>
            <a:ext cx="8363272" cy="5976664"/>
          </a:xfrm>
        </p:spPr>
        <p:txBody>
          <a:bodyPr>
            <a:noAutofit/>
          </a:bodyPr>
          <a:lstStyle/>
          <a:p>
            <a:pPr algn="just" eaLnBrk="1" hangingPunct="1"/>
            <a:r>
              <a:rPr lang="pt-BR" sz="2800" b="1" dirty="0" smtClean="0">
                <a:latin typeface="Times New Roman" pitchFamily="18" charset="0"/>
              </a:rPr>
              <a:t>Responsabilização:</a:t>
            </a:r>
            <a:r>
              <a:rPr lang="pt-BR" sz="2800" dirty="0" smtClean="0">
                <a:latin typeface="Times New Roman" pitchFamily="18" charset="0"/>
              </a:rPr>
              <a:t> definição da população sob a responsabilidade da equipe, estabelecimento de vínculo entre o profissional de saúde e o usuário, garantindo a continuidade da assistência, com a responsabilização dos profissionais e da unidade de saúde sobre a saúde integral da criança e sobre os problemas colocados, até a sua completa resolução.</a:t>
            </a:r>
          </a:p>
          <a:p>
            <a:pPr algn="just" eaLnBrk="1" hangingPunct="1"/>
            <a:endParaRPr lang="pt-BR" sz="2800" dirty="0" smtClean="0">
              <a:latin typeface="Times New Roman" pitchFamily="18" charset="0"/>
            </a:endParaRPr>
          </a:p>
          <a:p>
            <a:pPr algn="just" eaLnBrk="1" hangingPunct="1"/>
            <a:r>
              <a:rPr lang="pt-BR" sz="2800" b="1" dirty="0" smtClean="0">
                <a:latin typeface="Times New Roman" pitchFamily="18" charset="0"/>
              </a:rPr>
              <a:t>Assistência integral:</a:t>
            </a:r>
            <a:r>
              <a:rPr lang="pt-BR" sz="2800" dirty="0" smtClean="0">
                <a:latin typeface="Times New Roman" pitchFamily="18" charset="0"/>
              </a:rPr>
              <a:t> abordagem global da criança, contemplando todas as ações de saúde adequadas para prover resposta satisfatória na produção do cuidado, não se restringindo apenas às demandas apresentadas.</a:t>
            </a:r>
          </a:p>
        </p:txBody>
      </p:sp>
    </p:spTree>
    <p:extLst>
      <p:ext uri="{BB962C8B-B14F-4D97-AF65-F5344CB8AC3E}">
        <p14:creationId xmlns:p14="http://schemas.microsoft.com/office/powerpoint/2010/main" val="2450599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23528" y="548680"/>
            <a:ext cx="8568952" cy="6309320"/>
          </a:xfrm>
        </p:spPr>
        <p:txBody>
          <a:bodyPr>
            <a:normAutofit lnSpcReduction="10000"/>
          </a:bodyPr>
          <a:lstStyle/>
          <a:p>
            <a:pPr algn="ctr"/>
            <a:r>
              <a:rPr lang="pt-BR" sz="5400" dirty="0" smtClean="0"/>
              <a:t>Cuidados da saúde </a:t>
            </a:r>
            <a:r>
              <a:rPr lang="pt-BR" sz="5400" dirty="0"/>
              <a:t>e </a:t>
            </a:r>
            <a:r>
              <a:rPr lang="pt-BR" sz="5400" dirty="0" smtClean="0"/>
              <a:t>doenças </a:t>
            </a:r>
            <a:r>
              <a:rPr lang="pt-BR" sz="5400" dirty="0"/>
              <a:t>das </a:t>
            </a:r>
            <a:r>
              <a:rPr lang="pt-BR" sz="5400" dirty="0" smtClean="0"/>
              <a:t>crianças, desde </a:t>
            </a:r>
            <a:r>
              <a:rPr lang="pt-BR" sz="5400" dirty="0"/>
              <a:t>o momento do nascimento até à adolescência, sem que exista um limite preciso que determine o final da sua validez.</a:t>
            </a:r>
            <a:r>
              <a:rPr lang="pt-BR" sz="3600" dirty="0"/>
              <a:t/>
            </a:r>
            <a:br>
              <a:rPr lang="pt-BR" sz="3600" dirty="0"/>
            </a:br>
            <a:r>
              <a:rPr lang="pt-BR" dirty="0"/>
              <a:t/>
            </a:r>
            <a:br>
              <a:rPr lang="pt-BR" dirty="0"/>
            </a:br>
            <a:endParaRPr lang="pt-BR" dirty="0"/>
          </a:p>
        </p:txBody>
      </p:sp>
    </p:spTree>
    <p:extLst>
      <p:ext uri="{BB962C8B-B14F-4D97-AF65-F5344CB8AC3E}">
        <p14:creationId xmlns:p14="http://schemas.microsoft.com/office/powerpoint/2010/main" val="40644044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179512" y="188640"/>
            <a:ext cx="8568952" cy="6326460"/>
          </a:xfrm>
        </p:spPr>
        <p:txBody>
          <a:bodyPr>
            <a:noAutofit/>
          </a:bodyPr>
          <a:lstStyle/>
          <a:p>
            <a:pPr eaLnBrk="1" hangingPunct="1">
              <a:lnSpc>
                <a:spcPct val="90000"/>
              </a:lnSpc>
            </a:pPr>
            <a:r>
              <a:rPr lang="pt-BR" sz="3600" b="1" dirty="0" err="1" smtClean="0">
                <a:latin typeface="Times New Roman" pitchFamily="18" charset="0"/>
              </a:rPr>
              <a:t>Eqüidade</a:t>
            </a:r>
            <a:r>
              <a:rPr lang="pt-BR" sz="3600" b="1" dirty="0" smtClean="0">
                <a:latin typeface="Times New Roman" pitchFamily="18" charset="0"/>
              </a:rPr>
              <a:t>:</a:t>
            </a:r>
            <a:r>
              <a:rPr lang="pt-BR" sz="3600" dirty="0" smtClean="0">
                <a:latin typeface="Times New Roman" pitchFamily="18" charset="0"/>
              </a:rPr>
              <a:t> com a definição das prioridades para atuação no processo de organização da assistência à saúde da criança, com maior alocação dos recursos onde é maior a necessidade.</a:t>
            </a:r>
          </a:p>
          <a:p>
            <a:pPr eaLnBrk="1" hangingPunct="1">
              <a:lnSpc>
                <a:spcPct val="90000"/>
              </a:lnSpc>
            </a:pPr>
            <a:endParaRPr lang="pt-BR" sz="3600" b="1" dirty="0" smtClean="0">
              <a:latin typeface="Times New Roman" pitchFamily="18" charset="0"/>
            </a:endParaRPr>
          </a:p>
          <a:p>
            <a:pPr eaLnBrk="1" hangingPunct="1">
              <a:lnSpc>
                <a:spcPct val="90000"/>
              </a:lnSpc>
            </a:pPr>
            <a:r>
              <a:rPr lang="pt-BR" sz="3600" b="1" dirty="0" smtClean="0">
                <a:latin typeface="Times New Roman" pitchFamily="18" charset="0"/>
              </a:rPr>
              <a:t>Atuação em equipe:</a:t>
            </a:r>
            <a:r>
              <a:rPr lang="pt-BR" sz="3600" dirty="0" smtClean="0">
                <a:latin typeface="Times New Roman" pitchFamily="18" charset="0"/>
              </a:rPr>
              <a:t> articulando os diversos saberes e intervenções dos profissionais da unidade de saúde, efetivando-se o trabalho solidário e compartilhado e produzindo-se resposta qualificada às necessidades em saúde da criança.</a:t>
            </a:r>
          </a:p>
        </p:txBody>
      </p:sp>
    </p:spTree>
    <p:extLst>
      <p:ext uri="{BB962C8B-B14F-4D97-AF65-F5344CB8AC3E}">
        <p14:creationId xmlns:p14="http://schemas.microsoft.com/office/powerpoint/2010/main" val="38732032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marL="838200" indent="-838200" eaLnBrk="1" hangingPunct="1"/>
            <a:r>
              <a:rPr lang="pt-BR" sz="3200" smtClean="0"/>
              <a:t>Estabelecer Sistema de Referência e Contra-Referência: Primária, Secundária e Terciária</a:t>
            </a:r>
          </a:p>
        </p:txBody>
      </p:sp>
      <p:sp>
        <p:nvSpPr>
          <p:cNvPr id="13315" name="Rectangle 3"/>
          <p:cNvSpPr>
            <a:spLocks noGrp="1" noChangeArrowheads="1"/>
          </p:cNvSpPr>
          <p:nvPr>
            <p:ph type="body" idx="1"/>
          </p:nvPr>
        </p:nvSpPr>
        <p:spPr>
          <a:xfrm>
            <a:off x="684213" y="2060575"/>
            <a:ext cx="8229600" cy="4525963"/>
          </a:xfrm>
        </p:spPr>
        <p:txBody>
          <a:bodyPr/>
          <a:lstStyle/>
          <a:p>
            <a:pPr marL="609600" indent="-609600" eaLnBrk="1" hangingPunct="1"/>
            <a:r>
              <a:rPr lang="pt-BR" smtClean="0"/>
              <a:t>Distúrbios do crescimento / Desnutrição;</a:t>
            </a:r>
          </a:p>
          <a:p>
            <a:pPr marL="609600" indent="-609600" eaLnBrk="1" hangingPunct="1"/>
            <a:r>
              <a:rPr lang="pt-BR" smtClean="0"/>
              <a:t>Distúrbios do desenvolvimento / Atraso no desenvolvimento;</a:t>
            </a:r>
          </a:p>
          <a:p>
            <a:pPr marL="609600" indent="-609600" eaLnBrk="1" hangingPunct="1"/>
            <a:r>
              <a:rPr lang="pt-BR" smtClean="0"/>
              <a:t>Distúrbios gastrointestinais / Parasitoses;</a:t>
            </a:r>
          </a:p>
          <a:p>
            <a:pPr marL="609600" indent="-609600" eaLnBrk="1" hangingPunct="1"/>
            <a:r>
              <a:rPr lang="pt-BR" smtClean="0"/>
              <a:t>Infecções respiratórias / Pneumopatias;</a:t>
            </a:r>
          </a:p>
        </p:txBody>
      </p:sp>
    </p:spTree>
    <p:extLst>
      <p:ext uri="{BB962C8B-B14F-4D97-AF65-F5344CB8AC3E}">
        <p14:creationId xmlns:p14="http://schemas.microsoft.com/office/powerpoint/2010/main" val="41976005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457200" y="908050"/>
            <a:ext cx="8229600" cy="5218113"/>
          </a:xfrm>
        </p:spPr>
        <p:txBody>
          <a:bodyPr/>
          <a:lstStyle/>
          <a:p>
            <a:pPr marL="609600" indent="-609600" eaLnBrk="1" hangingPunct="1"/>
            <a:r>
              <a:rPr lang="pt-BR" sz="2800" smtClean="0"/>
              <a:t>Distúrbios do metabolismo / Erros inatos;</a:t>
            </a:r>
          </a:p>
          <a:p>
            <a:pPr marL="609600" indent="-609600" eaLnBrk="1" hangingPunct="1"/>
            <a:endParaRPr lang="pt-BR" sz="2800" smtClean="0"/>
          </a:p>
          <a:p>
            <a:pPr marL="609600" indent="-609600" eaLnBrk="1" hangingPunct="1"/>
            <a:r>
              <a:rPr lang="pt-BR" sz="2800" smtClean="0"/>
              <a:t>Distúrbios neurológicos / Deficiência mental;</a:t>
            </a:r>
          </a:p>
          <a:p>
            <a:pPr marL="609600" indent="-609600" eaLnBrk="1" hangingPunct="1"/>
            <a:endParaRPr lang="pt-BR" sz="2800" smtClean="0"/>
          </a:p>
          <a:p>
            <a:pPr marL="609600" indent="-609600" eaLnBrk="1" hangingPunct="1"/>
            <a:r>
              <a:rPr lang="pt-BR" sz="2800" smtClean="0"/>
              <a:t>Estimulação precoce / Fisioterapia</a:t>
            </a:r>
          </a:p>
          <a:p>
            <a:pPr marL="609600" indent="-609600" eaLnBrk="1" hangingPunct="1"/>
            <a:endParaRPr lang="pt-BR" sz="2800" smtClean="0"/>
          </a:p>
          <a:p>
            <a:pPr marL="609600" indent="-609600" eaLnBrk="1" hangingPunct="1"/>
            <a:r>
              <a:rPr lang="pt-BR" sz="2800" smtClean="0"/>
              <a:t>Distúrbios oftalmológicos;</a:t>
            </a:r>
          </a:p>
          <a:p>
            <a:pPr marL="609600" indent="-609600" eaLnBrk="1" hangingPunct="1"/>
            <a:endParaRPr lang="pt-BR" sz="2800" smtClean="0"/>
          </a:p>
          <a:p>
            <a:pPr marL="609600" indent="-609600" eaLnBrk="1" hangingPunct="1"/>
            <a:r>
              <a:rPr lang="pt-BR" sz="2800" smtClean="0"/>
              <a:t>Distúrbios dermatológicos;</a:t>
            </a:r>
          </a:p>
        </p:txBody>
      </p:sp>
    </p:spTree>
    <p:extLst>
      <p:ext uri="{BB962C8B-B14F-4D97-AF65-F5344CB8AC3E}">
        <p14:creationId xmlns:p14="http://schemas.microsoft.com/office/powerpoint/2010/main" val="40631021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457200" y="476250"/>
            <a:ext cx="8229600" cy="5649913"/>
          </a:xfrm>
        </p:spPr>
        <p:txBody>
          <a:bodyPr/>
          <a:lstStyle/>
          <a:p>
            <a:pPr marL="609600" indent="-609600" eaLnBrk="1" hangingPunct="1"/>
            <a:r>
              <a:rPr lang="pt-BR" smtClean="0"/>
              <a:t>Problemas odontológicos;</a:t>
            </a:r>
          </a:p>
          <a:p>
            <a:pPr marL="609600" indent="-609600" eaLnBrk="1" hangingPunct="1"/>
            <a:endParaRPr lang="pt-BR" smtClean="0"/>
          </a:p>
          <a:p>
            <a:pPr marL="609600" indent="-609600" eaLnBrk="1" hangingPunct="1"/>
            <a:r>
              <a:rPr lang="pt-BR" smtClean="0"/>
              <a:t>Neoplasias;</a:t>
            </a:r>
          </a:p>
          <a:p>
            <a:pPr marL="609600" indent="-609600" eaLnBrk="1" hangingPunct="1"/>
            <a:endParaRPr lang="pt-BR" smtClean="0"/>
          </a:p>
          <a:p>
            <a:pPr marL="609600" indent="-609600" eaLnBrk="1" hangingPunct="1"/>
            <a:r>
              <a:rPr lang="pt-BR" smtClean="0"/>
              <a:t>Distúrbios hematológicos / Anemias;</a:t>
            </a:r>
          </a:p>
          <a:p>
            <a:pPr marL="609600" indent="-609600" eaLnBrk="1" hangingPunct="1"/>
            <a:endParaRPr lang="pt-BR" smtClean="0"/>
          </a:p>
          <a:p>
            <a:pPr marL="609600" indent="-609600" eaLnBrk="1" hangingPunct="1"/>
            <a:r>
              <a:rPr lang="pt-BR" smtClean="0"/>
              <a:t>Distúrbios ortopédicos;</a:t>
            </a:r>
          </a:p>
          <a:p>
            <a:pPr marL="609600" indent="-609600" eaLnBrk="1" hangingPunct="1"/>
            <a:endParaRPr lang="pt-BR" smtClean="0"/>
          </a:p>
          <a:p>
            <a:pPr marL="609600" indent="-609600" eaLnBrk="1" hangingPunct="1"/>
            <a:r>
              <a:rPr lang="pt-BR" smtClean="0"/>
              <a:t>Distúrbios cardiológicos;</a:t>
            </a:r>
          </a:p>
        </p:txBody>
      </p:sp>
    </p:spTree>
    <p:extLst>
      <p:ext uri="{BB962C8B-B14F-4D97-AF65-F5344CB8AC3E}">
        <p14:creationId xmlns:p14="http://schemas.microsoft.com/office/powerpoint/2010/main" val="8285917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p:txBody>
          <a:bodyPr/>
          <a:lstStyle/>
          <a:p>
            <a:pPr marL="609600" indent="-609600" eaLnBrk="1" hangingPunct="1"/>
            <a:r>
              <a:rPr lang="pt-BR" smtClean="0"/>
              <a:t>Distúrbios nefrológicos / urológicos;</a:t>
            </a:r>
          </a:p>
          <a:p>
            <a:pPr marL="609600" indent="-609600" eaLnBrk="1" hangingPunct="1"/>
            <a:endParaRPr lang="pt-BR" smtClean="0"/>
          </a:p>
          <a:p>
            <a:pPr marL="609600" indent="-609600" eaLnBrk="1" hangingPunct="1"/>
            <a:r>
              <a:rPr lang="pt-BR" smtClean="0"/>
              <a:t>Distúrbios otorrinolaringológicos / Fonoaudiologia;</a:t>
            </a:r>
          </a:p>
          <a:p>
            <a:pPr marL="609600" indent="-609600" eaLnBrk="1" hangingPunct="1"/>
            <a:endParaRPr lang="pt-BR" smtClean="0"/>
          </a:p>
          <a:p>
            <a:pPr marL="609600" indent="-609600" eaLnBrk="1" hangingPunct="1"/>
            <a:r>
              <a:rPr lang="pt-BR" smtClean="0"/>
              <a:t>Cirurgia Pediátrica</a:t>
            </a:r>
          </a:p>
        </p:txBody>
      </p:sp>
    </p:spTree>
    <p:extLst>
      <p:ext uri="{BB962C8B-B14F-4D97-AF65-F5344CB8AC3E}">
        <p14:creationId xmlns:p14="http://schemas.microsoft.com/office/powerpoint/2010/main" val="22418505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pt-BR" sz="2800" smtClean="0"/>
              <a:t>COMO PROCEDER NO ATENDIMENTO INTEGRAL À SAÚDE DA CRIANÇA</a:t>
            </a:r>
          </a:p>
        </p:txBody>
      </p:sp>
      <p:sp>
        <p:nvSpPr>
          <p:cNvPr id="17411" name="Rectangle 3"/>
          <p:cNvSpPr>
            <a:spLocks noGrp="1" noChangeArrowheads="1"/>
          </p:cNvSpPr>
          <p:nvPr>
            <p:ph type="body" idx="1"/>
          </p:nvPr>
        </p:nvSpPr>
        <p:spPr/>
        <p:txBody>
          <a:bodyPr/>
          <a:lstStyle/>
          <a:p>
            <a:pPr marL="609600" indent="-609600" eaLnBrk="1" hangingPunct="1">
              <a:lnSpc>
                <a:spcPct val="80000"/>
              </a:lnSpc>
              <a:buFontTx/>
              <a:buNone/>
            </a:pPr>
            <a:r>
              <a:rPr lang="pt-BR" sz="2800" smtClean="0">
                <a:cs typeface="Arial" charset="0"/>
              </a:rPr>
              <a:t>►   </a:t>
            </a:r>
            <a:r>
              <a:rPr lang="pt-BR" sz="2800" smtClean="0"/>
              <a:t>Matricular toda criança de 0-5 anos que chegar a Unidade de Saúde pela primeira vez, certificando-se que possui o “Cartão da Criança” e fornecendo-o em caso negativo.</a:t>
            </a:r>
          </a:p>
          <a:p>
            <a:pPr marL="609600" indent="-609600" eaLnBrk="1" hangingPunct="1">
              <a:lnSpc>
                <a:spcPct val="80000"/>
              </a:lnSpc>
              <a:buFontTx/>
              <a:buNone/>
            </a:pPr>
            <a:endParaRPr lang="pt-BR" sz="2800" smtClean="0"/>
          </a:p>
          <a:p>
            <a:pPr marL="609600" indent="-609600" eaLnBrk="1" hangingPunct="1">
              <a:lnSpc>
                <a:spcPct val="80000"/>
              </a:lnSpc>
              <a:buFontTx/>
              <a:buNone/>
            </a:pPr>
            <a:r>
              <a:rPr lang="pt-BR" sz="2800" smtClean="0">
                <a:cs typeface="Arial" charset="0"/>
              </a:rPr>
              <a:t>►</a:t>
            </a:r>
            <a:r>
              <a:rPr lang="pt-BR" sz="2800" smtClean="0"/>
              <a:t> Toda criança menor de 5 anos será avaliada e triada de acordo com a necessidade, para vacina, consulta com pediatra, enfermeira, nutricionista e/ou serviço social. A sala de ACD (Acompanhamento do Crescimento e Desenvolvimento) ficará sob responsabilidade da enfermagem e da vigilância nutricional.</a:t>
            </a:r>
          </a:p>
        </p:txBody>
      </p:sp>
    </p:spTree>
    <p:extLst>
      <p:ext uri="{BB962C8B-B14F-4D97-AF65-F5344CB8AC3E}">
        <p14:creationId xmlns:p14="http://schemas.microsoft.com/office/powerpoint/2010/main" val="42628994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457200" y="549275"/>
            <a:ext cx="8229600" cy="5576888"/>
          </a:xfrm>
        </p:spPr>
        <p:txBody>
          <a:bodyPr/>
          <a:lstStyle/>
          <a:p>
            <a:pPr eaLnBrk="1" hangingPunct="1">
              <a:lnSpc>
                <a:spcPct val="90000"/>
              </a:lnSpc>
              <a:buFontTx/>
              <a:buNone/>
            </a:pPr>
            <a:r>
              <a:rPr lang="pt-BR" smtClean="0">
                <a:cs typeface="Arial" charset="0"/>
              </a:rPr>
              <a:t>► Referência e contra –referência = por profissional</a:t>
            </a:r>
          </a:p>
          <a:p>
            <a:pPr eaLnBrk="1" hangingPunct="1">
              <a:lnSpc>
                <a:spcPct val="90000"/>
              </a:lnSpc>
              <a:buFontTx/>
              <a:buNone/>
            </a:pPr>
            <a:endParaRPr lang="pt-BR" smtClean="0">
              <a:cs typeface="Arial" charset="0"/>
            </a:endParaRPr>
          </a:p>
          <a:p>
            <a:pPr eaLnBrk="1" hangingPunct="1">
              <a:lnSpc>
                <a:spcPct val="90000"/>
              </a:lnSpc>
              <a:buFontTx/>
              <a:buNone/>
            </a:pPr>
            <a:r>
              <a:rPr lang="pt-BR" smtClean="0">
                <a:cs typeface="Arial" charset="0"/>
              </a:rPr>
              <a:t>► preenchimento sistemático do prontuário</a:t>
            </a:r>
          </a:p>
          <a:p>
            <a:pPr eaLnBrk="1" hangingPunct="1">
              <a:lnSpc>
                <a:spcPct val="90000"/>
              </a:lnSpc>
              <a:buFontTx/>
              <a:buNone/>
            </a:pPr>
            <a:endParaRPr lang="pt-BR" smtClean="0">
              <a:cs typeface="Arial" charset="0"/>
            </a:endParaRPr>
          </a:p>
          <a:p>
            <a:pPr eaLnBrk="1" hangingPunct="1">
              <a:lnSpc>
                <a:spcPct val="90000"/>
              </a:lnSpc>
              <a:buFontTx/>
              <a:buNone/>
            </a:pPr>
            <a:r>
              <a:rPr lang="pt-BR" smtClean="0">
                <a:cs typeface="Arial" charset="0"/>
              </a:rPr>
              <a:t>►acompanhamento deverá ser de preferência com a mãe e em grupo – educação</a:t>
            </a:r>
          </a:p>
          <a:p>
            <a:pPr eaLnBrk="1" hangingPunct="1">
              <a:lnSpc>
                <a:spcPct val="90000"/>
              </a:lnSpc>
              <a:buFontTx/>
              <a:buNone/>
            </a:pPr>
            <a:endParaRPr lang="pt-BR" smtClean="0">
              <a:cs typeface="Arial" charset="0"/>
            </a:endParaRPr>
          </a:p>
          <a:p>
            <a:pPr eaLnBrk="1" hangingPunct="1">
              <a:lnSpc>
                <a:spcPct val="90000"/>
              </a:lnSpc>
              <a:buFontTx/>
              <a:buNone/>
            </a:pPr>
            <a:r>
              <a:rPr lang="pt-BR" smtClean="0">
                <a:cs typeface="Arial" charset="0"/>
              </a:rPr>
              <a:t>► as creches devem ser contactadas e informadas dos serviços disponíveis.</a:t>
            </a:r>
          </a:p>
        </p:txBody>
      </p:sp>
    </p:spTree>
    <p:extLst>
      <p:ext uri="{BB962C8B-B14F-4D97-AF65-F5344CB8AC3E}">
        <p14:creationId xmlns:p14="http://schemas.microsoft.com/office/powerpoint/2010/main" val="32599248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457200" y="404813"/>
            <a:ext cx="8229600" cy="5721350"/>
          </a:xfrm>
        </p:spPr>
        <p:txBody>
          <a:bodyPr>
            <a:normAutofit fontScale="92500" lnSpcReduction="20000"/>
          </a:bodyPr>
          <a:lstStyle/>
          <a:p>
            <a:pPr marL="609600" indent="-609600" eaLnBrk="1" hangingPunct="1">
              <a:buFontTx/>
              <a:buNone/>
            </a:pPr>
            <a:r>
              <a:rPr lang="pt-BR" sz="2800" dirty="0" smtClean="0">
                <a:cs typeface="Arial" charset="0"/>
              </a:rPr>
              <a:t>►</a:t>
            </a:r>
            <a:r>
              <a:rPr lang="pt-BR" sz="3600" dirty="0" smtClean="0">
                <a:cs typeface="Arial" charset="0"/>
              </a:rPr>
              <a:t>Consulta</a:t>
            </a:r>
          </a:p>
          <a:p>
            <a:pPr marL="990600" lvl="1" indent="-533400" eaLnBrk="1" hangingPunct="1"/>
            <a:r>
              <a:rPr lang="pt-BR" sz="3200" dirty="0" smtClean="0"/>
              <a:t>Crianças menores de 5 anos deverão obedecer ao Calendário do Ministério da Saúde.</a:t>
            </a:r>
          </a:p>
          <a:p>
            <a:pPr marL="990600" lvl="1" indent="-533400" eaLnBrk="1" hangingPunct="1">
              <a:buFontTx/>
              <a:buNone/>
            </a:pPr>
            <a:endParaRPr lang="pt-BR" sz="3200" dirty="0" smtClean="0"/>
          </a:p>
          <a:p>
            <a:pPr marL="609600" indent="-609600"/>
            <a:r>
              <a:rPr lang="pt-BR" sz="3600" dirty="0" smtClean="0"/>
              <a:t>No 1º ano de vida: </a:t>
            </a:r>
            <a:r>
              <a:rPr lang="pt-BR" sz="3600" dirty="0"/>
              <a:t>1a </a:t>
            </a:r>
            <a:r>
              <a:rPr lang="pt-BR" sz="3600" dirty="0" smtClean="0"/>
              <a:t>semana, </a:t>
            </a:r>
            <a:r>
              <a:rPr lang="pt-BR" sz="3600" dirty="0"/>
              <a:t>1º </a:t>
            </a:r>
            <a:r>
              <a:rPr lang="pt-BR" sz="3600" dirty="0" smtClean="0"/>
              <a:t>mês, </a:t>
            </a:r>
            <a:r>
              <a:rPr lang="pt-BR" sz="3600" dirty="0"/>
              <a:t>2º </a:t>
            </a:r>
            <a:r>
              <a:rPr lang="pt-BR" sz="3600" dirty="0" smtClean="0"/>
              <a:t>mês,  </a:t>
            </a:r>
            <a:r>
              <a:rPr lang="pt-BR" sz="3600" dirty="0"/>
              <a:t>4º </a:t>
            </a:r>
            <a:r>
              <a:rPr lang="pt-BR" sz="3600" dirty="0" smtClean="0"/>
              <a:t>mês, </a:t>
            </a:r>
            <a:r>
              <a:rPr lang="pt-BR" sz="3600" dirty="0"/>
              <a:t>6º </a:t>
            </a:r>
            <a:r>
              <a:rPr lang="pt-BR" sz="3600" dirty="0" smtClean="0"/>
              <a:t>mês, </a:t>
            </a:r>
            <a:r>
              <a:rPr lang="pt-BR" sz="3600" dirty="0"/>
              <a:t>9º </a:t>
            </a:r>
            <a:r>
              <a:rPr lang="pt-BR" sz="3600" dirty="0" smtClean="0"/>
              <a:t>mês,  </a:t>
            </a:r>
            <a:r>
              <a:rPr lang="pt-BR" sz="3600" dirty="0"/>
              <a:t>12º </a:t>
            </a:r>
            <a:r>
              <a:rPr lang="pt-BR" sz="3600" dirty="0" smtClean="0"/>
              <a:t>mês</a:t>
            </a:r>
            <a:endParaRPr lang="pt-BR" sz="3600" dirty="0"/>
          </a:p>
          <a:p>
            <a:pPr marL="609600" indent="-609600"/>
            <a:r>
              <a:rPr lang="pt-BR" sz="3600" dirty="0" smtClean="0"/>
              <a:t>No </a:t>
            </a:r>
            <a:r>
              <a:rPr lang="pt-BR" sz="3600" dirty="0" smtClean="0"/>
              <a:t>2º ano de vida: </a:t>
            </a:r>
            <a:r>
              <a:rPr lang="pt-BR" sz="3600" dirty="0"/>
              <a:t>18º </a:t>
            </a:r>
            <a:r>
              <a:rPr lang="pt-BR" sz="3600" dirty="0" smtClean="0"/>
              <a:t>mês, </a:t>
            </a:r>
            <a:r>
              <a:rPr lang="pt-BR" sz="3600" dirty="0"/>
              <a:t>24º mês</a:t>
            </a:r>
          </a:p>
          <a:p>
            <a:r>
              <a:rPr lang="pt-BR" sz="3600" dirty="0" smtClean="0"/>
              <a:t>   A partir </a:t>
            </a:r>
            <a:r>
              <a:rPr lang="pt-BR" sz="3600" dirty="0"/>
              <a:t>dos 2 anos de idade, as consultas de rotina </a:t>
            </a:r>
            <a:r>
              <a:rPr lang="pt-BR" sz="3600" dirty="0" smtClean="0"/>
              <a:t> </a:t>
            </a:r>
          </a:p>
          <a:p>
            <a:pPr marL="0" indent="0">
              <a:buNone/>
            </a:pPr>
            <a:r>
              <a:rPr lang="pt-BR" sz="3600" dirty="0"/>
              <a:t> </a:t>
            </a:r>
            <a:r>
              <a:rPr lang="pt-BR" sz="3600" dirty="0" smtClean="0"/>
              <a:t>      devem</a:t>
            </a:r>
            <a:r>
              <a:rPr lang="pt-BR" sz="3600" dirty="0"/>
              <a:t>, no mínimo, ser </a:t>
            </a:r>
            <a:r>
              <a:rPr lang="pt-BR" sz="3600" dirty="0" smtClean="0"/>
              <a:t>anuais, próximas </a:t>
            </a:r>
            <a:r>
              <a:rPr lang="pt-BR" sz="3600" dirty="0"/>
              <a:t>ao mês de aniversário</a:t>
            </a:r>
            <a:r>
              <a:rPr lang="pt-BR" sz="3600" dirty="0" smtClean="0"/>
              <a:t>.</a:t>
            </a:r>
            <a:endParaRPr lang="pt-BR" sz="3600" dirty="0"/>
          </a:p>
        </p:txBody>
      </p:sp>
    </p:spTree>
    <p:extLst>
      <p:ext uri="{BB962C8B-B14F-4D97-AF65-F5344CB8AC3E}">
        <p14:creationId xmlns:p14="http://schemas.microsoft.com/office/powerpoint/2010/main" val="38017452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pt-BR" smtClean="0"/>
              <a:t>Objetivos da consulta</a:t>
            </a:r>
          </a:p>
        </p:txBody>
      </p:sp>
      <p:sp>
        <p:nvSpPr>
          <p:cNvPr id="20483" name="Rectangle 3"/>
          <p:cNvSpPr>
            <a:spLocks noGrp="1" noChangeArrowheads="1"/>
          </p:cNvSpPr>
          <p:nvPr>
            <p:ph type="body" idx="1"/>
          </p:nvPr>
        </p:nvSpPr>
        <p:spPr/>
        <p:txBody>
          <a:bodyPr/>
          <a:lstStyle/>
          <a:p>
            <a:pPr eaLnBrk="1" hangingPunct="1"/>
            <a:r>
              <a:rPr lang="pt-BR" smtClean="0"/>
              <a:t>Acompanhamento do crescimento e desenvolvimento;</a:t>
            </a:r>
          </a:p>
          <a:p>
            <a:pPr eaLnBrk="1" hangingPunct="1"/>
            <a:endParaRPr lang="pt-BR" smtClean="0"/>
          </a:p>
          <a:p>
            <a:pPr eaLnBrk="1" hangingPunct="1"/>
            <a:r>
              <a:rPr lang="pt-BR" smtClean="0"/>
              <a:t>Avaliação e controle da Imunização Incentivo ao aleitamento materno exclusivo até o 6º mês e orientação alimentar adequada para introdução de novos alimentos;</a:t>
            </a:r>
          </a:p>
        </p:txBody>
      </p:sp>
    </p:spTree>
    <p:extLst>
      <p:ext uri="{BB962C8B-B14F-4D97-AF65-F5344CB8AC3E}">
        <p14:creationId xmlns:p14="http://schemas.microsoft.com/office/powerpoint/2010/main" val="9764641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ChangeArrowheads="1"/>
          </p:cNvSpPr>
          <p:nvPr/>
        </p:nvSpPr>
        <p:spPr bwMode="auto">
          <a:xfrm>
            <a:off x="395288" y="476250"/>
            <a:ext cx="8497887" cy="594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Tx/>
              <a:buChar char="•"/>
            </a:pPr>
            <a:r>
              <a:rPr lang="pt-BR" sz="2400"/>
              <a:t> </a:t>
            </a:r>
            <a:r>
              <a:rPr lang="pt-BR" sz="2800"/>
              <a:t>Orientações quanto as medidas gerais de higiene visando a prevenção de doenças diarréicas e parasitárias e das infecções respiratórias agudas;</a:t>
            </a:r>
          </a:p>
          <a:p>
            <a:endParaRPr lang="pt-BR" sz="2800"/>
          </a:p>
          <a:p>
            <a:pPr>
              <a:buFontTx/>
              <a:buChar char="•"/>
            </a:pPr>
            <a:r>
              <a:rPr lang="pt-BR" sz="2800"/>
              <a:t> Prevenção dos distúrbios de ortática e marcha;</a:t>
            </a:r>
          </a:p>
          <a:p>
            <a:endParaRPr lang="pt-BR" sz="2800"/>
          </a:p>
          <a:p>
            <a:pPr>
              <a:buFontTx/>
              <a:buChar char="•"/>
            </a:pPr>
            <a:r>
              <a:rPr lang="pt-BR" sz="2800"/>
              <a:t> Detecção de distúrbios sensoriais (visão, audição);</a:t>
            </a:r>
          </a:p>
          <a:p>
            <a:endParaRPr lang="pt-BR" sz="2800"/>
          </a:p>
          <a:p>
            <a:pPr>
              <a:buFontTx/>
              <a:buChar char="•"/>
            </a:pPr>
            <a:r>
              <a:rPr lang="pt-BR" sz="2800"/>
              <a:t> Análise dos distúrbios de comportamento;</a:t>
            </a:r>
          </a:p>
          <a:p>
            <a:endParaRPr lang="pt-BR" sz="2800"/>
          </a:p>
          <a:p>
            <a:pPr>
              <a:buFontTx/>
              <a:buChar char="•"/>
            </a:pPr>
            <a:r>
              <a:rPr lang="pt-BR" sz="2800"/>
              <a:t> Resolução do problema específico da queixa atual </a:t>
            </a:r>
          </a:p>
          <a:p>
            <a:endParaRPr lang="pt-BR" sz="2800"/>
          </a:p>
          <a:p>
            <a:endParaRPr lang="pt-BR" sz="2400"/>
          </a:p>
          <a:p>
            <a:endParaRPr lang="pt-BR" sz="2400"/>
          </a:p>
        </p:txBody>
      </p:sp>
    </p:spTree>
    <p:extLst>
      <p:ext uri="{BB962C8B-B14F-4D97-AF65-F5344CB8AC3E}">
        <p14:creationId xmlns:p14="http://schemas.microsoft.com/office/powerpoint/2010/main" val="300672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8229600" cy="6120680"/>
          </a:xfrm>
        </p:spPr>
        <p:txBody>
          <a:bodyPr>
            <a:noAutofit/>
          </a:bodyPr>
          <a:lstStyle/>
          <a:p>
            <a:pPr marL="0" indent="0" algn="ctr">
              <a:buNone/>
            </a:pPr>
            <a:r>
              <a:rPr lang="pt-BR" sz="5400" dirty="0" smtClean="0"/>
              <a:t>A </a:t>
            </a:r>
            <a:r>
              <a:rPr lang="pt-BR" sz="5400" dirty="0"/>
              <a:t>criança é um ser biopsicossocial em crescimento e desenvolvimento e, como </a:t>
            </a:r>
            <a:r>
              <a:rPr lang="pt-BR" sz="5400" dirty="0" smtClean="0"/>
              <a:t>tal, deve </a:t>
            </a:r>
            <a:r>
              <a:rPr lang="pt-BR" sz="5400" dirty="0"/>
              <a:t>ser atendida em toda a sua individualidade, nas suas necessidades </a:t>
            </a:r>
            <a:r>
              <a:rPr lang="pt-BR" sz="5400" dirty="0" smtClean="0"/>
              <a:t>básicas.</a:t>
            </a:r>
            <a:endParaRPr lang="pt-BR" sz="5400" dirty="0"/>
          </a:p>
        </p:txBody>
      </p:sp>
      <p:sp>
        <p:nvSpPr>
          <p:cNvPr id="4" name="Título 3"/>
          <p:cNvSpPr>
            <a:spLocks noGrp="1"/>
          </p:cNvSpPr>
          <p:nvPr>
            <p:ph type="title"/>
          </p:nvPr>
        </p:nvSpPr>
        <p:spPr/>
        <p:txBody>
          <a:bodyPr/>
          <a:lstStyle/>
          <a:p>
            <a:endParaRPr lang="pt-BR"/>
          </a:p>
        </p:txBody>
      </p:sp>
    </p:spTree>
    <p:extLst>
      <p:ext uri="{BB962C8B-B14F-4D97-AF65-F5344CB8AC3E}">
        <p14:creationId xmlns:p14="http://schemas.microsoft.com/office/powerpoint/2010/main" val="5383959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323850" y="908050"/>
            <a:ext cx="8229600" cy="5576888"/>
          </a:xfrm>
        </p:spPr>
        <p:txBody>
          <a:bodyPr/>
          <a:lstStyle/>
          <a:p>
            <a:pPr eaLnBrk="1" hangingPunct="1"/>
            <a:r>
              <a:rPr lang="pt-BR" smtClean="0"/>
              <a:t>Prevenção da cárie dentária;</a:t>
            </a:r>
          </a:p>
          <a:p>
            <a:pPr eaLnBrk="1" hangingPunct="1"/>
            <a:endParaRPr lang="pt-BR" smtClean="0"/>
          </a:p>
          <a:p>
            <a:pPr eaLnBrk="1" hangingPunct="1"/>
            <a:r>
              <a:rPr lang="pt-BR" smtClean="0"/>
              <a:t>  Exames laboratoriais quando necessário;</a:t>
            </a:r>
          </a:p>
          <a:p>
            <a:pPr eaLnBrk="1" hangingPunct="1">
              <a:buFontTx/>
              <a:buNone/>
            </a:pPr>
            <a:endParaRPr lang="pt-BR" smtClean="0"/>
          </a:p>
          <a:p>
            <a:pPr eaLnBrk="1" hangingPunct="1"/>
            <a:r>
              <a:rPr lang="pt-BR" smtClean="0"/>
              <a:t> Avaliação de problemas familiares que possam levar à problemas de desenvolvimento, personalidade e conduta;</a:t>
            </a:r>
          </a:p>
          <a:p>
            <a:pPr eaLnBrk="1" hangingPunct="1"/>
            <a:endParaRPr lang="pt-BR" smtClean="0"/>
          </a:p>
        </p:txBody>
      </p:sp>
      <p:sp>
        <p:nvSpPr>
          <p:cNvPr id="22531" name="Rectangle 4"/>
          <p:cNvSpPr>
            <a:spLocks noChangeArrowheads="1"/>
          </p:cNvSpPr>
          <p:nvPr/>
        </p:nvSpPr>
        <p:spPr bwMode="auto">
          <a:xfrm>
            <a:off x="2339975" y="2636838"/>
            <a:ext cx="4572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pt-BR"/>
          </a:p>
        </p:txBody>
      </p:sp>
    </p:spTree>
    <p:extLst>
      <p:ext uri="{BB962C8B-B14F-4D97-AF65-F5344CB8AC3E}">
        <p14:creationId xmlns:p14="http://schemas.microsoft.com/office/powerpoint/2010/main" val="1696502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a:endParaRPr kumimoji="0" lang="pt-BR" b="1" smtClean="0">
              <a:solidFill>
                <a:schemeClr val="accent1"/>
              </a:solidFill>
            </a:endParaRPr>
          </a:p>
        </p:txBody>
      </p:sp>
      <p:sp>
        <p:nvSpPr>
          <p:cNvPr id="3075" name="Rectangle 3"/>
          <p:cNvSpPr>
            <a:spLocks noGrp="1" noChangeArrowheads="1"/>
          </p:cNvSpPr>
          <p:nvPr>
            <p:ph type="subTitle" idx="1"/>
          </p:nvPr>
        </p:nvSpPr>
        <p:spPr>
          <a:xfrm>
            <a:off x="357188" y="2500313"/>
            <a:ext cx="8358187" cy="3157537"/>
          </a:xfrm>
        </p:spPr>
        <p:txBody>
          <a:bodyPr/>
          <a:lstStyle/>
          <a:p>
            <a:pPr algn="ctr"/>
            <a:r>
              <a:rPr kumimoji="0" lang="pt-BR" sz="5400" b="1" dirty="0" smtClean="0">
                <a:solidFill>
                  <a:srgbClr val="FF0000"/>
                </a:solidFill>
                <a:latin typeface="Arial" charset="0"/>
              </a:rPr>
              <a:t>ACOMPANHAMENTO DA SAÚDE DA CRIANÇA</a:t>
            </a:r>
          </a:p>
        </p:txBody>
      </p:sp>
    </p:spTree>
    <p:extLst>
      <p:ext uri="{BB962C8B-B14F-4D97-AF65-F5344CB8AC3E}">
        <p14:creationId xmlns:p14="http://schemas.microsoft.com/office/powerpoint/2010/main" val="24451292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ítulo 1"/>
          <p:cNvSpPr>
            <a:spLocks noGrp="1"/>
          </p:cNvSpPr>
          <p:nvPr>
            <p:ph type="title"/>
          </p:nvPr>
        </p:nvSpPr>
        <p:spPr>
          <a:xfrm>
            <a:off x="228600" y="428625"/>
            <a:ext cx="8915400" cy="1328738"/>
          </a:xfrm>
        </p:spPr>
        <p:txBody>
          <a:bodyPr>
            <a:normAutofit fontScale="90000"/>
          </a:bodyPr>
          <a:lstStyle/>
          <a:p>
            <a:pPr algn="ctr"/>
            <a:r>
              <a:rPr lang="pt-BR" smtClean="0"/>
              <a:t>IMPORTÂNCIA DO VÍNCULO</a:t>
            </a:r>
            <a:br>
              <a:rPr lang="pt-BR" smtClean="0"/>
            </a:br>
            <a:endParaRPr lang="pt-BR" smtClean="0"/>
          </a:p>
        </p:txBody>
      </p:sp>
      <p:sp>
        <p:nvSpPr>
          <p:cNvPr id="4099" name="Espaço Reservado para Conteúdo 2"/>
          <p:cNvSpPr>
            <a:spLocks noGrp="1"/>
          </p:cNvSpPr>
          <p:nvPr>
            <p:ph idx="1"/>
          </p:nvPr>
        </p:nvSpPr>
        <p:spPr>
          <a:xfrm>
            <a:off x="285750" y="1885950"/>
            <a:ext cx="8858250" cy="4171950"/>
          </a:xfrm>
        </p:spPr>
        <p:txBody>
          <a:bodyPr/>
          <a:lstStyle/>
          <a:p>
            <a:r>
              <a:rPr lang="pt-BR" smtClean="0"/>
              <a:t> </a:t>
            </a:r>
            <a:r>
              <a:rPr lang="pt-BR" sz="4800" smtClean="0"/>
              <a:t>esclarecimento de dúvidas</a:t>
            </a:r>
          </a:p>
          <a:p>
            <a:r>
              <a:rPr lang="pt-BR" sz="4800" smtClean="0"/>
              <a:t>diminuição da insegurança</a:t>
            </a:r>
          </a:p>
          <a:p>
            <a:r>
              <a:rPr lang="pt-BR" sz="4800" smtClean="0"/>
              <a:t>respostas aos questionamentos</a:t>
            </a:r>
          </a:p>
        </p:txBody>
      </p:sp>
    </p:spTree>
    <p:extLst>
      <p:ext uri="{BB962C8B-B14F-4D97-AF65-F5344CB8AC3E}">
        <p14:creationId xmlns:p14="http://schemas.microsoft.com/office/powerpoint/2010/main" val="13133838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ítulo 1"/>
          <p:cNvSpPr>
            <a:spLocks noGrp="1"/>
          </p:cNvSpPr>
          <p:nvPr>
            <p:ph type="title"/>
          </p:nvPr>
        </p:nvSpPr>
        <p:spPr>
          <a:xfrm>
            <a:off x="152400" y="457200"/>
            <a:ext cx="8915400" cy="4757738"/>
          </a:xfrm>
        </p:spPr>
        <p:txBody>
          <a:bodyPr/>
          <a:lstStyle/>
          <a:p>
            <a:pPr algn="ctr"/>
            <a:r>
              <a:rPr lang="pt-BR" sz="5400" b="1" smtClean="0"/>
              <a:t>CRESCIMENTO E DESENVOLVIMENTO</a:t>
            </a:r>
            <a:r>
              <a:rPr lang="pt-BR" b="1" smtClean="0"/>
              <a:t/>
            </a:r>
            <a:br>
              <a:rPr lang="pt-BR" b="1" smtClean="0"/>
            </a:br>
            <a:endParaRPr lang="pt-BR" smtClean="0"/>
          </a:p>
        </p:txBody>
      </p:sp>
      <p:sp>
        <p:nvSpPr>
          <p:cNvPr id="5123" name="Espaço Reservado para Conteúdo 2"/>
          <p:cNvSpPr>
            <a:spLocks noGrp="1"/>
          </p:cNvSpPr>
          <p:nvPr>
            <p:ph idx="1"/>
          </p:nvPr>
        </p:nvSpPr>
        <p:spPr/>
        <p:txBody>
          <a:bodyPr/>
          <a:lstStyle/>
          <a:p>
            <a:endParaRPr lang="pt-BR" smtClean="0"/>
          </a:p>
        </p:txBody>
      </p:sp>
    </p:spTree>
    <p:extLst>
      <p:ext uri="{BB962C8B-B14F-4D97-AF65-F5344CB8AC3E}">
        <p14:creationId xmlns:p14="http://schemas.microsoft.com/office/powerpoint/2010/main" val="36094638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827584" y="620688"/>
            <a:ext cx="7772400" cy="1470025"/>
          </a:xfrm>
        </p:spPr>
        <p:txBody>
          <a:bodyPr/>
          <a:lstStyle/>
          <a:p>
            <a:pPr algn="ctr"/>
            <a:r>
              <a:rPr kumimoji="0" lang="pt-BR" sz="6000" b="1" dirty="0" smtClean="0">
                <a:solidFill>
                  <a:schemeClr val="accent1"/>
                </a:solidFill>
              </a:rPr>
              <a:t>CRESCIMENTO</a:t>
            </a:r>
          </a:p>
        </p:txBody>
      </p:sp>
      <p:sp>
        <p:nvSpPr>
          <p:cNvPr id="6147" name="Rectangle 3"/>
          <p:cNvSpPr>
            <a:spLocks noGrp="1" noChangeArrowheads="1"/>
          </p:cNvSpPr>
          <p:nvPr>
            <p:ph type="subTitle" idx="1"/>
          </p:nvPr>
        </p:nvSpPr>
        <p:spPr>
          <a:xfrm>
            <a:off x="323528" y="2492896"/>
            <a:ext cx="8501062" cy="4000500"/>
          </a:xfrm>
        </p:spPr>
        <p:txBody>
          <a:bodyPr>
            <a:normAutofit/>
          </a:bodyPr>
          <a:lstStyle/>
          <a:p>
            <a:r>
              <a:rPr kumimoji="0" lang="pt-BR" sz="4800" dirty="0" smtClean="0">
                <a:solidFill>
                  <a:schemeClr val="tx1"/>
                </a:solidFill>
                <a:latin typeface="Arial" charset="0"/>
                <a:cs typeface="Arial" charset="0"/>
              </a:rPr>
              <a:t>aumento físico do corpo</a:t>
            </a:r>
            <a:endParaRPr lang="pt-BR" sz="4800" dirty="0" smtClean="0">
              <a:solidFill>
                <a:schemeClr val="tx1"/>
              </a:solidFill>
              <a:latin typeface="Arial" charset="0"/>
              <a:cs typeface="Arial" charset="0"/>
            </a:endParaRPr>
          </a:p>
          <a:p>
            <a:r>
              <a:rPr lang="pt-BR" sz="4800" dirty="0" smtClean="0">
                <a:solidFill>
                  <a:schemeClr val="tx1"/>
                </a:solidFill>
                <a:latin typeface="Arial" charset="0"/>
                <a:cs typeface="Arial" charset="0"/>
              </a:rPr>
              <a:t></a:t>
            </a:r>
            <a:r>
              <a:rPr lang="pt-BR" sz="4800" dirty="0" smtClean="0">
                <a:solidFill>
                  <a:schemeClr val="tx1"/>
                </a:solidFill>
                <a:latin typeface="Arial" charset="0"/>
                <a:cs typeface="Arial" charset="0"/>
              </a:rPr>
              <a:t>um dos melhores indicadores de saúde da criança.</a:t>
            </a:r>
          </a:p>
          <a:p>
            <a:endParaRPr lang="pt-BR" sz="4000" dirty="0" smtClean="0">
              <a:latin typeface="Arial" charset="0"/>
              <a:cs typeface="Arial" charset="0"/>
            </a:endParaRPr>
          </a:p>
        </p:txBody>
      </p:sp>
    </p:spTree>
    <p:extLst>
      <p:ext uri="{BB962C8B-B14F-4D97-AF65-F5344CB8AC3E}">
        <p14:creationId xmlns:p14="http://schemas.microsoft.com/office/powerpoint/2010/main" val="17276555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043608" y="836712"/>
            <a:ext cx="7772400" cy="1470025"/>
          </a:xfrm>
        </p:spPr>
        <p:txBody>
          <a:bodyPr/>
          <a:lstStyle/>
          <a:p>
            <a:pPr algn="ctr"/>
            <a:r>
              <a:rPr kumimoji="0" lang="pt-BR" sz="4800" b="1" dirty="0" smtClean="0">
                <a:solidFill>
                  <a:schemeClr val="accent1"/>
                </a:solidFill>
              </a:rPr>
              <a:t>DESENVOLVIMENTO</a:t>
            </a:r>
          </a:p>
        </p:txBody>
      </p:sp>
      <p:sp>
        <p:nvSpPr>
          <p:cNvPr id="7171" name="Rectangle 3"/>
          <p:cNvSpPr>
            <a:spLocks noGrp="1" noChangeArrowheads="1"/>
          </p:cNvSpPr>
          <p:nvPr>
            <p:ph type="subTitle" idx="1"/>
          </p:nvPr>
        </p:nvSpPr>
        <p:spPr>
          <a:xfrm>
            <a:off x="251520" y="2514600"/>
            <a:ext cx="8282880" cy="3143250"/>
          </a:xfrm>
        </p:spPr>
        <p:txBody>
          <a:bodyPr>
            <a:normAutofit fontScale="92500" lnSpcReduction="10000"/>
          </a:bodyPr>
          <a:lstStyle/>
          <a:p>
            <a:pPr algn="ctr"/>
            <a:r>
              <a:rPr lang="pt-BR" sz="4400" dirty="0">
                <a:solidFill>
                  <a:schemeClr val="tx1"/>
                </a:solidFill>
              </a:rPr>
              <a:t>-</a:t>
            </a:r>
            <a:r>
              <a:rPr kumimoji="0" lang="pt-BR" sz="4400" dirty="0" smtClean="0">
                <a:solidFill>
                  <a:schemeClr val="tx1"/>
                </a:solidFill>
                <a:latin typeface="Arial" charset="0"/>
              </a:rPr>
              <a:t>transformação </a:t>
            </a:r>
            <a:r>
              <a:rPr kumimoji="0" lang="pt-BR" sz="4400" dirty="0" smtClean="0">
                <a:solidFill>
                  <a:schemeClr val="tx1"/>
                </a:solidFill>
                <a:latin typeface="Arial" charset="0"/>
              </a:rPr>
              <a:t>complexa, contínua, dinâmica e progressiva, que inclui, além do crescimento, a maturação, a aprendizagem e os aspectos psíquicos e sociais</a:t>
            </a:r>
          </a:p>
        </p:txBody>
      </p:sp>
    </p:spTree>
    <p:extLst>
      <p:ext uri="{BB962C8B-B14F-4D97-AF65-F5344CB8AC3E}">
        <p14:creationId xmlns:p14="http://schemas.microsoft.com/office/powerpoint/2010/main" val="24599868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827584" y="692696"/>
            <a:ext cx="7772400" cy="1470025"/>
          </a:xfrm>
        </p:spPr>
        <p:txBody>
          <a:bodyPr>
            <a:normAutofit fontScale="90000"/>
          </a:bodyPr>
          <a:lstStyle/>
          <a:p>
            <a:pPr algn="ctr"/>
            <a:r>
              <a:rPr kumimoji="0" lang="pt-BR" sz="4800" b="1" dirty="0" smtClean="0">
                <a:solidFill>
                  <a:schemeClr val="accent1"/>
                </a:solidFill>
              </a:rPr>
              <a:t>DESENVOLVIMENTO PSICOSSOCIAL</a:t>
            </a:r>
            <a:r>
              <a:rPr kumimoji="0" lang="pt-BR" b="1" dirty="0" smtClean="0">
                <a:solidFill>
                  <a:schemeClr val="tx1"/>
                </a:solidFill>
              </a:rPr>
              <a:t> </a:t>
            </a:r>
          </a:p>
        </p:txBody>
      </p:sp>
      <p:sp>
        <p:nvSpPr>
          <p:cNvPr id="8195" name="Rectangle 3"/>
          <p:cNvSpPr>
            <a:spLocks noGrp="1" noChangeArrowheads="1"/>
          </p:cNvSpPr>
          <p:nvPr>
            <p:ph type="subTitle" idx="1"/>
          </p:nvPr>
        </p:nvSpPr>
        <p:spPr>
          <a:xfrm>
            <a:off x="0" y="2590800"/>
            <a:ext cx="9144000" cy="3067050"/>
          </a:xfrm>
        </p:spPr>
        <p:txBody>
          <a:bodyPr>
            <a:normAutofit fontScale="92500" lnSpcReduction="10000"/>
          </a:bodyPr>
          <a:lstStyle/>
          <a:p>
            <a:pPr algn="ctr"/>
            <a:r>
              <a:rPr kumimoji="0" lang="pt-BR" dirty="0" smtClean="0">
                <a:solidFill>
                  <a:schemeClr val="tx1"/>
                </a:solidFill>
                <a:latin typeface="Arial" charset="0"/>
              </a:rPr>
              <a:t>relaciona aspectos biológicos, psíquicos, cognitivos, ambientais, socioeconômicos e culturais, mediante o qual a criança vai adquirindo maior capacidade para mover-se, coordenar, sentir, pensar e interagir com os outros e o meio que a rodeia; é o que lhe permitirá incorporar-se, de forma ativa e transformadora, à sociedade em que vive</a:t>
            </a:r>
          </a:p>
        </p:txBody>
      </p:sp>
    </p:spTree>
    <p:extLst>
      <p:ext uri="{BB962C8B-B14F-4D97-AF65-F5344CB8AC3E}">
        <p14:creationId xmlns:p14="http://schemas.microsoft.com/office/powerpoint/2010/main" val="7158559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algn="ctr"/>
            <a:r>
              <a:rPr kumimoji="0" lang="pt-BR" sz="3600" b="1" dirty="0" smtClean="0">
                <a:solidFill>
                  <a:schemeClr val="accent1"/>
                </a:solidFill>
              </a:rPr>
              <a:t>O CRESCIMENTO E O DESENVOLVIMENTO SÃO MENSURÁVEIS</a:t>
            </a:r>
            <a:endParaRPr kumimoji="0" lang="pt-BR" sz="3600" b="1" dirty="0" smtClean="0">
              <a:solidFill>
                <a:schemeClr val="accent1"/>
              </a:solidFill>
            </a:endParaRPr>
          </a:p>
        </p:txBody>
      </p:sp>
      <p:sp>
        <p:nvSpPr>
          <p:cNvPr id="9219" name="Rectangle 3"/>
          <p:cNvSpPr>
            <a:spLocks noGrp="1" noChangeArrowheads="1"/>
          </p:cNvSpPr>
          <p:nvPr>
            <p:ph type="body" idx="1"/>
          </p:nvPr>
        </p:nvSpPr>
        <p:spPr/>
        <p:txBody>
          <a:bodyPr/>
          <a:lstStyle/>
          <a:p>
            <a:pPr>
              <a:lnSpc>
                <a:spcPct val="90000"/>
              </a:lnSpc>
            </a:pPr>
            <a:r>
              <a:rPr kumimoji="0" lang="pt-BR" sz="4800" smtClean="0">
                <a:latin typeface="Arial" charset="0"/>
              </a:rPr>
              <a:t>peso </a:t>
            </a:r>
          </a:p>
          <a:p>
            <a:pPr>
              <a:lnSpc>
                <a:spcPct val="90000"/>
              </a:lnSpc>
            </a:pPr>
            <a:r>
              <a:rPr kumimoji="0" lang="pt-BR" sz="4800" smtClean="0">
                <a:latin typeface="Arial" charset="0"/>
              </a:rPr>
              <a:t>altura</a:t>
            </a:r>
            <a:r>
              <a:rPr kumimoji="0" lang="en-US" sz="4800" smtClean="0">
                <a:latin typeface="Arial" charset="0"/>
              </a:rPr>
              <a:t> (comprimento)</a:t>
            </a:r>
            <a:r>
              <a:rPr kumimoji="0" lang="pt-BR" sz="4800" smtClean="0">
                <a:latin typeface="Arial" charset="0"/>
              </a:rPr>
              <a:t> </a:t>
            </a:r>
          </a:p>
          <a:p>
            <a:pPr>
              <a:lnSpc>
                <a:spcPct val="90000"/>
              </a:lnSpc>
            </a:pPr>
            <a:r>
              <a:rPr kumimoji="0" lang="pt-BR" sz="4800" smtClean="0">
                <a:latin typeface="Arial" charset="0"/>
              </a:rPr>
              <a:t>aumento de vocabulário </a:t>
            </a:r>
          </a:p>
          <a:p>
            <a:pPr>
              <a:lnSpc>
                <a:spcPct val="90000"/>
              </a:lnSpc>
            </a:pPr>
            <a:r>
              <a:rPr kumimoji="0" lang="pt-BR" sz="4800" smtClean="0">
                <a:latin typeface="Arial" charset="0"/>
              </a:rPr>
              <a:t>habilidades físicas</a:t>
            </a:r>
          </a:p>
          <a:p>
            <a:pPr>
              <a:lnSpc>
                <a:spcPct val="90000"/>
              </a:lnSpc>
            </a:pPr>
            <a:r>
              <a:rPr kumimoji="0" lang="pt-BR" sz="4800" smtClean="0">
                <a:latin typeface="Arial" charset="0"/>
              </a:rPr>
              <a:t>outros parâmetros</a:t>
            </a:r>
          </a:p>
        </p:txBody>
      </p:sp>
    </p:spTree>
    <p:extLst>
      <p:ext uri="{BB962C8B-B14F-4D97-AF65-F5344CB8AC3E}">
        <p14:creationId xmlns:p14="http://schemas.microsoft.com/office/powerpoint/2010/main" val="20858217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algn="ctr"/>
            <a:r>
              <a:rPr kumimoji="0" lang="pt-BR" b="1" dirty="0" smtClean="0">
                <a:solidFill>
                  <a:schemeClr val="accent1"/>
                </a:solidFill>
              </a:rPr>
              <a:t>ESTÁGIOS DE CRESCIMENTO E DESENVOLVIMENTO</a:t>
            </a:r>
            <a:r>
              <a:rPr kumimoji="0" lang="pt-BR" b="1" dirty="0" smtClean="0">
                <a:solidFill>
                  <a:schemeClr val="tx1"/>
                </a:solidFill>
              </a:rPr>
              <a:t> </a:t>
            </a:r>
            <a:endParaRPr kumimoji="0" lang="pt-BR" b="1" dirty="0" smtClean="0">
              <a:solidFill>
                <a:schemeClr val="tx1"/>
              </a:solidFill>
            </a:endParaRPr>
          </a:p>
        </p:txBody>
      </p:sp>
      <p:sp>
        <p:nvSpPr>
          <p:cNvPr id="10243" name="Rectangle 3"/>
          <p:cNvSpPr>
            <a:spLocks noGrp="1" noChangeArrowheads="1"/>
          </p:cNvSpPr>
          <p:nvPr>
            <p:ph type="body" sz="half" idx="1"/>
          </p:nvPr>
        </p:nvSpPr>
        <p:spPr/>
        <p:txBody>
          <a:bodyPr/>
          <a:lstStyle/>
          <a:p>
            <a:pPr>
              <a:lnSpc>
                <a:spcPct val="90000"/>
              </a:lnSpc>
            </a:pPr>
            <a:r>
              <a:rPr kumimoji="0" lang="pt-BR" smtClean="0"/>
              <a:t>Vida pré-natal</a:t>
            </a:r>
          </a:p>
          <a:p>
            <a:pPr>
              <a:lnSpc>
                <a:spcPct val="90000"/>
              </a:lnSpc>
            </a:pPr>
            <a:endParaRPr kumimoji="0" lang="pt-BR" smtClean="0"/>
          </a:p>
          <a:p>
            <a:pPr>
              <a:lnSpc>
                <a:spcPct val="90000"/>
              </a:lnSpc>
            </a:pPr>
            <a:r>
              <a:rPr kumimoji="0" lang="pt-BR" smtClean="0"/>
              <a:t>Recém-nascido ou neo nato</a:t>
            </a:r>
          </a:p>
          <a:p>
            <a:pPr>
              <a:lnSpc>
                <a:spcPct val="90000"/>
              </a:lnSpc>
            </a:pPr>
            <a:r>
              <a:rPr kumimoji="0" lang="pt-BR" smtClean="0"/>
              <a:t>Lactente</a:t>
            </a:r>
          </a:p>
          <a:p>
            <a:pPr>
              <a:lnSpc>
                <a:spcPct val="90000"/>
              </a:lnSpc>
            </a:pPr>
            <a:r>
              <a:rPr kumimoji="0" lang="pt-BR" smtClean="0"/>
              <a:t>Criança de 1 a 3 anos</a:t>
            </a:r>
          </a:p>
          <a:p>
            <a:pPr>
              <a:lnSpc>
                <a:spcPct val="90000"/>
              </a:lnSpc>
            </a:pPr>
            <a:r>
              <a:rPr kumimoji="0" lang="pt-BR" smtClean="0"/>
              <a:t>Pré-escolar</a:t>
            </a:r>
          </a:p>
          <a:p>
            <a:pPr>
              <a:lnSpc>
                <a:spcPct val="90000"/>
              </a:lnSpc>
            </a:pPr>
            <a:r>
              <a:rPr kumimoji="0" lang="pt-BR" smtClean="0"/>
              <a:t>Escolar</a:t>
            </a:r>
          </a:p>
          <a:p>
            <a:pPr>
              <a:lnSpc>
                <a:spcPct val="90000"/>
              </a:lnSpc>
            </a:pPr>
            <a:r>
              <a:rPr kumimoji="0" lang="pt-BR" smtClean="0"/>
              <a:t>Adolescente</a:t>
            </a:r>
          </a:p>
        </p:txBody>
      </p:sp>
      <p:sp>
        <p:nvSpPr>
          <p:cNvPr id="10244" name="Rectangle 4"/>
          <p:cNvSpPr>
            <a:spLocks noGrp="1" noChangeArrowheads="1"/>
          </p:cNvSpPr>
          <p:nvPr>
            <p:ph type="body" sz="half" idx="2"/>
          </p:nvPr>
        </p:nvSpPr>
        <p:spPr/>
        <p:txBody>
          <a:bodyPr/>
          <a:lstStyle/>
          <a:p>
            <a:r>
              <a:rPr kumimoji="0" lang="pt-BR" smtClean="0"/>
              <a:t>Concepção ao nascimento</a:t>
            </a:r>
          </a:p>
          <a:p>
            <a:r>
              <a:rPr kumimoji="0" lang="pt-BR" smtClean="0"/>
              <a:t>Nascimento até 4 semanas</a:t>
            </a:r>
          </a:p>
          <a:p>
            <a:r>
              <a:rPr kumimoji="0" lang="pt-BR" smtClean="0"/>
              <a:t>4 semanas até 1 ano</a:t>
            </a:r>
          </a:p>
          <a:p>
            <a:r>
              <a:rPr kumimoji="0" lang="pt-BR" smtClean="0"/>
              <a:t>1 a 3 anos</a:t>
            </a:r>
          </a:p>
          <a:p>
            <a:r>
              <a:rPr kumimoji="0" lang="pt-BR" smtClean="0"/>
              <a:t>3 a 6 anos</a:t>
            </a:r>
          </a:p>
          <a:p>
            <a:r>
              <a:rPr kumimoji="0" lang="pt-BR" smtClean="0"/>
              <a:t>6 a 12 anos</a:t>
            </a:r>
          </a:p>
          <a:p>
            <a:r>
              <a:rPr kumimoji="0" lang="pt-BR" smtClean="0"/>
              <a:t>12 a 21 anos</a:t>
            </a:r>
          </a:p>
        </p:txBody>
      </p:sp>
    </p:spTree>
    <p:extLst>
      <p:ext uri="{BB962C8B-B14F-4D97-AF65-F5344CB8AC3E}">
        <p14:creationId xmlns:p14="http://schemas.microsoft.com/office/powerpoint/2010/main" val="3606419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0"/>
            <a:ext cx="8686800" cy="6324600"/>
          </a:xfrm>
        </p:spPr>
        <p:txBody>
          <a:bodyPr/>
          <a:lstStyle/>
          <a:p>
            <a:pPr algn="ctr"/>
            <a:r>
              <a:rPr kumimoji="0" lang="pt-BR" b="1" smtClean="0">
                <a:solidFill>
                  <a:schemeClr val="tx1"/>
                </a:solidFill>
                <a:latin typeface="Arial" charset="0"/>
              </a:rPr>
              <a:t>O crescimento e desenvolvimento sofrem a influência contínua de fatores intrínsecos e extrínsecos que provocam variação de um indivíduo para outro e que torna único o curso de desenvolvimento de cada criança</a:t>
            </a:r>
            <a:endParaRPr kumimoji="0" lang="pt-BR" smtClean="0">
              <a:solidFill>
                <a:schemeClr val="tx1"/>
              </a:solidFill>
            </a:endParaRPr>
          </a:p>
        </p:txBody>
      </p:sp>
    </p:spTree>
    <p:extLst>
      <p:ext uri="{BB962C8B-B14F-4D97-AF65-F5344CB8AC3E}">
        <p14:creationId xmlns:p14="http://schemas.microsoft.com/office/powerpoint/2010/main" val="1657586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1520" y="0"/>
            <a:ext cx="8640960" cy="6597352"/>
          </a:xfrm>
        </p:spPr>
        <p:txBody>
          <a:bodyPr>
            <a:normAutofit/>
          </a:bodyPr>
          <a:lstStyle/>
          <a:p>
            <a:pPr marL="0" indent="0">
              <a:buNone/>
            </a:pPr>
            <a:r>
              <a:rPr lang="pt-BR" dirty="0" smtClean="0"/>
              <a:t>- P</a:t>
            </a:r>
            <a:r>
              <a:rPr lang="pt-BR" dirty="0" smtClean="0"/>
              <a:t>or </a:t>
            </a:r>
            <a:r>
              <a:rPr lang="pt-BR" dirty="0"/>
              <a:t>muitos anos a criança foi vista </a:t>
            </a:r>
            <a:r>
              <a:rPr lang="pt-BR" dirty="0" smtClean="0"/>
              <a:t>no hospital </a:t>
            </a:r>
            <a:r>
              <a:rPr lang="pt-BR" dirty="0"/>
              <a:t>como um adulto pequeno, sem condições diferenciadas a sua assistência. </a:t>
            </a:r>
            <a:r>
              <a:rPr lang="pt-BR" dirty="0" smtClean="0"/>
              <a:t>(</a:t>
            </a:r>
            <a:r>
              <a:rPr lang="pt-BR" dirty="0" smtClean="0"/>
              <a:t>Pinheiro </a:t>
            </a:r>
            <a:r>
              <a:rPr lang="pt-BR" dirty="0"/>
              <a:t>e </a:t>
            </a:r>
            <a:r>
              <a:rPr lang="pt-BR" dirty="0" smtClean="0"/>
              <a:t>Lopes, 1993</a:t>
            </a:r>
            <a:r>
              <a:rPr lang="pt-BR" dirty="0"/>
              <a:t>) </a:t>
            </a:r>
            <a:endParaRPr lang="pt-BR" dirty="0" smtClean="0"/>
          </a:p>
          <a:p>
            <a:pPr marL="0" indent="0">
              <a:buNone/>
            </a:pPr>
            <a:r>
              <a:rPr lang="pt-BR" dirty="0" smtClean="0"/>
              <a:t>- </a:t>
            </a:r>
            <a:r>
              <a:rPr lang="pt-BR" dirty="0" smtClean="0"/>
              <a:t>O </a:t>
            </a:r>
            <a:r>
              <a:rPr lang="pt-BR" dirty="0" smtClean="0"/>
              <a:t>enfrentamento </a:t>
            </a:r>
            <a:r>
              <a:rPr lang="pt-BR" dirty="0"/>
              <a:t>de situações que não </a:t>
            </a:r>
            <a:r>
              <a:rPr lang="pt-BR" dirty="0" smtClean="0"/>
              <a:t>atenda </a:t>
            </a:r>
            <a:r>
              <a:rPr lang="pt-BR" dirty="0"/>
              <a:t>às necessidades mínimas </a:t>
            </a:r>
            <a:r>
              <a:rPr lang="pt-BR" dirty="0" smtClean="0"/>
              <a:t>de desenvolvimento </a:t>
            </a:r>
            <a:r>
              <a:rPr lang="pt-BR" dirty="0" smtClean="0"/>
              <a:t>conduz </a:t>
            </a:r>
            <a:r>
              <a:rPr lang="pt-BR" dirty="0"/>
              <a:t>a criança a manifestar comportamentos de repúdio </a:t>
            </a:r>
            <a:r>
              <a:rPr lang="pt-BR" dirty="0" smtClean="0"/>
              <a:t>à terapêutica </a:t>
            </a:r>
            <a:r>
              <a:rPr lang="pt-BR" dirty="0"/>
              <a:t>prescrita, atitudes de alheamento ou, ao inverso, de agressividade</a:t>
            </a:r>
            <a:r>
              <a:rPr lang="pt-BR" dirty="0" smtClean="0"/>
              <a:t>, além </a:t>
            </a:r>
            <a:r>
              <a:rPr lang="pt-BR" dirty="0"/>
              <a:t>de dificuldades de comunicação com as demais crianças e com membros </a:t>
            </a:r>
            <a:r>
              <a:rPr lang="pt-BR" dirty="0" smtClean="0"/>
              <a:t>da equipe </a:t>
            </a:r>
            <a:r>
              <a:rPr lang="pt-BR" dirty="0"/>
              <a:t>de </a:t>
            </a:r>
            <a:r>
              <a:rPr lang="pt-BR" dirty="0" smtClean="0"/>
              <a:t>saúde. </a:t>
            </a:r>
            <a:endParaRPr lang="pt-BR" dirty="0"/>
          </a:p>
        </p:txBody>
      </p:sp>
      <p:sp>
        <p:nvSpPr>
          <p:cNvPr id="4" name="Título 3"/>
          <p:cNvSpPr>
            <a:spLocks noGrp="1"/>
          </p:cNvSpPr>
          <p:nvPr>
            <p:ph type="title"/>
          </p:nvPr>
        </p:nvSpPr>
        <p:spPr/>
        <p:txBody>
          <a:bodyPr/>
          <a:lstStyle/>
          <a:p>
            <a:endParaRPr lang="pt-BR"/>
          </a:p>
        </p:txBody>
      </p:sp>
    </p:spTree>
    <p:extLst>
      <p:ext uri="{BB962C8B-B14F-4D97-AF65-F5344CB8AC3E}">
        <p14:creationId xmlns:p14="http://schemas.microsoft.com/office/powerpoint/2010/main" val="16166410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52400" y="0"/>
            <a:ext cx="8915400" cy="3500438"/>
          </a:xfrm>
        </p:spPr>
        <p:txBody>
          <a:bodyPr/>
          <a:lstStyle/>
          <a:p>
            <a:pPr algn="ctr"/>
            <a:r>
              <a:rPr kumimoji="0" lang="pt-BR" sz="5400" b="1" dirty="0" smtClean="0">
                <a:solidFill>
                  <a:schemeClr val="accent1"/>
                </a:solidFill>
              </a:rPr>
              <a:t>FATORES INTRÍNSECOS</a:t>
            </a:r>
            <a:r>
              <a:rPr kumimoji="0" lang="pt-BR" sz="5400" dirty="0" smtClean="0">
                <a:solidFill>
                  <a:schemeClr val="accent1"/>
                </a:solidFill>
              </a:rPr>
              <a:t/>
            </a:r>
            <a:br>
              <a:rPr kumimoji="0" lang="pt-BR" sz="5400" dirty="0" smtClean="0">
                <a:solidFill>
                  <a:schemeClr val="accent1"/>
                </a:solidFill>
              </a:rPr>
            </a:br>
            <a:r>
              <a:rPr kumimoji="0" lang="pt-BR" dirty="0" smtClean="0">
                <a:latin typeface="Arial" charset="0"/>
              </a:rPr>
              <a:t/>
            </a:r>
            <a:br>
              <a:rPr kumimoji="0" lang="pt-BR" dirty="0" smtClean="0">
                <a:latin typeface="Arial" charset="0"/>
              </a:rPr>
            </a:br>
            <a:r>
              <a:rPr lang="pt-BR" dirty="0" smtClean="0"/>
              <a:t> </a:t>
            </a:r>
            <a:r>
              <a:rPr kumimoji="0" lang="pt-BR" dirty="0" smtClean="0">
                <a:latin typeface="Arial" charset="0"/>
              </a:rPr>
              <a:t/>
            </a:r>
            <a:br>
              <a:rPr kumimoji="0" lang="pt-BR" dirty="0" smtClean="0">
                <a:latin typeface="Arial" charset="0"/>
              </a:rPr>
            </a:br>
            <a:r>
              <a:rPr kumimoji="0" lang="pt-BR" dirty="0" smtClean="0">
                <a:solidFill>
                  <a:schemeClr val="tx1"/>
                </a:solidFill>
              </a:rPr>
              <a:t> </a:t>
            </a:r>
          </a:p>
        </p:txBody>
      </p:sp>
      <p:sp>
        <p:nvSpPr>
          <p:cNvPr id="12291" name="Rectangle 3"/>
          <p:cNvSpPr>
            <a:spLocks noGrp="1" noChangeArrowheads="1"/>
          </p:cNvSpPr>
          <p:nvPr>
            <p:ph type="body" idx="1"/>
          </p:nvPr>
        </p:nvSpPr>
        <p:spPr>
          <a:xfrm>
            <a:off x="457200" y="1928813"/>
            <a:ext cx="8178800" cy="4129087"/>
          </a:xfrm>
        </p:spPr>
        <p:txBody>
          <a:bodyPr/>
          <a:lstStyle/>
          <a:p>
            <a:r>
              <a:rPr lang="pt-BR" sz="4400" smtClean="0"/>
              <a:t>Genéticos</a:t>
            </a:r>
          </a:p>
          <a:p>
            <a:r>
              <a:rPr lang="pt-BR" sz="4400" smtClean="0"/>
              <a:t>Metabólicos</a:t>
            </a:r>
          </a:p>
          <a:p>
            <a:r>
              <a:rPr lang="pt-BR" sz="4400" smtClean="0"/>
              <a:t>Malformações</a:t>
            </a:r>
            <a:endParaRPr kumimoji="0" lang="pt-BR" sz="4400" smtClean="0">
              <a:latin typeface="Arial" charset="0"/>
            </a:endParaRPr>
          </a:p>
        </p:txBody>
      </p:sp>
    </p:spTree>
    <p:extLst>
      <p:ext uri="{BB962C8B-B14F-4D97-AF65-F5344CB8AC3E}">
        <p14:creationId xmlns:p14="http://schemas.microsoft.com/office/powerpoint/2010/main" val="28841037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p:txBody>
          <a:bodyPr/>
          <a:lstStyle/>
          <a:p>
            <a:endParaRPr lang="pt-BR" smtClean="0"/>
          </a:p>
        </p:txBody>
      </p:sp>
      <p:sp>
        <p:nvSpPr>
          <p:cNvPr id="13315" name="Rectangle 3"/>
          <p:cNvSpPr>
            <a:spLocks noGrp="1" noChangeArrowheads="1"/>
          </p:cNvSpPr>
          <p:nvPr>
            <p:ph type="subTitle" idx="1"/>
          </p:nvPr>
        </p:nvSpPr>
        <p:spPr>
          <a:xfrm>
            <a:off x="381000" y="2743200"/>
            <a:ext cx="8153400" cy="2914650"/>
          </a:xfrm>
        </p:spPr>
        <p:txBody>
          <a:bodyPr/>
          <a:lstStyle/>
          <a:p>
            <a:pPr algn="ctr"/>
            <a:r>
              <a:rPr lang="pt-BR" sz="5400" b="1" dirty="0" smtClean="0">
                <a:solidFill>
                  <a:schemeClr val="tx1"/>
                </a:solidFill>
                <a:latin typeface="Arial" charset="0"/>
              </a:rPr>
              <a:t>INFLUÊNCIA DO FATOR GENÉTICO NO CRESCIMENTO</a:t>
            </a:r>
            <a:r>
              <a:rPr lang="pt-BR" b="1" dirty="0" smtClean="0">
                <a:solidFill>
                  <a:schemeClr val="tx1"/>
                </a:solidFill>
                <a:latin typeface="Arial" charset="0"/>
              </a:rPr>
              <a:t> </a:t>
            </a:r>
          </a:p>
          <a:p>
            <a:endParaRPr lang="pt-BR" dirty="0" smtClean="0"/>
          </a:p>
        </p:txBody>
      </p:sp>
    </p:spTree>
    <p:extLst>
      <p:ext uri="{BB962C8B-B14F-4D97-AF65-F5344CB8AC3E}">
        <p14:creationId xmlns:p14="http://schemas.microsoft.com/office/powerpoint/2010/main" val="27160822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2400" y="457200"/>
            <a:ext cx="8915400" cy="1295400"/>
          </a:xfrm>
        </p:spPr>
        <p:txBody>
          <a:bodyPr>
            <a:normAutofit fontScale="90000"/>
          </a:bodyPr>
          <a:lstStyle/>
          <a:p>
            <a:pPr algn="ctr"/>
            <a:r>
              <a:rPr lang="pt-BR" sz="4800" b="1" smtClean="0">
                <a:solidFill>
                  <a:srgbClr val="FF3300"/>
                </a:solidFill>
                <a:latin typeface="Arial" charset="0"/>
              </a:rPr>
              <a:t>A HERANÇA GENÉTICA</a:t>
            </a:r>
            <a:r>
              <a:rPr lang="pt-BR" sz="4800" b="1" smtClean="0">
                <a:latin typeface="Arial" charset="0"/>
              </a:rPr>
              <a:t/>
            </a:r>
            <a:br>
              <a:rPr lang="pt-BR" sz="4800" b="1" smtClean="0">
                <a:latin typeface="Arial" charset="0"/>
              </a:rPr>
            </a:br>
            <a:endParaRPr lang="pt-BR" b="1" smtClean="0">
              <a:latin typeface="Arial" charset="0"/>
            </a:endParaRPr>
          </a:p>
        </p:txBody>
      </p:sp>
      <p:sp>
        <p:nvSpPr>
          <p:cNvPr id="14339" name="Rectangle 3"/>
          <p:cNvSpPr>
            <a:spLocks noGrp="1" noChangeArrowheads="1"/>
          </p:cNvSpPr>
          <p:nvPr>
            <p:ph type="body" idx="1"/>
          </p:nvPr>
        </p:nvSpPr>
        <p:spPr>
          <a:xfrm>
            <a:off x="457200" y="1885950"/>
            <a:ext cx="8686800" cy="4171950"/>
          </a:xfrm>
        </p:spPr>
        <p:txBody>
          <a:bodyPr/>
          <a:lstStyle/>
          <a:p>
            <a:r>
              <a:rPr kumimoji="0" lang="pt-BR" sz="4000" b="1" smtClean="0"/>
              <a:t>a herança genética recebida do pai e da mãe estabelece um potencial alvo de crescimento que pode ser atingido</a:t>
            </a:r>
          </a:p>
          <a:p>
            <a:r>
              <a:rPr kumimoji="0" lang="pt-BR" sz="4000" b="1" smtClean="0"/>
              <a:t>fatores ambientais podem perturbar o ritmo e a qualidade deste processo</a:t>
            </a:r>
            <a:endParaRPr kumimoji="0" lang="pt-BR" b="1" smtClean="0"/>
          </a:p>
        </p:txBody>
      </p:sp>
    </p:spTree>
    <p:extLst>
      <p:ext uri="{BB962C8B-B14F-4D97-AF65-F5344CB8AC3E}">
        <p14:creationId xmlns:p14="http://schemas.microsoft.com/office/powerpoint/2010/main" val="9164714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52400" y="457200"/>
            <a:ext cx="8915400" cy="5943600"/>
          </a:xfrm>
        </p:spPr>
        <p:txBody>
          <a:bodyPr/>
          <a:lstStyle/>
          <a:p>
            <a:pPr algn="ctr"/>
            <a:r>
              <a:rPr kumimoji="0" lang="pt-BR" sz="4400" b="1" smtClean="0">
                <a:solidFill>
                  <a:schemeClr val="tx1"/>
                </a:solidFill>
                <a:latin typeface="Arial" charset="0"/>
              </a:rPr>
              <a:t>A variação de altura da população adulta, saudável, do sexo masculino é cerca de 20 cm, enquanto que esta mesma variação entre irmãos é de 16 cm e entre gêmeos homozigóticos é de 1,6 cm</a:t>
            </a:r>
            <a:endParaRPr kumimoji="0" lang="pt-BR" b="1" smtClean="0">
              <a:solidFill>
                <a:schemeClr val="tx1"/>
              </a:solidFill>
            </a:endParaRPr>
          </a:p>
        </p:txBody>
      </p:sp>
    </p:spTree>
    <p:extLst>
      <p:ext uri="{BB962C8B-B14F-4D97-AF65-F5344CB8AC3E}">
        <p14:creationId xmlns:p14="http://schemas.microsoft.com/office/powerpoint/2010/main" val="38744593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52400" y="457200"/>
            <a:ext cx="8915400" cy="1600200"/>
          </a:xfrm>
        </p:spPr>
        <p:txBody>
          <a:bodyPr>
            <a:normAutofit fontScale="90000"/>
          </a:bodyPr>
          <a:lstStyle/>
          <a:p>
            <a:pPr algn="ctr"/>
            <a:r>
              <a:rPr kumimoji="0" lang="pt-BR" smtClean="0">
                <a:solidFill>
                  <a:srgbClr val="FF3300"/>
                </a:solidFill>
                <a:latin typeface="Arial" charset="0"/>
              </a:rPr>
              <a:t>Na velocidade do crescimento das diferentes partes do corpo</a:t>
            </a:r>
            <a:r>
              <a:rPr kumimoji="0" lang="pt-BR" i="1" u="sng" smtClean="0">
                <a:solidFill>
                  <a:schemeClr val="tx1"/>
                </a:solidFill>
                <a:latin typeface="Arial" charset="0"/>
              </a:rPr>
              <a:t/>
            </a:r>
            <a:br>
              <a:rPr kumimoji="0" lang="pt-BR" i="1" u="sng" smtClean="0">
                <a:solidFill>
                  <a:schemeClr val="tx1"/>
                </a:solidFill>
                <a:latin typeface="Arial" charset="0"/>
              </a:rPr>
            </a:br>
            <a:endParaRPr kumimoji="0" lang="pt-BR" i="1" u="sng" smtClean="0">
              <a:solidFill>
                <a:schemeClr val="tx1"/>
              </a:solidFill>
              <a:latin typeface="Arial" charset="0"/>
            </a:endParaRPr>
          </a:p>
        </p:txBody>
      </p:sp>
      <p:sp>
        <p:nvSpPr>
          <p:cNvPr id="16387" name="Rectangle 3"/>
          <p:cNvSpPr>
            <a:spLocks noGrp="1" noChangeArrowheads="1"/>
          </p:cNvSpPr>
          <p:nvPr>
            <p:ph type="body" idx="1"/>
          </p:nvPr>
        </p:nvSpPr>
        <p:spPr>
          <a:xfrm>
            <a:off x="0" y="1885950"/>
            <a:ext cx="9144000" cy="4171950"/>
          </a:xfrm>
        </p:spPr>
        <p:txBody>
          <a:bodyPr>
            <a:normAutofit lnSpcReduction="10000"/>
          </a:bodyPr>
          <a:lstStyle/>
          <a:p>
            <a:pPr algn="just"/>
            <a:r>
              <a:rPr kumimoji="0" lang="pt-BR" sz="3600" b="1" smtClean="0">
                <a:solidFill>
                  <a:srgbClr val="FF3300"/>
                </a:solidFill>
                <a:latin typeface="Arial" charset="0"/>
              </a:rPr>
              <a:t>idade da menarca</a:t>
            </a:r>
            <a:r>
              <a:rPr kumimoji="0" lang="pt-BR" sz="3600" b="1" smtClean="0">
                <a:latin typeface="Arial" charset="0"/>
              </a:rPr>
              <a:t>: no oeste europeu, irmãs gêmeas homozigóticas atingem a menarca em média com dois meses de diferença, enquanto gêmeas heterozigóticas apresentam uma diferença média de 12 meses no aparecimento do primeiro ciclo menstrual.</a:t>
            </a:r>
          </a:p>
          <a:p>
            <a:endParaRPr lang="pt-BR" sz="3600" b="1" smtClean="0"/>
          </a:p>
        </p:txBody>
      </p:sp>
    </p:spTree>
    <p:extLst>
      <p:ext uri="{BB962C8B-B14F-4D97-AF65-F5344CB8AC3E}">
        <p14:creationId xmlns:p14="http://schemas.microsoft.com/office/powerpoint/2010/main" val="13544507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52400" y="457200"/>
            <a:ext cx="8915400" cy="1219200"/>
          </a:xfrm>
        </p:spPr>
        <p:txBody>
          <a:bodyPr>
            <a:normAutofit fontScale="90000"/>
          </a:bodyPr>
          <a:lstStyle/>
          <a:p>
            <a:pPr algn="ctr"/>
            <a:r>
              <a:rPr lang="pt-BR" b="1" smtClean="0">
                <a:solidFill>
                  <a:srgbClr val="0000FF"/>
                </a:solidFill>
                <a:latin typeface="Arial" charset="0"/>
              </a:rPr>
              <a:t>A influência do meio ambiente</a:t>
            </a:r>
            <a:r>
              <a:rPr lang="pt-BR" b="1" smtClean="0">
                <a:latin typeface="Arial" charset="0"/>
              </a:rPr>
              <a:t/>
            </a:r>
            <a:br>
              <a:rPr lang="pt-BR" b="1" smtClean="0">
                <a:latin typeface="Arial" charset="0"/>
              </a:rPr>
            </a:br>
            <a:endParaRPr lang="pt-BR" b="1" smtClean="0">
              <a:latin typeface="Arial" charset="0"/>
            </a:endParaRPr>
          </a:p>
        </p:txBody>
      </p:sp>
      <p:sp>
        <p:nvSpPr>
          <p:cNvPr id="17411" name="Rectangle 3"/>
          <p:cNvSpPr>
            <a:spLocks noGrp="1" noChangeArrowheads="1"/>
          </p:cNvSpPr>
          <p:nvPr>
            <p:ph type="body" idx="1"/>
          </p:nvPr>
        </p:nvSpPr>
        <p:spPr/>
        <p:txBody>
          <a:bodyPr>
            <a:normAutofit lnSpcReduction="10000"/>
          </a:bodyPr>
          <a:lstStyle/>
          <a:p>
            <a:r>
              <a:rPr lang="pt-BR" b="1" smtClean="0"/>
              <a:t>Comparação entre </a:t>
            </a:r>
            <a:r>
              <a:rPr kumimoji="0" lang="pt-BR" b="1" smtClean="0">
                <a:latin typeface="Arial" charset="0"/>
              </a:rPr>
              <a:t>crianças menores de 5 anos</a:t>
            </a:r>
            <a:r>
              <a:rPr lang="pt-BR" b="1" smtClean="0"/>
              <a:t> </a:t>
            </a:r>
            <a:r>
              <a:rPr kumimoji="0" lang="pt-BR" b="1" smtClean="0">
                <a:latin typeface="Arial" charset="0"/>
              </a:rPr>
              <a:t>de diversas nacionalidades com boas condições de vida e sob condições socieconômicas diferentes - </a:t>
            </a:r>
            <a:r>
              <a:rPr kumimoji="0" lang="pt-BR" b="1" smtClean="0">
                <a:solidFill>
                  <a:srgbClr val="0000FF"/>
                </a:solidFill>
                <a:latin typeface="Arial" charset="0"/>
              </a:rPr>
              <a:t>crescimento diferente</a:t>
            </a:r>
          </a:p>
          <a:p>
            <a:r>
              <a:rPr kumimoji="0" lang="pt-BR" b="1" smtClean="0">
                <a:latin typeface="Arial" charset="0"/>
              </a:rPr>
              <a:t>filhos de imigrantes japoneses que nasciam e viviam nos EUA eram mais altos que os seus patrícios que permaneciam vivendo no Japão</a:t>
            </a:r>
            <a:endParaRPr kumimoji="0" lang="pt-BR" smtClean="0">
              <a:latin typeface="Arial" charset="0"/>
            </a:endParaRPr>
          </a:p>
        </p:txBody>
      </p:sp>
    </p:spTree>
    <p:extLst>
      <p:ext uri="{BB962C8B-B14F-4D97-AF65-F5344CB8AC3E}">
        <p14:creationId xmlns:p14="http://schemas.microsoft.com/office/powerpoint/2010/main" val="317402891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52400" y="457200"/>
            <a:ext cx="8915400" cy="914400"/>
          </a:xfrm>
        </p:spPr>
        <p:txBody>
          <a:bodyPr/>
          <a:lstStyle/>
          <a:p>
            <a:pPr algn="ctr"/>
            <a:r>
              <a:rPr lang="pt-BR" b="1" smtClean="0">
                <a:solidFill>
                  <a:srgbClr val="0000FF"/>
                </a:solidFill>
                <a:latin typeface="Arial" charset="0"/>
              </a:rPr>
              <a:t>A influência do meio ambiente</a:t>
            </a:r>
          </a:p>
        </p:txBody>
      </p:sp>
      <p:sp>
        <p:nvSpPr>
          <p:cNvPr id="18435" name="Rectangle 3"/>
          <p:cNvSpPr>
            <a:spLocks noGrp="1" noChangeArrowheads="1"/>
          </p:cNvSpPr>
          <p:nvPr>
            <p:ph type="body" idx="1"/>
          </p:nvPr>
        </p:nvSpPr>
        <p:spPr/>
        <p:txBody>
          <a:bodyPr>
            <a:normAutofit lnSpcReduction="10000"/>
          </a:bodyPr>
          <a:lstStyle/>
          <a:p>
            <a:pPr algn="ctr"/>
            <a:r>
              <a:rPr kumimoji="0" lang="pt-BR" b="1" smtClean="0">
                <a:solidFill>
                  <a:srgbClr val="0000FF"/>
                </a:solidFill>
                <a:latin typeface="Arial" charset="0"/>
              </a:rPr>
              <a:t>estudo com 300 pares de gêmeos homozigotos criados separados, e em condições socioeconômicas bem diferentes</a:t>
            </a:r>
            <a:r>
              <a:rPr kumimoji="0" lang="pt-BR" b="1" smtClean="0">
                <a:latin typeface="Arial" charset="0"/>
              </a:rPr>
              <a:t> - observou-se uma variação média de 6 cm de altura quando adultos, sendo que os indivíduos criados em ambientes carentes e com acesso limitado às ações de saúde foram sempre mais baixos que seus irmãos</a:t>
            </a:r>
            <a:endParaRPr kumimoji="0" lang="pt-BR" smtClean="0">
              <a:latin typeface="Arial" charset="0"/>
            </a:endParaRPr>
          </a:p>
        </p:txBody>
      </p:sp>
    </p:spTree>
    <p:extLst>
      <p:ext uri="{BB962C8B-B14F-4D97-AF65-F5344CB8AC3E}">
        <p14:creationId xmlns:p14="http://schemas.microsoft.com/office/powerpoint/2010/main" val="51993117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a:r>
              <a:rPr lang="pt-BR" b="1" smtClean="0">
                <a:latin typeface="Arial" charset="0"/>
              </a:rPr>
              <a:t>	</a:t>
            </a:r>
            <a:r>
              <a:rPr lang="pt-BR" b="1" smtClean="0">
                <a:solidFill>
                  <a:srgbClr val="FF3399"/>
                </a:solidFill>
                <a:latin typeface="Arial" charset="0"/>
              </a:rPr>
              <a:t>Nacionalidade e Raça</a:t>
            </a:r>
            <a:br>
              <a:rPr lang="pt-BR" b="1" smtClean="0">
                <a:solidFill>
                  <a:srgbClr val="FF3399"/>
                </a:solidFill>
                <a:latin typeface="Arial" charset="0"/>
              </a:rPr>
            </a:br>
            <a:r>
              <a:rPr lang="pt-BR" b="1" smtClean="0">
                <a:solidFill>
                  <a:srgbClr val="FF3399"/>
                </a:solidFill>
                <a:latin typeface="Arial" charset="0"/>
              </a:rPr>
              <a:t>influem:</a:t>
            </a:r>
            <a:endParaRPr lang="pt-BR" b="1" smtClean="0">
              <a:latin typeface="Arial" charset="0"/>
            </a:endParaRPr>
          </a:p>
        </p:txBody>
      </p:sp>
      <p:sp>
        <p:nvSpPr>
          <p:cNvPr id="19459" name="Rectangle 3"/>
          <p:cNvSpPr>
            <a:spLocks noGrp="1" noChangeArrowheads="1"/>
          </p:cNvSpPr>
          <p:nvPr>
            <p:ph type="body" idx="1"/>
          </p:nvPr>
        </p:nvSpPr>
        <p:spPr/>
        <p:txBody>
          <a:bodyPr/>
          <a:lstStyle/>
          <a:p>
            <a:r>
              <a:rPr kumimoji="0" lang="pt-BR" sz="4000" b="1" smtClean="0"/>
              <a:t>Na fala</a:t>
            </a:r>
          </a:p>
          <a:p>
            <a:r>
              <a:rPr kumimoji="0" lang="pt-BR" sz="4000" b="1" smtClean="0"/>
              <a:t>nas preferências alimentares</a:t>
            </a:r>
          </a:p>
          <a:p>
            <a:r>
              <a:rPr kumimoji="0" lang="pt-BR" sz="4000" b="1" smtClean="0"/>
              <a:t>na estrutura familiar</a:t>
            </a:r>
          </a:p>
          <a:p>
            <a:r>
              <a:rPr kumimoji="0" lang="pt-BR" sz="4000" b="1" smtClean="0"/>
              <a:t>na orientação religiosa</a:t>
            </a:r>
          </a:p>
          <a:p>
            <a:r>
              <a:rPr kumimoji="0" lang="pt-BR" sz="4000" b="1" smtClean="0"/>
              <a:t>no código moral</a:t>
            </a:r>
            <a:endParaRPr kumimoji="0" lang="pt-BR" smtClean="0"/>
          </a:p>
        </p:txBody>
      </p:sp>
    </p:spTree>
    <p:extLst>
      <p:ext uri="{BB962C8B-B14F-4D97-AF65-F5344CB8AC3E}">
        <p14:creationId xmlns:p14="http://schemas.microsoft.com/office/powerpoint/2010/main" val="25620850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 y="457200"/>
            <a:ext cx="8915400" cy="1219200"/>
          </a:xfrm>
        </p:spPr>
        <p:txBody>
          <a:bodyPr/>
          <a:lstStyle/>
          <a:p>
            <a:pPr algn="ctr"/>
            <a:r>
              <a:rPr lang="pt-BR" sz="6000" b="1" smtClean="0">
                <a:solidFill>
                  <a:srgbClr val="FF3399"/>
                </a:solidFill>
                <a:latin typeface="Arial" charset="0"/>
              </a:rPr>
              <a:t>Sexo</a:t>
            </a:r>
            <a:r>
              <a:rPr lang="pt-BR" b="1" smtClean="0">
                <a:solidFill>
                  <a:srgbClr val="FF3399"/>
                </a:solidFill>
                <a:latin typeface="Arial" charset="0"/>
              </a:rPr>
              <a:t/>
            </a:r>
            <a:br>
              <a:rPr lang="pt-BR" b="1" smtClean="0">
                <a:solidFill>
                  <a:srgbClr val="FF3399"/>
                </a:solidFill>
                <a:latin typeface="Arial" charset="0"/>
              </a:rPr>
            </a:br>
            <a:endParaRPr lang="pt-BR" b="1" smtClean="0">
              <a:latin typeface="Arial" charset="0"/>
            </a:endParaRPr>
          </a:p>
        </p:txBody>
      </p:sp>
      <p:sp>
        <p:nvSpPr>
          <p:cNvPr id="20483" name="Rectangle 3"/>
          <p:cNvSpPr>
            <a:spLocks noGrp="1" noChangeArrowheads="1"/>
          </p:cNvSpPr>
          <p:nvPr>
            <p:ph type="body" idx="1"/>
          </p:nvPr>
        </p:nvSpPr>
        <p:spPr/>
        <p:txBody>
          <a:bodyPr/>
          <a:lstStyle/>
          <a:p>
            <a:r>
              <a:rPr kumimoji="0" lang="pt-BR" sz="4000" b="1" smtClean="0"/>
              <a:t>criança do sexo masculino pesa mais, e é mais alta do que a do sexo feminino</a:t>
            </a:r>
          </a:p>
          <a:p>
            <a:r>
              <a:rPr kumimoji="0" lang="pt-BR" sz="4000" b="1" smtClean="0"/>
              <a:t>pais tratam os filhos de forma diferente em função do sexo</a:t>
            </a:r>
            <a:endParaRPr kumimoji="0" lang="pt-BR" smtClean="0"/>
          </a:p>
        </p:txBody>
      </p:sp>
    </p:spTree>
    <p:extLst>
      <p:ext uri="{BB962C8B-B14F-4D97-AF65-F5344CB8AC3E}">
        <p14:creationId xmlns:p14="http://schemas.microsoft.com/office/powerpoint/2010/main" val="427480824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52400" y="457200"/>
            <a:ext cx="8915400" cy="1371600"/>
          </a:xfrm>
        </p:spPr>
        <p:txBody>
          <a:bodyPr/>
          <a:lstStyle/>
          <a:p>
            <a:pPr algn="ctr"/>
            <a:r>
              <a:rPr lang="pt-BR" sz="6000" b="1" smtClean="0">
                <a:solidFill>
                  <a:srgbClr val="FF3399"/>
                </a:solidFill>
                <a:latin typeface="Arial" charset="0"/>
              </a:rPr>
              <a:t>Família</a:t>
            </a:r>
            <a:r>
              <a:rPr lang="pt-BR" sz="6000" b="1" smtClean="0">
                <a:latin typeface="Arial" charset="0"/>
              </a:rPr>
              <a:t/>
            </a:r>
            <a:br>
              <a:rPr lang="pt-BR" sz="6000" b="1" smtClean="0">
                <a:latin typeface="Arial" charset="0"/>
              </a:rPr>
            </a:br>
            <a:endParaRPr lang="pt-BR" b="1" smtClean="0">
              <a:latin typeface="Arial" charset="0"/>
            </a:endParaRPr>
          </a:p>
        </p:txBody>
      </p:sp>
      <p:sp>
        <p:nvSpPr>
          <p:cNvPr id="21507" name="Rectangle 3"/>
          <p:cNvSpPr>
            <a:spLocks noGrp="1" noChangeArrowheads="1"/>
          </p:cNvSpPr>
          <p:nvPr>
            <p:ph type="body" idx="1"/>
          </p:nvPr>
        </p:nvSpPr>
        <p:spPr>
          <a:xfrm>
            <a:off x="0" y="1885950"/>
            <a:ext cx="9144000" cy="4686300"/>
          </a:xfrm>
        </p:spPr>
        <p:txBody>
          <a:bodyPr/>
          <a:lstStyle/>
          <a:p>
            <a:r>
              <a:rPr kumimoji="0" lang="pt-BR" sz="3600" b="1" smtClean="0">
                <a:latin typeface="Arial" charset="0"/>
              </a:rPr>
              <a:t>papéis tradicionais da mãe e do pai estão modificados</a:t>
            </a:r>
          </a:p>
          <a:p>
            <a:r>
              <a:rPr kumimoji="0" lang="pt-BR" sz="3600" b="1" smtClean="0">
                <a:latin typeface="Arial" charset="0"/>
              </a:rPr>
              <a:t>mudanças de cidade</a:t>
            </a:r>
          </a:p>
          <a:p>
            <a:r>
              <a:rPr kumimoji="0" lang="pt-BR" sz="3600" b="1" smtClean="0">
                <a:latin typeface="Arial" charset="0"/>
              </a:rPr>
              <a:t>relação entre afeto e desenvolvimento</a:t>
            </a:r>
          </a:p>
          <a:p>
            <a:r>
              <a:rPr kumimoji="0" lang="pt-BR" sz="3600" b="1" smtClean="0">
                <a:latin typeface="Arial" charset="0"/>
              </a:rPr>
              <a:t>o efeito da família será de maior duração do que a participação do sistema de assistência de saúde</a:t>
            </a:r>
          </a:p>
        </p:txBody>
      </p:sp>
    </p:spTree>
    <p:extLst>
      <p:ext uri="{BB962C8B-B14F-4D97-AF65-F5344CB8AC3E}">
        <p14:creationId xmlns:p14="http://schemas.microsoft.com/office/powerpoint/2010/main" val="18173133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260648"/>
            <a:ext cx="8229600" cy="5976664"/>
          </a:xfrm>
        </p:spPr>
        <p:txBody>
          <a:bodyPr/>
          <a:lstStyle/>
          <a:p>
            <a:pPr marL="0" indent="0" algn="ctr">
              <a:buNone/>
            </a:pPr>
            <a:r>
              <a:rPr lang="pt-BR" dirty="0" smtClean="0"/>
              <a:t>	</a:t>
            </a:r>
            <a:r>
              <a:rPr lang="pt-BR" sz="4800" dirty="0" smtClean="0"/>
              <a:t>Humanizar </a:t>
            </a:r>
            <a:r>
              <a:rPr lang="pt-BR" sz="4800" dirty="0"/>
              <a:t>a assistência a crianças e adolescentes hospitalizados </a:t>
            </a:r>
            <a:r>
              <a:rPr lang="pt-BR" sz="4800" dirty="0" smtClean="0"/>
              <a:t>significa minimizar </a:t>
            </a:r>
            <a:r>
              <a:rPr lang="pt-BR" sz="4800" dirty="0"/>
              <a:t>os sofrimentos proporcionados pela doença e pelos eventos </a:t>
            </a:r>
            <a:r>
              <a:rPr lang="pt-BR" sz="4800" dirty="0" smtClean="0"/>
              <a:t>estressantes típicos </a:t>
            </a:r>
            <a:r>
              <a:rPr lang="pt-BR" sz="4800" dirty="0"/>
              <a:t>da experiência de </a:t>
            </a:r>
            <a:r>
              <a:rPr lang="pt-BR" sz="4800" dirty="0" smtClean="0"/>
              <a:t>internação.</a:t>
            </a:r>
            <a:endParaRPr lang="pt-BR" sz="4800" dirty="0"/>
          </a:p>
        </p:txBody>
      </p:sp>
      <p:sp>
        <p:nvSpPr>
          <p:cNvPr id="4" name="Título 3"/>
          <p:cNvSpPr>
            <a:spLocks noGrp="1"/>
          </p:cNvSpPr>
          <p:nvPr>
            <p:ph type="title"/>
          </p:nvPr>
        </p:nvSpPr>
        <p:spPr/>
        <p:txBody>
          <a:bodyPr/>
          <a:lstStyle/>
          <a:p>
            <a:endParaRPr lang="pt-BR"/>
          </a:p>
        </p:txBody>
      </p:sp>
    </p:spTree>
    <p:extLst>
      <p:ext uri="{BB962C8B-B14F-4D97-AF65-F5344CB8AC3E}">
        <p14:creationId xmlns:p14="http://schemas.microsoft.com/office/powerpoint/2010/main" val="388290875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28600" y="3276600"/>
            <a:ext cx="8915400" cy="3048000"/>
          </a:xfrm>
        </p:spPr>
        <p:txBody>
          <a:bodyPr/>
          <a:lstStyle/>
          <a:p>
            <a:pPr algn="ctr"/>
            <a:r>
              <a:rPr kumimoji="0" lang="pt-BR" sz="4400" b="1" smtClean="0">
                <a:solidFill>
                  <a:schemeClr val="tx1"/>
                </a:solidFill>
                <a:latin typeface="Arial" charset="0"/>
              </a:rPr>
              <a:t>A altura materna é de grande importância em Saúde Pública por ser um marcador da história nutricional da mãe e apresentar forte associação com o baixo peso do recém-nascido</a:t>
            </a:r>
            <a:endParaRPr kumimoji="0" lang="pt-BR" smtClean="0">
              <a:solidFill>
                <a:schemeClr val="tx1"/>
              </a:solidFill>
              <a:latin typeface="Arial" charset="0"/>
            </a:endParaRPr>
          </a:p>
        </p:txBody>
      </p:sp>
    </p:spTree>
    <p:extLst>
      <p:ext uri="{BB962C8B-B14F-4D97-AF65-F5344CB8AC3E}">
        <p14:creationId xmlns:p14="http://schemas.microsoft.com/office/powerpoint/2010/main" val="220085393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52400" y="457200"/>
            <a:ext cx="8915400" cy="6400800"/>
          </a:xfrm>
        </p:spPr>
        <p:txBody>
          <a:bodyPr/>
          <a:lstStyle/>
          <a:p>
            <a:pPr algn="ctr"/>
            <a:r>
              <a:rPr kumimoji="0" lang="pt-BR" smtClean="0">
                <a:solidFill>
                  <a:schemeClr val="tx1"/>
                </a:solidFill>
                <a:latin typeface="Arial" charset="0"/>
              </a:rPr>
              <a:t>Crianças filhas de mães com altura inferior a 1,50 m apresentam risco elevado de baixo peso ao nascer. Essa associação é mais marcante nas famílias de baixa renda (menos de 6 salários mínimos de renda familiar). Também é um fator de risco para o parto assistido devido a desproporção céfalo-pélvica</a:t>
            </a:r>
          </a:p>
        </p:txBody>
      </p:sp>
    </p:spTree>
    <p:extLst>
      <p:ext uri="{BB962C8B-B14F-4D97-AF65-F5344CB8AC3E}">
        <p14:creationId xmlns:p14="http://schemas.microsoft.com/office/powerpoint/2010/main" val="279556118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52400" y="1285875"/>
            <a:ext cx="8915400" cy="2928938"/>
          </a:xfrm>
        </p:spPr>
        <p:txBody>
          <a:bodyPr>
            <a:normAutofit fontScale="90000"/>
          </a:bodyPr>
          <a:lstStyle/>
          <a:p>
            <a:pPr algn="ctr"/>
            <a:r>
              <a:rPr kumimoji="0" lang="pt-BR" sz="6000" b="1" dirty="0" smtClean="0">
                <a:solidFill>
                  <a:schemeClr val="accent1"/>
                </a:solidFill>
              </a:rPr>
              <a:t>FATORES EXTRÍNSECOS</a:t>
            </a:r>
            <a:r>
              <a:rPr kumimoji="0" lang="pt-BR" sz="6000" dirty="0" smtClean="0">
                <a:solidFill>
                  <a:schemeClr val="accent1"/>
                </a:solidFill>
              </a:rPr>
              <a:t/>
            </a:r>
            <a:br>
              <a:rPr kumimoji="0" lang="pt-BR" sz="6000" dirty="0" smtClean="0">
                <a:solidFill>
                  <a:schemeClr val="accent1"/>
                </a:solidFill>
              </a:rPr>
            </a:br>
            <a:r>
              <a:rPr kumimoji="0" lang="pt-BR" b="1" dirty="0" smtClean="0"/>
              <a:t/>
            </a:r>
            <a:br>
              <a:rPr kumimoji="0" lang="pt-BR" b="1" dirty="0" smtClean="0"/>
            </a:br>
            <a:r>
              <a:rPr lang="pt-BR" dirty="0" smtClean="0"/>
              <a:t> </a:t>
            </a:r>
            <a:br>
              <a:rPr lang="pt-BR" dirty="0" smtClean="0"/>
            </a:br>
            <a:r>
              <a:rPr kumimoji="0" lang="pt-BR" b="1" dirty="0" smtClean="0"/>
              <a:t/>
            </a:r>
            <a:br>
              <a:rPr kumimoji="0" lang="pt-BR" b="1" dirty="0" smtClean="0"/>
            </a:br>
            <a:r>
              <a:rPr kumimoji="0" lang="pt-BR" dirty="0" smtClean="0">
                <a:solidFill>
                  <a:schemeClr val="tx1"/>
                </a:solidFill>
              </a:rPr>
              <a:t> </a:t>
            </a:r>
          </a:p>
        </p:txBody>
      </p:sp>
      <p:sp>
        <p:nvSpPr>
          <p:cNvPr id="24579" name="Rectangle 3"/>
          <p:cNvSpPr>
            <a:spLocks noGrp="1" noChangeArrowheads="1"/>
          </p:cNvSpPr>
          <p:nvPr>
            <p:ph type="body" idx="1"/>
          </p:nvPr>
        </p:nvSpPr>
        <p:spPr>
          <a:xfrm>
            <a:off x="285750" y="1928813"/>
            <a:ext cx="8572500" cy="4500562"/>
          </a:xfrm>
        </p:spPr>
        <p:txBody>
          <a:bodyPr/>
          <a:lstStyle/>
          <a:p>
            <a:pPr>
              <a:lnSpc>
                <a:spcPct val="90000"/>
              </a:lnSpc>
            </a:pPr>
            <a:r>
              <a:rPr lang="pt-BR" sz="3600" b="1" smtClean="0"/>
              <a:t>higiene</a:t>
            </a:r>
          </a:p>
          <a:p>
            <a:pPr>
              <a:lnSpc>
                <a:spcPct val="90000"/>
              </a:lnSpc>
            </a:pPr>
            <a:r>
              <a:rPr lang="pt-BR" sz="3600" b="1" smtClean="0"/>
              <a:t>habitação</a:t>
            </a:r>
          </a:p>
          <a:p>
            <a:pPr>
              <a:lnSpc>
                <a:spcPct val="90000"/>
              </a:lnSpc>
            </a:pPr>
            <a:r>
              <a:rPr lang="pt-BR" sz="3600" b="1" smtClean="0"/>
              <a:t>cuidados gerais com a criança</a:t>
            </a:r>
          </a:p>
          <a:p>
            <a:pPr>
              <a:lnSpc>
                <a:spcPct val="90000"/>
              </a:lnSpc>
            </a:pPr>
            <a:r>
              <a:rPr kumimoji="0" lang="pt-BR" sz="3600" b="1" smtClean="0"/>
              <a:t>condições de saúde</a:t>
            </a:r>
          </a:p>
          <a:p>
            <a:pPr>
              <a:lnSpc>
                <a:spcPct val="90000"/>
              </a:lnSpc>
            </a:pPr>
            <a:r>
              <a:rPr kumimoji="0" lang="pt-BR" sz="3600" b="1" smtClean="0"/>
              <a:t> nutrição</a:t>
            </a:r>
          </a:p>
          <a:p>
            <a:pPr>
              <a:lnSpc>
                <a:spcPct val="90000"/>
              </a:lnSpc>
            </a:pPr>
            <a:r>
              <a:rPr kumimoji="0" lang="pt-BR" sz="3600" b="1" smtClean="0"/>
              <a:t>bem- estar emocional  da mãe</a:t>
            </a:r>
          </a:p>
          <a:p>
            <a:pPr>
              <a:lnSpc>
                <a:spcPct val="90000"/>
              </a:lnSpc>
            </a:pPr>
            <a:r>
              <a:rPr kumimoji="0" lang="pt-BR" sz="3600" b="1" smtClean="0"/>
              <a:t>ambiente que circunda</a:t>
            </a:r>
          </a:p>
        </p:txBody>
      </p:sp>
    </p:spTree>
    <p:extLst>
      <p:ext uri="{BB962C8B-B14F-4D97-AF65-F5344CB8AC3E}">
        <p14:creationId xmlns:p14="http://schemas.microsoft.com/office/powerpoint/2010/main" val="49532576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a:r>
              <a:rPr kumimoji="0" lang="pt-BR" sz="6000" b="1" smtClean="0">
                <a:solidFill>
                  <a:srgbClr val="008000"/>
                </a:solidFill>
                <a:latin typeface="Arial" charset="0"/>
              </a:rPr>
              <a:t>Alimentação</a:t>
            </a:r>
            <a:endParaRPr kumimoji="0" lang="pt-BR" b="1" u="sng" smtClean="0">
              <a:solidFill>
                <a:schemeClr val="tx1"/>
              </a:solidFill>
              <a:latin typeface="Arial" charset="0"/>
            </a:endParaRPr>
          </a:p>
        </p:txBody>
      </p:sp>
      <p:sp>
        <p:nvSpPr>
          <p:cNvPr id="25603" name="Rectangle 3"/>
          <p:cNvSpPr>
            <a:spLocks noGrp="1" noChangeArrowheads="1"/>
          </p:cNvSpPr>
          <p:nvPr>
            <p:ph type="body" idx="1"/>
          </p:nvPr>
        </p:nvSpPr>
        <p:spPr/>
        <p:txBody>
          <a:bodyPr/>
          <a:lstStyle/>
          <a:p>
            <a:r>
              <a:rPr kumimoji="0" lang="pt-BR" sz="4000" b="1" smtClean="0">
                <a:latin typeface="Arial" charset="0"/>
              </a:rPr>
              <a:t>32% das necessidades calóricas de um recém-nascido são destinadas ao crescimento</a:t>
            </a:r>
          </a:p>
          <a:p>
            <a:endParaRPr kumimoji="0" lang="pt-BR" sz="4000" b="1" smtClean="0">
              <a:latin typeface="Arial" charset="0"/>
            </a:endParaRPr>
          </a:p>
        </p:txBody>
      </p:sp>
    </p:spTree>
    <p:extLst>
      <p:ext uri="{BB962C8B-B14F-4D97-AF65-F5344CB8AC3E}">
        <p14:creationId xmlns:p14="http://schemas.microsoft.com/office/powerpoint/2010/main" val="357606909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a:r>
              <a:rPr kumimoji="0" lang="pt-BR" sz="6000" b="1" smtClean="0">
                <a:solidFill>
                  <a:srgbClr val="008000"/>
                </a:solidFill>
                <a:latin typeface="Arial" charset="0"/>
              </a:rPr>
              <a:t>Infecções</a:t>
            </a:r>
            <a:endParaRPr kumimoji="0" lang="pt-BR" u="sng" smtClean="0">
              <a:solidFill>
                <a:schemeClr val="tx1"/>
              </a:solidFill>
            </a:endParaRPr>
          </a:p>
        </p:txBody>
      </p:sp>
      <p:sp>
        <p:nvSpPr>
          <p:cNvPr id="26627" name="Rectangle 3"/>
          <p:cNvSpPr>
            <a:spLocks noGrp="1" noChangeArrowheads="1"/>
          </p:cNvSpPr>
          <p:nvPr>
            <p:ph type="body" idx="1"/>
          </p:nvPr>
        </p:nvSpPr>
        <p:spPr>
          <a:xfrm>
            <a:off x="0" y="1885950"/>
            <a:ext cx="9144000" cy="4972050"/>
          </a:xfrm>
        </p:spPr>
        <p:txBody>
          <a:bodyPr/>
          <a:lstStyle/>
          <a:p>
            <a:r>
              <a:rPr kumimoji="0" lang="pt-BR" b="1" smtClean="0"/>
              <a:t>processos infecciosos devem ser diagnosticados e debelados precocemente evitando um quadro adverso, com o aumento das necessidades nutricionais, associado à diminuição do apetite e, nos casos das diarréias e doenças parasitárias, ao menor aproveitamento biológico dos alimentos</a:t>
            </a:r>
          </a:p>
        </p:txBody>
      </p:sp>
    </p:spTree>
    <p:extLst>
      <p:ext uri="{BB962C8B-B14F-4D97-AF65-F5344CB8AC3E}">
        <p14:creationId xmlns:p14="http://schemas.microsoft.com/office/powerpoint/2010/main" val="332380135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a:r>
              <a:rPr kumimoji="0" lang="pt-BR" sz="6000" b="1" smtClean="0">
                <a:solidFill>
                  <a:srgbClr val="008000"/>
                </a:solidFill>
                <a:latin typeface="Arial" charset="0"/>
              </a:rPr>
              <a:t>Infecções</a:t>
            </a:r>
          </a:p>
        </p:txBody>
      </p:sp>
      <p:sp>
        <p:nvSpPr>
          <p:cNvPr id="27651" name="Rectangle 3"/>
          <p:cNvSpPr>
            <a:spLocks noGrp="1" noChangeArrowheads="1"/>
          </p:cNvSpPr>
          <p:nvPr>
            <p:ph type="body" idx="1"/>
          </p:nvPr>
        </p:nvSpPr>
        <p:spPr>
          <a:xfrm>
            <a:off x="0" y="1885950"/>
            <a:ext cx="9144000" cy="4972050"/>
          </a:xfrm>
        </p:spPr>
        <p:txBody>
          <a:bodyPr/>
          <a:lstStyle/>
          <a:p>
            <a:r>
              <a:rPr kumimoji="0" lang="pt-BR" sz="3600" b="1" smtClean="0"/>
              <a:t>Nos processos febris, observa-se que para cada grau de temperatura acima de 38ºC, estima-se um aumento de 20% nas necessidades calóricas e protéicas da criança, além de causar perda acentuada de apetite</a:t>
            </a:r>
            <a:endParaRPr kumimoji="0" lang="pt-BR" b="1" smtClean="0"/>
          </a:p>
        </p:txBody>
      </p:sp>
    </p:spTree>
    <p:extLst>
      <p:ext uri="{BB962C8B-B14F-4D97-AF65-F5344CB8AC3E}">
        <p14:creationId xmlns:p14="http://schemas.microsoft.com/office/powerpoint/2010/main" val="238617668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a:r>
              <a:rPr kumimoji="0" lang="pt-BR" sz="6000" b="1" smtClean="0">
                <a:solidFill>
                  <a:srgbClr val="008000"/>
                </a:solidFill>
                <a:latin typeface="Arial" charset="0"/>
              </a:rPr>
              <a:t>Higiene</a:t>
            </a:r>
            <a:endParaRPr kumimoji="0" lang="pt-BR" u="sng" smtClean="0">
              <a:solidFill>
                <a:schemeClr val="tx1"/>
              </a:solidFill>
            </a:endParaRPr>
          </a:p>
        </p:txBody>
      </p:sp>
      <p:sp>
        <p:nvSpPr>
          <p:cNvPr id="28675" name="Rectangle 3"/>
          <p:cNvSpPr>
            <a:spLocks noGrp="1" noChangeArrowheads="1"/>
          </p:cNvSpPr>
          <p:nvPr>
            <p:ph type="body" idx="1"/>
          </p:nvPr>
        </p:nvSpPr>
        <p:spPr>
          <a:xfrm>
            <a:off x="357188" y="1885950"/>
            <a:ext cx="8786812" cy="4972050"/>
          </a:xfrm>
        </p:spPr>
        <p:txBody>
          <a:bodyPr/>
          <a:lstStyle/>
          <a:p>
            <a:r>
              <a:rPr kumimoji="0" lang="pt-BR" sz="3600" b="1" smtClean="0"/>
              <a:t>da criança</a:t>
            </a:r>
          </a:p>
          <a:p>
            <a:r>
              <a:rPr kumimoji="0" lang="pt-BR" sz="3600" b="1" smtClean="0"/>
              <a:t>dos alimentos</a:t>
            </a:r>
          </a:p>
          <a:p>
            <a:r>
              <a:rPr kumimoji="0" lang="pt-BR" sz="3600" b="1" smtClean="0"/>
              <a:t>do ambiente</a:t>
            </a:r>
          </a:p>
          <a:p>
            <a:r>
              <a:rPr kumimoji="0" lang="pt-BR" sz="3600" b="1" smtClean="0"/>
              <a:t>de todos que lidam com ela </a:t>
            </a:r>
          </a:p>
          <a:p>
            <a:r>
              <a:rPr kumimoji="0" lang="pt-BR" sz="3600" b="1" smtClean="0"/>
              <a:t>disponibilidade de água potável</a:t>
            </a:r>
          </a:p>
          <a:p>
            <a:r>
              <a:rPr kumimoji="0" lang="pt-BR" sz="3600" b="1" smtClean="0"/>
              <a:t>meios adequados para o esgotamento sanitário</a:t>
            </a:r>
            <a:endParaRPr kumimoji="0" lang="pt-BR" b="1" smtClean="0"/>
          </a:p>
          <a:p>
            <a:endParaRPr kumimoji="0" lang="pt-BR" b="1" smtClean="0"/>
          </a:p>
        </p:txBody>
      </p:sp>
    </p:spTree>
    <p:extLst>
      <p:ext uri="{BB962C8B-B14F-4D97-AF65-F5344CB8AC3E}">
        <p14:creationId xmlns:p14="http://schemas.microsoft.com/office/powerpoint/2010/main" val="419622613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ctr"/>
            <a:r>
              <a:rPr kumimoji="0" lang="pt-BR" sz="6000" b="1" smtClean="0">
                <a:solidFill>
                  <a:srgbClr val="008000"/>
                </a:solidFill>
                <a:latin typeface="Arial" charset="0"/>
              </a:rPr>
              <a:t>Higiene</a:t>
            </a:r>
          </a:p>
        </p:txBody>
      </p:sp>
      <p:sp>
        <p:nvSpPr>
          <p:cNvPr id="29699" name="Rectangle 3"/>
          <p:cNvSpPr>
            <a:spLocks noGrp="1" noChangeArrowheads="1"/>
          </p:cNvSpPr>
          <p:nvPr>
            <p:ph type="body" idx="1"/>
          </p:nvPr>
        </p:nvSpPr>
        <p:spPr>
          <a:xfrm>
            <a:off x="285750" y="1885950"/>
            <a:ext cx="8572500" cy="4543425"/>
          </a:xfrm>
        </p:spPr>
        <p:txBody>
          <a:bodyPr/>
          <a:lstStyle/>
          <a:p>
            <a:r>
              <a:rPr kumimoji="0" lang="pt-BR" sz="3600" b="1" smtClean="0"/>
              <a:t>destinação de lixo</a:t>
            </a:r>
          </a:p>
          <a:p>
            <a:r>
              <a:rPr kumimoji="0" lang="pt-BR" sz="3600" b="1" smtClean="0"/>
              <a:t>conhecimentos, atitudes e práticas corretas sobre o manuseio, armazenamento, preparo e conservação dos alimentos</a:t>
            </a:r>
          </a:p>
        </p:txBody>
      </p:sp>
    </p:spTree>
    <p:extLst>
      <p:ext uri="{BB962C8B-B14F-4D97-AF65-F5344CB8AC3E}">
        <p14:creationId xmlns:p14="http://schemas.microsoft.com/office/powerpoint/2010/main" val="150064198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pPr algn="ctr"/>
            <a:r>
              <a:rPr kumimoji="0" lang="pt-BR" sz="4400" b="1" smtClean="0">
                <a:solidFill>
                  <a:srgbClr val="008000"/>
                </a:solidFill>
                <a:latin typeface="Arial" charset="0"/>
              </a:rPr>
              <a:t>Cuidados gerais com a criança</a:t>
            </a:r>
            <a:endParaRPr kumimoji="0" lang="pt-BR" u="sng" smtClean="0">
              <a:solidFill>
                <a:schemeClr val="tx1"/>
              </a:solidFill>
            </a:endParaRPr>
          </a:p>
        </p:txBody>
      </p:sp>
      <p:sp>
        <p:nvSpPr>
          <p:cNvPr id="30723" name="Rectangle 3"/>
          <p:cNvSpPr>
            <a:spLocks noGrp="1" noChangeArrowheads="1"/>
          </p:cNvSpPr>
          <p:nvPr>
            <p:ph type="body" idx="1"/>
          </p:nvPr>
        </p:nvSpPr>
        <p:spPr/>
        <p:txBody>
          <a:bodyPr/>
          <a:lstStyle/>
          <a:p>
            <a:r>
              <a:rPr kumimoji="0" lang="pt-BR" sz="4000" b="1" smtClean="0"/>
              <a:t>qualidade dos cuidados despendidos à criança</a:t>
            </a:r>
          </a:p>
          <a:p>
            <a:r>
              <a:rPr kumimoji="0" lang="pt-BR" sz="4000" b="1" smtClean="0"/>
              <a:t>relações afetivas</a:t>
            </a:r>
          </a:p>
          <a:p>
            <a:r>
              <a:rPr kumimoji="0" lang="pt-BR" sz="4000" b="1" smtClean="0"/>
              <a:t>oportunidades seguras de explorar e conhecer o mundo que a rodeia</a:t>
            </a:r>
            <a:endParaRPr kumimoji="0" lang="pt-BR" b="1" smtClean="0"/>
          </a:p>
        </p:txBody>
      </p:sp>
    </p:spTree>
    <p:extLst>
      <p:ext uri="{BB962C8B-B14F-4D97-AF65-F5344CB8AC3E}">
        <p14:creationId xmlns:p14="http://schemas.microsoft.com/office/powerpoint/2010/main" val="12693647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ítulo 2"/>
          <p:cNvSpPr>
            <a:spLocks noGrp="1"/>
          </p:cNvSpPr>
          <p:nvPr>
            <p:ph type="title"/>
          </p:nvPr>
        </p:nvSpPr>
        <p:spPr>
          <a:xfrm>
            <a:off x="152400" y="457200"/>
            <a:ext cx="8915400" cy="3757613"/>
          </a:xfrm>
        </p:spPr>
        <p:txBody>
          <a:bodyPr/>
          <a:lstStyle/>
          <a:p>
            <a:pPr algn="ctr"/>
            <a:r>
              <a:rPr lang="pt-BR" sz="3600" b="1" smtClean="0"/>
              <a:t>ACOMPANHAMENTO DO CRESCIMENTO</a:t>
            </a:r>
            <a:r>
              <a:rPr lang="pt-BR" b="1" smtClean="0"/>
              <a:t/>
            </a:r>
            <a:br>
              <a:rPr lang="pt-BR" b="1" smtClean="0"/>
            </a:br>
            <a:endParaRPr lang="pt-BR" smtClean="0"/>
          </a:p>
        </p:txBody>
      </p:sp>
      <p:sp>
        <p:nvSpPr>
          <p:cNvPr id="31747" name="Espaço Reservado para Conteúdo 3"/>
          <p:cNvSpPr>
            <a:spLocks noGrp="1"/>
          </p:cNvSpPr>
          <p:nvPr>
            <p:ph idx="1"/>
          </p:nvPr>
        </p:nvSpPr>
        <p:spPr/>
        <p:txBody>
          <a:bodyPr/>
          <a:lstStyle/>
          <a:p>
            <a:endParaRPr lang="pt-BR" smtClean="0"/>
          </a:p>
        </p:txBody>
      </p:sp>
    </p:spTree>
    <p:extLst>
      <p:ext uri="{BB962C8B-B14F-4D97-AF65-F5344CB8AC3E}">
        <p14:creationId xmlns:p14="http://schemas.microsoft.com/office/powerpoint/2010/main" val="24307368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PAPEL D</a:t>
            </a:r>
            <a:r>
              <a:rPr lang="pt-BR" dirty="0" smtClean="0"/>
              <a:t>O </a:t>
            </a:r>
            <a:r>
              <a:rPr lang="pt-BR" dirty="0"/>
              <a:t>PROFISSIONAL DA ENFERMAGEM EM PEDIATRIA</a:t>
            </a:r>
          </a:p>
        </p:txBody>
      </p:sp>
      <p:sp>
        <p:nvSpPr>
          <p:cNvPr id="3" name="Espaço Reservado para Conteúdo 2"/>
          <p:cNvSpPr>
            <a:spLocks noGrp="1"/>
          </p:cNvSpPr>
          <p:nvPr>
            <p:ph idx="1"/>
          </p:nvPr>
        </p:nvSpPr>
        <p:spPr/>
        <p:txBody>
          <a:bodyPr>
            <a:normAutofit fontScale="77500" lnSpcReduction="20000"/>
          </a:bodyPr>
          <a:lstStyle/>
          <a:p>
            <a:r>
              <a:rPr lang="pt-BR" dirty="0" smtClean="0"/>
              <a:t>Atuar </a:t>
            </a:r>
            <a:r>
              <a:rPr lang="pt-BR" dirty="0"/>
              <a:t>na promoção, proteção, recuperação da saúde e reabilitação das crianças</a:t>
            </a:r>
            <a:r>
              <a:rPr lang="pt-BR" dirty="0" smtClean="0"/>
              <a:t>, respeitando </a:t>
            </a:r>
            <a:r>
              <a:rPr lang="pt-BR" dirty="0"/>
              <a:t>os preceitos éticos e legais;</a:t>
            </a:r>
          </a:p>
          <a:p>
            <a:r>
              <a:rPr lang="pt-BR" dirty="0" smtClean="0"/>
              <a:t>Participar</a:t>
            </a:r>
            <a:r>
              <a:rPr lang="pt-BR" dirty="0"/>
              <a:t>, como integrante da Sociedade, das ações que visem satisfazer </a:t>
            </a:r>
            <a:r>
              <a:rPr lang="pt-BR" dirty="0" smtClean="0"/>
              <a:t>as necessidades </a:t>
            </a:r>
            <a:r>
              <a:rPr lang="pt-BR" dirty="0"/>
              <a:t>de saúde da criança;</a:t>
            </a:r>
          </a:p>
          <a:p>
            <a:r>
              <a:rPr lang="pt-BR" dirty="0" smtClean="0"/>
              <a:t>Respeitar </a:t>
            </a:r>
            <a:r>
              <a:rPr lang="pt-BR" dirty="0"/>
              <a:t>a vida, a dignidade e os direitos da criança, em todo o seu </a:t>
            </a:r>
            <a:r>
              <a:rPr lang="pt-BR" dirty="0" smtClean="0"/>
              <a:t>ciclo vital, sem </a:t>
            </a:r>
            <a:r>
              <a:rPr lang="pt-BR" dirty="0"/>
              <a:t>discriminação de qualquer natureza;</a:t>
            </a:r>
          </a:p>
          <a:p>
            <a:r>
              <a:rPr lang="pt-BR" dirty="0" smtClean="0"/>
              <a:t>Assegurar </a:t>
            </a:r>
            <a:r>
              <a:rPr lang="pt-BR" dirty="0"/>
              <a:t>à criança uma Assistência de Enfermagem livre de danos decorrentes </a:t>
            </a:r>
            <a:r>
              <a:rPr lang="pt-BR" dirty="0" smtClean="0"/>
              <a:t>de imperícia</a:t>
            </a:r>
            <a:r>
              <a:rPr lang="pt-BR" dirty="0"/>
              <a:t>, negligência ou i</a:t>
            </a:r>
            <a:r>
              <a:rPr lang="pt-BR" dirty="0" smtClean="0"/>
              <a:t>mprudência</a:t>
            </a:r>
            <a:r>
              <a:rPr lang="pt-BR" dirty="0"/>
              <a:t>;</a:t>
            </a:r>
          </a:p>
          <a:p>
            <a:r>
              <a:rPr lang="pt-BR" dirty="0" smtClean="0"/>
              <a:t>Exercer </a:t>
            </a:r>
            <a:r>
              <a:rPr lang="pt-BR" dirty="0"/>
              <a:t>suas atividades com justiça, </a:t>
            </a:r>
            <a:r>
              <a:rPr lang="pt-BR" dirty="0" smtClean="0"/>
              <a:t>competência, responsabilidade </a:t>
            </a:r>
            <a:r>
              <a:rPr lang="pt-BR" dirty="0"/>
              <a:t>e honestidade;</a:t>
            </a:r>
          </a:p>
        </p:txBody>
      </p:sp>
    </p:spTree>
    <p:extLst>
      <p:ext uri="{BB962C8B-B14F-4D97-AF65-F5344CB8AC3E}">
        <p14:creationId xmlns:p14="http://schemas.microsoft.com/office/powerpoint/2010/main" val="406660572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ítulo 2"/>
          <p:cNvSpPr>
            <a:spLocks noGrp="1"/>
          </p:cNvSpPr>
          <p:nvPr>
            <p:ph type="title"/>
          </p:nvPr>
        </p:nvSpPr>
        <p:spPr>
          <a:xfrm>
            <a:off x="152400" y="457200"/>
            <a:ext cx="8915400" cy="2114550"/>
          </a:xfrm>
        </p:spPr>
        <p:txBody>
          <a:bodyPr/>
          <a:lstStyle/>
          <a:p>
            <a:pPr algn="ctr"/>
            <a:r>
              <a:rPr lang="pt-BR" smtClean="0"/>
              <a:t>Identificação de Fatores de Risco:</a:t>
            </a:r>
            <a:br>
              <a:rPr lang="pt-BR" smtClean="0"/>
            </a:br>
            <a:r>
              <a:rPr lang="pt-BR" b="1" smtClean="0"/>
              <a:t/>
            </a:r>
            <a:br>
              <a:rPr lang="pt-BR" b="1" smtClean="0"/>
            </a:br>
            <a:endParaRPr lang="pt-BR" smtClean="0"/>
          </a:p>
        </p:txBody>
      </p:sp>
      <p:sp>
        <p:nvSpPr>
          <p:cNvPr id="32771" name="Espaço Reservado para Conteúdo 3"/>
          <p:cNvSpPr>
            <a:spLocks noGrp="1"/>
          </p:cNvSpPr>
          <p:nvPr>
            <p:ph idx="1"/>
          </p:nvPr>
        </p:nvSpPr>
        <p:spPr>
          <a:xfrm>
            <a:off x="0" y="1885950"/>
            <a:ext cx="9144000" cy="4171950"/>
          </a:xfrm>
        </p:spPr>
        <p:txBody>
          <a:bodyPr/>
          <a:lstStyle/>
          <a:p>
            <a:r>
              <a:rPr lang="pt-BR" sz="3600" smtClean="0"/>
              <a:t>Baixo peso ao nascer</a:t>
            </a:r>
          </a:p>
          <a:p>
            <a:r>
              <a:rPr lang="pt-BR" sz="3600" smtClean="0"/>
              <a:t>Baixa escolaridade materna</a:t>
            </a:r>
          </a:p>
          <a:p>
            <a:r>
              <a:rPr lang="pt-BR" sz="3600" smtClean="0"/>
              <a:t>Idade materna extrema (&lt;19 anos e &gt;35 anos)</a:t>
            </a:r>
          </a:p>
          <a:p>
            <a:r>
              <a:rPr lang="pt-BR" sz="3600" smtClean="0"/>
              <a:t>Gemelaridade</a:t>
            </a:r>
          </a:p>
          <a:p>
            <a:r>
              <a:rPr lang="pt-BR" sz="3600" smtClean="0"/>
              <a:t>Intervalo intergestacional inferior a dois anos</a:t>
            </a:r>
          </a:p>
        </p:txBody>
      </p:sp>
    </p:spTree>
    <p:extLst>
      <p:ext uri="{BB962C8B-B14F-4D97-AF65-F5344CB8AC3E}">
        <p14:creationId xmlns:p14="http://schemas.microsoft.com/office/powerpoint/2010/main" val="211245754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ítulo 2"/>
          <p:cNvSpPr>
            <a:spLocks noGrp="1"/>
          </p:cNvSpPr>
          <p:nvPr>
            <p:ph type="title"/>
          </p:nvPr>
        </p:nvSpPr>
        <p:spPr>
          <a:xfrm>
            <a:off x="152400" y="457200"/>
            <a:ext cx="8915400" cy="2114550"/>
          </a:xfrm>
        </p:spPr>
        <p:txBody>
          <a:bodyPr/>
          <a:lstStyle/>
          <a:p>
            <a:pPr algn="ctr"/>
            <a:r>
              <a:rPr lang="pt-BR" smtClean="0"/>
              <a:t>Identificação de Fatores de Risco:</a:t>
            </a:r>
            <a:br>
              <a:rPr lang="pt-BR" smtClean="0"/>
            </a:br>
            <a:r>
              <a:rPr lang="pt-BR" b="1" smtClean="0"/>
              <a:t/>
            </a:r>
            <a:br>
              <a:rPr lang="pt-BR" b="1" smtClean="0"/>
            </a:br>
            <a:endParaRPr lang="pt-BR" smtClean="0"/>
          </a:p>
        </p:txBody>
      </p:sp>
      <p:sp>
        <p:nvSpPr>
          <p:cNvPr id="33795" name="Espaço Reservado para Conteúdo 3"/>
          <p:cNvSpPr>
            <a:spLocks noGrp="1"/>
          </p:cNvSpPr>
          <p:nvPr>
            <p:ph idx="1"/>
          </p:nvPr>
        </p:nvSpPr>
        <p:spPr>
          <a:xfrm>
            <a:off x="0" y="1885950"/>
            <a:ext cx="9144000" cy="4972050"/>
          </a:xfrm>
        </p:spPr>
        <p:txBody>
          <a:bodyPr/>
          <a:lstStyle/>
          <a:p>
            <a:r>
              <a:rPr lang="pt-BR" sz="4000" smtClean="0"/>
              <a:t>Criança indesejada</a:t>
            </a:r>
          </a:p>
          <a:p>
            <a:r>
              <a:rPr lang="pt-BR" sz="4000" smtClean="0"/>
              <a:t>Desmame precoce</a:t>
            </a:r>
          </a:p>
          <a:p>
            <a:r>
              <a:rPr lang="pt-BR" sz="4000" smtClean="0"/>
              <a:t>Mortalidade em crianças menores de 5 anos na família</a:t>
            </a:r>
          </a:p>
          <a:p>
            <a:r>
              <a:rPr lang="pt-BR" sz="4000" smtClean="0"/>
              <a:t>Condições inadequadas de moradia</a:t>
            </a:r>
          </a:p>
          <a:p>
            <a:r>
              <a:rPr lang="pt-BR" sz="4000" smtClean="0"/>
              <a:t>Baixa renda e desestruturação familiar</a:t>
            </a:r>
          </a:p>
        </p:txBody>
      </p:sp>
    </p:spTree>
    <p:extLst>
      <p:ext uri="{BB962C8B-B14F-4D97-AF65-F5344CB8AC3E}">
        <p14:creationId xmlns:p14="http://schemas.microsoft.com/office/powerpoint/2010/main" val="290876339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lgn="ctr"/>
            <a:r>
              <a:rPr kumimoji="0" lang="en-US" sz="6600" b="1" smtClean="0">
                <a:solidFill>
                  <a:schemeClr val="accent2"/>
                </a:solidFill>
                <a:latin typeface="Arial" charset="0"/>
              </a:rPr>
              <a:t>COMPRIMENTO</a:t>
            </a:r>
            <a:endParaRPr kumimoji="0" lang="pt-BR" b="1" smtClean="0">
              <a:solidFill>
                <a:schemeClr val="tx1"/>
              </a:solidFill>
            </a:endParaRPr>
          </a:p>
        </p:txBody>
      </p:sp>
      <p:sp>
        <p:nvSpPr>
          <p:cNvPr id="34819" name="Rectangle 3"/>
          <p:cNvSpPr>
            <a:spLocks noGrp="1" noChangeArrowheads="1"/>
          </p:cNvSpPr>
          <p:nvPr>
            <p:ph type="body" idx="1"/>
          </p:nvPr>
        </p:nvSpPr>
        <p:spPr>
          <a:xfrm>
            <a:off x="0" y="1714500"/>
            <a:ext cx="9144000" cy="4857750"/>
          </a:xfrm>
        </p:spPr>
        <p:txBody>
          <a:bodyPr/>
          <a:lstStyle/>
          <a:p>
            <a:r>
              <a:rPr kumimoji="0" lang="pt-BR" smtClean="0"/>
              <a:t>RN - </a:t>
            </a:r>
            <a:r>
              <a:rPr kumimoji="0" lang="en-US" smtClean="0"/>
              <a:t>comprimento</a:t>
            </a:r>
            <a:r>
              <a:rPr kumimoji="0" lang="pt-BR" smtClean="0"/>
              <a:t> médi</a:t>
            </a:r>
            <a:r>
              <a:rPr kumimoji="0" lang="en-US" smtClean="0"/>
              <a:t>o</a:t>
            </a:r>
            <a:r>
              <a:rPr kumimoji="0" lang="pt-BR" smtClean="0"/>
              <a:t> de 50 cm</a:t>
            </a:r>
          </a:p>
          <a:p>
            <a:r>
              <a:rPr kumimoji="0" lang="pt-BR" smtClean="0"/>
              <a:t>traço familiar</a:t>
            </a:r>
          </a:p>
          <a:p>
            <a:r>
              <a:rPr lang="pt-BR" smtClean="0"/>
              <a:t>a altura final do indivíduo é o resultado da interação entre sua carga genética e os fatores do meio ambiente que permitirão a maior ou menor expressão do seu potencial genético.</a:t>
            </a:r>
            <a:endParaRPr kumimoji="0" lang="pt-BR" smtClean="0"/>
          </a:p>
          <a:p>
            <a:r>
              <a:rPr kumimoji="0" lang="en-US" smtClean="0"/>
              <a:t>a</a:t>
            </a:r>
            <a:r>
              <a:rPr kumimoji="0" lang="pt-BR" smtClean="0"/>
              <a:t> boa nutrição e a boa saúde em geral são promotoras do crescimento linear</a:t>
            </a:r>
            <a:endParaRPr kumimoji="0" lang="pt-BR" sz="2400" smtClean="0"/>
          </a:p>
        </p:txBody>
      </p:sp>
    </p:spTree>
    <p:extLst>
      <p:ext uri="{BB962C8B-B14F-4D97-AF65-F5344CB8AC3E}">
        <p14:creationId xmlns:p14="http://schemas.microsoft.com/office/powerpoint/2010/main" val="332203464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ítulo 3"/>
          <p:cNvSpPr>
            <a:spLocks noGrp="1"/>
          </p:cNvSpPr>
          <p:nvPr>
            <p:ph type="title"/>
          </p:nvPr>
        </p:nvSpPr>
        <p:spPr/>
        <p:txBody>
          <a:bodyPr/>
          <a:lstStyle/>
          <a:p>
            <a:pPr algn="ctr"/>
            <a:r>
              <a:rPr lang="pt-BR" sz="4400" smtClean="0">
                <a:solidFill>
                  <a:srgbClr val="FF0000"/>
                </a:solidFill>
              </a:rPr>
              <a:t>TERMOS ADEQUADOS</a:t>
            </a:r>
          </a:p>
        </p:txBody>
      </p:sp>
      <p:sp>
        <p:nvSpPr>
          <p:cNvPr id="35843" name="Espaço Reservado para Conteúdo 2"/>
          <p:cNvSpPr>
            <a:spLocks noGrp="1"/>
          </p:cNvSpPr>
          <p:nvPr>
            <p:ph idx="1"/>
          </p:nvPr>
        </p:nvSpPr>
        <p:spPr>
          <a:xfrm>
            <a:off x="285750" y="1885950"/>
            <a:ext cx="8572500" cy="4171950"/>
          </a:xfrm>
        </p:spPr>
        <p:txBody>
          <a:bodyPr/>
          <a:lstStyle/>
          <a:p>
            <a:r>
              <a:rPr lang="pt-BR" sz="4000" b="1" smtClean="0"/>
              <a:t>COMPRIMENTO - para crianças menores de 2 (0/3) anos de idade (criança deitada)</a:t>
            </a:r>
          </a:p>
          <a:p>
            <a:r>
              <a:rPr lang="pt-BR" sz="4000" b="1" smtClean="0"/>
              <a:t>ALTURA - a partir dos 2 anos de idade (criança/adulto em pé)</a:t>
            </a:r>
            <a:endParaRPr lang="pt-BR" sz="4000" smtClean="0"/>
          </a:p>
          <a:p>
            <a:endParaRPr lang="pt-BR" smtClean="0"/>
          </a:p>
        </p:txBody>
      </p:sp>
    </p:spTree>
    <p:extLst>
      <p:ext uri="{BB962C8B-B14F-4D97-AF65-F5344CB8AC3E}">
        <p14:creationId xmlns:p14="http://schemas.microsoft.com/office/powerpoint/2010/main" val="44639504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algn="ctr"/>
            <a:r>
              <a:rPr kumimoji="0" lang="pt-BR" sz="6000" b="1" smtClean="0">
                <a:solidFill>
                  <a:schemeClr val="accent2"/>
                </a:solidFill>
                <a:latin typeface="Arial" charset="0"/>
              </a:rPr>
              <a:t>PESO</a:t>
            </a:r>
            <a:endParaRPr kumimoji="0" lang="pt-BR" b="1" smtClean="0">
              <a:solidFill>
                <a:schemeClr val="tx1"/>
              </a:solidFill>
            </a:endParaRPr>
          </a:p>
        </p:txBody>
      </p:sp>
      <p:sp>
        <p:nvSpPr>
          <p:cNvPr id="36867" name="Rectangle 3"/>
          <p:cNvSpPr>
            <a:spLocks noGrp="1" noChangeArrowheads="1"/>
          </p:cNvSpPr>
          <p:nvPr>
            <p:ph type="body" idx="1"/>
          </p:nvPr>
        </p:nvSpPr>
        <p:spPr/>
        <p:txBody>
          <a:bodyPr/>
          <a:lstStyle/>
          <a:p>
            <a:r>
              <a:rPr kumimoji="0" lang="pt-BR" b="1" smtClean="0"/>
              <a:t>RN médio pesa 3.250 g</a:t>
            </a:r>
          </a:p>
          <a:p>
            <a:r>
              <a:rPr kumimoji="0" lang="pt-BR" b="1" smtClean="0"/>
              <a:t>A qualidade do ambiente uterino tem participação no peso</a:t>
            </a:r>
          </a:p>
          <a:p>
            <a:r>
              <a:rPr kumimoji="0" lang="pt-BR" b="1" smtClean="0"/>
              <a:t>Dobra por volta dos 5 a 6 meses e triplica no primeiro ano</a:t>
            </a:r>
          </a:p>
          <a:p>
            <a:r>
              <a:rPr kumimoji="0" lang="pt-BR" b="1" smtClean="0"/>
              <a:t>Após o primeiro ano, o ganho de peso diminui para aproximadamente 1800 a 2700 g por ano até o estirão </a:t>
            </a:r>
          </a:p>
        </p:txBody>
      </p:sp>
    </p:spTree>
    <p:extLst>
      <p:ext uri="{BB962C8B-B14F-4D97-AF65-F5344CB8AC3E}">
        <p14:creationId xmlns:p14="http://schemas.microsoft.com/office/powerpoint/2010/main" val="252806939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lgn="ctr"/>
            <a:r>
              <a:rPr lang="pt-BR" sz="6000" b="1" smtClean="0">
                <a:solidFill>
                  <a:srgbClr val="008000"/>
                </a:solidFill>
                <a:latin typeface="Arial" charset="0"/>
              </a:rPr>
              <a:t>PESO</a:t>
            </a:r>
            <a:endParaRPr lang="pt-BR" smtClean="0"/>
          </a:p>
        </p:txBody>
      </p:sp>
      <p:sp>
        <p:nvSpPr>
          <p:cNvPr id="37891" name="Rectangle 3"/>
          <p:cNvSpPr>
            <a:spLocks noGrp="1" noChangeArrowheads="1"/>
          </p:cNvSpPr>
          <p:nvPr>
            <p:ph type="body" idx="1"/>
          </p:nvPr>
        </p:nvSpPr>
        <p:spPr>
          <a:xfrm>
            <a:off x="0" y="1600200"/>
            <a:ext cx="9144000" cy="4457700"/>
          </a:xfrm>
        </p:spPr>
        <p:txBody>
          <a:bodyPr/>
          <a:lstStyle/>
          <a:p>
            <a:r>
              <a:rPr kumimoji="0" lang="pt-BR" sz="3600" b="1" smtClean="0">
                <a:latin typeface="Arial" charset="0"/>
              </a:rPr>
              <a:t>Nos primeiros 3 a 4 dias após o nascimento, a criança perde aproximadamente 10% do seu peso (devido à supressão dos hormônios maternos, à falta de água, e à perda de fezes e urina)</a:t>
            </a:r>
          </a:p>
          <a:p>
            <a:r>
              <a:rPr kumimoji="0" lang="pt-BR" sz="3600" b="1" smtClean="0">
                <a:latin typeface="Arial" charset="0"/>
              </a:rPr>
              <a:t>RN com menos de 2500g - baixo peso ao nascer (prematuridade e/ou déficit de crescimento intra-uterino)</a:t>
            </a:r>
          </a:p>
        </p:txBody>
      </p:sp>
    </p:spTree>
    <p:extLst>
      <p:ext uri="{BB962C8B-B14F-4D97-AF65-F5344CB8AC3E}">
        <p14:creationId xmlns:p14="http://schemas.microsoft.com/office/powerpoint/2010/main" val="191090883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52400" y="457200"/>
            <a:ext cx="8915400" cy="1295400"/>
          </a:xfrm>
        </p:spPr>
        <p:txBody>
          <a:bodyPr/>
          <a:lstStyle/>
          <a:p>
            <a:pPr algn="ctr"/>
            <a:r>
              <a:rPr kumimoji="0" lang="pt-BR" sz="3600" b="1" smtClean="0">
                <a:solidFill>
                  <a:srgbClr val="FF3300"/>
                </a:solidFill>
                <a:latin typeface="Arial" charset="0"/>
              </a:rPr>
              <a:t>Fatores que podem influir negativamente no crescimento intra-uterino</a:t>
            </a:r>
            <a:endParaRPr kumimoji="0" lang="pt-BR" smtClean="0">
              <a:solidFill>
                <a:schemeClr val="tx1"/>
              </a:solidFill>
              <a:latin typeface="Arial" charset="0"/>
            </a:endParaRPr>
          </a:p>
        </p:txBody>
      </p:sp>
      <p:sp>
        <p:nvSpPr>
          <p:cNvPr id="38915" name="Rectangle 3"/>
          <p:cNvSpPr>
            <a:spLocks noGrp="1" noChangeArrowheads="1"/>
          </p:cNvSpPr>
          <p:nvPr>
            <p:ph type="body" idx="1"/>
          </p:nvPr>
        </p:nvSpPr>
        <p:spPr/>
        <p:txBody>
          <a:bodyPr/>
          <a:lstStyle/>
          <a:p>
            <a:r>
              <a:rPr kumimoji="0" lang="pt-BR" sz="3600" b="1" smtClean="0">
                <a:latin typeface="Arial" charset="0"/>
              </a:rPr>
              <a:t>Fumo</a:t>
            </a:r>
          </a:p>
          <a:p>
            <a:r>
              <a:rPr kumimoji="0" lang="pt-BR" sz="3600" b="1" smtClean="0">
                <a:latin typeface="Arial" charset="0"/>
              </a:rPr>
              <a:t>álcool e outras drogas</a:t>
            </a:r>
          </a:p>
          <a:p>
            <a:r>
              <a:rPr kumimoji="0" lang="pt-BR" sz="3600" b="1" smtClean="0">
                <a:latin typeface="Arial" charset="0"/>
              </a:rPr>
              <a:t>hipertensão arterial</a:t>
            </a:r>
          </a:p>
          <a:p>
            <a:r>
              <a:rPr kumimoji="0" lang="pt-BR" sz="3600" b="1" smtClean="0">
                <a:latin typeface="Arial" charset="0"/>
              </a:rPr>
              <a:t>doenças infecciosas crônicas</a:t>
            </a:r>
          </a:p>
          <a:p>
            <a:r>
              <a:rPr kumimoji="0" lang="pt-BR" sz="3600" b="1" smtClean="0">
                <a:latin typeface="Arial" charset="0"/>
              </a:rPr>
              <a:t>doenças sexualmente transmissíveis</a:t>
            </a:r>
          </a:p>
          <a:p>
            <a:r>
              <a:rPr kumimoji="0" lang="pt-BR" sz="3600" b="1" smtClean="0">
                <a:latin typeface="Arial" charset="0"/>
              </a:rPr>
              <a:t>estado nutricional da gestante</a:t>
            </a:r>
          </a:p>
          <a:p>
            <a:endParaRPr kumimoji="0" lang="pt-BR" sz="3600" b="1" smtClean="0">
              <a:latin typeface="Arial" charset="0"/>
            </a:endParaRPr>
          </a:p>
        </p:txBody>
      </p:sp>
    </p:spTree>
    <p:extLst>
      <p:ext uri="{BB962C8B-B14F-4D97-AF65-F5344CB8AC3E}">
        <p14:creationId xmlns:p14="http://schemas.microsoft.com/office/powerpoint/2010/main" val="105567237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52400" y="457200"/>
            <a:ext cx="8915400" cy="1219200"/>
          </a:xfrm>
        </p:spPr>
        <p:txBody>
          <a:bodyPr/>
          <a:lstStyle/>
          <a:p>
            <a:pPr algn="ctr"/>
            <a:r>
              <a:rPr kumimoji="0" lang="pt-BR" sz="3600" b="1" smtClean="0">
                <a:solidFill>
                  <a:srgbClr val="FF3300"/>
                </a:solidFill>
                <a:latin typeface="Arial" charset="0"/>
              </a:rPr>
              <a:t>Fatores que podem influir negativamente no crescimento intra-uterino</a:t>
            </a:r>
          </a:p>
        </p:txBody>
      </p:sp>
      <p:sp>
        <p:nvSpPr>
          <p:cNvPr id="39939" name="Rectangle 3"/>
          <p:cNvSpPr>
            <a:spLocks noGrp="1" noChangeArrowheads="1"/>
          </p:cNvSpPr>
          <p:nvPr>
            <p:ph type="body" idx="1"/>
          </p:nvPr>
        </p:nvSpPr>
        <p:spPr/>
        <p:txBody>
          <a:bodyPr/>
          <a:lstStyle/>
          <a:p>
            <a:r>
              <a:rPr kumimoji="0" lang="pt-BR" sz="3600" b="1" smtClean="0">
                <a:latin typeface="Arial" charset="0"/>
              </a:rPr>
              <a:t>curto intervalo interpartal (menor do que 2 anos)</a:t>
            </a:r>
          </a:p>
          <a:p>
            <a:r>
              <a:rPr kumimoji="0" lang="pt-BR" sz="3600" b="1" smtClean="0">
                <a:latin typeface="Arial" charset="0"/>
              </a:rPr>
              <a:t>elevada paridade</a:t>
            </a:r>
          </a:p>
          <a:p>
            <a:r>
              <a:rPr kumimoji="0" lang="pt-BR" sz="3600" b="1" smtClean="0">
                <a:latin typeface="Arial" charset="0"/>
              </a:rPr>
              <a:t>idade materna (menor que 19 anos e maior que 35 anos)</a:t>
            </a:r>
          </a:p>
          <a:p>
            <a:r>
              <a:rPr kumimoji="0" lang="pt-BR" sz="3600" b="1" smtClean="0">
                <a:latin typeface="Arial" charset="0"/>
              </a:rPr>
              <a:t>gestação múltipla</a:t>
            </a:r>
          </a:p>
          <a:p>
            <a:r>
              <a:rPr kumimoji="0" lang="pt-BR" sz="3600" b="1" smtClean="0">
                <a:latin typeface="Arial" charset="0"/>
              </a:rPr>
              <a:t>anomalias congênitas</a:t>
            </a:r>
            <a:endParaRPr kumimoji="0" lang="pt-BR" smtClean="0">
              <a:latin typeface="Arial" charset="0"/>
            </a:endParaRPr>
          </a:p>
        </p:txBody>
      </p:sp>
    </p:spTree>
    <p:extLst>
      <p:ext uri="{BB962C8B-B14F-4D97-AF65-F5344CB8AC3E}">
        <p14:creationId xmlns:p14="http://schemas.microsoft.com/office/powerpoint/2010/main" val="125371964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ctr"/>
            <a:r>
              <a:rPr lang="pt-BR" sz="6000" b="1" smtClean="0">
                <a:solidFill>
                  <a:srgbClr val="0000FF"/>
                </a:solidFill>
                <a:latin typeface="Arial" charset="0"/>
              </a:rPr>
              <a:t>PESO</a:t>
            </a:r>
            <a:endParaRPr lang="pt-BR" smtClean="0"/>
          </a:p>
        </p:txBody>
      </p:sp>
      <p:sp>
        <p:nvSpPr>
          <p:cNvPr id="40963" name="Rectangle 3"/>
          <p:cNvSpPr>
            <a:spLocks noGrp="1" noChangeArrowheads="1"/>
          </p:cNvSpPr>
          <p:nvPr>
            <p:ph type="body" idx="1"/>
          </p:nvPr>
        </p:nvSpPr>
        <p:spPr/>
        <p:txBody>
          <a:bodyPr/>
          <a:lstStyle/>
          <a:p>
            <a:r>
              <a:rPr kumimoji="0" lang="pt-BR" sz="4400" b="1" smtClean="0"/>
              <a:t>AIG -  peso adequado para a idade gestacional</a:t>
            </a:r>
          </a:p>
          <a:p>
            <a:r>
              <a:rPr kumimoji="0" lang="pt-BR" sz="4400" b="1" smtClean="0"/>
              <a:t>PIG - pequenos para a idade gestacional </a:t>
            </a:r>
          </a:p>
          <a:p>
            <a:r>
              <a:rPr kumimoji="0" lang="pt-BR" sz="4400" b="1" smtClean="0"/>
              <a:t>GIG - grandes para a idade gestacional</a:t>
            </a:r>
            <a:endParaRPr kumimoji="0" lang="pt-BR" smtClean="0"/>
          </a:p>
        </p:txBody>
      </p:sp>
    </p:spTree>
    <p:extLst>
      <p:ext uri="{BB962C8B-B14F-4D97-AF65-F5344CB8AC3E}">
        <p14:creationId xmlns:p14="http://schemas.microsoft.com/office/powerpoint/2010/main" val="426792564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52400" y="457200"/>
            <a:ext cx="8915400" cy="5715000"/>
          </a:xfrm>
        </p:spPr>
        <p:txBody>
          <a:bodyPr/>
          <a:lstStyle/>
          <a:p>
            <a:pPr algn="ctr"/>
            <a:r>
              <a:rPr kumimoji="0" lang="pt-BR" smtClean="0">
                <a:solidFill>
                  <a:schemeClr val="tx1"/>
                </a:solidFill>
                <a:latin typeface="Arial" charset="0"/>
              </a:rPr>
              <a:t>Bebês pequenos para a idade gestacional (PIG) - pré-termos ou nascidos à termo - tendem a permanecer pequenos para a idade ou mesmo desnutridos, requerendo atenção especial dos serviços de atenção a criança</a:t>
            </a:r>
          </a:p>
        </p:txBody>
      </p:sp>
    </p:spTree>
    <p:extLst>
      <p:ext uri="{BB962C8B-B14F-4D97-AF65-F5344CB8AC3E}">
        <p14:creationId xmlns:p14="http://schemas.microsoft.com/office/powerpoint/2010/main" val="1402057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PERFIL PROFISSIONAL DA ENFERMAGEM EM PEDIATRIA</a:t>
            </a:r>
          </a:p>
        </p:txBody>
      </p:sp>
      <p:sp>
        <p:nvSpPr>
          <p:cNvPr id="3" name="Espaço Reservado para Conteúdo 2"/>
          <p:cNvSpPr>
            <a:spLocks noGrp="1"/>
          </p:cNvSpPr>
          <p:nvPr>
            <p:ph idx="1"/>
          </p:nvPr>
        </p:nvSpPr>
        <p:spPr/>
        <p:txBody>
          <a:bodyPr>
            <a:normAutofit fontScale="85000" lnSpcReduction="20000"/>
          </a:bodyPr>
          <a:lstStyle/>
          <a:p>
            <a:r>
              <a:rPr lang="pt-BR" dirty="0" smtClean="0"/>
              <a:t>Prestar </a:t>
            </a:r>
            <a:r>
              <a:rPr lang="pt-BR" dirty="0"/>
              <a:t>assistência à saúde visando a promoção do ser humano como um todo;</a:t>
            </a:r>
          </a:p>
          <a:p>
            <a:r>
              <a:rPr lang="pt-BR" dirty="0" smtClean="0"/>
              <a:t>Cumprir </a:t>
            </a:r>
            <a:r>
              <a:rPr lang="pt-BR" dirty="0"/>
              <a:t>e fazer cumprir os preceitos éticos e leais da profissão;</a:t>
            </a:r>
          </a:p>
          <a:p>
            <a:r>
              <a:rPr lang="pt-BR" dirty="0" smtClean="0"/>
              <a:t>Indicar </a:t>
            </a:r>
            <a:r>
              <a:rPr lang="pt-BR" dirty="0"/>
              <a:t>os determinantes e condicionantes do processo saúde-doença;</a:t>
            </a:r>
          </a:p>
          <a:p>
            <a:r>
              <a:rPr lang="pt-BR" dirty="0" smtClean="0"/>
              <a:t>Identificar </a:t>
            </a:r>
            <a:r>
              <a:rPr lang="pt-BR" dirty="0"/>
              <a:t>a estrutura e organização do sistema de saúde vigente;</a:t>
            </a:r>
          </a:p>
          <a:p>
            <a:r>
              <a:rPr lang="pt-BR" dirty="0" smtClean="0"/>
              <a:t>Aplicar </a:t>
            </a:r>
            <a:r>
              <a:rPr lang="pt-BR" dirty="0"/>
              <a:t>normas de </a:t>
            </a:r>
            <a:r>
              <a:rPr lang="pt-BR" dirty="0" smtClean="0"/>
              <a:t>biossegurança</a:t>
            </a:r>
            <a:r>
              <a:rPr lang="pt-BR" dirty="0"/>
              <a:t>;</a:t>
            </a:r>
          </a:p>
          <a:p>
            <a:r>
              <a:rPr lang="pt-BR" dirty="0" smtClean="0"/>
              <a:t>Aplicar </a:t>
            </a:r>
            <a:r>
              <a:rPr lang="pt-BR" dirty="0"/>
              <a:t>princípios e normas de higiene e saúde pessoal e ambiental;</a:t>
            </a:r>
          </a:p>
        </p:txBody>
      </p:sp>
    </p:spTree>
    <p:extLst>
      <p:ext uri="{BB962C8B-B14F-4D97-AF65-F5344CB8AC3E}">
        <p14:creationId xmlns:p14="http://schemas.microsoft.com/office/powerpoint/2010/main" val="175032281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a:ln>
            <a:solidFill>
              <a:schemeClr val="accent1"/>
            </a:solidFill>
            <a:miter lim="800000"/>
            <a:headEnd/>
            <a:tailEnd/>
          </a:ln>
        </p:spPr>
        <p:txBody>
          <a:bodyPr/>
          <a:lstStyle/>
          <a:p>
            <a:pPr algn="ctr"/>
            <a:r>
              <a:rPr kumimoji="0" lang="pt-BR" smtClean="0">
                <a:solidFill>
                  <a:schemeClr val="accent1"/>
                </a:solidFill>
              </a:rPr>
              <a:t>PERÍODOS DE MAIOR CRESCIMENTO</a:t>
            </a:r>
            <a:r>
              <a:rPr kumimoji="0" lang="pt-BR" smtClean="0">
                <a:solidFill>
                  <a:schemeClr val="tx1"/>
                </a:solidFill>
              </a:rPr>
              <a:t> </a:t>
            </a:r>
          </a:p>
        </p:txBody>
      </p:sp>
      <p:sp>
        <p:nvSpPr>
          <p:cNvPr id="43011" name="Rectangle 3"/>
          <p:cNvSpPr>
            <a:spLocks noGrp="1" noChangeArrowheads="1"/>
          </p:cNvSpPr>
          <p:nvPr>
            <p:ph type="subTitle" idx="1"/>
          </p:nvPr>
        </p:nvSpPr>
        <p:spPr>
          <a:xfrm>
            <a:off x="533400" y="3200400"/>
            <a:ext cx="8001000" cy="2457450"/>
          </a:xfrm>
        </p:spPr>
        <p:txBody>
          <a:bodyPr/>
          <a:lstStyle/>
          <a:p>
            <a:pPr algn="ctr"/>
            <a:r>
              <a:rPr kumimoji="0" lang="pt-BR" sz="5400" smtClean="0"/>
              <a:t>infância e adolescência</a:t>
            </a:r>
          </a:p>
        </p:txBody>
      </p:sp>
    </p:spTree>
    <p:extLst>
      <p:ext uri="{BB962C8B-B14F-4D97-AF65-F5344CB8AC3E}">
        <p14:creationId xmlns:p14="http://schemas.microsoft.com/office/powerpoint/2010/main" val="301034996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lgn="ctr"/>
            <a:r>
              <a:rPr kumimoji="0" lang="pt-BR" sz="4800" b="1" smtClean="0">
                <a:solidFill>
                  <a:schemeClr val="accent2"/>
                </a:solidFill>
                <a:latin typeface="Arial" charset="0"/>
              </a:rPr>
              <a:t>PROPORÇÕES CORPORAIS</a:t>
            </a:r>
            <a:endParaRPr kumimoji="0" lang="pt-BR" b="1" smtClean="0">
              <a:solidFill>
                <a:schemeClr val="tx1"/>
              </a:solidFill>
            </a:endParaRPr>
          </a:p>
        </p:txBody>
      </p:sp>
      <p:sp>
        <p:nvSpPr>
          <p:cNvPr id="44035" name="Rectangle 3"/>
          <p:cNvSpPr>
            <a:spLocks noGrp="1" noChangeArrowheads="1"/>
          </p:cNvSpPr>
          <p:nvPr>
            <p:ph type="body" idx="1"/>
          </p:nvPr>
        </p:nvSpPr>
        <p:spPr/>
        <p:txBody>
          <a:bodyPr/>
          <a:lstStyle/>
          <a:p>
            <a:r>
              <a:rPr kumimoji="0" lang="pt-BR" sz="4000" b="1" smtClean="0"/>
              <a:t>A cabeça é a porção de crescimento mais rápido durante a vida fetal</a:t>
            </a:r>
          </a:p>
          <a:p>
            <a:r>
              <a:rPr kumimoji="0" lang="pt-BR" sz="4000" b="1" smtClean="0"/>
              <a:t>Até o primeiro ano, o tronco cresce rapidamente, e durante a infância as pernas têm grande crescimento</a:t>
            </a:r>
            <a:endParaRPr kumimoji="0" lang="pt-BR" b="1" smtClean="0"/>
          </a:p>
          <a:p>
            <a:endParaRPr kumimoji="0" lang="pt-BR" b="1" smtClean="0"/>
          </a:p>
        </p:txBody>
      </p:sp>
    </p:spTree>
    <p:extLst>
      <p:ext uri="{BB962C8B-B14F-4D97-AF65-F5344CB8AC3E}">
        <p14:creationId xmlns:p14="http://schemas.microsoft.com/office/powerpoint/2010/main" val="270865977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ítulo 1"/>
          <p:cNvSpPr>
            <a:spLocks noGrp="1"/>
          </p:cNvSpPr>
          <p:nvPr>
            <p:ph type="title"/>
          </p:nvPr>
        </p:nvSpPr>
        <p:spPr/>
        <p:txBody>
          <a:bodyPr/>
          <a:lstStyle/>
          <a:p>
            <a:r>
              <a:rPr lang="pt-BR" smtClean="0"/>
              <a:t/>
            </a:r>
            <a:br>
              <a:rPr lang="pt-BR" smtClean="0"/>
            </a:br>
            <a:r>
              <a:rPr lang="pt-BR" sz="3200" b="1" smtClean="0"/>
              <a:t>VELOCIDADE DO CRESCIMENTO DAS DIFERENTES PARTES DO CORPO </a:t>
            </a:r>
            <a:endParaRPr lang="pt-BR" smtClean="0"/>
          </a:p>
        </p:txBody>
      </p:sp>
      <p:pic>
        <p:nvPicPr>
          <p:cNvPr id="45059"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1857375"/>
            <a:ext cx="9144000" cy="5000625"/>
          </a:xfrm>
          <a:noFill/>
        </p:spPr>
      </p:pic>
    </p:spTree>
    <p:extLst>
      <p:ext uri="{BB962C8B-B14F-4D97-AF65-F5344CB8AC3E}">
        <p14:creationId xmlns:p14="http://schemas.microsoft.com/office/powerpoint/2010/main" val="344119193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algn="ctr"/>
            <a:r>
              <a:rPr kumimoji="0" lang="pt-BR" sz="3600" smtClean="0">
                <a:solidFill>
                  <a:schemeClr val="accent1"/>
                </a:solidFill>
              </a:rPr>
              <a:t>Variações de crescimento entre os diversos sistemas e subsistemas</a:t>
            </a:r>
          </a:p>
        </p:txBody>
      </p:sp>
      <p:sp>
        <p:nvSpPr>
          <p:cNvPr id="46083" name="Rectangle 3"/>
          <p:cNvSpPr>
            <a:spLocks noGrp="1" noChangeArrowheads="1"/>
          </p:cNvSpPr>
          <p:nvPr>
            <p:ph type="subTitle" idx="1"/>
          </p:nvPr>
        </p:nvSpPr>
        <p:spPr>
          <a:xfrm>
            <a:off x="381000" y="2590800"/>
            <a:ext cx="8153400" cy="3067050"/>
          </a:xfrm>
        </p:spPr>
        <p:txBody>
          <a:bodyPr/>
          <a:lstStyle/>
          <a:p>
            <a:pPr algn="ctr"/>
            <a:r>
              <a:rPr kumimoji="0" lang="pt-BR" sz="4000" smtClean="0">
                <a:latin typeface="Arial" charset="0"/>
              </a:rPr>
              <a:t>O crescimento esquelético aproxima-se do crescimento do corpo em geral, enquanto o cérebro, a linfa e os tecidos reprodutores tem seqüências distintas e individualizadas</a:t>
            </a:r>
          </a:p>
        </p:txBody>
      </p:sp>
    </p:spTree>
    <p:extLst>
      <p:ext uri="{BB962C8B-B14F-4D97-AF65-F5344CB8AC3E}">
        <p14:creationId xmlns:p14="http://schemas.microsoft.com/office/powerpoint/2010/main" val="315990708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lgn="ctr"/>
            <a:r>
              <a:rPr kumimoji="0" lang="pt-BR" sz="4800" b="1" smtClean="0">
                <a:solidFill>
                  <a:schemeClr val="accent2"/>
                </a:solidFill>
                <a:latin typeface="Arial" charset="0"/>
              </a:rPr>
              <a:t>PROPORÇÕES CORPORAIS</a:t>
            </a:r>
          </a:p>
        </p:txBody>
      </p:sp>
      <p:sp>
        <p:nvSpPr>
          <p:cNvPr id="47107" name="Rectangle 3"/>
          <p:cNvSpPr>
            <a:spLocks noGrp="1" noChangeArrowheads="1"/>
          </p:cNvSpPr>
          <p:nvPr>
            <p:ph type="body" idx="1"/>
          </p:nvPr>
        </p:nvSpPr>
        <p:spPr/>
        <p:txBody>
          <a:bodyPr/>
          <a:lstStyle/>
          <a:p>
            <a:r>
              <a:rPr kumimoji="0" lang="pt-BR" sz="4000" b="1" smtClean="0"/>
              <a:t>Na adolescência, as proporções características masculinas ou femininas desenvolvem-se na medida que desaparece a gordura infantil</a:t>
            </a:r>
            <a:endParaRPr kumimoji="0" lang="pt-BR" b="1" smtClean="0"/>
          </a:p>
        </p:txBody>
      </p:sp>
    </p:spTree>
    <p:extLst>
      <p:ext uri="{BB962C8B-B14F-4D97-AF65-F5344CB8AC3E}">
        <p14:creationId xmlns:p14="http://schemas.microsoft.com/office/powerpoint/2010/main" val="122459323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ctr"/>
            <a:r>
              <a:rPr kumimoji="0" lang="pt-BR" sz="4800" b="1" smtClean="0">
                <a:solidFill>
                  <a:schemeClr val="accent2"/>
                </a:solidFill>
                <a:latin typeface="Arial" charset="0"/>
              </a:rPr>
              <a:t>VELOCIDADE METABÓLICA</a:t>
            </a:r>
            <a:endParaRPr kumimoji="0" lang="pt-BR" b="1" smtClean="0">
              <a:solidFill>
                <a:schemeClr val="tx1"/>
              </a:solidFill>
            </a:endParaRPr>
          </a:p>
        </p:txBody>
      </p:sp>
      <p:sp>
        <p:nvSpPr>
          <p:cNvPr id="48131" name="Rectangle 3"/>
          <p:cNvSpPr>
            <a:spLocks noGrp="1" noChangeArrowheads="1"/>
          </p:cNvSpPr>
          <p:nvPr>
            <p:ph type="body" idx="1"/>
          </p:nvPr>
        </p:nvSpPr>
        <p:spPr/>
        <p:txBody>
          <a:bodyPr/>
          <a:lstStyle/>
          <a:p>
            <a:pPr algn="ctr"/>
            <a:r>
              <a:rPr kumimoji="0" lang="pt-BR" sz="4000" b="1" smtClean="0"/>
              <a:t>maior em crianças do que em adultos</a:t>
            </a:r>
          </a:p>
          <a:p>
            <a:endParaRPr kumimoji="0" lang="pt-BR" sz="4000" b="1" smtClean="0"/>
          </a:p>
        </p:txBody>
      </p:sp>
    </p:spTree>
    <p:extLst>
      <p:ext uri="{BB962C8B-B14F-4D97-AF65-F5344CB8AC3E}">
        <p14:creationId xmlns:p14="http://schemas.microsoft.com/office/powerpoint/2010/main" val="421899274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lgn="ctr"/>
            <a:r>
              <a:rPr kumimoji="0" lang="pt-BR" sz="5400" b="1" smtClean="0">
                <a:solidFill>
                  <a:schemeClr val="accent2"/>
                </a:solidFill>
                <a:latin typeface="Arial" charset="0"/>
              </a:rPr>
              <a:t>CRESCIMENTO ÓSSEO</a:t>
            </a:r>
            <a:endParaRPr kumimoji="0" lang="pt-BR" b="1" smtClean="0">
              <a:solidFill>
                <a:schemeClr val="tx1"/>
              </a:solidFill>
            </a:endParaRPr>
          </a:p>
        </p:txBody>
      </p:sp>
      <p:sp>
        <p:nvSpPr>
          <p:cNvPr id="49155" name="Rectangle 3"/>
          <p:cNvSpPr>
            <a:spLocks noGrp="1" noChangeArrowheads="1"/>
          </p:cNvSpPr>
          <p:nvPr>
            <p:ph type="body" idx="1"/>
          </p:nvPr>
        </p:nvSpPr>
        <p:spPr/>
        <p:txBody>
          <a:bodyPr/>
          <a:lstStyle/>
          <a:p>
            <a:r>
              <a:rPr kumimoji="0" lang="pt-BR" sz="4000" b="1" smtClean="0"/>
              <a:t>um dos melhores indicadores da idade biológica</a:t>
            </a:r>
          </a:p>
          <a:p>
            <a:r>
              <a:rPr kumimoji="0" lang="pt-BR" sz="4000" b="1" smtClean="0"/>
              <a:t>a “idade óssea” pode ser determinada por raio X</a:t>
            </a:r>
          </a:p>
          <a:p>
            <a:endParaRPr kumimoji="0" lang="pt-BR" sz="4000" b="1" smtClean="0"/>
          </a:p>
        </p:txBody>
      </p:sp>
    </p:spTree>
    <p:extLst>
      <p:ext uri="{BB962C8B-B14F-4D97-AF65-F5344CB8AC3E}">
        <p14:creationId xmlns:p14="http://schemas.microsoft.com/office/powerpoint/2010/main" val="300543325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52400" y="457200"/>
            <a:ext cx="8915400" cy="1371600"/>
          </a:xfrm>
        </p:spPr>
        <p:txBody>
          <a:bodyPr/>
          <a:lstStyle/>
          <a:p>
            <a:pPr algn="ctr"/>
            <a:r>
              <a:rPr lang="pt-BR" sz="4400" b="1" smtClean="0">
                <a:solidFill>
                  <a:srgbClr val="FF3399"/>
                </a:solidFill>
                <a:latin typeface="Arial" charset="0"/>
              </a:rPr>
              <a:t>O crescimento pós-natal</a:t>
            </a:r>
            <a:br>
              <a:rPr lang="pt-BR" sz="4400" b="1" smtClean="0">
                <a:solidFill>
                  <a:srgbClr val="FF3399"/>
                </a:solidFill>
                <a:latin typeface="Arial" charset="0"/>
              </a:rPr>
            </a:br>
            <a:endParaRPr lang="pt-BR" b="1" smtClean="0">
              <a:latin typeface="Arial" charset="0"/>
            </a:endParaRPr>
          </a:p>
        </p:txBody>
      </p:sp>
      <p:sp>
        <p:nvSpPr>
          <p:cNvPr id="50179" name="Rectangle 3"/>
          <p:cNvSpPr>
            <a:spLocks noGrp="1" noChangeArrowheads="1"/>
          </p:cNvSpPr>
          <p:nvPr>
            <p:ph type="body" idx="1"/>
          </p:nvPr>
        </p:nvSpPr>
        <p:spPr>
          <a:xfrm>
            <a:off x="0" y="1885950"/>
            <a:ext cx="9144000" cy="4171950"/>
          </a:xfrm>
        </p:spPr>
        <p:txBody>
          <a:bodyPr/>
          <a:lstStyle/>
          <a:p>
            <a:r>
              <a:rPr kumimoji="0" lang="pt-BR" sz="3600" b="1" smtClean="0"/>
              <a:t>elevado até os 2 primeiros anos </a:t>
            </a:r>
          </a:p>
          <a:p>
            <a:r>
              <a:rPr kumimoji="0" lang="pt-BR" sz="3600" b="1" smtClean="0"/>
              <a:t>declínio gradativo e pronunciado até os 5 anos de idade</a:t>
            </a:r>
            <a:endParaRPr kumimoji="0" lang="pt-BR" sz="3600" b="1" i="1" smtClean="0"/>
          </a:p>
          <a:p>
            <a:r>
              <a:rPr kumimoji="0" lang="pt-BR" sz="3600" b="1" smtClean="0"/>
              <a:t>a</a:t>
            </a:r>
            <a:r>
              <a:rPr kumimoji="0" lang="pt-BR" sz="3600" b="1" i="1" smtClean="0"/>
              <a:t> </a:t>
            </a:r>
            <a:r>
              <a:rPr kumimoji="0" lang="pt-BR" sz="3600" b="1" smtClean="0"/>
              <a:t>partir daí, é praticamente constante, de 5 a 6 cm/ano até o início do estirão da adolescência (11 anos nas meninas e 13 anos nos meninos)</a:t>
            </a:r>
            <a:endParaRPr kumimoji="0" lang="pt-BR" sz="3600" b="1" i="1" smtClean="0"/>
          </a:p>
        </p:txBody>
      </p:sp>
    </p:spTree>
    <p:extLst>
      <p:ext uri="{BB962C8B-B14F-4D97-AF65-F5344CB8AC3E}">
        <p14:creationId xmlns:p14="http://schemas.microsoft.com/office/powerpoint/2010/main" val="277163459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lgn="ctr"/>
            <a:r>
              <a:rPr kumimoji="0" lang="pt-BR" sz="4400" b="1" smtClean="0">
                <a:solidFill>
                  <a:schemeClr val="accent1"/>
                </a:solidFill>
                <a:latin typeface="Arial" charset="0"/>
              </a:rPr>
              <a:t>Crescimento compensatório</a:t>
            </a:r>
            <a:endParaRPr kumimoji="0" lang="pt-BR" b="1" smtClean="0">
              <a:solidFill>
                <a:schemeClr val="tx1"/>
              </a:solidFill>
              <a:latin typeface="Arial" charset="0"/>
            </a:endParaRPr>
          </a:p>
        </p:txBody>
      </p:sp>
      <p:sp>
        <p:nvSpPr>
          <p:cNvPr id="51203" name="Rectangle 3"/>
          <p:cNvSpPr>
            <a:spLocks noGrp="1" noChangeArrowheads="1"/>
          </p:cNvSpPr>
          <p:nvPr>
            <p:ph type="body" idx="1"/>
          </p:nvPr>
        </p:nvSpPr>
        <p:spPr>
          <a:xfrm>
            <a:off x="0" y="1885950"/>
            <a:ext cx="9144000" cy="4171950"/>
          </a:xfrm>
        </p:spPr>
        <p:txBody>
          <a:bodyPr/>
          <a:lstStyle/>
          <a:p>
            <a:r>
              <a:rPr kumimoji="0" lang="pt-BR" sz="3600" b="1" smtClean="0">
                <a:latin typeface="Arial" charset="0"/>
              </a:rPr>
              <a:t>Durante os 2 primeiros anos de vida, o déficit de crescimento ocasionado pela desnutrição é reversível</a:t>
            </a:r>
          </a:p>
          <a:p>
            <a:pPr algn="just"/>
            <a:r>
              <a:rPr kumimoji="0" lang="pt-BR" sz="3600" b="1" smtClean="0">
                <a:latin typeface="Arial" charset="0"/>
              </a:rPr>
              <a:t>Atividades de recuperação nutricional devem priorizar crianças menores de 24 meses, para permitir uma total recuperação e prevenção de problemas futuros.</a:t>
            </a:r>
            <a:r>
              <a:rPr kumimoji="0" lang="pt-BR" smtClean="0">
                <a:latin typeface="Arial" charset="0"/>
              </a:rPr>
              <a:t> </a:t>
            </a:r>
          </a:p>
        </p:txBody>
      </p:sp>
    </p:spTree>
    <p:extLst>
      <p:ext uri="{BB962C8B-B14F-4D97-AF65-F5344CB8AC3E}">
        <p14:creationId xmlns:p14="http://schemas.microsoft.com/office/powerpoint/2010/main" val="54055279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algn="ctr"/>
            <a:r>
              <a:rPr kumimoji="0" lang="pt-BR" b="1" smtClean="0">
                <a:solidFill>
                  <a:schemeClr val="accent2"/>
                </a:solidFill>
                <a:latin typeface="Arial" charset="0"/>
              </a:rPr>
              <a:t>Tendência secular do crescimento</a:t>
            </a:r>
            <a:endParaRPr kumimoji="0" lang="pt-BR" smtClean="0">
              <a:solidFill>
                <a:schemeClr val="tx1"/>
              </a:solidFill>
            </a:endParaRPr>
          </a:p>
        </p:txBody>
      </p:sp>
      <p:sp>
        <p:nvSpPr>
          <p:cNvPr id="52227" name="Rectangle 3"/>
          <p:cNvSpPr>
            <a:spLocks noGrp="1" noChangeArrowheads="1"/>
          </p:cNvSpPr>
          <p:nvPr>
            <p:ph type="body" idx="1"/>
          </p:nvPr>
        </p:nvSpPr>
        <p:spPr>
          <a:xfrm>
            <a:off x="0" y="1885950"/>
            <a:ext cx="9144000" cy="4171950"/>
          </a:xfrm>
        </p:spPr>
        <p:txBody>
          <a:bodyPr/>
          <a:lstStyle/>
          <a:p>
            <a:r>
              <a:rPr kumimoji="0" lang="pt-BR" sz="4000" b="1" smtClean="0">
                <a:latin typeface="Arial" charset="0"/>
              </a:rPr>
              <a:t>2 últimos séculos - mudança profunda na velocidade da maturação e, em menor grau, no tamanho final alcançado pelos indivíduos</a:t>
            </a:r>
          </a:p>
          <a:p>
            <a:pPr>
              <a:buFont typeface="Monotype Sorts" pitchFamily="2" charset="2"/>
              <a:buNone/>
            </a:pPr>
            <a:endParaRPr kumimoji="0" lang="pt-BR" smtClean="0">
              <a:latin typeface="Arial" charset="0"/>
            </a:endParaRPr>
          </a:p>
        </p:txBody>
      </p:sp>
    </p:spTree>
    <p:extLst>
      <p:ext uri="{BB962C8B-B14F-4D97-AF65-F5344CB8AC3E}">
        <p14:creationId xmlns:p14="http://schemas.microsoft.com/office/powerpoint/2010/main" val="35132913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PAPEL DO PROFISSIONAL DA ENFERMAGEM EM PEDIATRIA</a:t>
            </a:r>
            <a:endParaRPr lang="pt-BR" dirty="0"/>
          </a:p>
        </p:txBody>
      </p:sp>
      <p:sp>
        <p:nvSpPr>
          <p:cNvPr id="3" name="Espaço Reservado para Conteúdo 2"/>
          <p:cNvSpPr>
            <a:spLocks noGrp="1"/>
          </p:cNvSpPr>
          <p:nvPr>
            <p:ph idx="1"/>
          </p:nvPr>
        </p:nvSpPr>
        <p:spPr/>
        <p:txBody>
          <a:bodyPr>
            <a:normAutofit lnSpcReduction="10000"/>
          </a:bodyPr>
          <a:lstStyle/>
          <a:p>
            <a:r>
              <a:rPr lang="pt-BR" dirty="0" smtClean="0"/>
              <a:t>Prestar </a:t>
            </a:r>
            <a:r>
              <a:rPr lang="pt-BR" dirty="0"/>
              <a:t>cuidados diretos de enfermagem às crianças em geral e àquelas que </a:t>
            </a:r>
            <a:r>
              <a:rPr lang="pt-BR" dirty="0" smtClean="0"/>
              <a:t>estão em </a:t>
            </a:r>
            <a:r>
              <a:rPr lang="pt-BR" dirty="0" smtClean="0"/>
              <a:t>estado </a:t>
            </a:r>
            <a:r>
              <a:rPr lang="pt-BR" dirty="0"/>
              <a:t>grave.</a:t>
            </a:r>
          </a:p>
          <a:p>
            <a:r>
              <a:rPr lang="pt-BR" dirty="0" smtClean="0"/>
              <a:t>Colaborar </a:t>
            </a:r>
            <a:r>
              <a:rPr lang="pt-BR" dirty="0"/>
              <a:t>no planejamento das atividades de enfermagem prevenindo </a:t>
            </a:r>
            <a:r>
              <a:rPr lang="pt-BR" dirty="0" smtClean="0"/>
              <a:t>infecções hospitalares </a:t>
            </a:r>
            <a:r>
              <a:rPr lang="pt-BR" dirty="0"/>
              <a:t>e realizando controle das doenças transmissíveis e danos físicos </a:t>
            </a:r>
            <a:r>
              <a:rPr lang="pt-BR" dirty="0" smtClean="0"/>
              <a:t>que podem </a:t>
            </a:r>
            <a:r>
              <a:rPr lang="pt-BR" dirty="0"/>
              <a:t>ser causados às pessoas durante a assistência de saúde, sob supervisão </a:t>
            </a:r>
            <a:r>
              <a:rPr lang="pt-BR" dirty="0" smtClean="0"/>
              <a:t>do enfermeiro. </a:t>
            </a:r>
            <a:endParaRPr lang="pt-BR" dirty="0"/>
          </a:p>
        </p:txBody>
      </p:sp>
    </p:spTree>
    <p:extLst>
      <p:ext uri="{BB962C8B-B14F-4D97-AF65-F5344CB8AC3E}">
        <p14:creationId xmlns:p14="http://schemas.microsoft.com/office/powerpoint/2010/main" val="175032281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52400" y="533400"/>
            <a:ext cx="8915400" cy="533400"/>
          </a:xfrm>
        </p:spPr>
        <p:txBody>
          <a:bodyPr/>
          <a:lstStyle/>
          <a:p>
            <a:pPr algn="ctr"/>
            <a:r>
              <a:rPr kumimoji="0" lang="pt-BR" b="1" smtClean="0">
                <a:solidFill>
                  <a:srgbClr val="FF3300"/>
                </a:solidFill>
                <a:latin typeface="Arial" charset="0"/>
              </a:rPr>
              <a:t>ASPECTOS NEUROLÓGICOS</a:t>
            </a:r>
            <a:endParaRPr kumimoji="0" lang="pt-BR" b="1" smtClean="0">
              <a:solidFill>
                <a:schemeClr val="tx1"/>
              </a:solidFill>
            </a:endParaRPr>
          </a:p>
        </p:txBody>
      </p:sp>
      <p:sp>
        <p:nvSpPr>
          <p:cNvPr id="53251" name="Rectangle 3"/>
          <p:cNvSpPr>
            <a:spLocks noGrp="1" noChangeArrowheads="1"/>
          </p:cNvSpPr>
          <p:nvPr>
            <p:ph type="body" idx="1"/>
          </p:nvPr>
        </p:nvSpPr>
        <p:spPr/>
        <p:txBody>
          <a:bodyPr/>
          <a:lstStyle/>
          <a:p>
            <a:r>
              <a:rPr kumimoji="0" lang="pt-BR" b="1" smtClean="0"/>
              <a:t>a maioria das células do SNC é adquirida até os 6 meses de vida intra-uterina</a:t>
            </a:r>
          </a:p>
          <a:p>
            <a:r>
              <a:rPr kumimoji="0" lang="pt-BR" b="1" smtClean="0"/>
              <a:t>vulnerável durante a gestação, o parto, o período pré- natal e os primeiros anos de vida</a:t>
            </a:r>
          </a:p>
          <a:p>
            <a:r>
              <a:rPr kumimoji="0" lang="pt-BR" b="1" smtClean="0"/>
              <a:t> Aos 2 anos, o tamanho da cabeça da criança é praticamente o mesmo que terá na vida adulta</a:t>
            </a:r>
            <a:endParaRPr kumimoji="0" lang="pt-BR" smtClean="0"/>
          </a:p>
        </p:txBody>
      </p:sp>
    </p:spTree>
    <p:extLst>
      <p:ext uri="{BB962C8B-B14F-4D97-AF65-F5344CB8AC3E}">
        <p14:creationId xmlns:p14="http://schemas.microsoft.com/office/powerpoint/2010/main" val="246196926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52400" y="457200"/>
            <a:ext cx="8915400" cy="762000"/>
          </a:xfrm>
        </p:spPr>
        <p:txBody>
          <a:bodyPr/>
          <a:lstStyle/>
          <a:p>
            <a:pPr algn="ctr"/>
            <a:r>
              <a:rPr kumimoji="0" lang="pt-BR" b="1" smtClean="0">
                <a:solidFill>
                  <a:srgbClr val="FF3300"/>
                </a:solidFill>
                <a:latin typeface="Arial" charset="0"/>
              </a:rPr>
              <a:t>ASPECTOS NEUROLÓGICOS</a:t>
            </a:r>
          </a:p>
        </p:txBody>
      </p:sp>
      <p:sp>
        <p:nvSpPr>
          <p:cNvPr id="54275" name="Rectangle 3"/>
          <p:cNvSpPr>
            <a:spLocks noGrp="1" noChangeArrowheads="1"/>
          </p:cNvSpPr>
          <p:nvPr>
            <p:ph type="body" idx="1"/>
          </p:nvPr>
        </p:nvSpPr>
        <p:spPr>
          <a:xfrm>
            <a:off x="285750" y="1885950"/>
            <a:ext cx="8572500" cy="4471988"/>
          </a:xfrm>
        </p:spPr>
        <p:txBody>
          <a:bodyPr/>
          <a:lstStyle/>
          <a:p>
            <a:r>
              <a:rPr kumimoji="0" lang="pt-BR" sz="4000" b="1" smtClean="0"/>
              <a:t>qualquer evento ambiental nocivo, que ocorra na vida fetal e nos primeiros anos de vida podem lesar o SNC</a:t>
            </a:r>
          </a:p>
          <a:p>
            <a:r>
              <a:rPr kumimoji="0" lang="pt-BR" sz="4000" b="1" smtClean="0"/>
              <a:t>quanto mais jovem o indivíduo, mais plástico é o seu cérebro</a:t>
            </a:r>
          </a:p>
        </p:txBody>
      </p:sp>
    </p:spTree>
    <p:extLst>
      <p:ext uri="{BB962C8B-B14F-4D97-AF65-F5344CB8AC3E}">
        <p14:creationId xmlns:p14="http://schemas.microsoft.com/office/powerpoint/2010/main" val="316106253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algn="ctr"/>
            <a:r>
              <a:rPr kumimoji="0" lang="pt-BR" b="1" smtClean="0">
                <a:solidFill>
                  <a:srgbClr val="FF3300"/>
                </a:solidFill>
                <a:latin typeface="Arial" charset="0"/>
              </a:rPr>
              <a:t>ASPECTOS NEUROLÓGICOS</a:t>
            </a:r>
          </a:p>
        </p:txBody>
      </p:sp>
      <p:sp>
        <p:nvSpPr>
          <p:cNvPr id="55299" name="Rectangle 3"/>
          <p:cNvSpPr>
            <a:spLocks noGrp="1" noChangeArrowheads="1"/>
          </p:cNvSpPr>
          <p:nvPr>
            <p:ph type="body" idx="1"/>
          </p:nvPr>
        </p:nvSpPr>
        <p:spPr/>
        <p:txBody>
          <a:bodyPr/>
          <a:lstStyle/>
          <a:p>
            <a:r>
              <a:rPr lang="pt-BR" sz="3600" b="1" smtClean="0"/>
              <a:t>a maturação acontece de acordo com um plano contido no potencial genético, através de etapas previsíveis e pré-determinadas, no sentido cefalocaudal e do centro para a periferia</a:t>
            </a:r>
            <a:endParaRPr kumimoji="0" lang="pt-BR" sz="3600" smtClean="0"/>
          </a:p>
          <a:p>
            <a:pPr lvl="1"/>
            <a:endParaRPr lang="pt-BR" smtClean="0">
              <a:latin typeface="Arial" charset="0"/>
            </a:endParaRPr>
          </a:p>
          <a:p>
            <a:pPr lvl="1"/>
            <a:endParaRPr lang="pt-BR" smtClean="0">
              <a:latin typeface="Arial" charset="0"/>
            </a:endParaRPr>
          </a:p>
          <a:p>
            <a:endParaRPr kumimoji="0" lang="pt-BR" smtClean="0"/>
          </a:p>
          <a:p>
            <a:endParaRPr lang="pt-BR" smtClean="0"/>
          </a:p>
        </p:txBody>
      </p:sp>
    </p:spTree>
    <p:extLst>
      <p:ext uri="{BB962C8B-B14F-4D97-AF65-F5344CB8AC3E}">
        <p14:creationId xmlns:p14="http://schemas.microsoft.com/office/powerpoint/2010/main" val="124308937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kumimoji="0" lang="pt-BR" b="1" smtClean="0">
                <a:solidFill>
                  <a:schemeClr val="accent2"/>
                </a:solidFill>
                <a:latin typeface="Arial" charset="0"/>
              </a:rPr>
              <a:t>Tendência secular do crescimento</a:t>
            </a:r>
          </a:p>
        </p:txBody>
      </p:sp>
      <p:sp>
        <p:nvSpPr>
          <p:cNvPr id="56323" name="Rectangle 3"/>
          <p:cNvSpPr>
            <a:spLocks noGrp="1" noChangeArrowheads="1"/>
          </p:cNvSpPr>
          <p:nvPr>
            <p:ph type="body" idx="1"/>
          </p:nvPr>
        </p:nvSpPr>
        <p:spPr>
          <a:xfrm>
            <a:off x="0" y="1885950"/>
            <a:ext cx="9144000" cy="4543425"/>
          </a:xfrm>
        </p:spPr>
        <p:txBody>
          <a:bodyPr/>
          <a:lstStyle/>
          <a:p>
            <a:r>
              <a:rPr kumimoji="0" lang="pt-BR" sz="4000" b="1" smtClean="0">
                <a:latin typeface="Arial" charset="0"/>
              </a:rPr>
              <a:t>maior incremento de crescimento na infância</a:t>
            </a:r>
          </a:p>
          <a:p>
            <a:r>
              <a:rPr kumimoji="0" lang="pt-BR" sz="4000" b="1" smtClean="0">
                <a:latin typeface="Arial" charset="0"/>
              </a:rPr>
              <a:t>maior altura para a idade</a:t>
            </a:r>
          </a:p>
          <a:p>
            <a:r>
              <a:rPr kumimoji="0" lang="pt-BR" sz="4000" b="1" smtClean="0">
                <a:latin typeface="Arial" charset="0"/>
              </a:rPr>
              <a:t>estirão de crescimento e altura final adulta alcançada mais precocemente</a:t>
            </a:r>
          </a:p>
        </p:txBody>
      </p:sp>
    </p:spTree>
    <p:extLst>
      <p:ext uri="{BB962C8B-B14F-4D97-AF65-F5344CB8AC3E}">
        <p14:creationId xmlns:p14="http://schemas.microsoft.com/office/powerpoint/2010/main" val="48108028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kumimoji="0" lang="pt-BR" b="1" smtClean="0">
                <a:solidFill>
                  <a:schemeClr val="accent2"/>
                </a:solidFill>
                <a:latin typeface="Arial" charset="0"/>
              </a:rPr>
              <a:t>Tendência secular do crescimento</a:t>
            </a:r>
          </a:p>
        </p:txBody>
      </p:sp>
      <p:sp>
        <p:nvSpPr>
          <p:cNvPr id="57347" name="Rectangle 3"/>
          <p:cNvSpPr>
            <a:spLocks noGrp="1" noChangeArrowheads="1"/>
          </p:cNvSpPr>
          <p:nvPr>
            <p:ph type="body" idx="1"/>
          </p:nvPr>
        </p:nvSpPr>
        <p:spPr>
          <a:xfrm>
            <a:off x="0" y="1885950"/>
            <a:ext cx="9144000" cy="4171950"/>
          </a:xfrm>
        </p:spPr>
        <p:txBody>
          <a:bodyPr/>
          <a:lstStyle/>
          <a:p>
            <a:pPr algn="ctr"/>
            <a:r>
              <a:rPr kumimoji="0" lang="pt-BR" b="1" smtClean="0">
                <a:latin typeface="Arial" charset="0"/>
              </a:rPr>
              <a:t>Há um século, o sexo masculino, em média, não alcançava sua altura final antes dos 23 anos e a idade da menarca, nas meninas, estava em torno de 17 anos - </a:t>
            </a:r>
            <a:r>
              <a:rPr kumimoji="0" lang="pt-BR" b="1" smtClean="0">
                <a:solidFill>
                  <a:schemeClr val="accent1"/>
                </a:solidFill>
                <a:latin typeface="Arial" charset="0"/>
              </a:rPr>
              <a:t>melhores condições de vida a que estão submetidas as novas gerações, como nutrição, controle de enfermidades, habitação, saneamento e lazer, tem permitido melhores condições para o desenvolvimento do potencial genético</a:t>
            </a:r>
            <a:endParaRPr kumimoji="0" lang="pt-BR" smtClean="0">
              <a:latin typeface="Arial" charset="0"/>
            </a:endParaRPr>
          </a:p>
        </p:txBody>
      </p:sp>
    </p:spTree>
    <p:extLst>
      <p:ext uri="{BB962C8B-B14F-4D97-AF65-F5344CB8AC3E}">
        <p14:creationId xmlns:p14="http://schemas.microsoft.com/office/powerpoint/2010/main" val="22319834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p:txBody>
          <a:bodyPr/>
          <a:lstStyle/>
          <a:p>
            <a:pPr algn="ctr"/>
            <a:r>
              <a:rPr kumimoji="0" lang="pt-BR" b="1" smtClean="0">
                <a:solidFill>
                  <a:srgbClr val="FF3300"/>
                </a:solidFill>
                <a:latin typeface="Arial" charset="0"/>
              </a:rPr>
              <a:t>A PROPOSTA DE ACOMPANHAMENTO DO CRESCIMENTO</a:t>
            </a:r>
            <a:endParaRPr kumimoji="0" lang="pt-BR" b="1" smtClean="0">
              <a:solidFill>
                <a:schemeClr val="tx1"/>
              </a:solidFill>
              <a:latin typeface="Arial" charset="0"/>
            </a:endParaRPr>
          </a:p>
        </p:txBody>
      </p:sp>
      <p:sp>
        <p:nvSpPr>
          <p:cNvPr id="58371" name="Rectangle 3"/>
          <p:cNvSpPr>
            <a:spLocks noGrp="1" noChangeArrowheads="1"/>
          </p:cNvSpPr>
          <p:nvPr>
            <p:ph type="subTitle" idx="1"/>
          </p:nvPr>
        </p:nvSpPr>
        <p:spPr>
          <a:xfrm>
            <a:off x="685800" y="3886200"/>
            <a:ext cx="7848600" cy="1771650"/>
          </a:xfrm>
        </p:spPr>
        <p:txBody>
          <a:bodyPr/>
          <a:lstStyle/>
          <a:p>
            <a:pPr algn="ctr"/>
            <a:r>
              <a:rPr kumimoji="0" lang="pt-BR" sz="6000" b="1" smtClean="0">
                <a:latin typeface="Arial" charset="0"/>
              </a:rPr>
              <a:t>O CAMINHO DA SAÚDE</a:t>
            </a:r>
            <a:br>
              <a:rPr kumimoji="0" lang="pt-BR" sz="6000" b="1" smtClean="0">
                <a:latin typeface="Arial" charset="0"/>
              </a:rPr>
            </a:br>
            <a:endParaRPr kumimoji="0" lang="pt-BR" sz="6000" b="1" smtClean="0">
              <a:latin typeface="Arial" charset="0"/>
            </a:endParaRPr>
          </a:p>
        </p:txBody>
      </p:sp>
    </p:spTree>
    <p:extLst>
      <p:ext uri="{BB962C8B-B14F-4D97-AF65-F5344CB8AC3E}">
        <p14:creationId xmlns:p14="http://schemas.microsoft.com/office/powerpoint/2010/main" val="179073679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52400" y="457200"/>
            <a:ext cx="8915400" cy="6400800"/>
          </a:xfrm>
        </p:spPr>
        <p:txBody>
          <a:bodyPr/>
          <a:lstStyle/>
          <a:p>
            <a:pPr algn="ctr"/>
            <a:r>
              <a:rPr kumimoji="0" lang="pt-BR" b="1" smtClean="0">
                <a:solidFill>
                  <a:schemeClr val="accent1"/>
                </a:solidFill>
                <a:latin typeface="Arial" charset="0"/>
              </a:rPr>
              <a:t>ASSISTÊNCIA DE ENFERMAGEM</a:t>
            </a:r>
            <a:r>
              <a:rPr kumimoji="0" lang="pt-BR" smtClean="0">
                <a:solidFill>
                  <a:schemeClr val="tx1"/>
                </a:solidFill>
                <a:latin typeface="Arial" charset="0"/>
              </a:rPr>
              <a:t/>
            </a:r>
            <a:br>
              <a:rPr kumimoji="0" lang="pt-BR" smtClean="0">
                <a:solidFill>
                  <a:schemeClr val="tx1"/>
                </a:solidFill>
                <a:latin typeface="Arial" charset="0"/>
              </a:rPr>
            </a:br>
            <a:r>
              <a:rPr kumimoji="0" lang="pt-BR" smtClean="0">
                <a:solidFill>
                  <a:schemeClr val="tx1"/>
                </a:solidFill>
                <a:latin typeface="Arial" charset="0"/>
              </a:rPr>
              <a:t/>
            </a:r>
            <a:br>
              <a:rPr kumimoji="0" lang="pt-BR" smtClean="0">
                <a:solidFill>
                  <a:schemeClr val="tx1"/>
                </a:solidFill>
                <a:latin typeface="Arial" charset="0"/>
              </a:rPr>
            </a:br>
            <a:r>
              <a:rPr kumimoji="0" lang="pt-BR" smtClean="0">
                <a:solidFill>
                  <a:schemeClr val="tx1"/>
                </a:solidFill>
                <a:latin typeface="Arial" charset="0"/>
              </a:rPr>
              <a:t>Condutas dirigidas aos processos patológicos presentes e o estabelecimento de condutas preventivas, adequadas a cada idade, sobre vacinação, alimentação, estimulação e cuidados gerais com a criança, em um processo contínuo de educação para a saúde</a:t>
            </a:r>
          </a:p>
        </p:txBody>
      </p:sp>
    </p:spTree>
    <p:extLst>
      <p:ext uri="{BB962C8B-B14F-4D97-AF65-F5344CB8AC3E}">
        <p14:creationId xmlns:p14="http://schemas.microsoft.com/office/powerpoint/2010/main" val="2850074009"/>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381000" y="457200"/>
            <a:ext cx="8686800" cy="5791200"/>
          </a:xfrm>
        </p:spPr>
        <p:txBody>
          <a:bodyPr/>
          <a:lstStyle/>
          <a:p>
            <a:pPr algn="ctr"/>
            <a:r>
              <a:rPr kumimoji="0" lang="pt-BR" b="1" smtClean="0">
                <a:solidFill>
                  <a:schemeClr val="accent1"/>
                </a:solidFill>
                <a:latin typeface="Arial" charset="0"/>
              </a:rPr>
              <a:t>ASSISTÊNCIA DE ENFERMAGEM </a:t>
            </a:r>
            <a:r>
              <a:rPr lang="pt-BR" smtClean="0">
                <a:latin typeface="Arial" charset="0"/>
                <a:cs typeface="Times New Roman" charset="0"/>
              </a:rPr>
              <a:t/>
            </a:r>
            <a:br>
              <a:rPr lang="pt-BR" smtClean="0">
                <a:latin typeface="Arial" charset="0"/>
                <a:cs typeface="Times New Roman" charset="0"/>
              </a:rPr>
            </a:br>
            <a:r>
              <a:rPr lang="pt-BR" smtClean="0">
                <a:latin typeface="Arial" charset="0"/>
                <a:cs typeface="Times New Roman" charset="0"/>
              </a:rPr>
              <a:t/>
            </a:r>
            <a:br>
              <a:rPr lang="pt-BR" smtClean="0">
                <a:latin typeface="Arial" charset="0"/>
                <a:cs typeface="Times New Roman" charset="0"/>
              </a:rPr>
            </a:br>
            <a:r>
              <a:rPr lang="pt-BR" smtClean="0">
                <a:latin typeface="Arial" charset="0"/>
                <a:cs typeface="Times New Roman" charset="0"/>
              </a:rPr>
              <a:t>Informações sobre o peso e desenvolvimento infantil, coletadas durante a avaliação do crescimento e desenvolvimento da criança, facilitam o diálogo e o aconselhamento </a:t>
            </a:r>
          </a:p>
        </p:txBody>
      </p:sp>
    </p:spTree>
    <p:extLst>
      <p:ext uri="{BB962C8B-B14F-4D97-AF65-F5344CB8AC3E}">
        <p14:creationId xmlns:p14="http://schemas.microsoft.com/office/powerpoint/2010/main" val="332467193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p:txBody>
          <a:bodyPr/>
          <a:lstStyle/>
          <a:p>
            <a:pPr algn="ctr"/>
            <a:r>
              <a:rPr lang="pt-BR" smtClean="0">
                <a:solidFill>
                  <a:schemeClr val="accent1"/>
                </a:solidFill>
                <a:cs typeface="Times New Roman" charset="0"/>
              </a:rPr>
              <a:t>PERCENTIS DO CARTÃO DA CRIANÇA</a:t>
            </a:r>
            <a:r>
              <a:rPr lang="pt-BR" smtClean="0"/>
              <a:t> </a:t>
            </a:r>
          </a:p>
        </p:txBody>
      </p:sp>
      <p:sp>
        <p:nvSpPr>
          <p:cNvPr id="61443" name="Rectangle 3"/>
          <p:cNvSpPr>
            <a:spLocks noGrp="1" noChangeArrowheads="1"/>
          </p:cNvSpPr>
          <p:nvPr>
            <p:ph type="subTitle" idx="1"/>
          </p:nvPr>
        </p:nvSpPr>
        <p:spPr>
          <a:xfrm>
            <a:off x="685800" y="3886200"/>
            <a:ext cx="7848600" cy="1771650"/>
          </a:xfrm>
        </p:spPr>
        <p:txBody>
          <a:bodyPr/>
          <a:lstStyle/>
          <a:p>
            <a:pPr algn="ctr"/>
            <a:r>
              <a:rPr lang="pt-BR" sz="4800" smtClean="0"/>
              <a:t>DETERMINAÇÃO DOS PERCENTIS</a:t>
            </a:r>
          </a:p>
          <a:p>
            <a:pPr algn="ctr"/>
            <a:r>
              <a:rPr lang="pt-BR" sz="1800" smtClean="0"/>
              <a:t>http://www.fsp.usp.br/lanpop/index_arquivos/Page1440.htm</a:t>
            </a:r>
          </a:p>
        </p:txBody>
      </p:sp>
    </p:spTree>
    <p:extLst>
      <p:ext uri="{BB962C8B-B14F-4D97-AF65-F5344CB8AC3E}">
        <p14:creationId xmlns:p14="http://schemas.microsoft.com/office/powerpoint/2010/main" val="13842968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152400" y="838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a:r>
              <a:rPr kumimoji="1" lang="pt-BR" sz="5400" b="1">
                <a:solidFill>
                  <a:schemeClr val="tx2"/>
                </a:solidFill>
                <a:latin typeface="Arial" charset="0"/>
                <a:cs typeface="Times New Roman" charset="0"/>
              </a:rPr>
              <a:t>PERCENTIS</a:t>
            </a:r>
            <a:r>
              <a:rPr kumimoji="1" lang="pt-BR" sz="4000">
                <a:solidFill>
                  <a:schemeClr val="tx2"/>
                </a:solidFill>
                <a:latin typeface="Arial" charset="0"/>
                <a:cs typeface="Times New Roman" charset="0"/>
              </a:rPr>
              <a:t/>
            </a:r>
            <a:br>
              <a:rPr kumimoji="1" lang="pt-BR" sz="4000">
                <a:solidFill>
                  <a:schemeClr val="tx2"/>
                </a:solidFill>
                <a:latin typeface="Arial" charset="0"/>
                <a:cs typeface="Times New Roman" charset="0"/>
              </a:rPr>
            </a:br>
            <a:endParaRPr kumimoji="1" lang="pt-BR" sz="4000">
              <a:solidFill>
                <a:schemeClr val="tx2"/>
              </a:solidFill>
              <a:latin typeface="Arial" charset="0"/>
              <a:cs typeface="Times New Roman" charset="0"/>
            </a:endParaRPr>
          </a:p>
        </p:txBody>
      </p:sp>
      <p:sp>
        <p:nvSpPr>
          <p:cNvPr id="62467" name="Rectangle 3"/>
          <p:cNvSpPr>
            <a:spLocks noChangeArrowheads="1"/>
          </p:cNvSpPr>
          <p:nvPr/>
        </p:nvSpPr>
        <p:spPr bwMode="auto">
          <a:xfrm>
            <a:off x="457200" y="2133600"/>
            <a:ext cx="8229600" cy="352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gn="ctr">
              <a:spcBef>
                <a:spcPct val="20000"/>
              </a:spcBef>
              <a:buClr>
                <a:schemeClr val="accent2"/>
              </a:buClr>
              <a:buFont typeface="Monotype Sorts" pitchFamily="2" charset="2"/>
              <a:buChar char="z"/>
            </a:pPr>
            <a:r>
              <a:rPr kumimoji="1" lang="pt-BR" sz="4000">
                <a:latin typeface="Arial" charset="0"/>
                <a:cs typeface="Times New Roman" charset="0"/>
              </a:rPr>
              <a:t>100 meninas sadias de mesma idade e de condições socioeconômicas adequadas ao crescimento pleno, escolhidas ao acaso. A medida da estatura de cada menina representa 1% do total ( ou um centil)</a:t>
            </a:r>
          </a:p>
          <a:p>
            <a:pPr marL="342900" indent="-342900" algn="ctr">
              <a:spcBef>
                <a:spcPct val="20000"/>
              </a:spcBef>
              <a:buClr>
                <a:schemeClr val="accent2"/>
              </a:buClr>
              <a:buFont typeface="Monotype Sorts" pitchFamily="2" charset="2"/>
              <a:buChar char="z"/>
            </a:pPr>
            <a:endParaRPr kumimoji="1" lang="pt-BR" sz="4000">
              <a:latin typeface="Tahoma" pitchFamily="34" charset="0"/>
            </a:endParaRPr>
          </a:p>
        </p:txBody>
      </p:sp>
    </p:spTree>
    <p:extLst>
      <p:ext uri="{BB962C8B-B14F-4D97-AF65-F5344CB8AC3E}">
        <p14:creationId xmlns:p14="http://schemas.microsoft.com/office/powerpoint/2010/main" val="4145993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PAPEL DO PROFISSIONAL DA ENFERMAGEM EM PEDIATRIA</a:t>
            </a:r>
            <a:endParaRPr lang="pt-BR" dirty="0"/>
          </a:p>
        </p:txBody>
      </p:sp>
      <p:sp>
        <p:nvSpPr>
          <p:cNvPr id="3" name="Espaço Reservado para Conteúdo 2"/>
          <p:cNvSpPr>
            <a:spLocks noGrp="1"/>
          </p:cNvSpPr>
          <p:nvPr>
            <p:ph idx="1"/>
          </p:nvPr>
        </p:nvSpPr>
        <p:spPr/>
        <p:txBody>
          <a:bodyPr>
            <a:normAutofit fontScale="92500" lnSpcReduction="10000"/>
          </a:bodyPr>
          <a:lstStyle/>
          <a:p>
            <a:r>
              <a:rPr lang="pt-BR" dirty="0" smtClean="0"/>
              <a:t>Executar </a:t>
            </a:r>
            <a:r>
              <a:rPr lang="pt-BR" dirty="0"/>
              <a:t>cuidados de rotina, que compreendem</a:t>
            </a:r>
            <a:r>
              <a:rPr lang="pt-BR" dirty="0" smtClean="0"/>
              <a:t>, entre </a:t>
            </a:r>
            <a:r>
              <a:rPr lang="pt-BR" dirty="0"/>
              <a:t>outros, preparar </a:t>
            </a:r>
            <a:r>
              <a:rPr lang="pt-BR" dirty="0" smtClean="0"/>
              <a:t>as crianças para </a:t>
            </a:r>
            <a:r>
              <a:rPr lang="pt-BR" dirty="0"/>
              <a:t>consultas, exames e tratamento, ministrar medicamentos</a:t>
            </a:r>
            <a:r>
              <a:rPr lang="pt-BR" dirty="0" smtClean="0"/>
              <a:t>, fazer </a:t>
            </a:r>
            <a:r>
              <a:rPr lang="pt-BR" dirty="0"/>
              <a:t>curativos</a:t>
            </a:r>
            <a:r>
              <a:rPr lang="pt-BR" dirty="0" smtClean="0"/>
              <a:t>, aplicar </a:t>
            </a:r>
            <a:r>
              <a:rPr lang="pt-BR" dirty="0" err="1" smtClean="0"/>
              <a:t>oxigenoterapia</a:t>
            </a:r>
            <a:r>
              <a:rPr lang="pt-BR" dirty="0" smtClean="0"/>
              <a:t> </a:t>
            </a:r>
            <a:r>
              <a:rPr lang="pt-BR" dirty="0"/>
              <a:t>e vacinas</a:t>
            </a:r>
            <a:r>
              <a:rPr lang="pt-BR" dirty="0" smtClean="0"/>
              <a:t>, fazer </a:t>
            </a:r>
            <a:r>
              <a:rPr lang="pt-BR" dirty="0"/>
              <a:t>a esterilização de materiais, </a:t>
            </a:r>
            <a:r>
              <a:rPr lang="pt-BR" dirty="0" smtClean="0"/>
              <a:t>prestar cuidados </a:t>
            </a:r>
            <a:r>
              <a:rPr lang="pt-BR" dirty="0"/>
              <a:t>de higiene </a:t>
            </a:r>
            <a:r>
              <a:rPr lang="pt-BR" dirty="0" smtClean="0"/>
              <a:t>e conforto</a:t>
            </a:r>
            <a:r>
              <a:rPr lang="pt-BR" dirty="0"/>
              <a:t>, auxiliando também na alimentação.</a:t>
            </a:r>
          </a:p>
          <a:p>
            <a:r>
              <a:rPr lang="pt-BR" dirty="0" smtClean="0"/>
              <a:t>Zelar </a:t>
            </a:r>
            <a:r>
              <a:rPr lang="pt-BR" dirty="0"/>
              <a:t>pela limpeza e ordem dos equipamentos</a:t>
            </a:r>
            <a:r>
              <a:rPr lang="pt-BR" dirty="0" smtClean="0"/>
              <a:t>, material </a:t>
            </a:r>
            <a:r>
              <a:rPr lang="pt-BR" dirty="0"/>
              <a:t>e </a:t>
            </a:r>
            <a:r>
              <a:rPr lang="pt-BR" dirty="0" smtClean="0"/>
              <a:t>de dependência dos ambientes </a:t>
            </a:r>
            <a:r>
              <a:rPr lang="pt-BR" dirty="0"/>
              <a:t>terapêuticos.</a:t>
            </a:r>
          </a:p>
        </p:txBody>
      </p:sp>
    </p:spTree>
    <p:extLst>
      <p:ext uri="{BB962C8B-B14F-4D97-AF65-F5344CB8AC3E}">
        <p14:creationId xmlns:p14="http://schemas.microsoft.com/office/powerpoint/2010/main" val="277604893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0" y="457200"/>
            <a:ext cx="9067800" cy="6705600"/>
          </a:xfrm>
        </p:spPr>
        <p:txBody>
          <a:bodyPr/>
          <a:lstStyle/>
          <a:p>
            <a:pPr algn="ctr"/>
            <a:r>
              <a:rPr lang="pt-BR" b="1" smtClean="0">
                <a:latin typeface="Arial" charset="0"/>
                <a:cs typeface="Times New Roman" charset="0"/>
              </a:rPr>
              <a:t>Tomado-se o valor da estatura da terceira menina da fila, teremos 3% das meninas estudadas com estatura igual ou inferior àquela medida. Denominamos a estatura da menina número 3 como percentil 3 de estatura para aquela idade específica.</a:t>
            </a:r>
            <a:br>
              <a:rPr lang="pt-BR" b="1" smtClean="0">
                <a:latin typeface="Arial" charset="0"/>
                <a:cs typeface="Times New Roman" charset="0"/>
              </a:rPr>
            </a:br>
            <a:endParaRPr lang="pt-BR" b="1" smtClean="0">
              <a:latin typeface="Arial" charset="0"/>
              <a:cs typeface="Times New Roman" charset="0"/>
            </a:endParaRPr>
          </a:p>
        </p:txBody>
      </p:sp>
    </p:spTree>
    <p:extLst>
      <p:ext uri="{BB962C8B-B14F-4D97-AF65-F5344CB8AC3E}">
        <p14:creationId xmlns:p14="http://schemas.microsoft.com/office/powerpoint/2010/main" val="303491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0" y="457200"/>
            <a:ext cx="9067800" cy="5943600"/>
          </a:xfrm>
        </p:spPr>
        <p:txBody>
          <a:bodyPr/>
          <a:lstStyle/>
          <a:p>
            <a:pPr algn="ctr"/>
            <a:r>
              <a:rPr lang="pt-BR" sz="4400" b="1" smtClean="0">
                <a:solidFill>
                  <a:srgbClr val="FF3300"/>
                </a:solidFill>
                <a:latin typeface="Arial" charset="0"/>
                <a:cs typeface="Times New Roman" charset="0"/>
              </a:rPr>
              <a:t>VALORES ACEITÁVEIS PARA UMA POPULAÇÃO</a:t>
            </a:r>
            <a:br>
              <a:rPr lang="pt-BR" sz="4400" b="1" smtClean="0">
                <a:solidFill>
                  <a:srgbClr val="FF3300"/>
                </a:solidFill>
                <a:latin typeface="Arial" charset="0"/>
                <a:cs typeface="Times New Roman" charset="0"/>
              </a:rPr>
            </a:br>
            <a:r>
              <a:rPr lang="pt-BR" sz="4400" b="1" smtClean="0">
                <a:solidFill>
                  <a:srgbClr val="FF3300"/>
                </a:solidFill>
                <a:latin typeface="Arial" charset="0"/>
                <a:cs typeface="Times New Roman" charset="0"/>
              </a:rPr>
              <a:t/>
            </a:r>
            <a:br>
              <a:rPr lang="pt-BR" sz="4400" b="1" smtClean="0">
                <a:solidFill>
                  <a:srgbClr val="FF3300"/>
                </a:solidFill>
                <a:latin typeface="Arial" charset="0"/>
                <a:cs typeface="Times New Roman" charset="0"/>
              </a:rPr>
            </a:br>
            <a:r>
              <a:rPr lang="pt-BR" sz="4400" smtClean="0">
                <a:latin typeface="Arial" charset="0"/>
                <a:cs typeface="Times New Roman" charset="0"/>
              </a:rPr>
              <a:t> aqueles compreendidos entre os percentis 3 e 97 (escore Z -2 e 2), que correspondem a 94% da população estimada</a:t>
            </a:r>
          </a:p>
        </p:txBody>
      </p:sp>
    </p:spTree>
    <p:extLst>
      <p:ext uri="{BB962C8B-B14F-4D97-AF65-F5344CB8AC3E}">
        <p14:creationId xmlns:p14="http://schemas.microsoft.com/office/powerpoint/2010/main" val="276441290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0" y="457200"/>
            <a:ext cx="9067800" cy="6705600"/>
          </a:xfrm>
        </p:spPr>
        <p:txBody>
          <a:bodyPr/>
          <a:lstStyle/>
          <a:p>
            <a:pPr algn="ctr"/>
            <a:r>
              <a:rPr lang="pt-BR" sz="4400" smtClean="0">
                <a:solidFill>
                  <a:srgbClr val="FF3300"/>
                </a:solidFill>
                <a:latin typeface="Arial" charset="0"/>
                <a:cs typeface="Times New Roman" charset="0"/>
              </a:rPr>
              <a:t>Exemplo:</a:t>
            </a:r>
            <a:r>
              <a:rPr lang="pt-BR" sz="4400" smtClean="0">
                <a:latin typeface="Arial" charset="0"/>
                <a:cs typeface="Times New Roman" charset="0"/>
              </a:rPr>
              <a:t> uma criança com 12 meses de idade, cujo comprimento corresponde ao percentil 15 da população de referência, tem comprimento igual ou superior a 15% das crianças da população de referência com igual idade e sexo.</a:t>
            </a:r>
            <a:r>
              <a:rPr lang="pt-BR" sz="4400" smtClean="0">
                <a:cs typeface="Times New Roman" charset="0"/>
              </a:rPr>
              <a:t/>
            </a:r>
            <a:br>
              <a:rPr lang="pt-BR" sz="4400" smtClean="0">
                <a:cs typeface="Times New Roman" charset="0"/>
              </a:rPr>
            </a:br>
            <a:endParaRPr lang="pt-BR" sz="4400" smtClean="0">
              <a:cs typeface="Times New Roman" charset="0"/>
            </a:endParaRPr>
          </a:p>
        </p:txBody>
      </p:sp>
    </p:spTree>
    <p:extLst>
      <p:ext uri="{BB962C8B-B14F-4D97-AF65-F5344CB8AC3E}">
        <p14:creationId xmlns:p14="http://schemas.microsoft.com/office/powerpoint/2010/main" val="123048607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026"/>
          <p:cNvSpPr>
            <a:spLocks noChangeArrowheads="1"/>
          </p:cNvSpPr>
          <p:nvPr/>
        </p:nvSpPr>
        <p:spPr bwMode="auto">
          <a:xfrm>
            <a:off x="152400" y="457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a:r>
              <a:rPr kumimoji="1" lang="pt-BR" sz="4000">
                <a:solidFill>
                  <a:schemeClr val="accent1"/>
                </a:solidFill>
                <a:latin typeface="Arial" charset="0"/>
                <a:cs typeface="Times New Roman" charset="0"/>
              </a:rPr>
              <a:t>AVALIAR O CRESCIMENTO IMPLICA EM:</a:t>
            </a:r>
            <a:r>
              <a:rPr kumimoji="1" lang="pt-BR" sz="4000">
                <a:solidFill>
                  <a:schemeClr val="tx2"/>
                </a:solidFill>
                <a:latin typeface="Arial Black" pitchFamily="34" charset="0"/>
              </a:rPr>
              <a:t> </a:t>
            </a:r>
          </a:p>
        </p:txBody>
      </p:sp>
      <p:sp>
        <p:nvSpPr>
          <p:cNvPr id="66563" name="Rectangle 1027"/>
          <p:cNvSpPr>
            <a:spLocks noChangeArrowheads="1"/>
          </p:cNvSpPr>
          <p:nvPr/>
        </p:nvSpPr>
        <p:spPr bwMode="auto">
          <a:xfrm>
            <a:off x="0" y="1885950"/>
            <a:ext cx="914400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gn="just">
              <a:lnSpc>
                <a:spcPct val="90000"/>
              </a:lnSpc>
              <a:spcBef>
                <a:spcPct val="20000"/>
              </a:spcBef>
              <a:buClr>
                <a:schemeClr val="accent2"/>
              </a:buClr>
              <a:buFont typeface="Monotype Sorts" pitchFamily="2" charset="2"/>
              <a:buChar char="z"/>
            </a:pPr>
            <a:r>
              <a:rPr kumimoji="1" lang="pt-BR" sz="3600">
                <a:latin typeface="Arial" charset="0"/>
                <a:cs typeface="Times New Roman" charset="0"/>
              </a:rPr>
              <a:t>1) coletar medidas antropométricas com metodologia padronizada;</a:t>
            </a:r>
            <a:endParaRPr kumimoji="1" lang="pt-BR" sz="3600">
              <a:latin typeface="Tahoma" pitchFamily="34" charset="0"/>
              <a:cs typeface="Times New Roman" charset="0"/>
            </a:endParaRPr>
          </a:p>
          <a:p>
            <a:pPr marL="342900" indent="-342900" algn="just">
              <a:lnSpc>
                <a:spcPct val="90000"/>
              </a:lnSpc>
              <a:spcBef>
                <a:spcPct val="20000"/>
              </a:spcBef>
              <a:buClr>
                <a:schemeClr val="accent2"/>
              </a:buClr>
              <a:buFont typeface="Monotype Sorts" pitchFamily="2" charset="2"/>
              <a:buChar char="z"/>
            </a:pPr>
            <a:r>
              <a:rPr kumimoji="1" lang="pt-BR" sz="3600">
                <a:latin typeface="Arial" charset="0"/>
                <a:cs typeface="Times New Roman" charset="0"/>
              </a:rPr>
              <a:t>2)</a:t>
            </a:r>
            <a:r>
              <a:rPr kumimoji="1" lang="pt-BR" sz="3600">
                <a:cs typeface="Times New Roman" charset="0"/>
              </a:rPr>
              <a:t>     </a:t>
            </a:r>
            <a:r>
              <a:rPr kumimoji="1" lang="pt-BR" sz="3600">
                <a:latin typeface="Arial" charset="0"/>
                <a:cs typeface="Times New Roman" charset="0"/>
              </a:rPr>
              <a:t>relacionar essas medidas com sexo, idade ou outra variável da criança ( índices), comparando-as com os valores de referência;</a:t>
            </a:r>
            <a:endParaRPr kumimoji="1" lang="pt-BR" sz="3600">
              <a:latin typeface="Tahoma" pitchFamily="34" charset="0"/>
              <a:cs typeface="Times New Roman" charset="0"/>
            </a:endParaRPr>
          </a:p>
          <a:p>
            <a:pPr marL="342900" indent="-342900" algn="just">
              <a:lnSpc>
                <a:spcPct val="90000"/>
              </a:lnSpc>
              <a:spcBef>
                <a:spcPct val="20000"/>
              </a:spcBef>
              <a:buClr>
                <a:schemeClr val="accent2"/>
              </a:buClr>
              <a:buFont typeface="Monotype Sorts" pitchFamily="2" charset="2"/>
              <a:buChar char="z"/>
            </a:pPr>
            <a:r>
              <a:rPr kumimoji="1" lang="pt-BR" sz="3600">
                <a:latin typeface="Arial" charset="0"/>
                <a:cs typeface="Times New Roman" charset="0"/>
              </a:rPr>
              <a:t>3)</a:t>
            </a:r>
            <a:r>
              <a:rPr kumimoji="1" lang="pt-BR" sz="3600">
                <a:cs typeface="Times New Roman" charset="0"/>
              </a:rPr>
              <a:t>     </a:t>
            </a:r>
            <a:r>
              <a:rPr kumimoji="1" lang="pt-BR" sz="3600">
                <a:latin typeface="Arial" charset="0"/>
                <a:cs typeface="Times New Roman" charset="0"/>
              </a:rPr>
              <a:t>verificar se os valores encontrados estão dentro dos limites  (pontos de corte) estabelecidos como normais.</a:t>
            </a:r>
            <a:endParaRPr kumimoji="1" lang="pt-BR" sz="3600">
              <a:latin typeface="Tahoma" pitchFamily="34" charset="0"/>
              <a:cs typeface="Times New Roman" charset="0"/>
            </a:endParaRPr>
          </a:p>
          <a:p>
            <a:pPr marL="342900" indent="-342900" algn="just">
              <a:lnSpc>
                <a:spcPct val="90000"/>
              </a:lnSpc>
              <a:spcBef>
                <a:spcPct val="20000"/>
              </a:spcBef>
              <a:buClr>
                <a:schemeClr val="accent2"/>
              </a:buClr>
              <a:buFont typeface="Monotype Sorts" pitchFamily="2" charset="2"/>
              <a:buNone/>
            </a:pPr>
            <a:endParaRPr kumimoji="1" lang="pt-BR" sz="3200">
              <a:latin typeface="Arial" charset="0"/>
              <a:cs typeface="Times New Roman" charset="0"/>
            </a:endParaRPr>
          </a:p>
          <a:p>
            <a:pPr marL="342900" indent="-342900">
              <a:lnSpc>
                <a:spcPct val="90000"/>
              </a:lnSpc>
              <a:spcBef>
                <a:spcPct val="20000"/>
              </a:spcBef>
              <a:buClr>
                <a:schemeClr val="accent2"/>
              </a:buClr>
              <a:buFont typeface="Monotype Sorts" pitchFamily="2" charset="2"/>
              <a:buChar char="z"/>
            </a:pPr>
            <a:endParaRPr kumimoji="1" lang="pt-BR" sz="3200">
              <a:latin typeface="Tahoma" pitchFamily="34" charset="0"/>
            </a:endParaRPr>
          </a:p>
        </p:txBody>
      </p:sp>
    </p:spTree>
    <p:extLst>
      <p:ext uri="{BB962C8B-B14F-4D97-AF65-F5344CB8AC3E}">
        <p14:creationId xmlns:p14="http://schemas.microsoft.com/office/powerpoint/2010/main" val="116587844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ítulo 1"/>
          <p:cNvSpPr>
            <a:spLocks noGrp="1"/>
          </p:cNvSpPr>
          <p:nvPr>
            <p:ph type="title"/>
          </p:nvPr>
        </p:nvSpPr>
        <p:spPr/>
        <p:txBody>
          <a:bodyPr/>
          <a:lstStyle/>
          <a:p>
            <a:pPr algn="ctr"/>
            <a:r>
              <a:rPr lang="pt-BR" smtClean="0"/>
              <a:t>RELAÇÃO PERCENTIL/PESO</a:t>
            </a:r>
            <a:br>
              <a:rPr lang="pt-BR" smtClean="0"/>
            </a:br>
            <a:endParaRPr lang="pt-BR" smtClean="0"/>
          </a:p>
        </p:txBody>
      </p:sp>
      <p:sp>
        <p:nvSpPr>
          <p:cNvPr id="67587" name="Espaço Reservado para Conteúdo 2"/>
          <p:cNvSpPr>
            <a:spLocks noGrp="1"/>
          </p:cNvSpPr>
          <p:nvPr>
            <p:ph idx="1"/>
          </p:nvPr>
        </p:nvSpPr>
        <p:spPr>
          <a:xfrm>
            <a:off x="0" y="1714500"/>
            <a:ext cx="9144000" cy="5143500"/>
          </a:xfrm>
        </p:spPr>
        <p:txBody>
          <a:bodyPr/>
          <a:lstStyle/>
          <a:p>
            <a:r>
              <a:rPr lang="pt-BR" sz="4000" smtClean="0"/>
              <a:t>Entre 10 e 3 caracterizam uma situação de risco ou de alerta nutricional</a:t>
            </a:r>
          </a:p>
          <a:p>
            <a:r>
              <a:rPr lang="pt-BR" sz="4000" smtClean="0"/>
              <a:t>Entre o percentil 3 e o percentil 0,1 representam peso baixo para a idade (ou ganho insuficiente de peso)</a:t>
            </a:r>
          </a:p>
          <a:p>
            <a:r>
              <a:rPr lang="pt-BR" sz="4000" smtClean="0"/>
              <a:t>Abaixo do percentil 0,1 representam peso muito baixo para a idade.</a:t>
            </a:r>
          </a:p>
        </p:txBody>
      </p:sp>
    </p:spTree>
    <p:extLst>
      <p:ext uri="{BB962C8B-B14F-4D97-AF65-F5344CB8AC3E}">
        <p14:creationId xmlns:p14="http://schemas.microsoft.com/office/powerpoint/2010/main" val="73336635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026"/>
          <p:cNvSpPr>
            <a:spLocks noChangeArrowheads="1"/>
          </p:cNvSpPr>
          <p:nvPr/>
        </p:nvSpPr>
        <p:spPr bwMode="auto">
          <a:xfrm>
            <a:off x="152400" y="457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a:r>
              <a:rPr kumimoji="1" lang="pt-BR" sz="4400" b="1">
                <a:solidFill>
                  <a:schemeClr val="accent2"/>
                </a:solidFill>
                <a:latin typeface="Arial" charset="0"/>
                <a:cs typeface="Times New Roman" charset="0"/>
              </a:rPr>
              <a:t>ÍNDICES ANTROPOMÉTRICOS</a:t>
            </a:r>
            <a:r>
              <a:rPr kumimoji="1" lang="pt-BR" sz="4000">
                <a:solidFill>
                  <a:schemeClr val="tx2"/>
                </a:solidFill>
                <a:latin typeface="Arial" charset="0"/>
                <a:cs typeface="Times New Roman" charset="0"/>
              </a:rPr>
              <a:t> </a:t>
            </a:r>
          </a:p>
        </p:txBody>
      </p:sp>
      <p:sp>
        <p:nvSpPr>
          <p:cNvPr id="68611" name="Rectangle 1027"/>
          <p:cNvSpPr>
            <a:spLocks noChangeArrowheads="1"/>
          </p:cNvSpPr>
          <p:nvPr/>
        </p:nvSpPr>
        <p:spPr bwMode="auto">
          <a:xfrm>
            <a:off x="285750" y="1885950"/>
            <a:ext cx="8858250"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accent2"/>
              </a:buClr>
              <a:buFont typeface="Monotype Sorts" pitchFamily="2" charset="2"/>
              <a:buChar char="z"/>
            </a:pPr>
            <a:r>
              <a:rPr kumimoji="1" lang="pt-BR" sz="4400">
                <a:latin typeface="Arial" charset="0"/>
                <a:cs typeface="Times New Roman" charset="0"/>
              </a:rPr>
              <a:t>estatura para a idade</a:t>
            </a:r>
          </a:p>
          <a:p>
            <a:pPr marL="342900" indent="-342900">
              <a:spcBef>
                <a:spcPct val="20000"/>
              </a:spcBef>
              <a:buClr>
                <a:schemeClr val="accent2"/>
              </a:buClr>
              <a:buFont typeface="Monotype Sorts" pitchFamily="2" charset="2"/>
              <a:buChar char="z"/>
            </a:pPr>
            <a:r>
              <a:rPr kumimoji="1" lang="pt-BR" sz="4400">
                <a:latin typeface="Arial" charset="0"/>
                <a:cs typeface="Times New Roman" charset="0"/>
              </a:rPr>
              <a:t>peso para a idade</a:t>
            </a:r>
          </a:p>
          <a:p>
            <a:pPr marL="342900" indent="-342900">
              <a:spcBef>
                <a:spcPct val="20000"/>
              </a:spcBef>
              <a:buClr>
                <a:schemeClr val="accent2"/>
              </a:buClr>
              <a:buFont typeface="Monotype Sorts" pitchFamily="2" charset="2"/>
              <a:buChar char="z"/>
            </a:pPr>
            <a:r>
              <a:rPr kumimoji="1" lang="pt-BR" sz="4400">
                <a:latin typeface="Arial" charset="0"/>
                <a:cs typeface="Times New Roman" charset="0"/>
              </a:rPr>
              <a:t>peso para a estatura</a:t>
            </a:r>
          </a:p>
          <a:p>
            <a:pPr marL="342900" indent="-342900">
              <a:spcBef>
                <a:spcPct val="20000"/>
              </a:spcBef>
              <a:buClr>
                <a:schemeClr val="accent2"/>
              </a:buClr>
              <a:buFont typeface="Monotype Sorts" pitchFamily="2" charset="2"/>
              <a:buChar char="z"/>
            </a:pPr>
            <a:r>
              <a:rPr kumimoji="1" lang="pt-BR" sz="4400">
                <a:latin typeface="Arial" charset="0"/>
                <a:cs typeface="Times New Roman" charset="0"/>
              </a:rPr>
              <a:t> perímetro cefálico para a idade</a:t>
            </a:r>
          </a:p>
          <a:p>
            <a:pPr marL="342900" indent="-342900">
              <a:spcBef>
                <a:spcPct val="20000"/>
              </a:spcBef>
              <a:buClr>
                <a:schemeClr val="accent2"/>
              </a:buClr>
              <a:buFont typeface="Monotype Sorts" pitchFamily="2" charset="2"/>
              <a:buChar char="z"/>
            </a:pPr>
            <a:r>
              <a:rPr kumimoji="1" lang="pt-BR" sz="4400">
                <a:latin typeface="Arial" charset="0"/>
                <a:cs typeface="Times New Roman" charset="0"/>
              </a:rPr>
              <a:t> perímetro braquial para a idade</a:t>
            </a:r>
          </a:p>
        </p:txBody>
      </p:sp>
    </p:spTree>
    <p:extLst>
      <p:ext uri="{BB962C8B-B14F-4D97-AF65-F5344CB8AC3E}">
        <p14:creationId xmlns:p14="http://schemas.microsoft.com/office/powerpoint/2010/main" val="40168550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ítulo 1"/>
          <p:cNvSpPr>
            <a:spLocks noGrp="1"/>
          </p:cNvSpPr>
          <p:nvPr>
            <p:ph type="title"/>
          </p:nvPr>
        </p:nvSpPr>
        <p:spPr>
          <a:xfrm>
            <a:off x="152400" y="457200"/>
            <a:ext cx="8915400" cy="3614738"/>
          </a:xfrm>
        </p:spPr>
        <p:txBody>
          <a:bodyPr/>
          <a:lstStyle/>
          <a:p>
            <a:pPr algn="ctr"/>
            <a:r>
              <a:rPr lang="pt-BR" smtClean="0"/>
              <a:t>INTERPRETAÇÃO DA CURVA DE CRESCIMENTO</a:t>
            </a:r>
            <a:br>
              <a:rPr lang="pt-BR" smtClean="0"/>
            </a:br>
            <a:endParaRPr lang="pt-BR" smtClean="0"/>
          </a:p>
        </p:txBody>
      </p:sp>
      <p:sp>
        <p:nvSpPr>
          <p:cNvPr id="69635" name="Espaço Reservado para Conteúdo 2"/>
          <p:cNvSpPr>
            <a:spLocks noGrp="1"/>
          </p:cNvSpPr>
          <p:nvPr>
            <p:ph idx="1"/>
          </p:nvPr>
        </p:nvSpPr>
        <p:spPr>
          <a:xfrm>
            <a:off x="0" y="2714625"/>
            <a:ext cx="9144000" cy="3343275"/>
          </a:xfrm>
        </p:spPr>
        <p:txBody>
          <a:bodyPr/>
          <a:lstStyle/>
          <a:p>
            <a:r>
              <a:rPr lang="pt-BR" smtClean="0"/>
              <a:t></a:t>
            </a:r>
          </a:p>
        </p:txBody>
      </p:sp>
    </p:spTree>
    <p:extLst>
      <p:ext uri="{BB962C8B-B14F-4D97-AF65-F5344CB8AC3E}">
        <p14:creationId xmlns:p14="http://schemas.microsoft.com/office/powerpoint/2010/main" val="306367010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1026"/>
          <p:cNvSpPr>
            <a:spLocks noChangeArrowheads="1"/>
          </p:cNvSpPr>
          <p:nvPr/>
        </p:nvSpPr>
        <p:spPr bwMode="auto">
          <a:xfrm>
            <a:off x="152400" y="457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a:r>
              <a:rPr kumimoji="1" lang="pt-BR" sz="4800" b="1">
                <a:solidFill>
                  <a:schemeClr val="accent2"/>
                </a:solidFill>
                <a:latin typeface="Arial" charset="0"/>
                <a:cs typeface="Times New Roman" charset="0"/>
              </a:rPr>
              <a:t>Peso/ Idade</a:t>
            </a:r>
            <a:r>
              <a:rPr kumimoji="1" lang="pt-BR" sz="4000" b="1">
                <a:solidFill>
                  <a:schemeClr val="tx2"/>
                </a:solidFill>
                <a:latin typeface="Arial" charset="0"/>
                <a:cs typeface="Times New Roman" charset="0"/>
              </a:rPr>
              <a:t/>
            </a:r>
            <a:br>
              <a:rPr kumimoji="1" lang="pt-BR" sz="4000" b="1">
                <a:solidFill>
                  <a:schemeClr val="tx2"/>
                </a:solidFill>
                <a:latin typeface="Arial" charset="0"/>
                <a:cs typeface="Times New Roman" charset="0"/>
              </a:rPr>
            </a:br>
            <a:endParaRPr kumimoji="1" lang="pt-BR" sz="4000" b="1">
              <a:solidFill>
                <a:schemeClr val="tx2"/>
              </a:solidFill>
              <a:latin typeface="Arial" charset="0"/>
              <a:cs typeface="Times New Roman" charset="0"/>
            </a:endParaRPr>
          </a:p>
        </p:txBody>
      </p:sp>
      <p:sp>
        <p:nvSpPr>
          <p:cNvPr id="70659" name="Rectangle 1027"/>
          <p:cNvSpPr>
            <a:spLocks noChangeArrowheads="1"/>
          </p:cNvSpPr>
          <p:nvPr/>
        </p:nvSpPr>
        <p:spPr bwMode="auto">
          <a:xfrm>
            <a:off x="457200" y="1885950"/>
            <a:ext cx="8329613"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accent2"/>
              </a:buClr>
              <a:buFont typeface="Monotype Sorts" pitchFamily="2" charset="2"/>
              <a:buChar char="z"/>
            </a:pPr>
            <a:r>
              <a:rPr kumimoji="1" lang="pt-BR" sz="4800">
                <a:latin typeface="Tahoma" pitchFamily="34" charset="0"/>
                <a:cs typeface="Times New Roman" charset="0"/>
              </a:rPr>
              <a:t>medição é mais fácil e mais precisa que a estatura</a:t>
            </a:r>
            <a:r>
              <a:rPr kumimoji="1" lang="pt-BR" sz="4800">
                <a:latin typeface="Tahoma" pitchFamily="34" charset="0"/>
              </a:rPr>
              <a:t> </a:t>
            </a:r>
          </a:p>
          <a:p>
            <a:pPr marL="342900" indent="-342900">
              <a:spcBef>
                <a:spcPct val="20000"/>
              </a:spcBef>
              <a:buClr>
                <a:schemeClr val="accent2"/>
              </a:buClr>
              <a:buFont typeface="Monotype Sorts" pitchFamily="2" charset="2"/>
              <a:buChar char="z"/>
            </a:pPr>
            <a:r>
              <a:rPr kumimoji="1" lang="pt-BR" sz="4800">
                <a:latin typeface="Tahoma" pitchFamily="34" charset="0"/>
                <a:cs typeface="Times New Roman" charset="0"/>
              </a:rPr>
              <a:t>reflete qualquer deterioração ou melhora do estado de saúde</a:t>
            </a:r>
            <a:r>
              <a:rPr kumimoji="1" lang="pt-BR" sz="4800">
                <a:latin typeface="Tahoma" pitchFamily="34" charset="0"/>
              </a:rPr>
              <a:t> </a:t>
            </a:r>
          </a:p>
        </p:txBody>
      </p:sp>
    </p:spTree>
    <p:extLst>
      <p:ext uri="{BB962C8B-B14F-4D97-AF65-F5344CB8AC3E}">
        <p14:creationId xmlns:p14="http://schemas.microsoft.com/office/powerpoint/2010/main" val="423593527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ítulo 1"/>
          <p:cNvSpPr>
            <a:spLocks noGrp="1"/>
          </p:cNvSpPr>
          <p:nvPr>
            <p:ph type="title"/>
          </p:nvPr>
        </p:nvSpPr>
        <p:spPr>
          <a:xfrm>
            <a:off x="152400" y="457200"/>
            <a:ext cx="8915400" cy="1543050"/>
          </a:xfrm>
        </p:spPr>
        <p:txBody>
          <a:bodyPr/>
          <a:lstStyle/>
          <a:p>
            <a:pPr algn="ctr"/>
            <a:r>
              <a:rPr lang="pt-BR" sz="3200" smtClean="0"/>
              <a:t>observar a posição do </a:t>
            </a:r>
            <a:r>
              <a:rPr lang="pt-BR" sz="3200" b="1" smtClean="0"/>
              <a:t>peso em relação aos pontos de corte superior e inferior:</a:t>
            </a:r>
            <a:r>
              <a:rPr lang="pt-BR" smtClean="0"/>
              <a:t/>
            </a:r>
            <a:br>
              <a:rPr lang="pt-BR" smtClean="0"/>
            </a:br>
            <a:endParaRPr lang="pt-BR" smtClean="0"/>
          </a:p>
        </p:txBody>
      </p:sp>
      <p:sp>
        <p:nvSpPr>
          <p:cNvPr id="71683" name="Espaço Reservado para Conteúdo 2"/>
          <p:cNvSpPr>
            <a:spLocks noGrp="1"/>
          </p:cNvSpPr>
          <p:nvPr>
            <p:ph idx="1"/>
          </p:nvPr>
        </p:nvSpPr>
        <p:spPr>
          <a:xfrm>
            <a:off x="0" y="1571625"/>
            <a:ext cx="9144000" cy="4486275"/>
          </a:xfrm>
        </p:spPr>
        <p:txBody>
          <a:bodyPr/>
          <a:lstStyle/>
          <a:p>
            <a:r>
              <a:rPr lang="pt-BR" smtClean="0"/>
              <a:t> </a:t>
            </a:r>
            <a:r>
              <a:rPr lang="pt-BR" sz="3600" smtClean="0"/>
              <a:t>Acima do percentil 97: </a:t>
            </a:r>
            <a:r>
              <a:rPr lang="pt-BR" sz="3600" b="1" smtClean="0">
                <a:solidFill>
                  <a:srgbClr val="FF0000"/>
                </a:solidFill>
              </a:rPr>
              <a:t>sobrepeso</a:t>
            </a:r>
          </a:p>
          <a:p>
            <a:r>
              <a:rPr lang="pt-BR" sz="3600" smtClean="0"/>
              <a:t> Entre os percentis 97 e 3: </a:t>
            </a:r>
            <a:r>
              <a:rPr lang="pt-BR" sz="3600" b="1" smtClean="0">
                <a:solidFill>
                  <a:srgbClr val="FF0000"/>
                </a:solidFill>
              </a:rPr>
              <a:t>normalidade nutricional</a:t>
            </a:r>
          </a:p>
          <a:p>
            <a:r>
              <a:rPr lang="pt-BR" sz="3600" smtClean="0"/>
              <a:t> Entre os percentis 10 e 3: </a:t>
            </a:r>
            <a:r>
              <a:rPr lang="pt-BR" sz="3600" b="1" smtClean="0">
                <a:solidFill>
                  <a:srgbClr val="FF0000"/>
                </a:solidFill>
              </a:rPr>
              <a:t>risco nutricional</a:t>
            </a:r>
          </a:p>
          <a:p>
            <a:r>
              <a:rPr lang="pt-BR" sz="3600" smtClean="0"/>
              <a:t> Entre os percentis 3 e 0,1: </a:t>
            </a:r>
            <a:r>
              <a:rPr lang="pt-BR" sz="3600" b="1" smtClean="0">
                <a:solidFill>
                  <a:srgbClr val="FF0000"/>
                </a:solidFill>
              </a:rPr>
              <a:t>peso baixo</a:t>
            </a:r>
          </a:p>
          <a:p>
            <a:r>
              <a:rPr lang="pt-BR" sz="3600" smtClean="0"/>
              <a:t> Abaixo do percentil 0,1: </a:t>
            </a:r>
            <a:r>
              <a:rPr lang="pt-BR" sz="3600" b="1" smtClean="0">
                <a:solidFill>
                  <a:srgbClr val="FF0000"/>
                </a:solidFill>
              </a:rPr>
              <a:t>peso muito baixo</a:t>
            </a:r>
            <a:endParaRPr lang="pt-BR" b="1" smtClean="0">
              <a:solidFill>
                <a:srgbClr val="FF0000"/>
              </a:solidFill>
            </a:endParaRPr>
          </a:p>
        </p:txBody>
      </p:sp>
    </p:spTree>
    <p:extLst>
      <p:ext uri="{BB962C8B-B14F-4D97-AF65-F5344CB8AC3E}">
        <p14:creationId xmlns:p14="http://schemas.microsoft.com/office/powerpoint/2010/main" val="103295660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ítulo 1"/>
          <p:cNvSpPr>
            <a:spLocks noGrp="1"/>
          </p:cNvSpPr>
          <p:nvPr>
            <p:ph type="title"/>
          </p:nvPr>
        </p:nvSpPr>
        <p:spPr/>
        <p:txBody>
          <a:bodyPr/>
          <a:lstStyle/>
          <a:p>
            <a:endParaRPr lang="pt-BR" smtClean="0"/>
          </a:p>
        </p:txBody>
      </p:sp>
      <p:pic>
        <p:nvPicPr>
          <p:cNvPr id="72707"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a:noFill/>
        </p:spPr>
      </p:pic>
    </p:spTree>
    <p:extLst>
      <p:ext uri="{BB962C8B-B14F-4D97-AF65-F5344CB8AC3E}">
        <p14:creationId xmlns:p14="http://schemas.microsoft.com/office/powerpoint/2010/main" val="380910182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602</TotalTime>
  <Words>7957</Words>
  <Application>Microsoft Office PowerPoint</Application>
  <PresentationFormat>Apresentação na tela (4:3)</PresentationFormat>
  <Paragraphs>704</Paragraphs>
  <Slides>181</Slides>
  <Notes>1</Notes>
  <HiddenSlides>0</HiddenSlides>
  <MMClips>0</MMClips>
  <ScaleCrop>false</ScaleCrop>
  <HeadingPairs>
    <vt:vector size="4" baseType="variant">
      <vt:variant>
        <vt:lpstr>Tema</vt:lpstr>
      </vt:variant>
      <vt:variant>
        <vt:i4>1</vt:i4>
      </vt:variant>
      <vt:variant>
        <vt:lpstr>Títulos de slides</vt:lpstr>
      </vt:variant>
      <vt:variant>
        <vt:i4>181</vt:i4>
      </vt:variant>
    </vt:vector>
  </HeadingPairs>
  <TitlesOfParts>
    <vt:vector size="182" baseType="lpstr">
      <vt:lpstr>Tema do Office</vt:lpstr>
      <vt:lpstr>ENFERMAGEM EM PEDIATRIA </vt:lpstr>
      <vt:lpstr>Apresentação do PowerPoint</vt:lpstr>
      <vt:lpstr>Apresentação do PowerPoint</vt:lpstr>
      <vt:lpstr>Apresentação do PowerPoint</vt:lpstr>
      <vt:lpstr>Apresentação do PowerPoint</vt:lpstr>
      <vt:lpstr>PAPEL DO PROFISSIONAL DA ENFERMAGEM EM PEDIATRIA</vt:lpstr>
      <vt:lpstr>PERFIL PROFISSIONAL DA ENFERMAGEM EM PEDIATRIA</vt:lpstr>
      <vt:lpstr>PAPEL DO PROFISSIONAL DA ENFERMAGEM EM PEDIATRIA</vt:lpstr>
      <vt:lpstr>PAPEL DO PROFISSIONAL DA ENFERMAGEM EM PEDIATRIA</vt:lpstr>
      <vt:lpstr>ATENÇÃO</vt:lpstr>
      <vt:lpstr>ATENÇÃO A SAÚDE DA CRIANÇA</vt:lpstr>
      <vt:lpstr>OBJETIVOS</vt:lpstr>
      <vt:lpstr>OBJETIVOS</vt:lpstr>
      <vt:lpstr>Quanto ao Atendimento à Criança, Iniciativas que: </vt:lpstr>
      <vt:lpstr>Apresentação do PowerPoint</vt:lpstr>
      <vt:lpstr>Apresentação do PowerPoint</vt:lpstr>
      <vt:lpstr>Apresentação do PowerPoint</vt:lpstr>
      <vt:lpstr>Alguns dos Princípios Norteadores do Cuidado na Saúde da Criança</vt:lpstr>
      <vt:lpstr>Apresentação do PowerPoint</vt:lpstr>
      <vt:lpstr>Apresentação do PowerPoint</vt:lpstr>
      <vt:lpstr>Estabelecer Sistema de Referência e Contra-Referência: Primária, Secundária e Terciária</vt:lpstr>
      <vt:lpstr>Apresentação do PowerPoint</vt:lpstr>
      <vt:lpstr>Apresentação do PowerPoint</vt:lpstr>
      <vt:lpstr>Apresentação do PowerPoint</vt:lpstr>
      <vt:lpstr>COMO PROCEDER NO ATENDIMENTO INTEGRAL À SAÚDE DA CRIANÇA</vt:lpstr>
      <vt:lpstr>Apresentação do PowerPoint</vt:lpstr>
      <vt:lpstr>Apresentação do PowerPoint</vt:lpstr>
      <vt:lpstr>Objetivos da consulta</vt:lpstr>
      <vt:lpstr>Apresentação do PowerPoint</vt:lpstr>
      <vt:lpstr>Apresentação do PowerPoint</vt:lpstr>
      <vt:lpstr>Apresentação do PowerPoint</vt:lpstr>
      <vt:lpstr>IMPORTÂNCIA DO VÍNCULO </vt:lpstr>
      <vt:lpstr>CRESCIMENTO E DESENVOLVIMENTO </vt:lpstr>
      <vt:lpstr>CRESCIMENTO</vt:lpstr>
      <vt:lpstr>DESENVOLVIMENTO</vt:lpstr>
      <vt:lpstr>DESENVOLVIMENTO PSICOSSOCIAL </vt:lpstr>
      <vt:lpstr>O CRESCIMENTO E O DESENVOLVIMENTO SÃO MENSURÁVEIS</vt:lpstr>
      <vt:lpstr>ESTÁGIOS DE CRESCIMENTO E DESENVOLVIMENTO </vt:lpstr>
      <vt:lpstr>O crescimento e desenvolvimento sofrem a influência contínua de fatores intrínsecos e extrínsecos que provocam variação de um indivíduo para outro e que torna único o curso de desenvolvimento de cada criança</vt:lpstr>
      <vt:lpstr>FATORES INTRÍNSECOS     </vt:lpstr>
      <vt:lpstr>Apresentação do PowerPoint</vt:lpstr>
      <vt:lpstr>A HERANÇA GENÉTICA </vt:lpstr>
      <vt:lpstr>A variação de altura da população adulta, saudável, do sexo masculino é cerca de 20 cm, enquanto que esta mesma variação entre irmãos é de 16 cm e entre gêmeos homozigóticos é de 1,6 cm</vt:lpstr>
      <vt:lpstr>Na velocidade do crescimento das diferentes partes do corpo </vt:lpstr>
      <vt:lpstr>A influência do meio ambiente </vt:lpstr>
      <vt:lpstr>A influência do meio ambiente</vt:lpstr>
      <vt:lpstr> Nacionalidade e Raça influem:</vt:lpstr>
      <vt:lpstr>Sexo </vt:lpstr>
      <vt:lpstr>Família </vt:lpstr>
      <vt:lpstr>A altura materna é de grande importância em Saúde Pública por ser um marcador da história nutricional da mãe e apresentar forte associação com o baixo peso do recém-nascido</vt:lpstr>
      <vt:lpstr>Crianças filhas de mães com altura inferior a 1,50 m apresentam risco elevado de baixo peso ao nascer. Essa associação é mais marcante nas famílias de baixa renda (menos de 6 salários mínimos de renda familiar). Também é um fator de risco para o parto assistido devido a desproporção céfalo-pélvica</vt:lpstr>
      <vt:lpstr>FATORES EXTRÍNSECOS      </vt:lpstr>
      <vt:lpstr>Alimentação</vt:lpstr>
      <vt:lpstr>Infecções</vt:lpstr>
      <vt:lpstr>Infecções</vt:lpstr>
      <vt:lpstr>Higiene</vt:lpstr>
      <vt:lpstr>Higiene</vt:lpstr>
      <vt:lpstr>Cuidados gerais com a criança</vt:lpstr>
      <vt:lpstr>ACOMPANHAMENTO DO CRESCIMENTO </vt:lpstr>
      <vt:lpstr>Identificação de Fatores de Risco:  </vt:lpstr>
      <vt:lpstr>Identificação de Fatores de Risco:  </vt:lpstr>
      <vt:lpstr>COMPRIMENTO</vt:lpstr>
      <vt:lpstr>TERMOS ADEQUADOS</vt:lpstr>
      <vt:lpstr>PESO</vt:lpstr>
      <vt:lpstr>PESO</vt:lpstr>
      <vt:lpstr>Fatores que podem influir negativamente no crescimento intra-uterino</vt:lpstr>
      <vt:lpstr>Fatores que podem influir negativamente no crescimento intra-uterino</vt:lpstr>
      <vt:lpstr>PESO</vt:lpstr>
      <vt:lpstr>Bebês pequenos para a idade gestacional (PIG) - pré-termos ou nascidos à termo - tendem a permanecer pequenos para a idade ou mesmo desnutridos, requerendo atenção especial dos serviços de atenção a criança</vt:lpstr>
      <vt:lpstr>PERÍODOS DE MAIOR CRESCIMENTO </vt:lpstr>
      <vt:lpstr>PROPORÇÕES CORPORAIS</vt:lpstr>
      <vt:lpstr> VELOCIDADE DO CRESCIMENTO DAS DIFERENTES PARTES DO CORPO </vt:lpstr>
      <vt:lpstr>Variações de crescimento entre os diversos sistemas e subsistemas</vt:lpstr>
      <vt:lpstr>PROPORÇÕES CORPORAIS</vt:lpstr>
      <vt:lpstr>VELOCIDADE METABÓLICA</vt:lpstr>
      <vt:lpstr>CRESCIMENTO ÓSSEO</vt:lpstr>
      <vt:lpstr>O crescimento pós-natal </vt:lpstr>
      <vt:lpstr>Crescimento compensatório</vt:lpstr>
      <vt:lpstr>Tendência secular do crescimento</vt:lpstr>
      <vt:lpstr>ASPECTOS NEUROLÓGICOS</vt:lpstr>
      <vt:lpstr>ASPECTOS NEUROLÓGICOS</vt:lpstr>
      <vt:lpstr>ASPECTOS NEUROLÓGICOS</vt:lpstr>
      <vt:lpstr>Tendência secular do crescimento</vt:lpstr>
      <vt:lpstr>Tendência secular do crescimento</vt:lpstr>
      <vt:lpstr>A PROPOSTA DE ACOMPANHAMENTO DO CRESCIMENTO</vt:lpstr>
      <vt:lpstr>ASSISTÊNCIA DE ENFERMAGEM  Condutas dirigidas aos processos patológicos presentes e o estabelecimento de condutas preventivas, adequadas a cada idade, sobre vacinação, alimentação, estimulação e cuidados gerais com a criança, em um processo contínuo de educação para a saúde</vt:lpstr>
      <vt:lpstr>ASSISTÊNCIA DE ENFERMAGEM   Informações sobre o peso e desenvolvimento infantil, coletadas durante a avaliação do crescimento e desenvolvimento da criança, facilitam o diálogo e o aconselhamento </vt:lpstr>
      <vt:lpstr>PERCENTIS DO CARTÃO DA CRIANÇA </vt:lpstr>
      <vt:lpstr>Apresentação do PowerPoint</vt:lpstr>
      <vt:lpstr>Tomado-se o valor da estatura da terceira menina da fila, teremos 3% das meninas estudadas com estatura igual ou inferior àquela medida. Denominamos a estatura da menina número 3 como percentil 3 de estatura para aquela idade específica. </vt:lpstr>
      <vt:lpstr>VALORES ACEITÁVEIS PARA UMA POPULAÇÃO   aqueles compreendidos entre os percentis 3 e 97 (escore Z -2 e 2), que correspondem a 94% da população estimada</vt:lpstr>
      <vt:lpstr>Exemplo: uma criança com 12 meses de idade, cujo comprimento corresponde ao percentil 15 da população de referência, tem comprimento igual ou superior a 15% das crianças da população de referência com igual idade e sexo. </vt:lpstr>
      <vt:lpstr>Apresentação do PowerPoint</vt:lpstr>
      <vt:lpstr>RELAÇÃO PERCENTIL/PESO </vt:lpstr>
      <vt:lpstr>Apresentação do PowerPoint</vt:lpstr>
      <vt:lpstr>INTERPRETAÇÃO DA CURVA DE CRESCIMENTO </vt:lpstr>
      <vt:lpstr>Apresentação do PowerPoint</vt:lpstr>
      <vt:lpstr>observar a posição do peso em relação aos pontos de corte superior e inferior: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PERÍMETRO CEFÁLICO </vt:lpstr>
      <vt:lpstr>Apresentação do PowerPoint</vt:lpstr>
      <vt:lpstr>Condutas recomendadas  &gt; P 97 Ascendente </vt:lpstr>
      <vt:lpstr>Condutas recomendadas - Entre P97 e P 10 - Ascendente</vt:lpstr>
      <vt:lpstr>Condutas recomendadas - Entre P97 e P 10 - Horizontal ou descendente </vt:lpstr>
      <vt:lpstr>Condutas recomendadas - Entre P10 e P 3 - Ascendente </vt:lpstr>
      <vt:lpstr>Condutas recomendadas - Entre P10 e P 3 horizontal ou descendente </vt:lpstr>
      <vt:lpstr>Condutas recomendadas Entre P 3 e P 0,1 - Ascendente, horizontal ou descendente </vt:lpstr>
      <vt:lpstr>Condutas recomendadas Entre P 3 e P 0,1 - Ascendente, horizontal ou descendente </vt:lpstr>
      <vt:lpstr>Condutas recomendadas - Abaixo de 0,1 sem presença de sinais clínicos de desnutrição - Ascendente, horizontal ou descendente  </vt:lpstr>
      <vt:lpstr>Condutas recomendadas - Abaixo de P 0,1 com presença de sinais clínicos de formas graves de desnutrição - Ascendente, horizontal ou descendente</vt:lpstr>
      <vt:lpstr>Recomendações para a alimentação da criança </vt:lpstr>
      <vt:lpstr>Até 6 meses </vt:lpstr>
      <vt:lpstr>6 a 7 meses </vt:lpstr>
      <vt:lpstr>8 a 11 meses </vt:lpstr>
      <vt:lpstr>12 a 23 meses </vt:lpstr>
      <vt:lpstr>2 anos ou mais </vt:lpstr>
      <vt:lpstr>No caso de doença </vt:lpstr>
      <vt:lpstr>PADRÕES DE DIREÇÃO</vt:lpstr>
      <vt:lpstr>VISÃO </vt:lpstr>
      <vt:lpstr>VISÃO</vt:lpstr>
      <vt:lpstr>AUDIÇÃO</vt:lpstr>
      <vt:lpstr>SONO</vt:lpstr>
      <vt:lpstr>SONO REM</vt:lpstr>
      <vt:lpstr>SONO</vt:lpstr>
      <vt:lpstr>SONO</vt:lpstr>
      <vt:lpstr>RESPOSTAS CONDICIONADAS</vt:lpstr>
      <vt:lpstr>SISTEMA RESPIRATÓRIO</vt:lpstr>
      <vt:lpstr>SISTEMA RESPIRATÓRIO</vt:lpstr>
      <vt:lpstr>Apresentação do PowerPoint</vt:lpstr>
      <vt:lpstr>TERMORREGULAÇÃO</vt:lpstr>
      <vt:lpstr>TERMORREGULAÇÃO</vt:lpstr>
      <vt:lpstr>TERMORREGULAÇÃO</vt:lpstr>
      <vt:lpstr>TERMORREGULAÇÃO</vt:lpstr>
      <vt:lpstr>TERMORREGULAÇÃO</vt:lpstr>
      <vt:lpstr>TERMORREGULAÇÃO</vt:lpstr>
      <vt:lpstr>Apresentação do PowerPoint</vt:lpstr>
      <vt:lpstr>FREQÜÊNCIA CARDÍACA (PULSO)</vt:lpstr>
      <vt:lpstr>Apresentação do PowerPoint</vt:lpstr>
      <vt:lpstr>PRESSÃO ARTERIAL</vt:lpstr>
      <vt:lpstr>PRESSÃO ARTERIAL</vt:lpstr>
      <vt:lpstr>PRESSÃO ARTERIAL</vt:lpstr>
      <vt:lpstr>GENITÁLIA MASCULINA</vt:lpstr>
      <vt:lpstr>GENITÁLIA MASCULINA</vt:lpstr>
      <vt:lpstr>GENITÁLIA MASCULINA</vt:lpstr>
      <vt:lpstr>GENITÁLIA MASCULINA</vt:lpstr>
      <vt:lpstr>GENITÁLIA MASCULINA</vt:lpstr>
      <vt:lpstr>GENITÁLIA MASCULINA</vt:lpstr>
      <vt:lpstr>GENITÁLIA FEMININA</vt:lpstr>
      <vt:lpstr>PELE</vt:lpstr>
      <vt:lpstr>PELE</vt:lpstr>
      <vt:lpstr>PELE</vt:lpstr>
      <vt:lpstr>PELE</vt:lpstr>
      <vt:lpstr>PELE</vt:lpstr>
      <vt:lpstr>PELE</vt:lpstr>
      <vt:lpstr>PELE</vt:lpstr>
      <vt:lpstr>FEZES</vt:lpstr>
      <vt:lpstr>FEZES</vt:lpstr>
      <vt:lpstr>FEZES</vt:lpstr>
      <vt:lpstr>FEZES</vt:lpstr>
      <vt:lpstr>CONSTIPAÇÃO</vt:lpstr>
      <vt:lpstr>SOLUÇOS</vt:lpstr>
      <vt:lpstr>DIGESTÃO</vt:lpstr>
      <vt:lpstr>Roteiro de Anamnese para todas as consultas </vt:lpstr>
      <vt:lpstr>História pregressa da moléstia atual (HPMA)</vt:lpstr>
      <vt:lpstr>Interrogatório sobre os demais aparelhos (ISDA)</vt:lpstr>
      <vt:lpstr>OLHOS</vt:lpstr>
      <vt:lpstr>OLHOS</vt:lpstr>
      <vt:lpstr>Interrogatório sobre os demais aparelhos (ISDA)</vt:lpstr>
      <vt:lpstr>Interrogatório sobre os demais aparelhos (ISDA)</vt:lpstr>
      <vt:lpstr>Interrogatório sobre os demais aparelhos (ISDA)</vt:lpstr>
      <vt:lpstr>Interrogatório sobre os demais aparelhos (ISDA)</vt:lpstr>
      <vt:lpstr>Interrogatório sobre os demais aparelhos (ISDA)</vt:lpstr>
      <vt:lpstr>Apresentação do PowerPoint</vt:lpstr>
      <vt:lpstr>TESTE PEATE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GEKERIDA</dc:creator>
  <cp:lastModifiedBy>Isabela</cp:lastModifiedBy>
  <cp:revision>18</cp:revision>
  <dcterms:created xsi:type="dcterms:W3CDTF">2018-03-06T02:21:36Z</dcterms:created>
  <dcterms:modified xsi:type="dcterms:W3CDTF">2019-11-29T20:51:37Z</dcterms:modified>
</cp:coreProperties>
</file>