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5" r:id="rId2"/>
    <p:sldId id="258" r:id="rId3"/>
    <p:sldId id="260" r:id="rId4"/>
    <p:sldId id="286" r:id="rId5"/>
    <p:sldId id="292" r:id="rId6"/>
    <p:sldId id="287" r:id="rId7"/>
    <p:sldId id="288" r:id="rId8"/>
    <p:sldId id="289" r:id="rId9"/>
    <p:sldId id="290" r:id="rId10"/>
    <p:sldId id="294" r:id="rId11"/>
    <p:sldId id="295" r:id="rId12"/>
    <p:sldId id="296" r:id="rId13"/>
    <p:sldId id="297" r:id="rId14"/>
    <p:sldId id="301" r:id="rId15"/>
    <p:sldId id="302" r:id="rId16"/>
    <p:sldId id="303" r:id="rId17"/>
    <p:sldId id="316" r:id="rId18"/>
    <p:sldId id="317" r:id="rId19"/>
    <p:sldId id="318" r:id="rId20"/>
    <p:sldId id="319" r:id="rId21"/>
    <p:sldId id="305" r:id="rId22"/>
    <p:sldId id="306" r:id="rId23"/>
    <p:sldId id="309" r:id="rId24"/>
    <p:sldId id="310" r:id="rId25"/>
    <p:sldId id="311" r:id="rId26"/>
    <p:sldId id="313" r:id="rId27"/>
    <p:sldId id="320" r:id="rId28"/>
    <p:sldId id="300" r:id="rId29"/>
    <p:sldId id="312" r:id="rId30"/>
    <p:sldId id="293" r:id="rId31"/>
    <p:sldId id="315" r:id="rId32"/>
    <p:sldId id="268" r:id="rId33"/>
    <p:sldId id="314" r:id="rId34"/>
    <p:sldId id="269" r:id="rId35"/>
    <p:sldId id="270" r:id="rId36"/>
    <p:sldId id="271" r:id="rId37"/>
    <p:sldId id="272" r:id="rId38"/>
    <p:sldId id="273" r:id="rId39"/>
    <p:sldId id="274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5779A-66DD-4B55-8C6D-271B7FA80C1C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39EED-2D4C-4EF4-8475-0AC619AAA0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59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11/07/2018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Imagem 7"/>
          <p:cNvSpPr>
            <a:spLocks noGrp="1"/>
          </p:cNvSpPr>
          <p:nvPr>
            <p:ph type="pic" idx="1"/>
          </p:nvPr>
        </p:nvSpPr>
        <p:spPr>
          <a:xfrm>
            <a:off x="357158" y="1643049"/>
            <a:ext cx="8429684" cy="3929091"/>
          </a:xfrm>
        </p:spPr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>
          <a:xfrm>
            <a:off x="0" y="2214554"/>
            <a:ext cx="9144000" cy="4643446"/>
          </a:xfrm>
        </p:spPr>
        <p:txBody>
          <a:bodyPr>
            <a:normAutofit/>
          </a:bodyPr>
          <a:lstStyle/>
          <a:p>
            <a:pPr algn="ctr"/>
            <a:r>
              <a:rPr lang="pt-BR" sz="3500" b="1" dirty="0" smtClean="0">
                <a:solidFill>
                  <a:srgbClr val="0070C0"/>
                </a:solidFill>
              </a:rPr>
              <a:t>ORGANISMOS VIVOS PRESERVAM UM MEIO INTERNO DISTINTO, APESAR DAS ALTERAÇÕES NO MEIO EXTERNO</a:t>
            </a:r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00034" y="357166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FF0000"/>
                </a:solidFill>
              </a:rPr>
              <a:t>MEIO INTERNO</a:t>
            </a:r>
            <a:endParaRPr lang="pt-BR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HOMEOSTASE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357850"/>
          </a:xfrm>
        </p:spPr>
        <p:txBody>
          <a:bodyPr>
            <a:normAutofit/>
          </a:bodyPr>
          <a:lstStyle/>
          <a:p>
            <a:r>
              <a:rPr lang="pt-BR" dirty="0" smtClean="0"/>
              <a:t>processo contínuo</a:t>
            </a:r>
          </a:p>
          <a:p>
            <a:r>
              <a:rPr lang="pt-BR" dirty="0" smtClean="0"/>
              <a:t>monitoramento de múltiplos parâmetros</a:t>
            </a:r>
          </a:p>
          <a:p>
            <a:r>
              <a:rPr lang="pt-BR" dirty="0" smtClean="0"/>
              <a:t>coordenação de respostas adequadas para minimizar o distúrbio</a:t>
            </a:r>
          </a:p>
          <a:p>
            <a:r>
              <a:rPr lang="pt-BR" dirty="0" smtClean="0"/>
              <a:t>respostas e controle localizados ou sistêmicos</a:t>
            </a:r>
          </a:p>
          <a:p>
            <a:r>
              <a:rPr lang="pt-BR" dirty="0" smtClean="0"/>
              <a:t>três componentes: um </a:t>
            </a:r>
            <a:r>
              <a:rPr lang="pt-BR" b="1" dirty="0" smtClean="0">
                <a:solidFill>
                  <a:srgbClr val="0070C0"/>
                </a:solidFill>
              </a:rPr>
              <a:t>estímulo</a:t>
            </a:r>
            <a:r>
              <a:rPr lang="pt-BR" dirty="0" smtClean="0"/>
              <a:t>, uma </a:t>
            </a:r>
            <a:r>
              <a:rPr lang="pt-BR" b="1" dirty="0" smtClean="0">
                <a:solidFill>
                  <a:srgbClr val="0070C0"/>
                </a:solidFill>
              </a:rPr>
              <a:t>célula ou tecido que avaliam</a:t>
            </a:r>
            <a:r>
              <a:rPr lang="pt-BR" dirty="0" smtClean="0"/>
              <a:t> o estímulo e iniciam a resposta, e as células ou tecidos que efetuam a </a:t>
            </a:r>
            <a:r>
              <a:rPr lang="pt-BR" b="1" dirty="0" smtClean="0">
                <a:solidFill>
                  <a:srgbClr val="0070C0"/>
                </a:solidFill>
              </a:rPr>
              <a:t>resposta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pt-BR" sz="6000" b="1" dirty="0" smtClean="0">
                <a:solidFill>
                  <a:srgbClr val="0070C0"/>
                </a:solidFill>
              </a:rPr>
              <a:t>Controle local </a:t>
            </a:r>
            <a:endParaRPr lang="pt-BR" sz="60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66124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uma célula ou tecido percebe uma variação nas imediações vizinhas e responde por sinalização </a:t>
            </a:r>
            <a:r>
              <a:rPr lang="pt-BR" dirty="0" err="1" smtClean="0"/>
              <a:t>parácrina</a:t>
            </a:r>
            <a:r>
              <a:rPr lang="pt-BR" dirty="0" smtClean="0"/>
              <a:t> e/ou  </a:t>
            </a:r>
            <a:r>
              <a:rPr lang="pt-BR" dirty="0" err="1" smtClean="0"/>
              <a:t>autócrina</a:t>
            </a:r>
            <a:endParaRPr lang="pt-BR" dirty="0" smtClean="0"/>
          </a:p>
          <a:p>
            <a:r>
              <a:rPr lang="pt-BR" dirty="0" smtClean="0"/>
              <a:t> resposta restrita à região onde a variação ocorreu 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↓concentração de oxigênio em um tecido </a:t>
            </a:r>
            <a:r>
              <a:rPr lang="pt-BR" dirty="0" smtClean="0"/>
              <a:t>- as células dos capilares da região percebem a situação e respondem secretando uma substância </a:t>
            </a:r>
            <a:r>
              <a:rPr lang="pt-BR" dirty="0" err="1" smtClean="0"/>
              <a:t>parácrina</a:t>
            </a:r>
            <a:r>
              <a:rPr lang="pt-BR" dirty="0" smtClean="0"/>
              <a:t> (o dióxido de carbono e ácido lático) que provoca o relaxamento da musculatura da parede dos vasos sanguíneos, dilatando os mesmos e permitindo o ingresso de mais sangue e oxigênio na área.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Controle reflexo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142984"/>
            <a:ext cx="8858280" cy="5715016"/>
          </a:xfrm>
        </p:spPr>
        <p:txBody>
          <a:bodyPr>
            <a:normAutofit/>
          </a:bodyPr>
          <a:lstStyle/>
          <a:p>
            <a:r>
              <a:rPr lang="pt-BR" dirty="0" smtClean="0"/>
              <a:t>o controle da reação se dá fora do órgão que efetua a resposta</a:t>
            </a:r>
          </a:p>
          <a:p>
            <a:r>
              <a:rPr lang="pt-BR" dirty="0" smtClean="0"/>
              <a:t>via de longa distância que utiliza o sistema nervoso e/ou o sistema endócrino para receber estímulos, integrar a informação e reagir 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Vias reflexas</a:t>
            </a:r>
            <a:r>
              <a:rPr lang="pt-BR" dirty="0" smtClean="0"/>
              <a:t>: circuitos de resposta e circuitos de retroalimentação</a:t>
            </a:r>
          </a:p>
          <a:p>
            <a:r>
              <a:rPr lang="pt-BR" dirty="0" smtClean="0"/>
              <a:t>Componentes do circuito de resposta: um </a:t>
            </a:r>
            <a:r>
              <a:rPr lang="pt-BR" b="1" dirty="0" smtClean="0">
                <a:solidFill>
                  <a:srgbClr val="0070C0"/>
                </a:solidFill>
              </a:rPr>
              <a:t>sinal</a:t>
            </a:r>
            <a:r>
              <a:rPr lang="pt-BR" dirty="0" smtClean="0"/>
              <a:t> de estímulo, </a:t>
            </a:r>
            <a:r>
              <a:rPr lang="pt-BR" b="1" dirty="0" smtClean="0">
                <a:solidFill>
                  <a:srgbClr val="0070C0"/>
                </a:solidFill>
              </a:rPr>
              <a:t>integração</a:t>
            </a:r>
            <a:r>
              <a:rPr lang="pt-BR" dirty="0" smtClean="0"/>
              <a:t> do sinal e um sinal de </a:t>
            </a:r>
            <a:r>
              <a:rPr lang="pt-BR" b="1" dirty="0" smtClean="0">
                <a:solidFill>
                  <a:srgbClr val="0070C0"/>
                </a:solidFill>
              </a:rPr>
              <a:t>resposta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57158" y="0"/>
            <a:ext cx="8101042" cy="6858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>Estímulo</a:t>
            </a:r>
            <a:br>
              <a:rPr lang="pt-BR" sz="3600" b="1" dirty="0" smtClean="0"/>
            </a:br>
            <a:r>
              <a:rPr lang="pt-BR" sz="3600" b="1" dirty="0" smtClean="0"/>
              <a:t>↓</a:t>
            </a:r>
            <a:br>
              <a:rPr lang="pt-BR" sz="3600" b="1" dirty="0" smtClean="0"/>
            </a:br>
            <a:r>
              <a:rPr lang="pt-BR" sz="3600" b="1" dirty="0" smtClean="0"/>
              <a:t>receptor</a:t>
            </a:r>
            <a:br>
              <a:rPr lang="pt-BR" sz="3600" b="1" dirty="0" smtClean="0"/>
            </a:br>
            <a:r>
              <a:rPr lang="pt-BR" sz="3600" b="1" dirty="0" smtClean="0"/>
              <a:t> ↓ </a:t>
            </a:r>
            <a:br>
              <a:rPr lang="pt-BR" sz="3600" b="1" dirty="0" smtClean="0"/>
            </a:br>
            <a:r>
              <a:rPr lang="pt-BR" sz="3600" b="1" dirty="0" smtClean="0"/>
              <a:t>via aferente</a:t>
            </a:r>
            <a:br>
              <a:rPr lang="pt-BR" sz="3600" b="1" dirty="0" smtClean="0"/>
            </a:br>
            <a:r>
              <a:rPr lang="pt-BR" sz="3600" b="1" dirty="0" smtClean="0"/>
              <a:t> ↓ </a:t>
            </a:r>
            <a:br>
              <a:rPr lang="pt-BR" sz="3600" b="1" dirty="0" smtClean="0"/>
            </a:br>
            <a:r>
              <a:rPr lang="pt-BR" sz="3600" b="1" dirty="0" smtClean="0"/>
              <a:t>centro de integração</a:t>
            </a:r>
            <a:br>
              <a:rPr lang="pt-BR" sz="3600" b="1" dirty="0" smtClean="0"/>
            </a:br>
            <a:r>
              <a:rPr lang="pt-BR" sz="3600" b="1" dirty="0" smtClean="0"/>
              <a:t> ↓ </a:t>
            </a:r>
            <a:br>
              <a:rPr lang="pt-BR" sz="3600" b="1" dirty="0" smtClean="0"/>
            </a:br>
            <a:r>
              <a:rPr lang="pt-BR" sz="3600" b="1" dirty="0" smtClean="0"/>
              <a:t>via eferente</a:t>
            </a:r>
            <a:br>
              <a:rPr lang="pt-BR" sz="3600" b="1" dirty="0" smtClean="0"/>
            </a:br>
            <a:r>
              <a:rPr lang="pt-BR" sz="3600" b="1" dirty="0" smtClean="0"/>
              <a:t> ↓ </a:t>
            </a:r>
            <a:br>
              <a:rPr lang="pt-BR" sz="3600" b="1" dirty="0" smtClean="0"/>
            </a:br>
            <a:r>
              <a:rPr lang="pt-BR" sz="3600" b="1" dirty="0" smtClean="0"/>
              <a:t>efetor</a:t>
            </a:r>
            <a:br>
              <a:rPr lang="pt-BR" sz="3600" b="1" dirty="0" smtClean="0"/>
            </a:br>
            <a:r>
              <a:rPr lang="pt-BR" sz="3600" b="1" dirty="0" smtClean="0"/>
              <a:t> ↓ </a:t>
            </a:r>
            <a:br>
              <a:rPr lang="pt-BR" sz="3600" b="1" dirty="0" smtClean="0"/>
            </a:br>
            <a:r>
              <a:rPr lang="pt-BR" sz="3600" b="1" dirty="0" smtClean="0"/>
              <a:t>resposta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b="1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VIA REFLEXA HOMEOSTÁTICA 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85000" lnSpcReduction="1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Estímulo</a:t>
            </a:r>
            <a:r>
              <a:rPr lang="pt-BR" b="1" dirty="0" smtClean="0"/>
              <a:t> </a:t>
            </a:r>
            <a:r>
              <a:rPr lang="pt-BR" dirty="0" smtClean="0"/>
              <a:t>-  distúrbio ou variação que desencadeia a ação da via ( variação da temperatura, no conteúdo do oxigênio, na pressão sanguínea, ou qualquer um de diversos parâmetros)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Sensor</a:t>
            </a:r>
            <a:r>
              <a:rPr lang="pt-BR" b="1" dirty="0" smtClean="0"/>
              <a:t> </a:t>
            </a:r>
            <a:r>
              <a:rPr lang="pt-BR" dirty="0" smtClean="0"/>
              <a:t>ou receptor -  percebe o estímulo e está continuamente monitorando o seu ambiente. Quando alertado sobre uma variação, o receptor envia um sinal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Sinal</a:t>
            </a:r>
            <a:r>
              <a:rPr lang="pt-BR" b="1" dirty="0" smtClean="0"/>
              <a:t> -</a:t>
            </a:r>
            <a:r>
              <a:rPr lang="pt-BR" dirty="0" smtClean="0"/>
              <a:t> ou via aferente (que chega) de ligação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Centro de integração </a:t>
            </a:r>
            <a:r>
              <a:rPr lang="pt-BR" dirty="0" smtClean="0"/>
              <a:t>- centro de controle que avalia o sinal recebido, compara-o com um padrão e determina uma resposta 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Sina</a:t>
            </a:r>
            <a:r>
              <a:rPr lang="pt-BR" dirty="0" smtClean="0">
                <a:solidFill>
                  <a:srgbClr val="FF0000"/>
                </a:solidFill>
              </a:rPr>
              <a:t>l</a:t>
            </a:r>
            <a:r>
              <a:rPr lang="pt-BR" dirty="0" smtClean="0"/>
              <a:t> - ou via eferente (que sai) de ligação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Efetor</a:t>
            </a:r>
            <a:r>
              <a:rPr lang="pt-BR" b="1" dirty="0" smtClean="0"/>
              <a:t> </a:t>
            </a:r>
            <a:r>
              <a:rPr lang="pt-BR" dirty="0" smtClean="0"/>
              <a:t>-  célula ou tecido que age</a:t>
            </a:r>
          </a:p>
          <a:p>
            <a:r>
              <a:rPr lang="pt-BR" b="1" dirty="0" smtClean="0">
                <a:solidFill>
                  <a:srgbClr val="FF0000"/>
                </a:solidFill>
              </a:rPr>
              <a:t>Resposta</a:t>
            </a:r>
            <a:r>
              <a:rPr lang="pt-BR" dirty="0" smtClean="0"/>
              <a:t> – ação apropriada para retornar a situação aos limites de normalidade.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r>
              <a:rPr lang="pt-BR" b="1" dirty="0" smtClean="0"/>
              <a:t>COMPARAÇÃO COM UM AQUÁRIO</a:t>
            </a:r>
            <a:endParaRPr lang="pt-BR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</p:spPr>
        <p:txBody>
          <a:bodyPr>
            <a:normAutofit fontScale="92500"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Componente</a:t>
            </a:r>
          </a:p>
          <a:p>
            <a:r>
              <a:rPr lang="pt-BR" sz="3900" dirty="0" smtClean="0"/>
              <a:t>Termômetro</a:t>
            </a:r>
          </a:p>
          <a:p>
            <a:r>
              <a:rPr lang="pt-BR" sz="3900" dirty="0" smtClean="0"/>
              <a:t>Fio de comunicação</a:t>
            </a:r>
          </a:p>
          <a:p>
            <a:r>
              <a:rPr lang="pt-BR" sz="3900" dirty="0" smtClean="0"/>
              <a:t>Caixa de controle</a:t>
            </a:r>
          </a:p>
          <a:p>
            <a:r>
              <a:rPr lang="pt-BR" sz="3900" dirty="0" smtClean="0"/>
              <a:t>Fio de comunicação</a:t>
            </a:r>
          </a:p>
          <a:p>
            <a:r>
              <a:rPr lang="pt-BR" sz="3900" dirty="0" smtClean="0"/>
              <a:t>Aquecedor</a:t>
            </a:r>
            <a:endParaRPr lang="pt-BR" sz="37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500562" y="1142984"/>
            <a:ext cx="4643438" cy="5715016"/>
          </a:xfrm>
        </p:spPr>
        <p:txBody>
          <a:bodyPr>
            <a:normAutofit fontScale="92500"/>
          </a:bodyPr>
          <a:lstStyle/>
          <a:p>
            <a:r>
              <a:rPr lang="pt-BR" sz="3700" b="1" dirty="0" smtClean="0">
                <a:solidFill>
                  <a:srgbClr val="FF0000"/>
                </a:solidFill>
              </a:rPr>
              <a:t>Reflexo biológico equivalente</a:t>
            </a:r>
          </a:p>
          <a:p>
            <a:r>
              <a:rPr lang="pt-BR" sz="3900" dirty="0" smtClean="0"/>
              <a:t>Receptor</a:t>
            </a:r>
          </a:p>
          <a:p>
            <a:r>
              <a:rPr lang="pt-BR" sz="3900" dirty="0" smtClean="0"/>
              <a:t>Via aferente</a:t>
            </a:r>
          </a:p>
          <a:p>
            <a:r>
              <a:rPr lang="pt-BR" sz="3900" dirty="0" smtClean="0"/>
              <a:t>Centro de integração</a:t>
            </a:r>
          </a:p>
          <a:p>
            <a:r>
              <a:rPr lang="pt-BR" sz="3900" dirty="0" smtClean="0"/>
              <a:t>Via eferente</a:t>
            </a:r>
          </a:p>
          <a:p>
            <a:r>
              <a:rPr lang="pt-BR" sz="3900" dirty="0" smtClean="0"/>
              <a:t>Efetor</a:t>
            </a:r>
            <a:endParaRPr lang="pt-BR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PONTO DE REFERÊNCIA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r>
              <a:rPr lang="pt-BR" dirty="0" smtClean="0"/>
              <a:t>valor normal para um parâmetro </a:t>
            </a:r>
          </a:p>
          <a:p>
            <a:r>
              <a:rPr lang="pt-BR" dirty="0" smtClean="0"/>
              <a:t>pode variar de pessoa para pessoa ou ainda para o mesmo indivíduo ao longo de um período de tempo</a:t>
            </a:r>
          </a:p>
          <a:p>
            <a:r>
              <a:rPr lang="pt-BR" dirty="0" smtClean="0"/>
              <a:t>influenciado pela herança genética, condições às quais a pessoa está habituada, ciclo diário claro-escuro e as estações do ano</a:t>
            </a:r>
          </a:p>
          <a:p>
            <a:r>
              <a:rPr lang="pt-BR" dirty="0" smtClean="0"/>
              <a:t> aclimatação -  adaptação dos processos fisiológicos a um dado conjunto de condições ambientais.</a:t>
            </a:r>
          </a:p>
          <a:p>
            <a:r>
              <a:rPr lang="pt-BR" dirty="0" smtClean="0"/>
              <a:t>biorritmos - padrões de variação de certos parâmetros de modo previsível ao longo de um período de tempo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valores normais de parâmetros fisiológic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Resultado de imagem para valores normais de parâmetros fisiológic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Resultado de imagem para parâmetros  normais de glicemia, colesterol, trigliceríde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228" name="AutoShape 4" descr="Resultado de imagem para parâmetros  normais de glicemia, colesterol, trigliceríde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230" name="AutoShape 6" descr="Resultado de imagem para parâmetros  normais de glicemia, colesterol, trigliceríde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232" name="AutoShape 8" descr="Resultado de imagem para parâmetros  normais de glicemia, colesterol, trigliceríde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2234" name="Picture 10" descr="Resultado de imagem para parâmetros  normais de glicemia, colesterol, trigliceríde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HOMEOSTASE</a:t>
            </a:r>
            <a:endParaRPr lang="pt-BR" sz="54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429288"/>
          </a:xfrm>
        </p:spPr>
        <p:txBody>
          <a:bodyPr>
            <a:normAutofit lnSpcReduction="10000"/>
          </a:bodyPr>
          <a:lstStyle/>
          <a:p>
            <a:r>
              <a:rPr lang="pt-BR" sz="4000" dirty="0" smtClean="0"/>
              <a:t>Manutenção de “</a:t>
            </a:r>
            <a:r>
              <a:rPr lang="pt-BR" sz="4000" b="1" dirty="0" smtClean="0">
                <a:solidFill>
                  <a:srgbClr val="0070C0"/>
                </a:solidFill>
              </a:rPr>
              <a:t>um meio interno relativamente constante</a:t>
            </a:r>
            <a:r>
              <a:rPr lang="pt-BR" sz="4000" dirty="0" smtClean="0"/>
              <a:t>”. (Cannon, 1929) </a:t>
            </a:r>
          </a:p>
          <a:p>
            <a:r>
              <a:rPr lang="pt-BR" sz="4000" dirty="0" smtClean="0"/>
              <a:t>Processo </a:t>
            </a:r>
            <a:r>
              <a:rPr lang="pt-BR" sz="4000" b="1" dirty="0" smtClean="0">
                <a:solidFill>
                  <a:srgbClr val="0070C0"/>
                </a:solidFill>
              </a:rPr>
              <a:t>dinâmico</a:t>
            </a:r>
            <a:r>
              <a:rPr lang="pt-BR" sz="4000" dirty="0" smtClean="0"/>
              <a:t> - Estado de equilíbrio razoavelmente estável entre as variáveis fisiológicas.</a:t>
            </a:r>
          </a:p>
          <a:p>
            <a:r>
              <a:rPr lang="pt-BR" sz="4000" b="1" dirty="0" smtClean="0">
                <a:solidFill>
                  <a:srgbClr val="0070C0"/>
                </a:solidFill>
              </a:rPr>
              <a:t>Habilidade</a:t>
            </a:r>
            <a:r>
              <a:rPr lang="pt-BR" sz="4000" dirty="0" smtClean="0"/>
              <a:t> de manutenção do meio interno constante – todos os órgãos e tecidos contribuem.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Resultado de imagem para parâmetros  normais de glicem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pt-BR" b="1" dirty="0" smtClean="0"/>
              <a:t>RESPOSTAS A ALTERAÇÕES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r>
              <a:rPr lang="pt-BR" b="1" dirty="0" smtClean="0"/>
              <a:t>↑</a:t>
            </a:r>
            <a:r>
              <a:rPr lang="pt-BR" dirty="0" smtClean="0"/>
              <a:t>T de apenas 11° F (7</a:t>
            </a:r>
            <a:r>
              <a:rPr lang="pt-BR" baseline="30000" dirty="0" smtClean="0"/>
              <a:t>o</a:t>
            </a:r>
            <a:r>
              <a:rPr lang="pt-BR" dirty="0" smtClean="0"/>
              <a:t> C) acima da normal </a:t>
            </a:r>
            <a:r>
              <a:rPr lang="pt-BR" b="1" dirty="0" smtClean="0"/>
              <a:t>→</a:t>
            </a:r>
            <a:r>
              <a:rPr lang="pt-BR" dirty="0" smtClean="0"/>
              <a:t> ciclo vicioso de aumento do metabolismo celular que destrói as células</a:t>
            </a:r>
          </a:p>
          <a:p>
            <a:r>
              <a:rPr lang="pt-BR" b="1" dirty="0" smtClean="0"/>
              <a:t>↓</a:t>
            </a:r>
            <a:r>
              <a:rPr lang="pt-BR" dirty="0" smtClean="0"/>
              <a:t>concentração de íons potássio para menos de um terço da normal </a:t>
            </a:r>
            <a:r>
              <a:rPr lang="pt-BR" b="1" dirty="0" smtClean="0"/>
              <a:t>→</a:t>
            </a:r>
            <a:r>
              <a:rPr lang="pt-BR" dirty="0" smtClean="0"/>
              <a:t> paralisia em conseqüência da incapacidade dos nervos de conduzir impulsos</a:t>
            </a:r>
          </a:p>
          <a:p>
            <a:r>
              <a:rPr lang="pt-BR" dirty="0" smtClean="0"/>
              <a:t> </a:t>
            </a:r>
            <a:r>
              <a:rPr lang="pt-BR" b="1" dirty="0" smtClean="0"/>
              <a:t>↑</a:t>
            </a:r>
            <a:r>
              <a:rPr lang="pt-BR" dirty="0" smtClean="0"/>
              <a:t> concentração de íons potássio para duas ou mais vezes em relação à normal </a:t>
            </a:r>
            <a:r>
              <a:rPr lang="pt-BR" b="1" dirty="0" smtClean="0"/>
              <a:t>→</a:t>
            </a:r>
            <a:r>
              <a:rPr lang="pt-BR" dirty="0" smtClean="0"/>
              <a:t> o músculo cardíaco provavelmente será gravemente deprimido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pt-BR" b="1" dirty="0" smtClean="0"/>
              <a:t>RESPOSTAS A ALTERAÇÕES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↓</a:t>
            </a:r>
            <a:r>
              <a:rPr lang="pt-BR" sz="3600" dirty="0" smtClean="0"/>
              <a:t> concentração de íons cálcio para abaixo da metade da normal </a:t>
            </a:r>
            <a:r>
              <a:rPr lang="pt-BR" sz="3600" b="1" dirty="0" smtClean="0"/>
              <a:t>→</a:t>
            </a:r>
            <a:r>
              <a:rPr lang="pt-BR" sz="3600" dirty="0" smtClean="0"/>
              <a:t>  contração tetânica dos músculos do corpo por causa da geração espontânea de um excesso de impulsos nervosos nos nervos periféricos.</a:t>
            </a:r>
          </a:p>
          <a:p>
            <a:r>
              <a:rPr lang="pt-BR" sz="3600" b="1" dirty="0" smtClean="0"/>
              <a:t>↓</a:t>
            </a:r>
            <a:r>
              <a:rPr lang="pt-BR" sz="3600" dirty="0" smtClean="0"/>
              <a:t> a concentração de glicose para abaixo da metade da normal </a:t>
            </a:r>
            <a:r>
              <a:rPr lang="pt-BR" sz="3600" b="1" dirty="0" smtClean="0"/>
              <a:t>→</a:t>
            </a:r>
            <a:r>
              <a:rPr lang="pt-BR" sz="3600" dirty="0" smtClean="0"/>
              <a:t> irritabilidade mental extrema e, às vezes convulsões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pptrevisoesosmorregulaaoetermorregulaao-140926091627-phpapp01/95/termorregulao-e-osmorregulao-4-638.jpg?cb=14117231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lideplayer.com.br/2/354861/slides/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mages.slideplayer.com.br/2/354861/slides/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lh4.ggpht.com/-aRyBrOpcB1E/VOn2eY7N6-I/AAAAAAAASgM/Hl-PNyv9Pdo/Feedback%252520negativo%252520Press%2525C3%2525A3o%252520Arterial%25255B2%25255D.png?imgmax=8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286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h3.googleusercontent.com/-5VirS9DWytc/VMhsD-jPbFI/AAAAAAAAAIg/xmAf6FPyxqo/s640/blogger-image-3718784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311"/>
            <a:ext cx="9144000" cy="6881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lh3.ggpht.com/-nNVpU6FiaTo/VOn2ff6MIiI/AAAAAAAASgc/JehPRsToclQ/Feedback%252520positivo%252520Contra%2525C3%2525A7%2525C3%2525A3o%252520Uterina%25255B2%25255D.png?imgmax=8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i.ytimg.com/vi/Vt7Gh4yIXF0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908"/>
            <a:ext cx="9144000" cy="687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s.slideplayer.com.br/28/9438705/slides/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2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lh3.ggpht.com/-GkXj-fuvc_U/VOn2e2yagbI/AAAAAAAASgU/WXMYQUhvQhQ/Feedback%252520positivo%252520Bombeamento%252520do%252520Cora%2525C3%2525A7%2525C3%2525A3o%25255B2%25255D.png?imgmax=8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7030A0"/>
                </a:solidFill>
              </a:rPr>
              <a:t>SISTEMA RESPIRATÓRIO </a:t>
            </a:r>
            <a:endParaRPr lang="pt-BR" sz="5400" b="1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mantém a </a:t>
            </a:r>
            <a:r>
              <a:rPr lang="pt-BR" sz="4000" dirty="0" err="1" smtClean="0"/>
              <a:t>homeostase</a:t>
            </a:r>
            <a:r>
              <a:rPr lang="pt-BR" sz="4000" dirty="0" smtClean="0"/>
              <a:t> dos gases oxigênio e gás carbônico no meio interno</a:t>
            </a:r>
          </a:p>
          <a:p>
            <a:r>
              <a:rPr lang="pt-BR" sz="4000" dirty="0" smtClean="0"/>
              <a:t>o sangue captura nos alvéolos o oxigênio necessário para as células </a:t>
            </a:r>
          </a:p>
          <a:p>
            <a:r>
              <a:rPr lang="pt-BR" sz="4000" dirty="0" smtClean="0"/>
              <a:t>o dióxido de carbono é liberado do sangue para os alvéolos pulmonares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lh6.ggpht.com/-PYWHcoZTlSk/VOn2dt7CqoI/AAAAAAAASgE/o_fCvYrPcNU/Feedback%252520negativo%252520Di%2525C3%2525B3xido%252520de%252520Carbono%25255B2%25255D.png?imgmax=8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rgbClr val="0070C0"/>
                </a:solidFill>
              </a:rPr>
              <a:t>SISTEMA DIGESTIVO </a:t>
            </a:r>
            <a:endParaRPr lang="pt-BR" sz="60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mantém a constituição do meio interno através da ingestão, digestão e absorção de alimentos como carboidratos, proteínas e gorduras, importantes para a constância dos níveis extracelulares de glicose, aminoácidos e ácidos graxos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SISTEMA MÚSCULO-ESQUELÉTICO 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Propicia mobilidade para o local adequado no devido tempo para obtenção dos alimentos necessários para a nutrição e para proteção contra ambientes adversos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b="1" dirty="0" smtClean="0">
                <a:solidFill>
                  <a:srgbClr val="00B0F0"/>
                </a:solidFill>
              </a:rPr>
              <a:t>RIM</a:t>
            </a:r>
            <a:endParaRPr lang="pt-BR" sz="6600" b="1" dirty="0">
              <a:solidFill>
                <a:srgbClr val="00B0F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órgão homeostático por excelência</a:t>
            </a:r>
          </a:p>
          <a:p>
            <a:r>
              <a:rPr lang="pt-BR" sz="4000" dirty="0" smtClean="0"/>
              <a:t>mantém o nível interno de grande número de componentes - íons, </a:t>
            </a:r>
            <a:r>
              <a:rPr lang="pt-BR" sz="4000" dirty="0" err="1" smtClean="0"/>
              <a:t>osmolaridade</a:t>
            </a:r>
            <a:r>
              <a:rPr lang="pt-BR" sz="4000" dirty="0" smtClean="0"/>
              <a:t>, pH, dióxido de carbono, uréia, ácido úrico, água, glicose, aminoácidos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SISTEMA NERVOSO </a:t>
            </a:r>
            <a:endParaRPr lang="pt-BR" sz="54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858280" cy="490063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Os receptores sensoriais detectam o estado do corpo ou o estado do meio ambiente - pele , olhos, ouvidos</a:t>
            </a:r>
          </a:p>
          <a:p>
            <a:r>
              <a:rPr lang="pt-BR" dirty="0" smtClean="0"/>
              <a:t>O cérebro pode armazenar informações, gerar pensamentos, criar ambição e determinar as reações do organismo em resposta às sensações </a:t>
            </a:r>
          </a:p>
          <a:p>
            <a:r>
              <a:rPr lang="pt-BR" dirty="0" smtClean="0"/>
              <a:t>O sistema nervoso autônomo opera em um nível subconsciente e controla muitas funções dos órgãos internos, incluindo o nível de atividade de bombeamento pelo coração, movimentos do trato gastrointestinal e secreção de muitas das glândulas do corpo.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chemeClr val="accent2">
                    <a:lumMod val="75000"/>
                  </a:schemeClr>
                </a:solidFill>
              </a:rPr>
              <a:t>SISTEMA ENDÓCRINO </a:t>
            </a:r>
            <a:endParaRPr lang="pt-BR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contribui para a manutenção da disponibilidade de substratos energéticos (glicose, ácidos graxos) e do equilíbrio </a:t>
            </a:r>
            <a:r>
              <a:rPr lang="pt-BR" sz="4400" dirty="0" err="1" smtClean="0"/>
              <a:t>hidroeletrolítico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b="1" dirty="0" smtClean="0">
                <a:solidFill>
                  <a:schemeClr val="accent3">
                    <a:lumMod val="50000"/>
                  </a:schemeClr>
                </a:solidFill>
              </a:rPr>
              <a:t>REPRODUÇÃO</a:t>
            </a:r>
            <a:endParaRPr lang="pt-BR" sz="6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através da geração de novos seres em substituição aos que estão morrendo 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Participação do fluido extracelular na HOMEOSTASE 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8858280" cy="4972072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Variáveis fisiológicas - pressão, volume, </a:t>
            </a:r>
            <a:r>
              <a:rPr lang="pt-BR" sz="4000" dirty="0" err="1" smtClean="0"/>
              <a:t>osmolaridade</a:t>
            </a:r>
            <a:r>
              <a:rPr lang="pt-BR" sz="4000" dirty="0" smtClean="0"/>
              <a:t>, pH, concentrações iônicas e de outros componentes- dentro de faixas estreitas de variação para permitir que as células sobrevivam em condições normais de funcionamento.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ducabras.com/media/emtudo_img/upload/_img/20141209_12384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O sistema nervoso atua na preservação do “ajuste” ao ambiente interno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857364"/>
            <a:ext cx="8429684" cy="5000636"/>
          </a:xfrm>
        </p:spPr>
        <p:txBody>
          <a:bodyPr>
            <a:normAutofit/>
          </a:bodyPr>
          <a:lstStyle/>
          <a:p>
            <a:pPr lvl="0"/>
            <a:r>
              <a:rPr lang="pt-BR" sz="4000" dirty="0" smtClean="0"/>
              <a:t>Manutenção de condições compatíveis com o funcionamento normal. </a:t>
            </a:r>
          </a:p>
          <a:p>
            <a:pPr lvl="0"/>
            <a:r>
              <a:rPr lang="pt-BR" sz="4000" dirty="0" smtClean="0"/>
              <a:t>O SN coordena e integra o volume sanguíneo, a </a:t>
            </a:r>
            <a:r>
              <a:rPr lang="pt-BR" sz="4000" dirty="0" err="1" smtClean="0"/>
              <a:t>osmolaridade</a:t>
            </a:r>
            <a:r>
              <a:rPr lang="pt-BR" sz="4000" dirty="0" smtClean="0"/>
              <a:t>, a pressão sanguínea e a temperatura do corpo, entre outros parâmetros.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Nível tônico de atividade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8858280" cy="4900634"/>
          </a:xfrm>
        </p:spPr>
        <p:txBody>
          <a:bodyPr>
            <a:normAutofit/>
          </a:bodyPr>
          <a:lstStyle/>
          <a:p>
            <a:pPr lvl="0" algn="ctr"/>
            <a:r>
              <a:rPr lang="pt-BR" sz="4400" dirty="0" smtClean="0"/>
              <a:t>Exemplo: regulação nervosa do diâmetro de certos vasos sanguíneos, onde um aumento de sinais vindos do sistema nervoso diminui o diâmetro, enquanto que um decréscimo determina o aumento do diâmetro.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14298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Controles antagonistas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5500702"/>
          </a:xfrm>
        </p:spPr>
        <p:txBody>
          <a:bodyPr>
            <a:normAutofit/>
          </a:bodyPr>
          <a:lstStyle/>
          <a:p>
            <a:pPr lvl="0"/>
            <a:r>
              <a:rPr lang="pt-BR" sz="3600" dirty="0" smtClean="0"/>
              <a:t>A insulina diminui a concentração da glicose no sangue enquanto que o </a:t>
            </a:r>
            <a:r>
              <a:rPr lang="pt-BR" sz="3600" dirty="0" err="1" smtClean="0"/>
              <a:t>glucagon</a:t>
            </a:r>
            <a:r>
              <a:rPr lang="pt-BR" sz="3600" dirty="0" smtClean="0"/>
              <a:t> aumenta a concentração da glicose no sangue</a:t>
            </a:r>
          </a:p>
          <a:p>
            <a:pPr lvl="0"/>
            <a:r>
              <a:rPr lang="pt-BR" sz="3600" dirty="0" smtClean="0"/>
              <a:t>sinais químicos a partir de um neurônio simpático aumentam o batimento cardíaco, enquanto que sinais químicos do neurônio parassimpático diminuem o batimento cardíaco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Sinais químicos podem possuir efeitos distintos em diferentes tecidos do corpo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829196"/>
          </a:xfrm>
        </p:spPr>
        <p:txBody>
          <a:bodyPr>
            <a:normAutofit/>
          </a:bodyPr>
          <a:lstStyle/>
          <a:p>
            <a:pPr lvl="0"/>
            <a:r>
              <a:rPr lang="pt-BR" sz="4000" dirty="0" smtClean="0"/>
              <a:t>“Agentes homeostáticos, antagonistas em uma região do corpo, podem ser cooperativos em outra região”</a:t>
            </a:r>
          </a:p>
          <a:p>
            <a:pPr lvl="0"/>
            <a:r>
              <a:rPr lang="pt-BR" sz="4000" dirty="0" smtClean="0"/>
              <a:t>A adrenalina contrai ou dilata os vasos sanguíneos caso o vaso contenha receptores adrenérgicos alfa ou beta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4496</TotalTime>
  <Words>1097</Words>
  <Application>Microsoft Office PowerPoint</Application>
  <PresentationFormat>Apresentação na tela (4:3)</PresentationFormat>
  <Paragraphs>90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Apresentação do PowerPoint</vt:lpstr>
      <vt:lpstr>HOMEOSTASE</vt:lpstr>
      <vt:lpstr>Apresentação do PowerPoint</vt:lpstr>
      <vt:lpstr>Participação do fluido extracelular na HOMEOSTASE </vt:lpstr>
      <vt:lpstr>Apresentação do PowerPoint</vt:lpstr>
      <vt:lpstr>O sistema nervoso atua na preservação do “ajuste” ao ambiente interno </vt:lpstr>
      <vt:lpstr>Nível tônico de atividade</vt:lpstr>
      <vt:lpstr>Controles antagonistas</vt:lpstr>
      <vt:lpstr>Sinais químicos podem possuir efeitos distintos em diferentes tecidos do corpo</vt:lpstr>
      <vt:lpstr>HOMEOSTASE</vt:lpstr>
      <vt:lpstr>Controle local </vt:lpstr>
      <vt:lpstr>Controle reflexo</vt:lpstr>
      <vt:lpstr>Estímulo ↓ receptor  ↓  via aferente  ↓  centro de integração  ↓  via eferente  ↓  efetor  ↓  resposta </vt:lpstr>
      <vt:lpstr>VIA REFLEXA HOMEOSTÁTICA </vt:lpstr>
      <vt:lpstr>COMPARAÇÃO COM UM AQUÁRIO</vt:lpstr>
      <vt:lpstr>PONTO DE REFERÊNCIA </vt:lpstr>
      <vt:lpstr>Apresentação do PowerPoint</vt:lpstr>
      <vt:lpstr>Apresentação do PowerPoint</vt:lpstr>
      <vt:lpstr>Apresentação do PowerPoint</vt:lpstr>
      <vt:lpstr>Apresentação do PowerPoint</vt:lpstr>
      <vt:lpstr>RESPOSTAS A ALTERAÇÕES</vt:lpstr>
      <vt:lpstr>RESPOSTAS A ALTERAÇÕES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RESPIRATÓRIO </vt:lpstr>
      <vt:lpstr>Apresentação do PowerPoint</vt:lpstr>
      <vt:lpstr>SISTEMA DIGESTIVO </vt:lpstr>
      <vt:lpstr>SISTEMA MÚSCULO-ESQUELÉTICO </vt:lpstr>
      <vt:lpstr>RIM</vt:lpstr>
      <vt:lpstr>SISTEMA NERVOSO </vt:lpstr>
      <vt:lpstr>SISTEMA ENDÓCRINO </vt:lpstr>
      <vt:lpstr>REPRODUÇÃO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FISIOLOGIA</dc:title>
  <dc:creator>isabela</dc:creator>
  <cp:lastModifiedBy>Isabela</cp:lastModifiedBy>
  <cp:revision>35</cp:revision>
  <dcterms:created xsi:type="dcterms:W3CDTF">2016-06-16T14:50:31Z</dcterms:created>
  <dcterms:modified xsi:type="dcterms:W3CDTF">2018-07-11T17:20:29Z</dcterms:modified>
</cp:coreProperties>
</file>