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331" r:id="rId2"/>
    <p:sldId id="347" r:id="rId3"/>
    <p:sldId id="332" r:id="rId4"/>
    <p:sldId id="333" r:id="rId5"/>
    <p:sldId id="334" r:id="rId6"/>
    <p:sldId id="335" r:id="rId7"/>
    <p:sldId id="337" r:id="rId8"/>
    <p:sldId id="338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257" r:id="rId17"/>
    <p:sldId id="258" r:id="rId18"/>
    <p:sldId id="271" r:id="rId19"/>
    <p:sldId id="272" r:id="rId20"/>
    <p:sldId id="273" r:id="rId21"/>
    <p:sldId id="270" r:id="rId22"/>
    <p:sldId id="259" r:id="rId23"/>
    <p:sldId id="260" r:id="rId24"/>
    <p:sldId id="274" r:id="rId25"/>
    <p:sldId id="275" r:id="rId26"/>
    <p:sldId id="292" r:id="rId27"/>
    <p:sldId id="276" r:id="rId28"/>
    <p:sldId id="277" r:id="rId29"/>
    <p:sldId id="278" r:id="rId30"/>
    <p:sldId id="279" r:id="rId31"/>
    <p:sldId id="261" r:id="rId32"/>
    <p:sldId id="262" r:id="rId33"/>
    <p:sldId id="263" r:id="rId34"/>
    <p:sldId id="264" r:id="rId35"/>
    <p:sldId id="281" r:id="rId36"/>
    <p:sldId id="293" r:id="rId37"/>
    <p:sldId id="294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295" r:id="rId54"/>
    <p:sldId id="296" r:id="rId55"/>
    <p:sldId id="282" r:id="rId56"/>
    <p:sldId id="265" r:id="rId57"/>
    <p:sldId id="266" r:id="rId58"/>
    <p:sldId id="268" r:id="rId59"/>
    <p:sldId id="267" r:id="rId60"/>
    <p:sldId id="269" r:id="rId61"/>
    <p:sldId id="329" r:id="rId62"/>
    <p:sldId id="330" r:id="rId63"/>
    <p:sldId id="289" r:id="rId64"/>
    <p:sldId id="297" r:id="rId65"/>
    <p:sldId id="288" r:id="rId66"/>
    <p:sldId id="290" r:id="rId67"/>
    <p:sldId id="291" r:id="rId68"/>
    <p:sldId id="298" r:id="rId69"/>
    <p:sldId id="299" r:id="rId7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5C402-E2AE-4EB7-AE16-23113EF6450F}" type="datetimeFigureOut">
              <a:rPr lang="pt-BR" smtClean="0"/>
              <a:t>03/11/2019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53C3E-2013-479B-9D81-92D37CDBB3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5571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53C3E-2013-479B-9D81-92D37CDBB375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8894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03/11/2019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03/11/2019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03/11/2019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03/11/2019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03/11/2019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03/11/2019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03/11/2019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03/11/2019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03/11/2019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03/11/2019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03/11/2019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03/11/2019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1000" y="1000109"/>
            <a:ext cx="8458200" cy="2643205"/>
          </a:xfrm>
        </p:spPr>
        <p:txBody>
          <a:bodyPr>
            <a:normAutofit/>
          </a:bodyPr>
          <a:lstStyle/>
          <a:p>
            <a:pPr algn="ctr"/>
            <a:r>
              <a:rPr lang="pt-BR" sz="6000" dirty="0" smtClean="0"/>
              <a:t>SINAIS E SINTOMAS DO TRABALHO DE PARTO</a:t>
            </a:r>
            <a:endParaRPr lang="pt-BR" sz="6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7200" y="5572140"/>
            <a:ext cx="4953000" cy="80398"/>
          </a:xfrm>
        </p:spPr>
        <p:txBody>
          <a:bodyPr>
            <a:normAutofit fontScale="25000" lnSpcReduction="20000"/>
          </a:bodyPr>
          <a:lstStyle/>
          <a:p>
            <a:endParaRPr lang="pt-BR" dirty="0"/>
          </a:p>
        </p:txBody>
      </p:sp>
      <p:pic>
        <p:nvPicPr>
          <p:cNvPr id="13314" name="Picture 2" descr="Resultado de imagem para sinais e sintomas do trabalho de par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2714612" y="2214554"/>
            <a:ext cx="60722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 smtClean="0">
                <a:solidFill>
                  <a:schemeClr val="accent1"/>
                </a:solidFill>
                <a:latin typeface="Arial Black" pitchFamily="34" charset="0"/>
              </a:rPr>
              <a:t>TRABALHO DE PARTO, PARTO E PUERPÉRIO</a:t>
            </a:r>
            <a:endParaRPr lang="pt-BR" sz="5400" dirty="0">
              <a:solidFill>
                <a:schemeClr val="accent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42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b="1" dirty="0" smtClean="0">
                <a:latin typeface="Arial" pitchFamily="34" charset="0"/>
                <a:cs typeface="Arial" pitchFamily="34" charset="0"/>
              </a:rPr>
              <a:t>MECANISMO DO TRABALHO DE PARTO - </a:t>
            </a:r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SINAIS </a:t>
            </a:r>
            <a:r>
              <a:rPr lang="pt-B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PREMONITORES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latin typeface="Arial" pitchFamily="34" charset="0"/>
                <a:cs typeface="Arial" pitchFamily="34" charset="0"/>
              </a:rPr>
            </a:b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INSINUAÇÃO OU ENCAIXAMENTO </a:t>
            </a: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2132856"/>
            <a:ext cx="9144000" cy="4725144"/>
          </a:xfrm>
        </p:spPr>
        <p:txBody>
          <a:bodyPr>
            <a:norm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É a passagem da maior circunferência da apresentação fetal, através do anel estreito superior da pelve. A cabeça penetra na pelve com seu maior diâmetro;</a:t>
            </a:r>
          </a:p>
          <a:p>
            <a:pPr>
              <a:buFont typeface="Courier New" pitchFamily="49" charset="0"/>
              <a:buChar char="o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15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445096"/>
          </a:xfrm>
        </p:spPr>
        <p:txBody>
          <a:bodyPr>
            <a:noAutofit/>
          </a:bodyPr>
          <a:lstStyle/>
          <a:p>
            <a:pPr algn="ctr"/>
            <a:endParaRPr lang="pt-BR" sz="4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5832648"/>
          </a:xfrm>
        </p:spPr>
        <p:txBody>
          <a:bodyPr>
            <a:norm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pt-BR" sz="3600" dirty="0">
                <a:latin typeface="Arial" pitchFamily="34" charset="0"/>
                <a:cs typeface="Arial" pitchFamily="34" charset="0"/>
              </a:rPr>
              <a:t>Abaixamento do abdômen – o feto se acomoda no estreito superior da pélvis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materna</a:t>
            </a:r>
          </a:p>
          <a:p>
            <a:pPr algn="just">
              <a:buFont typeface="Courier New" pitchFamily="49" charset="0"/>
              <a:buChar char="o"/>
            </a:pPr>
            <a:endParaRPr lang="pt-BR" sz="36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primeiro mecanismo do parto geralmente nas primigestas ocorre 1 a 2 semanas antes do parto, já nas multíparas, no momento do trabalho de parto.</a:t>
            </a:r>
          </a:p>
          <a:p>
            <a:endParaRPr lang="pt-BR" sz="3600" dirty="0" smtClean="0"/>
          </a:p>
        </p:txBody>
      </p:sp>
    </p:spTree>
    <p:extLst>
      <p:ext uri="{BB962C8B-B14F-4D97-AF65-F5344CB8AC3E}">
        <p14:creationId xmlns:p14="http://schemas.microsoft.com/office/powerpoint/2010/main" val="259731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41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41368" y="-3771800"/>
            <a:ext cx="16885368" cy="1274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96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9698" name="Picture 2" descr="Resultado de imagem para insinuação do fe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429684" cy="62151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546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22" name="Picture 2" descr="Resultado de imagem para assinclitismo posteri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7572428" cy="5786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39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9320"/>
          </a:xfrm>
        </p:spPr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b="1" dirty="0" smtClean="0"/>
              <a:t>PARTO NORMAL: </a:t>
            </a:r>
            <a:br>
              <a:rPr lang="pt-BR" b="1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Parto de início espontâneo, baixo risco, durante todo o processo. 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dirty="0" smtClean="0"/>
              <a:t>Objetivos</a:t>
            </a:r>
            <a:r>
              <a:rPr lang="pt-BR" dirty="0"/>
              <a:t>: </a:t>
            </a:r>
            <a:br>
              <a:rPr lang="pt-BR" dirty="0"/>
            </a:br>
            <a:r>
              <a:rPr lang="pt-BR" b="1" dirty="0"/>
              <a:t>Mãe e bebê saudáveis com o mínimo de intervenção compatível com a segurança. 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(OMS, 1996) </a:t>
            </a:r>
          </a:p>
        </p:txBody>
      </p:sp>
    </p:spTree>
    <p:extLst>
      <p:ext uri="{BB962C8B-B14F-4D97-AF65-F5344CB8AC3E}">
        <p14:creationId xmlns:p14="http://schemas.microsoft.com/office/powerpoint/2010/main" val="2835196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274637"/>
            <a:ext cx="8964488" cy="1858219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DIAGNÓSTICO DO TRABALHO DE PARTO </a:t>
            </a:r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Como reconhecer o início do trabalho de parto?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5069160"/>
          </a:xfrm>
        </p:spPr>
        <p:txBody>
          <a:bodyPr>
            <a:normAutofit/>
          </a:bodyPr>
          <a:lstStyle/>
          <a:p>
            <a:endParaRPr lang="pt-BR" dirty="0"/>
          </a:p>
          <a:p>
            <a:r>
              <a:rPr lang="pt-BR" dirty="0" smtClean="0"/>
              <a:t>≥ </a:t>
            </a:r>
            <a:r>
              <a:rPr lang="pt-BR" dirty="0"/>
              <a:t>3 cm de dilatação + 2-3 contrações eficientes/10min; </a:t>
            </a:r>
          </a:p>
          <a:p>
            <a:r>
              <a:rPr lang="pt-BR" dirty="0" smtClean="0"/>
              <a:t>Ou </a:t>
            </a:r>
            <a:r>
              <a:rPr lang="pt-BR" dirty="0"/>
              <a:t>2 contrações/15min + 2 sinais dos seguintes sinais: </a:t>
            </a:r>
          </a:p>
          <a:p>
            <a:endParaRPr lang="pt-BR" dirty="0"/>
          </a:p>
          <a:p>
            <a:r>
              <a:rPr lang="pt-BR" dirty="0" smtClean="0"/>
              <a:t>Apagamento </a:t>
            </a:r>
            <a:r>
              <a:rPr lang="pt-BR" dirty="0"/>
              <a:t>cervical </a:t>
            </a:r>
          </a:p>
          <a:p>
            <a:r>
              <a:rPr lang="pt-BR" dirty="0" smtClean="0"/>
              <a:t>≥ </a:t>
            </a:r>
            <a:r>
              <a:rPr lang="pt-BR" dirty="0"/>
              <a:t>3 cm de dilatação </a:t>
            </a:r>
          </a:p>
          <a:p>
            <a:r>
              <a:rPr lang="pt-BR" dirty="0" smtClean="0"/>
              <a:t>Ruptura </a:t>
            </a:r>
            <a:r>
              <a:rPr lang="pt-BR" dirty="0"/>
              <a:t>espontânea das membranas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8967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642918"/>
            <a:ext cx="8712968" cy="84186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900" b="1" dirty="0" smtClean="0">
                <a:solidFill>
                  <a:srgbClr val="FF0000"/>
                </a:solidFill>
              </a:rPr>
              <a:t>RUPTURA DAS MEMBRANAS</a:t>
            </a:r>
            <a:r>
              <a:rPr lang="pt-BR" b="1" dirty="0" smtClean="0">
                <a:solidFill>
                  <a:srgbClr val="FF0000"/>
                </a:solidFill>
              </a:rPr>
              <a:t/>
            </a:r>
            <a:br>
              <a:rPr lang="pt-BR" b="1" dirty="0" smtClean="0">
                <a:solidFill>
                  <a:srgbClr val="FF0000"/>
                </a:solidFill>
              </a:rPr>
            </a:b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2337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3600" dirty="0" smtClean="0"/>
              <a:t>Com a dilatação e apagamento do colo, forma-se a “Bolsa das águas”, que é formada pelas membranas ovulares descoladas do istmo, pressionadas pelo LA. Também avaliada pelo toque vaginal;</a:t>
            </a:r>
          </a:p>
          <a:p>
            <a:pPr>
              <a:buFont typeface="Wingdings" pitchFamily="2" charset="2"/>
              <a:buChar char="v"/>
            </a:pPr>
            <a:r>
              <a:rPr lang="pt-BR" sz="3600" dirty="0" err="1" smtClean="0"/>
              <a:t>Amniorrexe</a:t>
            </a:r>
            <a:r>
              <a:rPr lang="pt-BR" sz="3600" dirty="0" smtClean="0"/>
              <a:t> pode ocorrer antes ou durante o trabalho de parto, sendo mais freqüente no final do período de dilatação. 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54228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22" name="Picture 2" descr="Resultado de imagem para bolsa das agu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358246" cy="62151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840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0"/>
            <a:ext cx="6768752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843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900" b="1" dirty="0" smtClean="0">
                <a:solidFill>
                  <a:srgbClr val="FF0000"/>
                </a:solidFill>
              </a:rPr>
              <a:t>RUPTURA DAS MEMBRANAS</a:t>
            </a:r>
            <a:br>
              <a:rPr lang="pt-BR" sz="4900" b="1" dirty="0" smtClean="0">
                <a:solidFill>
                  <a:srgbClr val="FF0000"/>
                </a:solidFill>
              </a:rPr>
            </a:b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12776"/>
            <a:ext cx="8964488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4400" dirty="0" err="1" smtClean="0">
                <a:latin typeface="Arial" pitchFamily="34" charset="0"/>
                <a:cs typeface="Arial" pitchFamily="34" charset="0"/>
              </a:rPr>
              <a:t>amniotomia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 é oportuna, com 8 cm de dilatação ou mais.  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S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ua ruptura precoce pode atrapalhar o trabalho de parto, levando a formação de bossa sanguinolenta no pólo cefálico</a:t>
            </a:r>
            <a:endParaRPr lang="pt-BR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62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1746" name="Picture 2" descr="Resultado de imagem para bolsa ro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071966" cy="6572272"/>
          </a:xfrm>
          <a:prstGeom prst="rect">
            <a:avLst/>
          </a:prstGeom>
          <a:noFill/>
        </p:spPr>
      </p:pic>
      <p:pic>
        <p:nvPicPr>
          <p:cNvPr id="31748" name="Picture 4" descr="Resultado de imagem para bolsa ro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28604"/>
            <a:ext cx="4714876" cy="6429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87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FASES, ESTÁGIOS, PERÍODOS, ETAPAS CLÍNICAS DO TRABALHO DE PARTO E PARTO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sz="4400" b="1" dirty="0" smtClean="0"/>
              <a:t>Primeiro </a:t>
            </a:r>
            <a:r>
              <a:rPr lang="pt-BR" sz="4400" b="1" dirty="0"/>
              <a:t>período</a:t>
            </a:r>
            <a:r>
              <a:rPr lang="pt-BR" sz="4400" dirty="0"/>
              <a:t>: dilatação </a:t>
            </a:r>
          </a:p>
          <a:p>
            <a:r>
              <a:rPr lang="pt-BR" sz="4400" b="1" dirty="0" smtClean="0"/>
              <a:t>Segundo </a:t>
            </a:r>
            <a:r>
              <a:rPr lang="pt-BR" sz="4400" b="1" dirty="0"/>
              <a:t>período</a:t>
            </a:r>
            <a:r>
              <a:rPr lang="pt-BR" sz="4400" dirty="0"/>
              <a:t>: expulsão </a:t>
            </a:r>
          </a:p>
          <a:p>
            <a:r>
              <a:rPr lang="pt-BR" sz="4400" b="1" dirty="0" smtClean="0"/>
              <a:t>Terceiro </a:t>
            </a:r>
            <a:r>
              <a:rPr lang="pt-BR" sz="4400" b="1" dirty="0"/>
              <a:t>período</a:t>
            </a:r>
            <a:r>
              <a:rPr lang="pt-BR" sz="4400" dirty="0"/>
              <a:t>: dequitação </a:t>
            </a:r>
          </a:p>
          <a:p>
            <a:r>
              <a:rPr lang="pt-BR" sz="4400" b="1" dirty="0" smtClean="0"/>
              <a:t>Quarto </a:t>
            </a:r>
            <a:r>
              <a:rPr lang="pt-BR" sz="4400" b="1" dirty="0"/>
              <a:t>período</a:t>
            </a:r>
            <a:r>
              <a:rPr lang="pt-BR" sz="4400" dirty="0"/>
              <a:t>: 1ª hora após o parto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5046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ESTÁGIOS DO TRABALHO DE PARTO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925144"/>
          </a:xfrm>
        </p:spPr>
        <p:txBody>
          <a:bodyPr>
            <a:normAutofit fontScale="92500"/>
          </a:bodyPr>
          <a:lstStyle/>
          <a:p>
            <a:endParaRPr lang="pt-BR" dirty="0"/>
          </a:p>
          <a:p>
            <a:r>
              <a:rPr lang="pt-BR" sz="4000" b="1" dirty="0">
                <a:solidFill>
                  <a:srgbClr val="FF0000"/>
                </a:solidFill>
              </a:rPr>
              <a:t>1º Estágio: </a:t>
            </a:r>
            <a:endParaRPr lang="pt-BR" sz="4000" dirty="0">
              <a:solidFill>
                <a:srgbClr val="FF0000"/>
              </a:solidFill>
            </a:endParaRPr>
          </a:p>
          <a:p>
            <a:r>
              <a:rPr lang="pt-BR" sz="4000" b="1" dirty="0" smtClean="0"/>
              <a:t>Fase </a:t>
            </a:r>
            <a:r>
              <a:rPr lang="pt-BR" sz="4000" b="1" dirty="0"/>
              <a:t>Latente</a:t>
            </a:r>
            <a:r>
              <a:rPr lang="pt-BR" sz="4000" dirty="0"/>
              <a:t>: 0 à 4 cm, 2 contrações em 10 minutos de 20 a 40 segundos de duração; </a:t>
            </a:r>
          </a:p>
          <a:p>
            <a:endParaRPr lang="pt-BR" sz="4000" dirty="0"/>
          </a:p>
          <a:p>
            <a:r>
              <a:rPr lang="pt-BR" sz="4000" b="1" dirty="0" smtClean="0"/>
              <a:t>Fase </a:t>
            </a:r>
            <a:r>
              <a:rPr lang="pt-BR" sz="4000" b="1" dirty="0"/>
              <a:t>Ativa</a:t>
            </a:r>
            <a:r>
              <a:rPr lang="pt-BR" sz="4000" dirty="0"/>
              <a:t>: 4-5 a 10 cm, 2 a 5 contrações de 30 a 50 segundos de duração.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4378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TRABALHO </a:t>
            </a:r>
            <a:r>
              <a:rPr lang="pt-BR" b="1" dirty="0" smtClean="0">
                <a:solidFill>
                  <a:srgbClr val="FF0000"/>
                </a:solidFill>
              </a:rPr>
              <a:t>DE PARTO </a:t>
            </a:r>
            <a:r>
              <a:rPr lang="pt-BR" b="1" dirty="0">
                <a:solidFill>
                  <a:srgbClr val="FF0000"/>
                </a:solidFill>
              </a:rPr>
              <a:t>LATENTE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0" y="1412776"/>
            <a:ext cx="4495800" cy="5362611"/>
          </a:xfrm>
        </p:spPr>
        <p:txBody>
          <a:bodyPr>
            <a:normAutofit fontScale="92500"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SINAIS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Aumento gradual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atividade uterina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– contrações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fracas, com ritmo irregular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que duram 15 a 30 segundos cada uma, com uma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frequencia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de 2 a 3 em 10 minutos, por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vezes dolorosas.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Pode haver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alguma modificação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cervical,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incluindo apagamento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 dilatação até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3-4 cm.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Dura em média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8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horas nas primíparas e de 3 a 5 nas multíparas.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495800" cy="5362611"/>
          </a:xfrm>
        </p:spPr>
        <p:txBody>
          <a:bodyPr>
            <a:normAutofit fontScale="92500"/>
          </a:bodyPr>
          <a:lstStyle/>
          <a:p>
            <a:r>
              <a:rPr lang="pt-BR" sz="3000" b="1" dirty="0" smtClean="0">
                <a:latin typeface="Arial" pitchFamily="34" charset="0"/>
                <a:cs typeface="Arial" pitchFamily="34" charset="0"/>
              </a:rPr>
              <a:t>CONDUTAS</a:t>
            </a:r>
          </a:p>
          <a:p>
            <a:r>
              <a:rPr lang="pt-BR" sz="3000" dirty="0">
                <a:latin typeface="Arial" pitchFamily="34" charset="0"/>
                <a:cs typeface="Arial" pitchFamily="34" charset="0"/>
              </a:rPr>
              <a:t>Realizar registro de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exame obstétrico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BCF, medida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de altura uterina, avaliação da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dilatação e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apagamento cervical, altura da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apresentação, integridade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da bolsa, secreções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vaginais, integridade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do canal vaginal e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vulva.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72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8012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TRABALHO </a:t>
            </a:r>
            <a:r>
              <a:rPr lang="pt-BR" b="1" dirty="0" smtClean="0">
                <a:solidFill>
                  <a:srgbClr val="FF0000"/>
                </a:solidFill>
              </a:rPr>
              <a:t>DE PARTO </a:t>
            </a:r>
            <a:r>
              <a:rPr lang="pt-BR" b="1" dirty="0">
                <a:solidFill>
                  <a:srgbClr val="FF0000"/>
                </a:solidFill>
              </a:rPr>
              <a:t>LATENTE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179512" y="1556792"/>
            <a:ext cx="4316288" cy="5218595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SINAIS</a:t>
            </a:r>
          </a:p>
          <a:p>
            <a:r>
              <a:rPr lang="pt-BR" sz="3200" dirty="0">
                <a:latin typeface="Arial" pitchFamily="34" charset="0"/>
                <a:cs typeface="Arial" pitchFamily="34" charset="0"/>
              </a:rPr>
              <a:t>Aumento das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secreções cervicais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– perda do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tampão mucoso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– eliminação de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muco, por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vezes acompanhado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de sangue</a:t>
            </a:r>
            <a:endParaRPr lang="pt-BR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316288" cy="5362611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CONDUTAS</a:t>
            </a:r>
          </a:p>
          <a:p>
            <a:r>
              <a:rPr lang="pt-BR" sz="3200" dirty="0">
                <a:latin typeface="Arial" pitchFamily="34" charset="0"/>
                <a:cs typeface="Arial" pitchFamily="34" charset="0"/>
              </a:rPr>
              <a:t>Observar as perdas vaginais (realizar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exame especular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se julgar necessário).</a:t>
            </a:r>
          </a:p>
          <a:p>
            <a:r>
              <a:rPr lang="pt-BR" sz="3200" dirty="0">
                <a:latin typeface="Arial" pitchFamily="34" charset="0"/>
                <a:cs typeface="Arial" pitchFamily="34" charset="0"/>
              </a:rPr>
              <a:t>Orientar sobre a diferença de líquido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amniótico para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o tampão mucoso.</a:t>
            </a:r>
            <a:endParaRPr lang="pt-BR" sz="32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47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9698" name="Picture 2" descr="Resultado de imagem para tampao muco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648"/>
            <a:ext cx="4000496" cy="6311624"/>
          </a:xfrm>
          <a:prstGeom prst="rect">
            <a:avLst/>
          </a:prstGeom>
          <a:noFill/>
        </p:spPr>
      </p:pic>
      <p:pic>
        <p:nvPicPr>
          <p:cNvPr id="29700" name="Picture 4" descr="Resultado de imagem para tampao mucos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0"/>
            <a:ext cx="4786314" cy="3429001"/>
          </a:xfrm>
          <a:prstGeom prst="rect">
            <a:avLst/>
          </a:prstGeom>
          <a:noFill/>
        </p:spPr>
      </p:pic>
      <p:pic>
        <p:nvPicPr>
          <p:cNvPr id="29702" name="Picture 6" descr="Resultado de imagem para tampao mucoso com mecôni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357562"/>
            <a:ext cx="4857784" cy="3286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131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12968" cy="1008112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TRABALHO </a:t>
            </a:r>
            <a:r>
              <a:rPr lang="pt-BR" b="1" dirty="0" smtClean="0">
                <a:solidFill>
                  <a:srgbClr val="FF0000"/>
                </a:solidFill>
              </a:rPr>
              <a:t>DE PARTO </a:t>
            </a:r>
            <a:r>
              <a:rPr lang="pt-BR" b="1" dirty="0">
                <a:solidFill>
                  <a:srgbClr val="FF0000"/>
                </a:solidFill>
              </a:rPr>
              <a:t>LATENTE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445224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Arial" pitchFamily="34" charset="0"/>
                <a:cs typeface="Arial" pitchFamily="34" charset="0"/>
              </a:rPr>
              <a:t>Orientar que a gestante retorne ao serviço de saúde em caso de presença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de sinais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de trabalho de parto ativo ou sinais de alerta (perda de líquido,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sangramento uterino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, contrações eficientes a cada 5 minutos, diminuição dos movimentos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fetais ou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qualquer mal-estar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).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60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12968" cy="864096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TRABALHO </a:t>
            </a:r>
            <a:r>
              <a:rPr lang="pt-BR" b="1" dirty="0" smtClean="0">
                <a:solidFill>
                  <a:srgbClr val="FF0000"/>
                </a:solidFill>
              </a:rPr>
              <a:t>DE PARTO </a:t>
            </a:r>
            <a:r>
              <a:rPr lang="pt-BR" b="1" dirty="0">
                <a:solidFill>
                  <a:srgbClr val="FF0000"/>
                </a:solidFill>
              </a:rPr>
              <a:t>LATENTE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Autofit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Pode-se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, também,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optar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por manter essas pacientes em observação e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reavaliá-las dentro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de 1-2h.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Nos casos de gestantes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que residem em bairros distantes ou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em outros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municípios,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essa situação deve ser melhor avaliada.</a:t>
            </a:r>
            <a:endParaRPr lang="pt-BR" sz="3600" dirty="0">
              <a:latin typeface="Arial" pitchFamily="34" charset="0"/>
              <a:cs typeface="Arial" pitchFamily="34" charset="0"/>
            </a:endParaRP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Orientar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a mulher e a família sobre as contrações do trabalho de parto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ativo, bem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como a frequência e duração das mesmas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69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84976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ORIENTAR E ESTIMULAR A MULHER EM CONDUTAS ATIVAS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5085184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Arial" pitchFamily="34" charset="0"/>
                <a:cs typeface="Arial" pitchFamily="34" charset="0"/>
              </a:rPr>
              <a:t>técnicas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respiratórias</a:t>
            </a:r>
          </a:p>
          <a:p>
            <a:r>
              <a:rPr lang="pt-BR" sz="4000" dirty="0">
                <a:latin typeface="Arial" pitchFamily="34" charset="0"/>
                <a:cs typeface="Arial" pitchFamily="34" charset="0"/>
              </a:rPr>
              <a:t>m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assagens</a:t>
            </a:r>
          </a:p>
          <a:p>
            <a:r>
              <a:rPr lang="pt-BR" sz="4000" dirty="0">
                <a:latin typeface="Arial" pitchFamily="34" charset="0"/>
                <a:cs typeface="Arial" pitchFamily="34" charset="0"/>
              </a:rPr>
              <a:t>aplicação de calor ou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frio</a:t>
            </a:r>
          </a:p>
          <a:p>
            <a:r>
              <a:rPr lang="pt-BR" sz="4000" dirty="0">
                <a:latin typeface="Arial" pitchFamily="34" charset="0"/>
                <a:cs typeface="Arial" pitchFamily="34" charset="0"/>
              </a:rPr>
              <a:t>m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udanças de posição – para buscar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conforto, diminuição da fadiga e ativação da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circulação</a:t>
            </a:r>
            <a:endParaRPr lang="pt-BR" sz="4000" dirty="0">
              <a:latin typeface="Arial" pitchFamily="34" charset="0"/>
              <a:cs typeface="Arial" pitchFamily="34" charset="0"/>
            </a:endParaRPr>
          </a:p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banho morno</a:t>
            </a:r>
          </a:p>
        </p:txBody>
      </p:sp>
    </p:spTree>
    <p:extLst>
      <p:ext uri="{BB962C8B-B14F-4D97-AF65-F5344CB8AC3E}">
        <p14:creationId xmlns:p14="http://schemas.microsoft.com/office/powerpoint/2010/main" val="3085823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52128"/>
          </a:xfrm>
        </p:spPr>
        <p:txBody>
          <a:bodyPr/>
          <a:lstStyle/>
          <a:p>
            <a:pPr algn="ctr"/>
            <a:r>
              <a:rPr lang="pt-BR" sz="4800" b="1" dirty="0" smtClean="0">
                <a:solidFill>
                  <a:srgbClr val="FF0000"/>
                </a:solidFill>
              </a:rPr>
              <a:t>TRABALHO DE PARTO (TP)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É</a:t>
            </a:r>
            <a:r>
              <a:rPr lang="pt-BR" sz="4000" dirty="0" smtClean="0"/>
              <a:t> </a:t>
            </a:r>
            <a:r>
              <a:rPr lang="pt-BR" sz="4000" dirty="0"/>
              <a:t>o processo fisiológico que tem por objetivo expulsar o feto, a placenta </a:t>
            </a:r>
            <a:r>
              <a:rPr lang="pt-BR" sz="4000" dirty="0" smtClean="0"/>
              <a:t>e as </a:t>
            </a:r>
            <a:r>
              <a:rPr lang="pt-BR" sz="4000" dirty="0"/>
              <a:t>membranas, para o exterior do útero, através do canal de parto com idade gestacional igual ou </a:t>
            </a:r>
            <a:r>
              <a:rPr lang="pt-BR" sz="4000" dirty="0" smtClean="0"/>
              <a:t>superior a </a:t>
            </a:r>
            <a:r>
              <a:rPr lang="pt-BR" sz="4000" dirty="0"/>
              <a:t>20 semanas.</a:t>
            </a:r>
          </a:p>
        </p:txBody>
      </p:sp>
    </p:spTree>
    <p:extLst>
      <p:ext uri="{BB962C8B-B14F-4D97-AF65-F5344CB8AC3E}">
        <p14:creationId xmlns:p14="http://schemas.microsoft.com/office/powerpoint/2010/main" val="124023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84976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ORIENTAR E ESTIMULAR A MULHER EM CONDUTAS ATIVAS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5085184"/>
          </a:xfrm>
        </p:spPr>
        <p:txBody>
          <a:bodyPr>
            <a:noAutofit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deambulação – intensificam e aumentam a duração das contrações uterinas, ocasionando apagamento do colo e aumentando a rapidez do TP. A gravidade auxilia na insinuação e descida do feto</a:t>
            </a: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aumentar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a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ingesta hídrica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e evitar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jejuns</a:t>
            </a: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música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ambiente; deve ser música suave ou de escolha da parturiente.</a:t>
            </a:r>
          </a:p>
        </p:txBody>
      </p:sp>
    </p:spTree>
    <p:extLst>
      <p:ext uri="{BB962C8B-B14F-4D97-AF65-F5344CB8AC3E}">
        <p14:creationId xmlns:p14="http://schemas.microsoft.com/office/powerpoint/2010/main" val="40221299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2809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7248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8674" name="Picture 2" descr="Resultado de imagem para apagamento do co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205909" cy="6500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824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2770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8429684" cy="5429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074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7650" name="Picture 2" descr="Resultado de imagem para inicio da dilataçã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643998" cy="62151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090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95536" y="26732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pt-BR" sz="4400" b="1" dirty="0">
                <a:solidFill>
                  <a:srgbClr val="00B050"/>
                </a:solidFill>
              </a:rPr>
              <a:t>TRABALHO </a:t>
            </a:r>
            <a:r>
              <a:rPr lang="pt-BR" sz="4400" b="1" dirty="0" smtClean="0">
                <a:solidFill>
                  <a:srgbClr val="00B050"/>
                </a:solidFill>
              </a:rPr>
              <a:t>DE PARTO </a:t>
            </a:r>
            <a:r>
              <a:rPr lang="pt-BR" sz="4400" b="1" dirty="0">
                <a:solidFill>
                  <a:srgbClr val="00B050"/>
                </a:solidFill>
              </a:rPr>
              <a:t>ATIVO</a:t>
            </a:r>
            <a:endParaRPr lang="pt-BR" sz="4400" dirty="0">
              <a:solidFill>
                <a:srgbClr val="00B05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0" y="1052736"/>
            <a:ext cx="4495800" cy="5722651"/>
          </a:xfrm>
        </p:spPr>
        <p:txBody>
          <a:bodyPr>
            <a:normAutofit fontScale="92500" lnSpcReduction="20000"/>
          </a:bodyPr>
          <a:lstStyle/>
          <a:p>
            <a:r>
              <a:rPr lang="pt-BR" sz="3000" b="1" dirty="0" smtClean="0">
                <a:latin typeface="Arial" pitchFamily="34" charset="0"/>
                <a:cs typeface="Arial" pitchFamily="34" charset="0"/>
              </a:rPr>
              <a:t>SINAIS</a:t>
            </a:r>
          </a:p>
          <a:p>
            <a:r>
              <a:rPr lang="pt-BR" sz="3000" dirty="0">
                <a:latin typeface="Arial" pitchFamily="34" charset="0"/>
                <a:cs typeface="Arial" pitchFamily="34" charset="0"/>
              </a:rPr>
              <a:t>Contrações uterinas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rítmicas e mais frequentes,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em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geral dolorosas, que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se estendem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por todo o útero.</a:t>
            </a:r>
          </a:p>
          <a:p>
            <a:r>
              <a:rPr lang="pt-BR" sz="3000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2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a 5 contrações em 10 minutos, com duração de 40 a 70 segundos.</a:t>
            </a:r>
          </a:p>
          <a:p>
            <a:r>
              <a:rPr lang="pt-BR" sz="3000" dirty="0" smtClean="0">
                <a:latin typeface="Arial" pitchFamily="34" charset="0"/>
                <a:cs typeface="Arial" pitchFamily="34" charset="0"/>
              </a:rPr>
              <a:t>Sensação de dor no reto devido à pressão exercida pela cabeça do feto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495800" cy="5722651"/>
          </a:xfrm>
        </p:spPr>
        <p:txBody>
          <a:bodyPr>
            <a:normAutofit fontScale="92500" lnSpcReduction="20000"/>
          </a:bodyPr>
          <a:lstStyle/>
          <a:p>
            <a:r>
              <a:rPr lang="pt-BR" sz="3500" b="1" dirty="0" smtClean="0">
                <a:latin typeface="Arial" pitchFamily="34" charset="0"/>
                <a:cs typeface="Arial" pitchFamily="34" charset="0"/>
              </a:rPr>
              <a:t>CONDUTAS</a:t>
            </a:r>
          </a:p>
          <a:p>
            <a:r>
              <a:rPr lang="pt-BR" sz="3500" dirty="0">
                <a:latin typeface="Arial" pitchFamily="34" charset="0"/>
                <a:cs typeface="Arial" pitchFamily="34" charset="0"/>
              </a:rPr>
              <a:t>Realizar admissão.</a:t>
            </a:r>
          </a:p>
          <a:p>
            <a:r>
              <a:rPr lang="pt-BR" sz="3500" dirty="0">
                <a:latin typeface="Arial" pitchFamily="34" charset="0"/>
                <a:cs typeface="Arial" pitchFamily="34" charset="0"/>
              </a:rPr>
              <a:t>Avaliar e registrar:</a:t>
            </a:r>
          </a:p>
          <a:p>
            <a:r>
              <a:rPr lang="pt-BR" sz="3500" dirty="0">
                <a:latin typeface="Arial" pitchFamily="34" charset="0"/>
                <a:cs typeface="Arial" pitchFamily="34" charset="0"/>
              </a:rPr>
              <a:t>- a cada 1 hora: dinâmica uterina, ausculta 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fetal e </a:t>
            </a:r>
            <a:r>
              <a:rPr lang="pt-BR" sz="3500" dirty="0">
                <a:latin typeface="Arial" pitchFamily="34" charset="0"/>
                <a:cs typeface="Arial" pitchFamily="34" charset="0"/>
              </a:rPr>
              <a:t>fluidos administrados</a:t>
            </a:r>
          </a:p>
          <a:p>
            <a:r>
              <a:rPr lang="pt-BR" sz="3500" dirty="0">
                <a:latin typeface="Arial" pitchFamily="34" charset="0"/>
                <a:cs typeface="Arial" pitchFamily="34" charset="0"/>
              </a:rPr>
              <a:t>- a cada 2 ou 3 horas: a dilatação 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cervical, mantendo </a:t>
            </a:r>
            <a:r>
              <a:rPr lang="pt-BR" sz="3500" dirty="0">
                <a:latin typeface="Arial" pitchFamily="34" charset="0"/>
                <a:cs typeface="Arial" pitchFamily="34" charset="0"/>
              </a:rPr>
              <a:t>vigília constante sobre a mulher</a:t>
            </a:r>
            <a:endParaRPr lang="pt-BR" sz="3500" b="1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460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ogo_Saude_V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0"/>
            <a:ext cx="11874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6" descr="mat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5229225"/>
            <a:ext cx="13366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46138"/>
            <a:ext cx="8228013" cy="1143000"/>
          </a:xfrm>
        </p:spPr>
        <p:txBody>
          <a:bodyPr lIns="91440" tIns="45720" rIns="91440" bIns="45720"/>
          <a:lstStyle/>
          <a:p>
            <a:r>
              <a:rPr lang="pt-BR" sz="3200" b="1" smtClean="0"/>
              <a:t>Assistência no Período Pré-parto – Parto e  Puerpério – Hospitalar</a:t>
            </a:r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2338388"/>
            <a:ext cx="8569325" cy="4114800"/>
          </a:xfrm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pt-BR" b="1" smtClean="0"/>
              <a:t>Admissão da gestante no Centro Obstétrico</a:t>
            </a:r>
          </a:p>
          <a:p>
            <a:r>
              <a:rPr lang="pt-BR" smtClean="0"/>
              <a:t>Informar a rotina do serviço para gestante seus familiares; </a:t>
            </a:r>
          </a:p>
          <a:p>
            <a:r>
              <a:rPr lang="pt-BR" smtClean="0"/>
              <a:t>Acolher  e acompanhar a gestante até a sala do Pré parto; </a:t>
            </a:r>
          </a:p>
          <a:p>
            <a:r>
              <a:rPr lang="pt-BR" smtClean="0"/>
              <a:t>Orientar sobre a conduta da  assistência conforme caso clínico(ITU, TP, etc.). </a:t>
            </a:r>
          </a:p>
          <a:p>
            <a:pPr>
              <a:buFont typeface="Times New Roman" pitchFamily="18" charset="0"/>
              <a:buNone/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63269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73113"/>
            <a:ext cx="8228013" cy="1143000"/>
          </a:xfrm>
        </p:spPr>
        <p:txBody>
          <a:bodyPr lIns="91440" tIns="45720" rIns="91440" bIns="45720"/>
          <a:lstStyle/>
          <a:p>
            <a:r>
              <a:rPr lang="pt-BR" sz="4000" b="1" smtClean="0"/>
              <a:t>Assistência no período Pré-Parto 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89138"/>
            <a:ext cx="8569325" cy="4467225"/>
          </a:xfrm>
        </p:spPr>
        <p:txBody>
          <a:bodyPr/>
          <a:lstStyle/>
          <a:p>
            <a:pPr>
              <a:lnSpc>
                <a:spcPct val="90000"/>
              </a:lnSpc>
              <a:buFont typeface="Times New Roman" pitchFamily="18" charset="0"/>
              <a:buNone/>
            </a:pPr>
            <a:r>
              <a:rPr lang="pt-BR" b="1" smtClean="0"/>
              <a:t>Assistência de Enfermagem  </a:t>
            </a:r>
          </a:p>
          <a:p>
            <a:pPr>
              <a:lnSpc>
                <a:spcPct val="90000"/>
              </a:lnSpc>
            </a:pPr>
            <a:r>
              <a:rPr lang="pt-BR" smtClean="0"/>
              <a:t>Verificar dados vitais;</a:t>
            </a:r>
          </a:p>
          <a:p>
            <a:pPr>
              <a:lnSpc>
                <a:spcPct val="90000"/>
              </a:lnSpc>
            </a:pPr>
            <a:r>
              <a:rPr lang="pt-BR" smtClean="0"/>
              <a:t>Proceder registro: referente do motivo da internação: perda de líquido, contrações, dor em baixo ventre, etc.</a:t>
            </a:r>
          </a:p>
          <a:p>
            <a:pPr>
              <a:lnSpc>
                <a:spcPct val="90000"/>
              </a:lnSpc>
            </a:pPr>
            <a:r>
              <a:rPr lang="pt-BR" smtClean="0"/>
              <a:t>Realizar exames de rotina: VDRL, HIV, etc. </a:t>
            </a:r>
          </a:p>
          <a:p>
            <a:pPr>
              <a:lnSpc>
                <a:spcPct val="90000"/>
              </a:lnSpc>
            </a:pPr>
            <a:r>
              <a:rPr lang="pt-BR" smtClean="0"/>
              <a:t>Encaminhar exames.  </a:t>
            </a:r>
          </a:p>
          <a:p>
            <a:pPr>
              <a:lnSpc>
                <a:spcPct val="90000"/>
              </a:lnSpc>
              <a:buFont typeface="Times New Roman" pitchFamily="18" charset="0"/>
              <a:buNone/>
            </a:pPr>
            <a:r>
              <a:rPr lang="pt-BR" smtClean="0"/>
              <a:t>  </a:t>
            </a:r>
          </a:p>
        </p:txBody>
      </p:sp>
      <p:pic>
        <p:nvPicPr>
          <p:cNvPr id="4100" name="Picture 5" descr="gestantes-relaxadas-e-menos-ansiosas-p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207000"/>
            <a:ext cx="2484437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 descr="Logo_Saude_Ve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0"/>
            <a:ext cx="11874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24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71570"/>
          </a:xfrm>
        </p:spPr>
        <p:txBody>
          <a:bodyPr/>
          <a:lstStyle/>
          <a:p>
            <a:r>
              <a:rPr lang="pt-BR" dirty="0" smtClean="0"/>
              <a:t>A admissão na maternidade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12776"/>
            <a:ext cx="8507288" cy="5161760"/>
          </a:xfrm>
        </p:spPr>
        <p:txBody>
          <a:bodyPr>
            <a:normAutofit lnSpcReduction="10000"/>
          </a:bodyPr>
          <a:lstStyle/>
          <a:p>
            <a:r>
              <a:rPr lang="pt-BR" sz="3200" dirty="0" smtClean="0"/>
              <a:t>Sinais vitais;</a:t>
            </a:r>
          </a:p>
          <a:p>
            <a:r>
              <a:rPr lang="pt-BR" sz="3200" dirty="0" err="1" smtClean="0"/>
              <a:t>Anamnese</a:t>
            </a:r>
            <a:r>
              <a:rPr lang="pt-BR" sz="3200" dirty="0" smtClean="0"/>
              <a:t>;</a:t>
            </a:r>
          </a:p>
          <a:p>
            <a:r>
              <a:rPr lang="pt-BR" sz="3200" dirty="0" smtClean="0"/>
              <a:t>Cálculo da idade </a:t>
            </a:r>
          </a:p>
          <a:p>
            <a:pPr marL="109728" indent="0">
              <a:buNone/>
            </a:pPr>
            <a:r>
              <a:rPr lang="pt-BR" sz="3200" dirty="0"/>
              <a:t> </a:t>
            </a:r>
            <a:r>
              <a:rPr lang="pt-BR" sz="3200" dirty="0" smtClean="0"/>
              <a:t>   gestacional;</a:t>
            </a:r>
          </a:p>
          <a:p>
            <a:r>
              <a:rPr lang="pt-BR" sz="3200" dirty="0" smtClean="0"/>
              <a:t>Ausculta dos batimentos </a:t>
            </a:r>
          </a:p>
          <a:p>
            <a:pPr>
              <a:buNone/>
            </a:pPr>
            <a:r>
              <a:rPr lang="pt-BR" sz="3200" dirty="0" smtClean="0"/>
              <a:t>   </a:t>
            </a:r>
            <a:r>
              <a:rPr lang="pt-BR" sz="3200" dirty="0" err="1" smtClean="0"/>
              <a:t>cardiofetais</a:t>
            </a:r>
            <a:r>
              <a:rPr lang="pt-BR" sz="3200" dirty="0" smtClean="0"/>
              <a:t>;</a:t>
            </a:r>
          </a:p>
          <a:p>
            <a:r>
              <a:rPr lang="pt-BR" sz="3200" dirty="0" smtClean="0"/>
              <a:t>Dinâmica uterina;</a:t>
            </a:r>
          </a:p>
          <a:p>
            <a:r>
              <a:rPr lang="pt-BR" sz="3200" dirty="0" smtClean="0"/>
              <a:t>Medida do fundo uterino;</a:t>
            </a:r>
          </a:p>
          <a:p>
            <a:r>
              <a:rPr lang="pt-BR" sz="3200" dirty="0" smtClean="0"/>
              <a:t>Toque vaginal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Picture 2" descr="Resultado de imagem para gestante com a enfermag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643183"/>
            <a:ext cx="3643306" cy="4214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675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CONDUTA NA ADMISSÃO DA PACIENTE EM TRABALHO DE PARTO</a:t>
            </a:r>
            <a:b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988840"/>
            <a:ext cx="8964488" cy="486916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ANAMNESE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escuta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qualificada sobre as queixas da paciente, história da gestação,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passado obstétrico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, patologias associadas, uso de medicamentos, grupo sanguíneo, movimentação fetal,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DUM, menstruação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, etc. 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Muitas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dessas informações podem ser obtidas e/ou complementadas através do cartão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da gestante.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13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476672"/>
            <a:ext cx="8929718" cy="1237816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PROVÁVEIS CAUSAS DO INÍCIO DO TRABALHO DE PARTO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 smtClean="0">
                <a:latin typeface="Arial" pitchFamily="34" charset="0"/>
                <a:cs typeface="Arial" pitchFamily="34" charset="0"/>
              </a:rPr>
            </a:b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5112568"/>
          </a:xfrm>
        </p:spPr>
        <p:txBody>
          <a:bodyPr/>
          <a:lstStyle/>
          <a:p>
            <a:pPr>
              <a:buNone/>
            </a:pPr>
            <a:endParaRPr lang="pt-BR" sz="3600" u="sng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A causa do início do TP não é compreendida completamente, mas parece ser o resultado de uma combinação de fatores tais como</a:t>
            </a:r>
          </a:p>
          <a:p>
            <a:pPr marL="109728" indent="0">
              <a:buNone/>
            </a:pPr>
            <a:r>
              <a:rPr lang="pt-B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 (ocitocina fetal+materna).</a:t>
            </a:r>
          </a:p>
          <a:p>
            <a:pPr>
              <a:buFont typeface="Wingdings" pitchFamily="2" charset="2"/>
              <a:buChar char="v"/>
            </a:pPr>
            <a:endParaRPr lang="pt-BR" dirty="0"/>
          </a:p>
        </p:txBody>
      </p:sp>
      <p:pic>
        <p:nvPicPr>
          <p:cNvPr id="12292" name="Picture 4" descr="Resultado de imagem para animação trabalho de parto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6156176" y="4405322"/>
            <a:ext cx="2987824" cy="24526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68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CONDUTA NA ADMISSÃO DA PACIENTE EM TRABALHO DE PARTO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988840"/>
            <a:ext cx="8363272" cy="4585696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EXAME FÍSICO - </a:t>
            </a:r>
            <a:r>
              <a:rPr lang="pt-BR" sz="4000" dirty="0" smtClean="0"/>
              <a:t>Deve </a:t>
            </a:r>
            <a:r>
              <a:rPr lang="pt-BR" sz="4000" dirty="0"/>
              <a:t>incluir:</a:t>
            </a:r>
          </a:p>
          <a:p>
            <a:r>
              <a:rPr lang="pt-BR" sz="4000" dirty="0" smtClean="0"/>
              <a:t>Ausculta </a:t>
            </a:r>
            <a:r>
              <a:rPr lang="pt-BR" sz="4000" dirty="0" err="1" smtClean="0"/>
              <a:t>cardio-pulmonar</a:t>
            </a:r>
            <a:endParaRPr lang="pt-BR" sz="4000" dirty="0"/>
          </a:p>
          <a:p>
            <a:r>
              <a:rPr lang="pt-BR" sz="4000" dirty="0" smtClean="0"/>
              <a:t>Verificação </a:t>
            </a:r>
            <a:r>
              <a:rPr lang="pt-BR" sz="4000" dirty="0"/>
              <a:t>dos sinais vitais (pressão arterial, pulso arterial e temperatura)</a:t>
            </a:r>
          </a:p>
          <a:p>
            <a:r>
              <a:rPr lang="pt-BR" sz="4000" dirty="0" smtClean="0"/>
              <a:t>Pesquisa </a:t>
            </a:r>
            <a:r>
              <a:rPr lang="pt-BR" sz="4000" dirty="0"/>
              <a:t>de palidez </a:t>
            </a:r>
            <a:r>
              <a:rPr lang="pt-BR" sz="4000" dirty="0" err="1"/>
              <a:t>cutâneo-mucosa</a:t>
            </a:r>
            <a:r>
              <a:rPr lang="pt-BR" sz="4000" dirty="0" smtClean="0"/>
              <a:t>.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27422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EXAME </a:t>
            </a:r>
            <a:r>
              <a:rPr lang="pt-BR" sz="4000" b="1" dirty="0"/>
              <a:t>OBSTÉTRICO</a:t>
            </a:r>
            <a:r>
              <a:rPr lang="pt-BR" sz="4000" b="1" dirty="0" smtClean="0"/>
              <a:t>:</a:t>
            </a:r>
          </a:p>
          <a:p>
            <a:endParaRPr lang="pt-BR" sz="4000" b="1" dirty="0"/>
          </a:p>
          <a:p>
            <a:r>
              <a:rPr lang="pt-BR" sz="4000" dirty="0" smtClean="0"/>
              <a:t>Manobras </a:t>
            </a:r>
            <a:r>
              <a:rPr lang="pt-BR" sz="4000" dirty="0"/>
              <a:t>de </a:t>
            </a:r>
            <a:r>
              <a:rPr lang="pt-BR" sz="4000" dirty="0" err="1"/>
              <a:t>Leopold</a:t>
            </a:r>
            <a:r>
              <a:rPr lang="pt-BR" sz="4000" dirty="0"/>
              <a:t>, evidenciando-se fundo uterino, situação, posição e apresentação fetais, </a:t>
            </a:r>
            <a:r>
              <a:rPr lang="pt-BR" sz="4000" dirty="0" smtClean="0"/>
              <a:t>e presença </a:t>
            </a:r>
            <a:r>
              <a:rPr lang="pt-BR" sz="4000" dirty="0"/>
              <a:t>de insinuação do polo fetal.</a:t>
            </a:r>
          </a:p>
          <a:p>
            <a:r>
              <a:rPr lang="pt-BR" sz="4000" dirty="0" smtClean="0"/>
              <a:t>Mensuração </a:t>
            </a:r>
            <a:r>
              <a:rPr lang="pt-BR" sz="4000" dirty="0"/>
              <a:t>da </a:t>
            </a:r>
            <a:r>
              <a:rPr lang="pt-BR" sz="4000" dirty="0" smtClean="0"/>
              <a:t>AU</a:t>
            </a:r>
            <a:endParaRPr lang="pt-BR" sz="4000" dirty="0"/>
          </a:p>
          <a:p>
            <a:r>
              <a:rPr lang="pt-BR" sz="4000" dirty="0" smtClean="0"/>
              <a:t>Ausculta dos BCF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05532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525344"/>
          </a:xfrm>
        </p:spPr>
        <p:txBody>
          <a:bodyPr>
            <a:noAutofit/>
          </a:bodyPr>
          <a:lstStyle/>
          <a:p>
            <a:r>
              <a:rPr lang="pt-BR" sz="4400" b="1" dirty="0" smtClean="0">
                <a:latin typeface="Arial" pitchFamily="34" charset="0"/>
                <a:cs typeface="Arial" pitchFamily="34" charset="0"/>
              </a:rPr>
              <a:t>NO PERÍODO DE DILATAÇÃO, A CADA HORA, DEVE SER REALIZADO O CONTROLE:</a:t>
            </a:r>
          </a:p>
          <a:p>
            <a:r>
              <a:rPr lang="pt-BR" sz="4400" dirty="0" smtClean="0">
                <a:latin typeface="Arial" pitchFamily="34" charset="0"/>
                <a:cs typeface="Arial" pitchFamily="34" charset="0"/>
              </a:rPr>
              <a:t>dos 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sinais vitais da parturiente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pt-BR" sz="4400" dirty="0" smtClean="0">
                <a:latin typeface="Arial" pitchFamily="34" charset="0"/>
                <a:cs typeface="Arial" pitchFamily="34" charset="0"/>
              </a:rPr>
              <a:t>do BCF;</a:t>
            </a:r>
          </a:p>
          <a:p>
            <a:r>
              <a:rPr lang="pt-BR" sz="4400" dirty="0" smtClean="0">
                <a:latin typeface="Arial" pitchFamily="34" charset="0"/>
                <a:cs typeface="Arial" pitchFamily="34" charset="0"/>
              </a:rPr>
              <a:t>da 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Dinâmica Uterina (DU), que é o controle das contrações em relação a frequência, intensidade e duração.</a:t>
            </a:r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50024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241880"/>
          </a:xfrm>
        </p:spPr>
        <p:txBody>
          <a:bodyPr>
            <a:noAutofit/>
          </a:bodyPr>
          <a:lstStyle/>
          <a:p>
            <a:endParaRPr lang="pt-BR" sz="3200" dirty="0" smtClean="0"/>
          </a:p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Dinâmica Uterina é avaliada durante um período de 10 minutos, e assim são feitas as anotações no prontuário: </a:t>
            </a:r>
            <a:endParaRPr lang="pt-BR" sz="4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3/10/30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, o que quer dizer: 3 contrações em 10 minutos com duração de 30 segundos cada uma. A DU é avaliada de hora em hora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07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0" y="0"/>
            <a:ext cx="8964488" cy="6574536"/>
          </a:xfrm>
        </p:spPr>
        <p:txBody>
          <a:bodyPr>
            <a:noAutofit/>
          </a:bodyPr>
          <a:lstStyle/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toque vaginal para avaliação da dilatação do colo do útero é realizado no exame obstétrico inicial e depois de 4 em 4 horas ou quando necessário. </a:t>
            </a:r>
            <a:endParaRPr lang="pt-BR" sz="4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Por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meio da ausculta dos BCF, da Dinâmica Uterina e do toque vaginal, o profissional que está acompanhando o trabalho de parto avalia se o processo está evoluindo normalmente</a:t>
            </a:r>
          </a:p>
        </p:txBody>
      </p:sp>
    </p:spTree>
    <p:extLst>
      <p:ext uri="{BB962C8B-B14F-4D97-AF65-F5344CB8AC3E}">
        <p14:creationId xmlns:p14="http://schemas.microsoft.com/office/powerpoint/2010/main" val="388049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Toque </a:t>
            </a:r>
            <a:r>
              <a:rPr lang="pt-BR" sz="3600" dirty="0"/>
              <a:t>vaginal (já realizado no momento do diagnóstico) evidenciando- se grau de </a:t>
            </a:r>
            <a:r>
              <a:rPr lang="pt-BR" sz="3600" dirty="0" smtClean="0"/>
              <a:t>dilatação, apagamento </a:t>
            </a:r>
            <a:r>
              <a:rPr lang="pt-BR" sz="3600" dirty="0"/>
              <a:t>e posição do colo uterino, formação da bolsa das águas, tipo de apresentação, variedade </a:t>
            </a:r>
            <a:r>
              <a:rPr lang="pt-BR" sz="3600" dirty="0" smtClean="0"/>
              <a:t>de posição </a:t>
            </a:r>
            <a:r>
              <a:rPr lang="pt-BR" sz="3600" dirty="0"/>
              <a:t>fetal e grau de deflexão do polo cefálico (caso haja).</a:t>
            </a:r>
          </a:p>
          <a:p>
            <a:r>
              <a:rPr lang="pt-BR" sz="3600" dirty="0" smtClean="0"/>
              <a:t>Avaliar </a:t>
            </a:r>
            <a:r>
              <a:rPr lang="pt-BR" sz="3600" dirty="0"/>
              <a:t>atividade uterina descrevendo-se sua intensidade, frequência, duração e regularidade</a:t>
            </a:r>
            <a:r>
              <a:rPr lang="pt-BR" sz="3600" dirty="0" smtClean="0"/>
              <a:t>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08343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rmAutofit/>
          </a:bodyPr>
          <a:lstStyle/>
          <a:p>
            <a:r>
              <a:rPr lang="pt-BR" sz="3600" b="1" dirty="0" err="1" smtClean="0"/>
              <a:t>Obs</a:t>
            </a:r>
            <a:r>
              <a:rPr lang="pt-BR" sz="3600" dirty="0"/>
              <a:t>: nos casos em que houver suspeita de </a:t>
            </a:r>
            <a:r>
              <a:rPr lang="pt-BR" sz="3600" dirty="0" err="1"/>
              <a:t>amniorrexe</a:t>
            </a:r>
            <a:r>
              <a:rPr lang="pt-BR" sz="3600" dirty="0"/>
              <a:t> prematura ou placentação anômala, o toque vaginal deve </a:t>
            </a:r>
            <a:r>
              <a:rPr lang="pt-BR" sz="3600" dirty="0" smtClean="0"/>
              <a:t>ser postergado</a:t>
            </a:r>
            <a:r>
              <a:rPr lang="pt-BR" sz="3600" dirty="0"/>
              <a:t>; realizando-se, de imediato, o exame especular. Evita-se, dessa forma, o risco de infecção ascendente </a:t>
            </a:r>
            <a:r>
              <a:rPr lang="pt-BR" sz="3600" dirty="0" smtClean="0"/>
              <a:t>na primeira </a:t>
            </a:r>
            <a:r>
              <a:rPr lang="pt-BR" sz="3600" dirty="0"/>
              <a:t>suspeita, descartando-se ainda o prolapso de cordão umbilical, e STV e/ou hemorragia no segundo caso.</a:t>
            </a:r>
          </a:p>
        </p:txBody>
      </p:sp>
    </p:spTree>
    <p:extLst>
      <p:ext uri="{BB962C8B-B14F-4D97-AF65-F5344CB8AC3E}">
        <p14:creationId xmlns:p14="http://schemas.microsoft.com/office/powerpoint/2010/main" val="403548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36712"/>
            <a:ext cx="8507288" cy="5737824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MEDIDAS </a:t>
            </a:r>
            <a:r>
              <a:rPr lang="pt-BR" sz="3600" b="1" dirty="0"/>
              <a:t>GERAIS:</a:t>
            </a:r>
          </a:p>
          <a:p>
            <a:r>
              <a:rPr lang="pt-BR" sz="3600" dirty="0"/>
              <a:t>» Abertura do </a:t>
            </a:r>
            <a:r>
              <a:rPr lang="pt-BR" sz="3600" dirty="0" err="1"/>
              <a:t>partograma</a:t>
            </a:r>
            <a:endParaRPr lang="pt-BR" sz="3600" dirty="0"/>
          </a:p>
          <a:p>
            <a:r>
              <a:rPr lang="pt-BR" sz="3600" dirty="0"/>
              <a:t>Nas pacientes em trabalho de parto na fase ativa, deve-se proceder à abertura do </a:t>
            </a:r>
            <a:r>
              <a:rPr lang="pt-BR" sz="3600" dirty="0" err="1" smtClean="0"/>
              <a:t>partograma</a:t>
            </a:r>
            <a:r>
              <a:rPr lang="pt-BR" sz="3600" dirty="0"/>
              <a:t> </a:t>
            </a:r>
            <a:r>
              <a:rPr lang="pt-BR" sz="3600" dirty="0" smtClean="0"/>
              <a:t>(após 6 cm </a:t>
            </a:r>
            <a:r>
              <a:rPr lang="pt-BR" sz="3600" dirty="0"/>
              <a:t>de dilatação) descrevendo-se, nos devidos espaços, uma gama de informações úteis </a:t>
            </a:r>
            <a:r>
              <a:rPr lang="pt-BR" sz="3600" dirty="0" smtClean="0"/>
              <a:t>no acompanhamento </a:t>
            </a:r>
            <a:r>
              <a:rPr lang="pt-BR" sz="3600" dirty="0"/>
              <a:t>do TP, já obtidas durante a propedêutica de admissão</a:t>
            </a:r>
            <a:r>
              <a:rPr lang="pt-BR" sz="3600" dirty="0" smtClean="0"/>
              <a:t>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2775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6165304"/>
          </a:xfrm>
        </p:spPr>
        <p:txBody>
          <a:bodyPr>
            <a:normAutofit/>
          </a:bodyPr>
          <a:lstStyle/>
          <a:p>
            <a:r>
              <a:rPr lang="pt-BR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TRICOTOMIA PUBIANA</a:t>
            </a:r>
          </a:p>
          <a:p>
            <a:r>
              <a:rPr lang="pt-BR" sz="4400" dirty="0" smtClean="0">
                <a:latin typeface="Arial" pitchFamily="34" charset="0"/>
                <a:cs typeface="Arial" pitchFamily="34" charset="0"/>
              </a:rPr>
              <a:t>Não 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há evidências científicas que recomendem sua utilização de rotina em mulheres em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trabalho de 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parto, não sendo observado, diminuição no risco de infecção com seu uso rotineiro.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289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6165304"/>
          </a:xfrm>
        </p:spPr>
        <p:txBody>
          <a:bodyPr>
            <a:normAutofit lnSpcReduction="10000"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CLISTER EVACUATIVO</a:t>
            </a: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Assim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como na tricotomia pubiana, trabalhos recentes demonstraram não haver evidências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que recomendem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sua utilização de rotina, não se observando diminuição nas taxas de infecção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puerperal.</a:t>
            </a:r>
            <a:endParaRPr lang="pt-BR" sz="3600" dirty="0">
              <a:latin typeface="Arial" pitchFamily="34" charset="0"/>
              <a:cs typeface="Arial" pitchFamily="34" charset="0"/>
            </a:endParaRPr>
          </a:p>
          <a:p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HIGIENIZAÇÃO DA PACIENTE</a:t>
            </a: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Deve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ser realizada na forma de banho geral, desde que não se encontre em estágio avançado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de dilatação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cervical.</a:t>
            </a:r>
          </a:p>
          <a:p>
            <a:pPr marL="109728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430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pt-BR" sz="4400" b="1" dirty="0" smtClean="0">
                <a:solidFill>
                  <a:srgbClr val="FF0000"/>
                </a:solidFill>
              </a:rPr>
              <a:t>FASES CLÍNICAS DO TP</a:t>
            </a:r>
            <a:r>
              <a:rPr lang="pt-BR" sz="4400" dirty="0"/>
              <a:t/>
            </a:r>
            <a:br>
              <a:rPr lang="pt-BR" sz="4400" dirty="0"/>
            </a:b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700808"/>
            <a:ext cx="8640960" cy="4873728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endParaRPr lang="pt-BR" dirty="0"/>
          </a:p>
          <a:p>
            <a:r>
              <a:rPr lang="pt-BR" sz="3600" dirty="0"/>
              <a:t>1. Primeiro Período: </a:t>
            </a:r>
            <a:r>
              <a:rPr lang="pt-BR" sz="3600" dirty="0" smtClean="0"/>
              <a:t>Dilatação</a:t>
            </a:r>
            <a:endParaRPr lang="pt-BR" sz="3600" dirty="0"/>
          </a:p>
          <a:p>
            <a:endParaRPr lang="pt-BR" sz="3600" dirty="0"/>
          </a:p>
          <a:p>
            <a:r>
              <a:rPr lang="pt-BR" sz="3600" dirty="0"/>
              <a:t>2. Segundo Período: </a:t>
            </a:r>
            <a:r>
              <a:rPr lang="pt-BR" sz="3600" dirty="0" smtClean="0"/>
              <a:t>Expulsivo</a:t>
            </a:r>
          </a:p>
          <a:p>
            <a:r>
              <a:rPr lang="pt-BR" sz="3600" dirty="0" smtClean="0"/>
              <a:t> </a:t>
            </a:r>
            <a:endParaRPr lang="pt-BR" sz="3600" dirty="0"/>
          </a:p>
          <a:p>
            <a:r>
              <a:rPr lang="pt-BR" sz="3600" dirty="0"/>
              <a:t>3. Terceiro Período: Dequitação </a:t>
            </a:r>
            <a:r>
              <a:rPr lang="pt-BR" sz="3600" dirty="0" smtClean="0"/>
              <a:t>Placentária</a:t>
            </a:r>
            <a:endParaRPr lang="pt-BR" sz="3600" dirty="0"/>
          </a:p>
          <a:p>
            <a:endParaRPr lang="pt-BR" sz="3600" dirty="0"/>
          </a:p>
          <a:p>
            <a:r>
              <a:rPr lang="pt-BR" sz="3600" dirty="0"/>
              <a:t>4. Quarto Período: Período de </a:t>
            </a:r>
            <a:r>
              <a:rPr lang="pt-BR" sz="3600" dirty="0" err="1" smtClean="0"/>
              <a:t>Greemberg</a:t>
            </a:r>
            <a:r>
              <a:rPr lang="pt-BR" sz="3600" dirty="0" smtClean="0"/>
              <a:t> 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68235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525344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UTILIZAÇÃO DE VESTES APROPRIADAS</a:t>
            </a:r>
          </a:p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Troca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das roupas da paciente pela bata do serviço, ainda na admissão.</a:t>
            </a:r>
          </a:p>
          <a:p>
            <a:r>
              <a:rPr lang="pt-B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RESTRIÇÃO ALIMENTAR</a:t>
            </a:r>
          </a:p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Grávidas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encaminhadas de volta à sua residência, na fase latente do TP, com baixo risco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para parto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abdominal, devem ser orientadas a ingerir apenas alimentos leves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14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525344"/>
          </a:xfrm>
        </p:spPr>
        <p:txBody>
          <a:bodyPr>
            <a:noAutofit/>
          </a:bodyPr>
          <a:lstStyle/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As internadas no início da fase ativa, com baixo risco para parto cesariano, podem ingerir líquidos claros (água, chá, sucos), suspendendo-se a dieta na presença de intercorrências. O uso de alimentação à base de laticínios está sempre proscrito.</a:t>
            </a:r>
          </a:p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Nas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gestantes de risco elevado e/ou com possibilidade de parto cesariano, é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contraindicado qualquer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tipo de alimentação, mantendo-se o estado de jejum.</a:t>
            </a:r>
          </a:p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E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todos os casos, prevalece o bom senso do obstetra e do anestesista,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na hora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de manter ou não o jejum. O jejum de rotina não é recomendado em pacientes de baixo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risco.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88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692696"/>
            <a:ext cx="8964488" cy="5976664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EXAMES </a:t>
            </a:r>
            <a:r>
              <a:rPr lang="pt-BR" sz="4000" b="1" dirty="0">
                <a:latin typeface="Arial" pitchFamily="34" charset="0"/>
                <a:cs typeface="Arial" pitchFamily="34" charset="0"/>
              </a:rPr>
              <a:t>LABORATORIAIS:</a:t>
            </a:r>
          </a:p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Verificar </a:t>
            </a:r>
            <a:r>
              <a:rPr lang="pt-BR" sz="4000" dirty="0" err="1">
                <a:latin typeface="Arial" pitchFamily="34" charset="0"/>
                <a:cs typeface="Arial" pitchFamily="34" charset="0"/>
              </a:rPr>
              <a:t>tipagem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 sanguínea realizada no pré-natal. Solicitar ABO/Rh na admissão se não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há registro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no cartão de pré-natal ou se gestante Rh negativo.</a:t>
            </a:r>
          </a:p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Oferecer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teste rápido para HIV e Sífilis.</a:t>
            </a:r>
          </a:p>
        </p:txBody>
      </p:sp>
    </p:spTree>
    <p:extLst>
      <p:ext uri="{BB962C8B-B14F-4D97-AF65-F5344CB8AC3E}">
        <p14:creationId xmlns:p14="http://schemas.microsoft.com/office/powerpoint/2010/main" val="94268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ogo_Saude_V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0"/>
            <a:ext cx="11874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2" descr="gestantes-relaxadas-e-menos-ansiosas-p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38" y="2886075"/>
            <a:ext cx="14763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846138"/>
            <a:ext cx="8228013" cy="1143000"/>
          </a:xfrm>
        </p:spPr>
        <p:txBody>
          <a:bodyPr lIns="91440" tIns="45720" rIns="91440" bIns="45720">
            <a:normAutofit fontScale="90000"/>
          </a:bodyPr>
          <a:lstStyle/>
          <a:p>
            <a:r>
              <a:rPr lang="pt-BR" sz="4000" b="1" smtClean="0"/>
              <a:t>Assistência no Período Pré-Parto – Parto e Puerpério – Hospitalar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051050"/>
            <a:ext cx="8642350" cy="4546600"/>
          </a:xfrm>
        </p:spPr>
        <p:txBody>
          <a:bodyPr/>
          <a:lstStyle/>
          <a:p>
            <a:r>
              <a:rPr lang="pt-BR" sz="2800" smtClean="0"/>
              <a:t>Promover um ambiente com privacidade, tranqüilo e seguro para a  parturiente e seu acompanhante;</a:t>
            </a:r>
          </a:p>
          <a:p>
            <a:r>
              <a:rPr lang="pt-BR" sz="2800" smtClean="0"/>
              <a:t>Estimular deambulação;</a:t>
            </a:r>
          </a:p>
          <a:p>
            <a:r>
              <a:rPr lang="pt-BR" sz="2800" smtClean="0"/>
              <a:t>Promover técnicas de relaxamento(banho, exercícios, etc);</a:t>
            </a:r>
          </a:p>
          <a:p>
            <a:r>
              <a:rPr lang="pt-BR" sz="2800" smtClean="0"/>
              <a:t>Realizar massagens ou orientar acompanhante a realizar;</a:t>
            </a:r>
          </a:p>
          <a:p>
            <a:r>
              <a:rPr lang="pt-BR" sz="2800" smtClean="0"/>
              <a:t>Buscar técnicas para alivio da dor; </a:t>
            </a:r>
          </a:p>
          <a:p>
            <a:r>
              <a:rPr lang="pt-BR" sz="2800" smtClean="0"/>
              <a:t>Manter diálogos durante os procedimentos. </a:t>
            </a:r>
          </a:p>
        </p:txBody>
      </p:sp>
      <p:sp>
        <p:nvSpPr>
          <p:cNvPr id="5126" name="AutoShape 5" descr="ANd9GcSzaNIWyoU31gAjQSy1lk5fOOZeCZGOd2Q8HK_c9Kacl7as6jX4"/>
          <p:cNvSpPr>
            <a:spLocks noChangeAspect="1" noChangeArrowheads="1"/>
          </p:cNvSpPr>
          <p:nvPr/>
        </p:nvSpPr>
        <p:spPr bwMode="auto">
          <a:xfrm>
            <a:off x="201613" y="46038"/>
            <a:ext cx="2857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5127" name="Picture 9" descr="doulaeadr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280025"/>
            <a:ext cx="169227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85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33475"/>
            <a:ext cx="8228013" cy="1143000"/>
          </a:xfrm>
        </p:spPr>
        <p:txBody>
          <a:bodyPr lIns="91440" tIns="45720" rIns="91440" bIns="45720">
            <a:normAutofit fontScale="90000"/>
          </a:bodyPr>
          <a:lstStyle/>
          <a:p>
            <a:r>
              <a:rPr lang="pt-BR" sz="4000" b="1" smtClean="0"/>
              <a:t>Assistência no Período Pré-Parto – Parto e  Puerpério – Hospitalar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554288"/>
            <a:ext cx="8642350" cy="4114800"/>
          </a:xfrm>
        </p:spPr>
        <p:txBody>
          <a:bodyPr>
            <a:normAutofit fontScale="92500" lnSpcReduction="10000"/>
          </a:bodyPr>
          <a:lstStyle/>
          <a:p>
            <a:pPr>
              <a:buFont typeface="Times New Roman" pitchFamily="18" charset="0"/>
              <a:buNone/>
            </a:pPr>
            <a:r>
              <a:rPr lang="pt-BR" b="1" smtClean="0"/>
              <a:t>Monitorar:</a:t>
            </a:r>
          </a:p>
          <a:p>
            <a:r>
              <a:rPr lang="pt-BR" smtClean="0"/>
              <a:t>Sinais Vitais – (PA, Pulso, Temperatura e FC)</a:t>
            </a:r>
          </a:p>
          <a:p>
            <a:r>
              <a:rPr lang="pt-BR" smtClean="0"/>
              <a:t>Perda de líquido via vaginal (urina, líquido amniótico  ou sangramento);</a:t>
            </a:r>
          </a:p>
          <a:p>
            <a:r>
              <a:rPr lang="pt-BR" smtClean="0"/>
              <a:t>Intensidade da queixa da dor;</a:t>
            </a:r>
          </a:p>
          <a:p>
            <a:r>
              <a:rPr lang="pt-BR" smtClean="0"/>
              <a:t>Administração de medicamento (conforme prescrição médica).</a:t>
            </a:r>
          </a:p>
          <a:p>
            <a:pPr>
              <a:buFont typeface="Times New Roman" pitchFamily="18" charset="0"/>
              <a:buNone/>
            </a:pPr>
            <a:endParaRPr lang="pt-BR" sz="2400" smtClean="0"/>
          </a:p>
          <a:p>
            <a:pPr>
              <a:buFont typeface="Times New Roman" pitchFamily="18" charset="0"/>
              <a:buNone/>
            </a:pPr>
            <a:r>
              <a:rPr lang="pt-BR" sz="2000" smtClean="0"/>
              <a:t> </a:t>
            </a:r>
          </a:p>
        </p:txBody>
      </p:sp>
      <p:pic>
        <p:nvPicPr>
          <p:cNvPr id="6148" name="Picture 2" descr="Logo_Saude_V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4450"/>
            <a:ext cx="11874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76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21892"/>
            <a:ext cx="8229600" cy="1152128"/>
          </a:xfrm>
        </p:spPr>
        <p:txBody>
          <a:bodyPr>
            <a:normAutofit/>
          </a:bodyPr>
          <a:lstStyle/>
          <a:p>
            <a:r>
              <a:rPr lang="pt-BR" sz="4400" b="1" dirty="0">
                <a:solidFill>
                  <a:srgbClr val="00B050"/>
                </a:solidFill>
              </a:rPr>
              <a:t>TRABALHO </a:t>
            </a:r>
            <a:r>
              <a:rPr lang="pt-BR" sz="4400" b="1" dirty="0" smtClean="0">
                <a:solidFill>
                  <a:srgbClr val="00B050"/>
                </a:solidFill>
              </a:rPr>
              <a:t>DE PARTO </a:t>
            </a:r>
            <a:r>
              <a:rPr lang="pt-BR" sz="4400" b="1" dirty="0">
                <a:solidFill>
                  <a:srgbClr val="00B050"/>
                </a:solidFill>
              </a:rPr>
              <a:t>ATIVO</a:t>
            </a:r>
            <a:endParaRPr lang="pt-BR" sz="4400" dirty="0">
              <a:solidFill>
                <a:srgbClr val="00B05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0" y="1052736"/>
            <a:ext cx="4495800" cy="5722651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SINAIS</a:t>
            </a:r>
          </a:p>
          <a:p>
            <a:r>
              <a:rPr lang="pt-BR" sz="3200" dirty="0">
                <a:latin typeface="Arial" pitchFamily="34" charset="0"/>
                <a:cs typeface="Arial" pitchFamily="34" charset="0"/>
              </a:rPr>
              <a:t>Colo uterino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dilatado (entre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4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a 8 cm), com apagamento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total ou 5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cm independente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do apagamento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Esta fase dura entre 3 e 4 horas em mães primigestas.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495800" cy="5578635"/>
          </a:xfrm>
        </p:spPr>
        <p:txBody>
          <a:bodyPr/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CONDUTAS</a:t>
            </a:r>
          </a:p>
          <a:p>
            <a:r>
              <a:rPr lang="pt-BR" sz="4000" dirty="0">
                <a:latin typeface="Arial" pitchFamily="34" charset="0"/>
                <a:cs typeface="Arial" pitchFamily="34" charset="0"/>
              </a:rPr>
              <a:t>O </a:t>
            </a:r>
            <a:r>
              <a:rPr lang="pt-BR" sz="4000" dirty="0" err="1">
                <a:latin typeface="Arial" pitchFamily="34" charset="0"/>
                <a:cs typeface="Arial" pitchFamily="34" charset="0"/>
              </a:rPr>
              <a:t>partograma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 deve ser aberto quando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se identificar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dilatação cervical de 6 cm.</a:t>
            </a:r>
            <a:endParaRPr lang="pt-BR" sz="4000" b="1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805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Dilatação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9815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5314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Descida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4704"/>
            <a:ext cx="9144000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7212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PERÍODO DE DILATAÇÃO E PERÍODO EXPULSIVO 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2º Estágio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057672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47097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6700" b="1" dirty="0" smtClean="0">
                <a:solidFill>
                  <a:srgbClr val="FF0000"/>
                </a:solidFill>
              </a:rPr>
              <a:t>2º ESTÁGIO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endParaRPr lang="pt-BR" dirty="0"/>
          </a:p>
          <a:p>
            <a:r>
              <a:rPr lang="pt-BR" sz="4000" dirty="0" smtClean="0"/>
              <a:t>Dilatação </a:t>
            </a:r>
            <a:r>
              <a:rPr lang="pt-BR" sz="4000" dirty="0"/>
              <a:t>completa → nascimento </a:t>
            </a:r>
          </a:p>
          <a:p>
            <a:r>
              <a:rPr lang="pt-BR" sz="4000" b="1" dirty="0" smtClean="0"/>
              <a:t>Duração</a:t>
            </a:r>
            <a:r>
              <a:rPr lang="pt-BR" sz="4000" b="1" dirty="0"/>
              <a:t>: </a:t>
            </a:r>
            <a:r>
              <a:rPr lang="pt-BR" sz="4000" dirty="0"/>
              <a:t>de 60 a 90 min em </a:t>
            </a:r>
            <a:r>
              <a:rPr lang="pt-BR" sz="4000" dirty="0" err="1"/>
              <a:t>nulíparas</a:t>
            </a:r>
            <a:r>
              <a:rPr lang="pt-BR" sz="4000" dirty="0"/>
              <a:t> e de 20 a 45 min em multíparas </a:t>
            </a:r>
          </a:p>
          <a:p>
            <a:r>
              <a:rPr lang="pt-BR" sz="4000" dirty="0" smtClean="0"/>
              <a:t>Puxos </a:t>
            </a:r>
            <a:r>
              <a:rPr lang="pt-BR" sz="4000" dirty="0"/>
              <a:t>espontâneos </a:t>
            </a:r>
          </a:p>
          <a:p>
            <a:r>
              <a:rPr lang="pt-BR" sz="4000" dirty="0" smtClean="0"/>
              <a:t>Estimular </a:t>
            </a:r>
            <a:r>
              <a:rPr lang="pt-BR" sz="4000" dirty="0"/>
              <a:t>liberdade de posição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10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ESTÁGIOS DO TRABALHO DE PARTO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 duração do trabalho de parto varia de gestante para gestante, mas em média dura cerca de 8 a 12 horas, dependendo de diversos fatores. Um dos mais importantes é o número de partos anteriores. Em caso de primeira gestação, o trabalho de parto costuma demorar mais do que nas mulheres que já pariram anteriormente.</a:t>
            </a:r>
          </a:p>
          <a:p>
            <a:pPr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77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4114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4818" name="Picture 2" descr="Resultado de imagem para período expulsiv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001156" cy="6643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24796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Resultado de imagem para trajeto para o parto norm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143932" cy="58579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578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PERÍODO DE DILATAÇÃO E PERÍODO EXPULSIVO 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60894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2038"/>
            <a:ext cx="8228013" cy="1143000"/>
          </a:xfrm>
        </p:spPr>
        <p:txBody>
          <a:bodyPr lIns="91440" tIns="45720" rIns="91440" bIns="45720">
            <a:normAutofit fontScale="90000"/>
          </a:bodyPr>
          <a:lstStyle/>
          <a:p>
            <a:r>
              <a:rPr lang="pt-BR" sz="4000" b="1" smtClean="0"/>
              <a:t>Assistência no período Pré-Parto – Parto e  Puerpério – Hospitalar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519363"/>
            <a:ext cx="8642350" cy="4005262"/>
          </a:xfrm>
        </p:spPr>
        <p:txBody>
          <a:bodyPr/>
          <a:lstStyle/>
          <a:p>
            <a:pPr>
              <a:lnSpc>
                <a:spcPct val="90000"/>
              </a:lnSpc>
              <a:buFont typeface="Times New Roman" pitchFamily="18" charset="0"/>
              <a:buNone/>
            </a:pPr>
            <a:r>
              <a:rPr lang="pt-BR" b="1" smtClean="0"/>
              <a:t>Período Expulsivo</a:t>
            </a:r>
          </a:p>
          <a:p>
            <a:pPr>
              <a:lnSpc>
                <a:spcPct val="90000"/>
              </a:lnSpc>
            </a:pPr>
            <a:r>
              <a:rPr lang="pt-BR" smtClean="0"/>
              <a:t>Acompanhar a gestante para sala de parto; </a:t>
            </a:r>
          </a:p>
          <a:p>
            <a:pPr>
              <a:lnSpc>
                <a:spcPct val="90000"/>
              </a:lnSpc>
            </a:pPr>
            <a:r>
              <a:rPr lang="pt-BR" smtClean="0"/>
              <a:t>Ficar ao lado da gestante – nunca deixá-la sozinha;</a:t>
            </a:r>
          </a:p>
          <a:p>
            <a:pPr>
              <a:lnSpc>
                <a:spcPct val="90000"/>
              </a:lnSpc>
            </a:pPr>
            <a:r>
              <a:rPr lang="pt-BR" smtClean="0"/>
              <a:t>Manter a sala aquecida à 23 a 26ºC </a:t>
            </a:r>
          </a:p>
          <a:p>
            <a:pPr>
              <a:lnSpc>
                <a:spcPct val="90000"/>
              </a:lnSpc>
            </a:pPr>
            <a:r>
              <a:rPr lang="pt-BR" smtClean="0"/>
              <a:t>Orientar a gestante quanto ao período expulsivo;</a:t>
            </a:r>
          </a:p>
        </p:txBody>
      </p:sp>
      <p:pic>
        <p:nvPicPr>
          <p:cNvPr id="7172" name="Picture 2" descr="Logo_Saude_V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0"/>
            <a:ext cx="11874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09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42798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423" y="1772816"/>
            <a:ext cx="4715577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25301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sz="6000" b="1" dirty="0" smtClean="0">
                <a:solidFill>
                  <a:srgbClr val="FF0000"/>
                </a:solidFill>
              </a:rPr>
              <a:t>3º Estágio</a:t>
            </a:r>
            <a:endParaRPr lang="pt-BR" sz="60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1520" y="476672"/>
            <a:ext cx="4244280" cy="63813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sz="3200" dirty="0">
                <a:latin typeface="Arial" pitchFamily="34" charset="0"/>
                <a:cs typeface="Arial" pitchFamily="34" charset="0"/>
              </a:rPr>
              <a:t>Do nascimento do bebê até a expulsão da placenta (dequitação, </a:t>
            </a:r>
            <a:r>
              <a:rPr lang="pt-BR" sz="3200" dirty="0" err="1">
                <a:latin typeface="Arial" pitchFamily="34" charset="0"/>
                <a:cs typeface="Arial" pitchFamily="34" charset="0"/>
              </a:rPr>
              <a:t>delivramento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 ou </a:t>
            </a:r>
            <a:r>
              <a:rPr lang="pt-BR" sz="3200" dirty="0" err="1">
                <a:latin typeface="Arial" pitchFamily="34" charset="0"/>
                <a:cs typeface="Arial" pitchFamily="34" charset="0"/>
              </a:rPr>
              <a:t>secundamento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) 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Observar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saída e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integridade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da placenta 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Observar perdas sanguíneas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50329"/>
            <a:ext cx="4038600" cy="3025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91727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b="1" dirty="0" smtClean="0">
                <a:solidFill>
                  <a:srgbClr val="FF0000"/>
                </a:solidFill>
              </a:rPr>
              <a:t>4º ESTÁGIO: PERÍODO DE GREENBERG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0" y="692696"/>
            <a:ext cx="4932040" cy="6165304"/>
          </a:xfrm>
        </p:spPr>
        <p:txBody>
          <a:bodyPr>
            <a:normAutofit fontScale="92500"/>
          </a:bodyPr>
          <a:lstStyle/>
          <a:p>
            <a:endParaRPr lang="pt-BR" dirty="0"/>
          </a:p>
          <a:p>
            <a:r>
              <a:rPr lang="pt-BR" sz="3200" dirty="0">
                <a:latin typeface="Arial" pitchFamily="34" charset="0"/>
                <a:cs typeface="Arial" pitchFamily="34" charset="0"/>
              </a:rPr>
              <a:t>Após expulsão da placenta até estabilização (+/- 1 hora). 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Observar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sangramento; 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Globo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de Segurança de </a:t>
            </a:r>
            <a:r>
              <a:rPr lang="pt-BR" sz="3200" dirty="0" err="1">
                <a:latin typeface="Arial" pitchFamily="34" charset="0"/>
                <a:cs typeface="Arial" pitchFamily="34" charset="0"/>
              </a:rPr>
              <a:t>Pinard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; 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Sinais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Vitais; 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Incentivar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Aleitamento materno; </a:t>
            </a:r>
          </a:p>
          <a:p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Clampeamento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tardio do cordão. </a:t>
            </a:r>
          </a:p>
          <a:p>
            <a:endParaRPr lang="pt-BR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16832"/>
            <a:ext cx="4139952" cy="303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6120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062038"/>
            <a:ext cx="8228013" cy="1143000"/>
          </a:xfrm>
        </p:spPr>
        <p:txBody>
          <a:bodyPr lIns="91440" tIns="45720" rIns="91440" bIns="45720">
            <a:normAutofit fontScale="90000"/>
          </a:bodyPr>
          <a:lstStyle/>
          <a:p>
            <a:r>
              <a:rPr lang="pt-BR" sz="4000" b="1" smtClean="0"/>
              <a:t>Assistência no Período Pré-Parto – Parto e  Puerpério – Hospitalar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482850"/>
            <a:ext cx="864235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mtClean="0"/>
              <a:t>Após o nascimento do RN realizar contato pele a pele;</a:t>
            </a:r>
            <a:r>
              <a:rPr lang="pt-BR" sz="2400" smtClean="0"/>
              <a:t> </a:t>
            </a:r>
          </a:p>
          <a:p>
            <a:r>
              <a:rPr lang="pt-BR" smtClean="0"/>
              <a:t>Incentivar aleitamento materno.</a:t>
            </a:r>
          </a:p>
          <a:p>
            <a:r>
              <a:rPr lang="pt-BR" smtClean="0"/>
              <a:t>Parabenizar a paciente;</a:t>
            </a:r>
          </a:p>
          <a:p>
            <a:r>
              <a:rPr lang="pt-BR" smtClean="0"/>
              <a:t>Anotar as observações e procedimentos realizados;</a:t>
            </a:r>
          </a:p>
          <a:p>
            <a:r>
              <a:rPr lang="pt-BR" smtClean="0"/>
              <a:t>Anotar horário de nascimento;</a:t>
            </a:r>
          </a:p>
          <a:p>
            <a:pPr>
              <a:buFont typeface="Times New Roman" pitchFamily="18" charset="0"/>
              <a:buNone/>
            </a:pPr>
            <a:endParaRPr lang="pt-BR" smtClean="0"/>
          </a:p>
          <a:p>
            <a:pPr>
              <a:buFont typeface="Times New Roman" pitchFamily="18" charset="0"/>
              <a:buNone/>
            </a:pPr>
            <a:endParaRPr lang="pt-BR" smtClean="0"/>
          </a:p>
        </p:txBody>
      </p:sp>
      <p:pic>
        <p:nvPicPr>
          <p:cNvPr id="8196" name="Picture 2" descr="Logo_Saude_V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0"/>
            <a:ext cx="11874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36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77938"/>
            <a:ext cx="8228013" cy="1143000"/>
          </a:xfrm>
        </p:spPr>
        <p:txBody>
          <a:bodyPr lIns="91440" tIns="45720" rIns="91440" bIns="45720">
            <a:normAutofit fontScale="90000"/>
          </a:bodyPr>
          <a:lstStyle/>
          <a:p>
            <a:r>
              <a:rPr lang="pt-BR" sz="4000" b="1" smtClean="0"/>
              <a:t>Assistência no Período Pré-Parto – Parto e  Puerpério – Hospitalar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924175"/>
            <a:ext cx="8642350" cy="2952750"/>
          </a:xfrm>
        </p:spPr>
        <p:txBody>
          <a:bodyPr/>
          <a:lstStyle/>
          <a:p>
            <a:r>
              <a:rPr lang="pt-BR" smtClean="0"/>
              <a:t>Observar perda sanguínea;</a:t>
            </a:r>
          </a:p>
          <a:p>
            <a:r>
              <a:rPr lang="pt-BR" smtClean="0"/>
              <a:t>Controlar venóclise e adminstração de medicamento(ocitocina, methergin, etc.);</a:t>
            </a:r>
          </a:p>
          <a:p>
            <a:r>
              <a:rPr lang="pt-BR" smtClean="0"/>
              <a:t>Manter aquecida a puérpera.</a:t>
            </a:r>
          </a:p>
          <a:p>
            <a:pPr>
              <a:buFont typeface="Times New Roman" pitchFamily="18" charset="0"/>
              <a:buNone/>
            </a:pPr>
            <a:endParaRPr lang="pt-BR" smtClean="0"/>
          </a:p>
        </p:txBody>
      </p:sp>
      <p:pic>
        <p:nvPicPr>
          <p:cNvPr id="9220" name="Picture 2" descr="Logo_Saude_V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0"/>
            <a:ext cx="11874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42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6021288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latin typeface="Arial" pitchFamily="34" charset="0"/>
                <a:cs typeface="Arial" pitchFamily="34" charset="0"/>
              </a:rPr>
              <a:t>O início do trabalho de parto é um momento de muita expectativa para a gestante e seus familiares, por isso eles devem estar informados dos sintomas que o precedem. Com certeza, isso auxilia a fazer desse momento uma experiência menos tensa e incômoda e mais natural e feliz.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992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640960" cy="1517104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SINAIS QUE INDICAM QUE A MULHER ESTÁ EM TRABALHO DE PARTO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844824"/>
            <a:ext cx="8640960" cy="4729712"/>
          </a:xfrm>
        </p:spPr>
        <p:txBody>
          <a:bodyPr>
            <a:normAutofit/>
          </a:bodyPr>
          <a:lstStyle/>
          <a:p>
            <a:pPr algn="ctr"/>
            <a:r>
              <a:rPr lang="pt-BR" sz="4800" dirty="0" smtClean="0"/>
              <a:t>contrações </a:t>
            </a:r>
            <a:r>
              <a:rPr lang="pt-BR" sz="4800" dirty="0"/>
              <a:t>uterinas </a:t>
            </a:r>
            <a:r>
              <a:rPr lang="pt-BR" sz="4800" dirty="0" smtClean="0"/>
              <a:t>frequentes </a:t>
            </a:r>
            <a:r>
              <a:rPr lang="pt-BR" sz="4800" dirty="0"/>
              <a:t>e </a:t>
            </a:r>
            <a:r>
              <a:rPr lang="pt-BR" sz="4800" dirty="0" smtClean="0"/>
              <a:t>regulares (2 em um intervalo de 10 min) - endurecimento </a:t>
            </a:r>
            <a:r>
              <a:rPr lang="pt-BR" sz="4800" dirty="0"/>
              <a:t>do </a:t>
            </a:r>
            <a:r>
              <a:rPr lang="pt-BR" sz="4800" dirty="0" err="1" smtClean="0"/>
              <a:t>abdômem</a:t>
            </a:r>
            <a:r>
              <a:rPr lang="pt-BR" sz="4800" dirty="0" smtClean="0"/>
              <a:t>, </a:t>
            </a:r>
            <a:r>
              <a:rPr lang="pt-BR" sz="4800" dirty="0"/>
              <a:t>com dores que vão aumentando gradativamente.</a:t>
            </a:r>
          </a:p>
        </p:txBody>
      </p:sp>
    </p:spTree>
    <p:extLst>
      <p:ext uri="{BB962C8B-B14F-4D97-AF65-F5344CB8AC3E}">
        <p14:creationId xmlns:p14="http://schemas.microsoft.com/office/powerpoint/2010/main" val="417789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496944" cy="936104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FALSO TRABALHO DE PARTO (FTP)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sz="4000" dirty="0"/>
              <a:t>Dores do </a:t>
            </a:r>
            <a:r>
              <a:rPr lang="pt-BR" sz="4000" dirty="0" smtClean="0"/>
              <a:t>incremento </a:t>
            </a:r>
            <a:r>
              <a:rPr lang="pt-BR" sz="4000" dirty="0"/>
              <a:t>das contrações de </a:t>
            </a:r>
            <a:r>
              <a:rPr lang="pt-BR" sz="4000" dirty="0" err="1" smtClean="0"/>
              <a:t>braxton-hicks</a:t>
            </a:r>
            <a:r>
              <a:rPr lang="pt-BR" sz="4000" dirty="0" smtClean="0"/>
              <a:t> (que iniciam a partir de 30 semanas de gestação), </a:t>
            </a:r>
            <a:r>
              <a:rPr lang="pt-BR" sz="4000" dirty="0"/>
              <a:t>mais intensas ao anoitecer melhorando ao amanhecer</a:t>
            </a:r>
            <a:r>
              <a:rPr lang="pt-BR" sz="4000" dirty="0" smtClean="0"/>
              <a:t>.</a:t>
            </a:r>
          </a:p>
          <a:p>
            <a:r>
              <a:rPr lang="pt-BR" sz="4000" dirty="0" smtClean="0"/>
              <a:t>O </a:t>
            </a:r>
            <a:r>
              <a:rPr lang="pt-BR" sz="4000" dirty="0"/>
              <a:t>FTP acontece dias antes do trabalho de parto verdadeiro, mas não tem o poder de dilatar a </a:t>
            </a:r>
            <a:r>
              <a:rPr lang="pt-BR" sz="4000" dirty="0" err="1"/>
              <a:t>cérvix</a:t>
            </a:r>
            <a:r>
              <a:rPr lang="pt-BR" sz="4000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662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2313</Words>
  <Application>Microsoft Office PowerPoint</Application>
  <PresentationFormat>Apresentação na tela (4:3)</PresentationFormat>
  <Paragraphs>225</Paragraphs>
  <Slides>69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69</vt:i4>
      </vt:variant>
    </vt:vector>
  </HeadingPairs>
  <TitlesOfParts>
    <vt:vector size="70" baseType="lpstr">
      <vt:lpstr>Tema do Office</vt:lpstr>
      <vt:lpstr>SINAIS E SINTOMAS DO TRABALHO DE PARTO</vt:lpstr>
      <vt:lpstr>Apresentação do PowerPoint</vt:lpstr>
      <vt:lpstr>TRABALHO DE PARTO (TP) </vt:lpstr>
      <vt:lpstr>PROVÁVEIS CAUSAS DO INÍCIO DO TRABALHO DE PARTO </vt:lpstr>
      <vt:lpstr>FASES CLÍNICAS DO TP </vt:lpstr>
      <vt:lpstr>ESTÁGIOS DO TRABALHO DE PARTO</vt:lpstr>
      <vt:lpstr>Apresentação do PowerPoint</vt:lpstr>
      <vt:lpstr>SINAIS QUE INDICAM QUE A MULHER ESTÁ EM TRABALHO DE PARTO </vt:lpstr>
      <vt:lpstr>FALSO TRABALHO DE PARTO (FTP) </vt:lpstr>
      <vt:lpstr> MECANISMO DO TRABALHO DE PARTO - SINAIS PREMONITORES  INSINUAÇÃO OU ENCAIXAMENTO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PARTO NORMAL:   Parto de início espontâneo, baixo risco, durante todo o processo.   Objetivos:  Mãe e bebê saudáveis com o mínimo de intervenção compatível com a segurança.  (OMS, 1996) </vt:lpstr>
      <vt:lpstr>DIAGNÓSTICO DO TRABALHO DE PARTO  Como reconhecer o início do trabalho de parto?  </vt:lpstr>
      <vt:lpstr>RUPTURA DAS MEMBRANAS </vt:lpstr>
      <vt:lpstr>Apresentação do PowerPoint</vt:lpstr>
      <vt:lpstr>RUPTURA DAS MEMBRANAS </vt:lpstr>
      <vt:lpstr>Apresentação do PowerPoint</vt:lpstr>
      <vt:lpstr>FASES, ESTÁGIOS, PERÍODOS, ETAPAS CLÍNICAS DO TRABALHO DE PARTO E PARTO  </vt:lpstr>
      <vt:lpstr> ESTÁGIOS DO TRABALHO DE PARTO </vt:lpstr>
      <vt:lpstr>TRABALHO DE PARTO LATENTE</vt:lpstr>
      <vt:lpstr>TRABALHO DE PARTO LATENTE</vt:lpstr>
      <vt:lpstr>Apresentação do PowerPoint</vt:lpstr>
      <vt:lpstr>TRABALHO DE PARTO LATENTE</vt:lpstr>
      <vt:lpstr>TRABALHO DE PARTO LATENTE</vt:lpstr>
      <vt:lpstr>ORIENTAR E ESTIMULAR A MULHER EM CONDUTAS ATIVAS</vt:lpstr>
      <vt:lpstr>ORIENTAR E ESTIMULAR A MULHER EM CONDUTAS ATIVAS</vt:lpstr>
      <vt:lpstr>Apresentação do PowerPoint</vt:lpstr>
      <vt:lpstr>Apresentação do PowerPoint</vt:lpstr>
      <vt:lpstr>Apresentação do PowerPoint</vt:lpstr>
      <vt:lpstr>Apresentação do PowerPoint</vt:lpstr>
      <vt:lpstr>TRABALHO DE PARTO ATIVO</vt:lpstr>
      <vt:lpstr>Assistência no Período Pré-parto – Parto e  Puerpério – Hospitalar</vt:lpstr>
      <vt:lpstr>Assistência no período Pré-Parto  </vt:lpstr>
      <vt:lpstr>A admissão na maternidade</vt:lpstr>
      <vt:lpstr>CONDUTA NA ADMISSÃO DA PACIENTE EM TRABALHO DE PARTO </vt:lpstr>
      <vt:lpstr>CONDUTA NA ADMISSÃO DA PACIENTE EM TRABALHO DE PARTO </vt:lpstr>
      <vt:lpstr> </vt:lpstr>
      <vt:lpstr>Apresentação do PowerPoint</vt:lpstr>
      <vt:lpstr>Apresentação do PowerPoint</vt:lpstr>
      <vt:lpstr>Apresentação do PowerPoint</vt:lpstr>
      <vt:lpstr> 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Assistência no Período Pré-Parto – Parto e Puerpério – Hospitalar</vt:lpstr>
      <vt:lpstr>Assistência no Período Pré-Parto – Parto e  Puerpério – Hospitalar</vt:lpstr>
      <vt:lpstr>TRABALHO DE PARTO ATIVO</vt:lpstr>
      <vt:lpstr> Dilatação </vt:lpstr>
      <vt:lpstr> Descida </vt:lpstr>
      <vt:lpstr> PERÍODO DE DILATAÇÃO E PERÍODO EXPULSIVO   2º Estágio</vt:lpstr>
      <vt:lpstr>2º ESTÁGIO </vt:lpstr>
      <vt:lpstr>Apresentação do PowerPoint</vt:lpstr>
      <vt:lpstr>Apresentação do PowerPoint</vt:lpstr>
      <vt:lpstr>Apresentação do PowerPoint</vt:lpstr>
      <vt:lpstr> PERÍODO DE DILATAÇÃO E PERÍODO EXPULSIVO </vt:lpstr>
      <vt:lpstr>Assistência no período Pré-Parto – Parto e  Puerpério – Hospitalar</vt:lpstr>
      <vt:lpstr>Apresentação do PowerPoint</vt:lpstr>
      <vt:lpstr> 3º Estágio</vt:lpstr>
      <vt:lpstr> 4º ESTÁGIO: PERÍODO DE GREENBERG </vt:lpstr>
      <vt:lpstr>Assistência no Período Pré-Parto – Parto e  Puerpério – Hospitalar</vt:lpstr>
      <vt:lpstr>Assistência no Período Pré-Parto – Parto e  Puerpério – Hospitalar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Isabela</dc:creator>
  <cp:lastModifiedBy>Isabela</cp:lastModifiedBy>
  <cp:revision>17</cp:revision>
  <dcterms:created xsi:type="dcterms:W3CDTF">2019-10-29T19:55:17Z</dcterms:created>
  <dcterms:modified xsi:type="dcterms:W3CDTF">2019-11-03T20:01:28Z</dcterms:modified>
</cp:coreProperties>
</file>