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23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C4F970-0D43-4F71-B92B-80EF6F58756C}" type="datetimeFigureOut">
              <a:rPr lang="pt-BR" smtClean="0"/>
              <a:t>16/08/2019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9C3D9D-8819-407C-B454-7FEB0338CD31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Oxigenação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Professora Elisangela  Pereira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966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Sinais e sintomas de intoxicação com O2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smtClean="0"/>
              <a:t>Tosse </a:t>
            </a:r>
            <a:r>
              <a:rPr lang="pt-BR" dirty="0"/>
              <a:t>sem secreção. </a:t>
            </a:r>
            <a:endParaRPr lang="pt-BR" dirty="0" smtClean="0"/>
          </a:p>
          <a:p>
            <a:r>
              <a:rPr lang="pt-BR" dirty="0" smtClean="0"/>
              <a:t>Dor </a:t>
            </a:r>
            <a:r>
              <a:rPr lang="pt-BR" dirty="0"/>
              <a:t>no peito</a:t>
            </a:r>
            <a:r>
              <a:rPr lang="pt-BR" dirty="0" smtClean="0"/>
              <a:t>.</a:t>
            </a:r>
          </a:p>
          <a:p>
            <a:r>
              <a:rPr lang="pt-BR" dirty="0" smtClean="0"/>
              <a:t>Entupimento </a:t>
            </a:r>
            <a:r>
              <a:rPr lang="pt-BR" dirty="0"/>
              <a:t>nasal. </a:t>
            </a:r>
            <a:endParaRPr lang="pt-BR" dirty="0" smtClean="0"/>
          </a:p>
          <a:p>
            <a:r>
              <a:rPr lang="pt-BR" dirty="0" smtClean="0"/>
              <a:t>Náusea </a:t>
            </a:r>
            <a:r>
              <a:rPr lang="pt-BR" dirty="0"/>
              <a:t>e vômito. </a:t>
            </a:r>
            <a:endParaRPr lang="pt-BR" dirty="0" smtClean="0"/>
          </a:p>
          <a:p>
            <a:r>
              <a:rPr lang="pt-BR" dirty="0" smtClean="0"/>
              <a:t>Fadiga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/>
              <a:t>Dor de cabeça. </a:t>
            </a:r>
            <a:endParaRPr lang="pt-BR" dirty="0" smtClean="0"/>
          </a:p>
          <a:p>
            <a:r>
              <a:rPr lang="pt-BR" dirty="0" smtClean="0"/>
              <a:t>Dor </a:t>
            </a:r>
            <a:r>
              <a:rPr lang="pt-BR" dirty="0"/>
              <a:t>de garganta</a:t>
            </a:r>
            <a:r>
              <a:rPr lang="pt-BR" dirty="0" smtClean="0"/>
              <a:t>. </a:t>
            </a:r>
          </a:p>
          <a:p>
            <a:r>
              <a:rPr lang="pt-BR" dirty="0" err="1" smtClean="0"/>
              <a:t>Hipoventilação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794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MÉTODOS DE ADMINISTRAÇÃO: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 smtClean="0"/>
              <a:t> Cateter </a:t>
            </a:r>
            <a:r>
              <a:rPr lang="pt-BR" dirty="0"/>
              <a:t>Nasal: 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Para </a:t>
            </a:r>
            <a:r>
              <a:rPr lang="pt-BR" dirty="0"/>
              <a:t>concentrações baixas de O2 = 1 a 6 l/min.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 </a:t>
            </a:r>
            <a:r>
              <a:rPr lang="pt-BR" dirty="0" smtClean="0"/>
              <a:t>Cateter </a:t>
            </a:r>
            <a:r>
              <a:rPr lang="pt-BR" dirty="0"/>
              <a:t>nasal: </a:t>
            </a:r>
            <a:r>
              <a:rPr lang="pt-BR" dirty="0" smtClean="0"/>
              <a:t> troca </a:t>
            </a:r>
            <a:r>
              <a:rPr lang="pt-BR" dirty="0"/>
              <a:t>de narina a cada 24 horas/técnica. </a:t>
            </a:r>
          </a:p>
          <a:p>
            <a:endParaRPr lang="pt-BR" dirty="0" smtClean="0"/>
          </a:p>
          <a:p>
            <a:r>
              <a:rPr lang="pt-BR" dirty="0" smtClean="0"/>
              <a:t> Cateter </a:t>
            </a:r>
            <a:r>
              <a:rPr lang="pt-BR" dirty="0"/>
              <a:t>tipo óculos. </a:t>
            </a:r>
          </a:p>
        </p:txBody>
      </p:sp>
      <p:pic>
        <p:nvPicPr>
          <p:cNvPr id="1026" name="Picture 2" descr="C:\Users\Alan\Desktop\catete\catter-nasal-para-oxignio-tipo-culos-unidade-embramed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702" y="3140968"/>
            <a:ext cx="4536504" cy="331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48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MÉTODOS DE ADMINISTRAÇÃO: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 Máscara simples facial: Para concentração baixa e moderada de O2 = 5 a 8l/min. </a:t>
            </a:r>
            <a:endParaRPr lang="pt-BR" dirty="0" smtClean="0"/>
          </a:p>
          <a:p>
            <a:pPr>
              <a:buFont typeface="Wingdings" panose="05000000000000000000" pitchFamily="2" charset="2"/>
              <a:buChar char="v"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Não </a:t>
            </a:r>
            <a:r>
              <a:rPr lang="pt-BR" dirty="0"/>
              <a:t>devem pressionar a pele e dificultar a circulação. 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Retirar </a:t>
            </a:r>
            <a:r>
              <a:rPr lang="pt-BR" dirty="0"/>
              <a:t>para alimentação. </a:t>
            </a:r>
            <a:endParaRPr lang="pt-BR" dirty="0" smtClean="0"/>
          </a:p>
        </p:txBody>
      </p:sp>
      <p:pic>
        <p:nvPicPr>
          <p:cNvPr id="2050" name="Picture 2" descr="C:\Users\Alan\Desktop\catete\transfer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138610"/>
            <a:ext cx="4032448" cy="260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98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MÉTODOS DE ADMINISTRAÇÃO: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Máscara de Venturi: 5 a 15 l/min.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Método </a:t>
            </a:r>
            <a:r>
              <a:rPr lang="pt-BR" dirty="0"/>
              <a:t>mais confiável e seguro para fornecer </a:t>
            </a:r>
            <a:r>
              <a:rPr lang="pt-BR" dirty="0" smtClean="0"/>
              <a:t>O2.</a:t>
            </a:r>
          </a:p>
          <a:p>
            <a:endParaRPr lang="pt-BR" dirty="0" smtClean="0"/>
          </a:p>
          <a:p>
            <a:r>
              <a:rPr lang="pt-BR" dirty="0" smtClean="0"/>
              <a:t>Permite </a:t>
            </a:r>
            <a:r>
              <a:rPr lang="pt-BR" dirty="0"/>
              <a:t>fluxo de ar ambiental misturado a um fluxo fixo de O2</a:t>
            </a:r>
          </a:p>
        </p:txBody>
      </p:sp>
      <p:pic>
        <p:nvPicPr>
          <p:cNvPr id="3074" name="Picture 2" descr="C:\Users\Alan\Desktop\catete\mascara-de-venturi-hud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45248"/>
            <a:ext cx="2970661" cy="249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70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MÉTODOS DE ADMINISTRAÇÃO: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Tendas faciais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Não </a:t>
            </a:r>
            <a:r>
              <a:rPr lang="pt-BR" dirty="0"/>
              <a:t>encostar na pele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Perde </a:t>
            </a:r>
            <a:r>
              <a:rPr lang="pt-BR" dirty="0"/>
              <a:t>O2 para o ambiente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Fluxo </a:t>
            </a:r>
            <a:r>
              <a:rPr lang="pt-BR" dirty="0"/>
              <a:t>de 5 a 15 l/min.</a:t>
            </a:r>
          </a:p>
        </p:txBody>
      </p:sp>
      <p:pic>
        <p:nvPicPr>
          <p:cNvPr id="4098" name="Picture 2" descr="C:\Users\Alan\Desktop\catete\nevo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2780928"/>
            <a:ext cx="2996134" cy="25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93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MÉTODOS DE ADMINISTRAÇÃO: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 smtClean="0"/>
              <a:t> </a:t>
            </a:r>
            <a:r>
              <a:rPr lang="pt-BR" dirty="0" err="1" smtClean="0"/>
              <a:t>Oxy</a:t>
            </a:r>
            <a:r>
              <a:rPr lang="pt-BR" dirty="0" smtClean="0"/>
              <a:t> </a:t>
            </a:r>
            <a:r>
              <a:rPr lang="pt-BR" dirty="0" err="1"/>
              <a:t>wood</a:t>
            </a:r>
            <a:r>
              <a:rPr lang="pt-BR" dirty="0"/>
              <a:t> (tenda, capacete, campânula) </a:t>
            </a:r>
            <a:r>
              <a:rPr lang="pt-BR" dirty="0" smtClean="0"/>
              <a:t>–</a:t>
            </a:r>
          </a:p>
          <a:p>
            <a:endParaRPr lang="pt-BR" dirty="0"/>
          </a:p>
          <a:p>
            <a:r>
              <a:rPr lang="pt-BR" dirty="0" smtClean="0"/>
              <a:t>Indicado </a:t>
            </a:r>
            <a:r>
              <a:rPr lang="pt-BR" dirty="0"/>
              <a:t>para recém-nascidos.</a:t>
            </a:r>
          </a:p>
        </p:txBody>
      </p:sp>
      <p:pic>
        <p:nvPicPr>
          <p:cNvPr id="5122" name="Picture 2" descr="C:\Users\Alan\Desktop\catete\ISO-CE-Baby-Oxygen-Therapy-hood.jpg_220x2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933056"/>
            <a:ext cx="3551411" cy="240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44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MÉTODOS DE ADMINISTRAÇÃO: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Tubo endotraqueal </a:t>
            </a:r>
            <a:r>
              <a:rPr lang="pt-BR" dirty="0" smtClean="0"/>
              <a:t>–</a:t>
            </a:r>
          </a:p>
          <a:p>
            <a:endParaRPr lang="pt-BR" dirty="0"/>
          </a:p>
          <a:p>
            <a:r>
              <a:rPr lang="pt-BR" dirty="0" smtClean="0"/>
              <a:t>Introduzido </a:t>
            </a:r>
            <a:r>
              <a:rPr lang="pt-BR" dirty="0"/>
              <a:t>na traqueia através da cavidade oral ou nasal </a:t>
            </a:r>
          </a:p>
        </p:txBody>
      </p:sp>
      <p:pic>
        <p:nvPicPr>
          <p:cNvPr id="6146" name="Picture 2" descr="C:\Users\Alan\Desktop\catete\tubo-endotraqueal-com-balo-35mm-comper-D_NQ_NP_827590-MLB26918935700_022018-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789040"/>
            <a:ext cx="4154688" cy="265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61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MEDIDAS DE SEGURANÇA PARA ADMINISTRAR OXIGÊNIO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/>
              <a:t>O oxigênio é um gás inflamável </a:t>
            </a:r>
            <a:endParaRPr lang="pt-BR" dirty="0" smtClean="0"/>
          </a:p>
          <a:p>
            <a:r>
              <a:rPr lang="pt-BR" dirty="0" smtClean="0"/>
              <a:t> Os </a:t>
            </a:r>
            <a:r>
              <a:rPr lang="pt-BR" dirty="0"/>
              <a:t>torpedos devem ficar à distância de 1,5 m dos </a:t>
            </a:r>
            <a:r>
              <a:rPr lang="pt-BR" dirty="0" smtClean="0"/>
              <a:t> aparelhos </a:t>
            </a:r>
            <a:r>
              <a:rPr lang="pt-BR" dirty="0"/>
              <a:t>elétricos </a:t>
            </a:r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/>
              <a:t>Cuidado ao usar álcool e óleos (vaselina) porque através do atrito da pele poderá provocar uma eletricidade estática </a:t>
            </a:r>
            <a:endParaRPr lang="pt-BR" dirty="0" smtClean="0"/>
          </a:p>
          <a:p>
            <a:r>
              <a:rPr lang="pt-BR" dirty="0"/>
              <a:t> </a:t>
            </a:r>
            <a:r>
              <a:rPr lang="pt-BR" dirty="0" smtClean="0"/>
              <a:t>Não </a:t>
            </a:r>
            <a:r>
              <a:rPr lang="pt-BR" dirty="0"/>
              <a:t>fumar no quarto </a:t>
            </a:r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/>
              <a:t>Evitar quedas do torpedo </a:t>
            </a:r>
          </a:p>
        </p:txBody>
      </p:sp>
    </p:spTree>
    <p:extLst>
      <p:ext uri="{BB962C8B-B14F-4D97-AF65-F5344CB8AC3E}">
        <p14:creationId xmlns:p14="http://schemas.microsoft.com/office/powerpoint/2010/main" val="352340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CATETER NASAL TIPO ÓCULOS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Materiais </a:t>
            </a:r>
            <a:r>
              <a:rPr lang="pt-BR" dirty="0"/>
              <a:t>necessários</a:t>
            </a:r>
            <a:r>
              <a:rPr lang="pt-BR" dirty="0" smtClean="0"/>
              <a:t>:</a:t>
            </a:r>
          </a:p>
          <a:p>
            <a:pPr>
              <a:buFontTx/>
              <a:buChar char="-"/>
            </a:pPr>
            <a:r>
              <a:rPr lang="pt-BR" dirty="0" smtClean="0"/>
              <a:t>cateter </a:t>
            </a:r>
            <a:r>
              <a:rPr lang="pt-BR" dirty="0"/>
              <a:t>nasal </a:t>
            </a:r>
            <a:r>
              <a:rPr lang="pt-BR" dirty="0" smtClean="0"/>
              <a:t>estéril</a:t>
            </a:r>
          </a:p>
          <a:p>
            <a:pPr>
              <a:buFontTx/>
              <a:buChar char="-"/>
            </a:pPr>
            <a:r>
              <a:rPr lang="pt-BR" dirty="0" smtClean="0"/>
              <a:t>umidificador </a:t>
            </a:r>
            <a:r>
              <a:rPr lang="pt-BR" dirty="0"/>
              <a:t>de </a:t>
            </a:r>
            <a:r>
              <a:rPr lang="pt-BR" dirty="0" smtClean="0"/>
              <a:t>oxigênio</a:t>
            </a:r>
          </a:p>
          <a:p>
            <a:pPr>
              <a:buFontTx/>
              <a:buChar char="-"/>
            </a:pPr>
            <a:r>
              <a:rPr lang="pt-BR" dirty="0" smtClean="0"/>
              <a:t>extensão </a:t>
            </a:r>
            <a:r>
              <a:rPr lang="pt-BR" dirty="0"/>
              <a:t>de </a:t>
            </a:r>
            <a:r>
              <a:rPr lang="pt-BR" dirty="0" smtClean="0"/>
              <a:t>silicone</a:t>
            </a:r>
            <a:endParaRPr lang="pt-BR" dirty="0"/>
          </a:p>
          <a:p>
            <a:pPr>
              <a:buFontTx/>
              <a:buChar char="-"/>
            </a:pPr>
            <a:r>
              <a:rPr lang="pt-BR" dirty="0" err="1" smtClean="0"/>
              <a:t>fluxômetro</a:t>
            </a:r>
            <a:r>
              <a:rPr lang="pt-BR" dirty="0" smtClean="0"/>
              <a:t> </a:t>
            </a:r>
            <a:r>
              <a:rPr lang="pt-BR" dirty="0"/>
              <a:t>para rede de </a:t>
            </a:r>
            <a:r>
              <a:rPr lang="pt-BR" dirty="0" smtClean="0"/>
              <a:t>oxigênio</a:t>
            </a:r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cerca </a:t>
            </a:r>
            <a:r>
              <a:rPr lang="pt-BR" dirty="0"/>
              <a:t>de 50ml de água destilada.</a:t>
            </a:r>
          </a:p>
        </p:txBody>
      </p:sp>
    </p:spTree>
    <p:extLst>
      <p:ext uri="{BB962C8B-B14F-4D97-AF65-F5344CB8AC3E}">
        <p14:creationId xmlns:p14="http://schemas.microsoft.com/office/powerpoint/2010/main" val="402078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pt-BR" dirty="0"/>
              <a:t>CATETER NASAL TIPO ÓCULOS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/>
              <a:t> PROCEDIMENTO: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Instalar </a:t>
            </a:r>
            <a:r>
              <a:rPr lang="pt-BR" dirty="0" err="1"/>
              <a:t>fluxômetro</a:t>
            </a:r>
            <a:r>
              <a:rPr lang="pt-BR" dirty="0"/>
              <a:t> na rede e testá-lo; 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Colocar </a:t>
            </a:r>
            <a:r>
              <a:rPr lang="pt-BR" dirty="0"/>
              <a:t>água no copo do umidificador, fechá-lo e conectá-lo ao </a:t>
            </a:r>
            <a:r>
              <a:rPr lang="pt-BR" dirty="0" err="1" smtClean="0"/>
              <a:t>fluxômetro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Conectar </a:t>
            </a:r>
            <a:r>
              <a:rPr lang="pt-BR" dirty="0"/>
              <a:t>a extensão ao </a:t>
            </a:r>
            <a:r>
              <a:rPr lang="pt-BR" dirty="0" smtClean="0"/>
              <a:t>umidificador 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Identificar </a:t>
            </a:r>
            <a:r>
              <a:rPr lang="pt-BR" dirty="0"/>
              <a:t>o umidificador com: data, horário e nome do </a:t>
            </a:r>
            <a:r>
              <a:rPr lang="pt-BR" dirty="0" smtClean="0"/>
              <a:t>profissional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Instalar </a:t>
            </a:r>
            <a:r>
              <a:rPr lang="pt-BR" dirty="0"/>
              <a:t>o cateter nasal e ajustá-lo ao paciente apoiando atrás das </a:t>
            </a:r>
            <a:r>
              <a:rPr lang="pt-BR" dirty="0" smtClean="0"/>
              <a:t>orelhas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Conectar </a:t>
            </a:r>
            <a:r>
              <a:rPr lang="pt-BR" dirty="0"/>
              <a:t>o cateter à extensão e regular o </a:t>
            </a:r>
            <a:r>
              <a:rPr lang="pt-BR" dirty="0" err="1"/>
              <a:t>fluxômetro</a:t>
            </a:r>
            <a:r>
              <a:rPr lang="pt-BR" dirty="0"/>
              <a:t> conforme prescrição (a esfera deve ficar ao lado do número que indica o fluxo do gás</a:t>
            </a:r>
            <a:r>
              <a:rPr lang="pt-BR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Verificar </a:t>
            </a:r>
            <a:r>
              <a:rPr lang="pt-BR" dirty="0"/>
              <a:t>se o cateter não está pressionando a região da columela para evitar lesão.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29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Oxigenação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 oxigenação depende: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Da </a:t>
            </a:r>
            <a:r>
              <a:rPr lang="pt-BR" dirty="0"/>
              <a:t>ventilação: ato de movimentar o ar para dentro e para fora dos pulmões. </a:t>
            </a:r>
            <a:endParaRPr lang="pt-BR" dirty="0" smtClean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Da </a:t>
            </a:r>
            <a:r>
              <a:rPr lang="pt-BR" dirty="0"/>
              <a:t>respiração: mecanismos pelos quais o oxigênio é enviado às células. </a:t>
            </a:r>
          </a:p>
        </p:txBody>
      </p:sp>
    </p:spTree>
    <p:extLst>
      <p:ext uri="{BB962C8B-B14F-4D97-AF65-F5344CB8AC3E}">
        <p14:creationId xmlns:p14="http://schemas.microsoft.com/office/powerpoint/2010/main" val="34674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INALAÇÃO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/>
              <a:t>Materiais necessários:</a:t>
            </a:r>
          </a:p>
          <a:p>
            <a:r>
              <a:rPr lang="pt-BR" dirty="0" smtClean="0"/>
              <a:t>Bandeja </a:t>
            </a:r>
          </a:p>
          <a:p>
            <a:r>
              <a:rPr lang="pt-BR" dirty="0"/>
              <a:t>A</a:t>
            </a:r>
            <a:r>
              <a:rPr lang="pt-BR" dirty="0" smtClean="0"/>
              <a:t>parelho </a:t>
            </a:r>
            <a:r>
              <a:rPr lang="pt-BR" dirty="0"/>
              <a:t>para inalação (ou usar o </a:t>
            </a:r>
            <a:r>
              <a:rPr lang="pt-BR" dirty="0" err="1"/>
              <a:t>fluxômetro</a:t>
            </a:r>
            <a:r>
              <a:rPr lang="pt-BR" dirty="0"/>
              <a:t> de ar comprimido </a:t>
            </a:r>
            <a:r>
              <a:rPr lang="pt-BR" dirty="0" smtClean="0"/>
              <a:t>canalizado)</a:t>
            </a:r>
          </a:p>
          <a:p>
            <a:r>
              <a:rPr lang="pt-BR" dirty="0"/>
              <a:t>M</a:t>
            </a:r>
            <a:r>
              <a:rPr lang="pt-BR" dirty="0" smtClean="0"/>
              <a:t>áscara </a:t>
            </a:r>
            <a:r>
              <a:rPr lang="pt-BR" dirty="0"/>
              <a:t>de </a:t>
            </a:r>
            <a:r>
              <a:rPr lang="pt-BR" dirty="0" smtClean="0"/>
              <a:t>inalação</a:t>
            </a:r>
            <a:endParaRPr lang="pt-BR" dirty="0"/>
          </a:p>
          <a:p>
            <a:r>
              <a:rPr lang="pt-BR" dirty="0"/>
              <a:t>E</a:t>
            </a:r>
            <a:r>
              <a:rPr lang="pt-BR" dirty="0" smtClean="0"/>
              <a:t>xtensão </a:t>
            </a:r>
          </a:p>
          <a:p>
            <a:r>
              <a:rPr lang="pt-BR" dirty="0" smtClean="0"/>
              <a:t>Soro fisiológico </a:t>
            </a:r>
          </a:p>
          <a:p>
            <a:r>
              <a:rPr lang="pt-BR" dirty="0"/>
              <a:t>M</a:t>
            </a:r>
            <a:r>
              <a:rPr lang="pt-BR" dirty="0" smtClean="0"/>
              <a:t>edicação prescrita </a:t>
            </a:r>
          </a:p>
          <a:p>
            <a:r>
              <a:rPr lang="pt-BR" dirty="0"/>
              <a:t>C</a:t>
            </a:r>
            <a:r>
              <a:rPr lang="pt-BR" dirty="0" smtClean="0"/>
              <a:t>uba rim </a:t>
            </a:r>
          </a:p>
          <a:p>
            <a:r>
              <a:rPr lang="pt-BR" dirty="0" smtClean="0"/>
              <a:t>Gaze </a:t>
            </a:r>
          </a:p>
          <a:p>
            <a:r>
              <a:rPr lang="pt-BR" dirty="0"/>
              <a:t>Á</a:t>
            </a:r>
            <a:r>
              <a:rPr lang="pt-BR" dirty="0" smtClean="0"/>
              <a:t>gua </a:t>
            </a:r>
            <a:r>
              <a:rPr lang="pt-BR" dirty="0"/>
              <a:t>destilada</a:t>
            </a:r>
          </a:p>
        </p:txBody>
      </p:sp>
    </p:spTree>
    <p:extLst>
      <p:ext uri="{BB962C8B-B14F-4D97-AF65-F5344CB8AC3E}">
        <p14:creationId xmlns:p14="http://schemas.microsoft.com/office/powerpoint/2010/main" val="3435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INALAÇÃO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PROCEDIMENTO: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Colocar </a:t>
            </a:r>
            <a:r>
              <a:rPr lang="pt-BR" dirty="0"/>
              <a:t>o volume de soro fisiológico e o número de gotas prescritas da medicação no copinho da máscara de inalação</a:t>
            </a:r>
            <a:r>
              <a:rPr lang="pt-BR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Conectar </a:t>
            </a:r>
            <a:r>
              <a:rPr lang="pt-BR" dirty="0"/>
              <a:t>a extensão à mascara e ao aparelho(ou </a:t>
            </a:r>
            <a:r>
              <a:rPr lang="pt-BR" dirty="0" err="1"/>
              <a:t>fluxômetro</a:t>
            </a:r>
            <a:r>
              <a:rPr lang="pt-BR" dirty="0"/>
              <a:t>); - Somente utilizar oxigênio para realizar a inalação se estiver prescrito desta </a:t>
            </a:r>
            <a:r>
              <a:rPr lang="pt-BR" dirty="0" smtClean="0"/>
              <a:t>forma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Ligar </a:t>
            </a:r>
            <a:r>
              <a:rPr lang="pt-BR" dirty="0"/>
              <a:t>o aparelho ou regular o fluxo prescrito no </a:t>
            </a:r>
            <a:r>
              <a:rPr lang="pt-BR" dirty="0" err="1" smtClean="0"/>
              <a:t>fluxômetro</a:t>
            </a:r>
            <a:endParaRPr lang="pt-B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Pedir </a:t>
            </a:r>
            <a:r>
              <a:rPr lang="pt-BR" dirty="0"/>
              <a:t>para o paciente inalar a névoa por cerca de 20 minutos ou até que o medicamento </a:t>
            </a:r>
            <a:r>
              <a:rPr lang="pt-BR" dirty="0" smtClean="0"/>
              <a:t>acabe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650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Oferecer a </a:t>
            </a:r>
            <a:r>
              <a:rPr lang="pt-BR" dirty="0" err="1"/>
              <a:t>cuba-rim</a:t>
            </a:r>
            <a:r>
              <a:rPr lang="pt-BR" dirty="0"/>
              <a:t> e encorajá-lo à expectorar, eliminando as secreções das vias aéreas superiores (no caso de indicação de inalação por secreção espessa)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Em bebês proteger os olhos com gaze para evitar conjuntivite química pela medicação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Realizar higiene no rosto do paciente após o término com gaze úmida com água destilada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Checar o procedimento e fazer registros em prontuário.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36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TRAQUEOSTOMIA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 smtClean="0"/>
              <a:t> A </a:t>
            </a:r>
            <a:r>
              <a:rPr lang="pt-BR" dirty="0"/>
              <a:t>traqueostomia é um procedimento no qual uma abertura é feita na traqueia. Pode ser temporária ou definitiva. É realizada para: </a:t>
            </a:r>
          </a:p>
          <a:p>
            <a:r>
              <a:rPr lang="pt-BR" dirty="0" smtClean="0"/>
              <a:t>Desviar-se </a:t>
            </a:r>
            <a:r>
              <a:rPr lang="pt-BR" dirty="0"/>
              <a:t>de uma obstrução das vias aéreas </a:t>
            </a:r>
            <a:r>
              <a:rPr lang="pt-BR" dirty="0" smtClean="0"/>
              <a:t>superiores;</a:t>
            </a:r>
          </a:p>
          <a:p>
            <a:r>
              <a:rPr lang="pt-BR" dirty="0" smtClean="0"/>
              <a:t>Remover </a:t>
            </a:r>
            <a:r>
              <a:rPr lang="pt-BR" dirty="0"/>
              <a:t>as secreções </a:t>
            </a:r>
            <a:r>
              <a:rPr lang="pt-BR" dirty="0" smtClean="0"/>
              <a:t>traqueobrônquicas </a:t>
            </a:r>
          </a:p>
          <a:p>
            <a:r>
              <a:rPr lang="pt-BR" dirty="0" smtClean="0"/>
              <a:t>Evitar </a:t>
            </a:r>
            <a:r>
              <a:rPr lang="pt-BR" dirty="0"/>
              <a:t>a aspiração de secreções orais ou gástricas no paciente </a:t>
            </a:r>
            <a:r>
              <a:rPr lang="pt-BR" dirty="0" smtClean="0"/>
              <a:t>inconsciente </a:t>
            </a:r>
          </a:p>
          <a:p>
            <a:r>
              <a:rPr lang="pt-BR" dirty="0" smtClean="0"/>
              <a:t>Em </a:t>
            </a:r>
            <a:r>
              <a:rPr lang="pt-BR" dirty="0"/>
              <a:t>processos patológicos em que há depressão </a:t>
            </a:r>
            <a:r>
              <a:rPr lang="pt-BR" dirty="0" smtClean="0"/>
              <a:t>respiratória </a:t>
            </a:r>
          </a:p>
          <a:p>
            <a:r>
              <a:rPr lang="pt-BR" dirty="0" smtClean="0"/>
              <a:t>Em </a:t>
            </a:r>
            <a:r>
              <a:rPr lang="pt-BR" dirty="0"/>
              <a:t>processos cirúrgicos específicos (ex. laringe)</a:t>
            </a:r>
          </a:p>
        </p:txBody>
      </p:sp>
    </p:spTree>
    <p:extLst>
      <p:ext uri="{BB962C8B-B14F-4D97-AF65-F5344CB8AC3E}">
        <p14:creationId xmlns:p14="http://schemas.microsoft.com/office/powerpoint/2010/main" val="34255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O </a:t>
            </a:r>
            <a:r>
              <a:rPr lang="pt-BR" dirty="0"/>
              <a:t>tubo de traqueostomia é mantido no local através de adesivos fixados ao redor do pescoço do paciente, ou cadarço de algodão. Uma compressa de gaze esterilizada é colocada entre o tubo e a pele, de modo a absorver a drenagem e evitar a infecção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650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Sangramento</a:t>
            </a:r>
            <a:r>
              <a:rPr lang="pt-BR" dirty="0"/>
              <a:t>: é normal sangrar um pouco por ser um procedimento cirúrgico. Sangramento intenso ou tardio corresponde à lesão vascular (hematoma no </a:t>
            </a:r>
            <a:r>
              <a:rPr lang="pt-BR" dirty="0" smtClean="0"/>
              <a:t>pescoço).</a:t>
            </a:r>
          </a:p>
          <a:p>
            <a:r>
              <a:rPr lang="pt-BR" dirty="0" smtClean="0"/>
              <a:t>Pneumotórax</a:t>
            </a:r>
            <a:r>
              <a:rPr lang="pt-BR" dirty="0"/>
              <a:t>: Intercorrência por perfuração da pleura ou árvore brônquica. Sintomas: cianose, </a:t>
            </a:r>
            <a:r>
              <a:rPr lang="pt-BR" dirty="0" err="1" smtClean="0"/>
              <a:t>dispnéia</a:t>
            </a:r>
            <a:r>
              <a:rPr lang="pt-BR" dirty="0" smtClean="0"/>
              <a:t>.</a:t>
            </a:r>
          </a:p>
          <a:p>
            <a:r>
              <a:rPr lang="pt-BR" dirty="0" smtClean="0"/>
              <a:t>Embolia </a:t>
            </a:r>
            <a:r>
              <a:rPr lang="pt-BR" dirty="0"/>
              <a:t>gasosa: secundária ao pneumotórax. Sintomas: cianose, PCR. - Aspiração: de sangue durante o ato operatório</a:t>
            </a:r>
            <a:r>
              <a:rPr lang="pt-BR" dirty="0" smtClean="0"/>
              <a:t>.</a:t>
            </a:r>
          </a:p>
          <a:p>
            <a:r>
              <a:rPr lang="pt-BR" dirty="0" smtClean="0"/>
              <a:t> </a:t>
            </a:r>
            <a:r>
              <a:rPr lang="pt-BR" dirty="0"/>
              <a:t>Enfisema subcutâneo: perfuração do subcutâneo, entrando </a:t>
            </a:r>
            <a:r>
              <a:rPr lang="pt-BR" dirty="0" smtClean="0"/>
              <a:t>ar.</a:t>
            </a:r>
          </a:p>
        </p:txBody>
      </p:sp>
    </p:spTree>
    <p:extLst>
      <p:ext uri="{BB962C8B-B14F-4D97-AF65-F5344CB8AC3E}">
        <p14:creationId xmlns:p14="http://schemas.microsoft.com/office/powerpoint/2010/main" val="17926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Lesão do nervo laríngeo: estrutura das cordas vocais </a:t>
            </a:r>
          </a:p>
          <a:p>
            <a:r>
              <a:rPr lang="pt-BR" dirty="0"/>
              <a:t>Obstrução da via aérea por acúmulo de secreções: rolha. Aspirar frequentemente. - Infecção: tardia. Usar técnicas assépticas durante aspiração e troca do curativo </a:t>
            </a:r>
          </a:p>
          <a:p>
            <a:r>
              <a:rPr lang="pt-BR" dirty="0"/>
              <a:t>Disfagia: dificuldade de deglutir. Perfura o esôfago: fístula </a:t>
            </a:r>
            <a:r>
              <a:rPr lang="pt-BR" dirty="0" err="1"/>
              <a:t>traqueoesofágica</a:t>
            </a:r>
            <a:r>
              <a:rPr lang="pt-BR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2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Dilatação </a:t>
            </a:r>
            <a:r>
              <a:rPr lang="pt-BR" dirty="0"/>
              <a:t>traqueal ou isquemia e necrose: </a:t>
            </a:r>
            <a:r>
              <a:rPr lang="pt-BR" dirty="0" err="1"/>
              <a:t>balonete</a:t>
            </a:r>
            <a:r>
              <a:rPr lang="pt-BR" dirty="0"/>
              <a:t> da </a:t>
            </a:r>
            <a:r>
              <a:rPr lang="pt-BR" dirty="0" smtClean="0"/>
              <a:t>cânula, não </a:t>
            </a:r>
            <a:r>
              <a:rPr lang="pt-BR" dirty="0" err="1"/>
              <a:t>desinsufla</a:t>
            </a:r>
            <a:r>
              <a:rPr lang="pt-BR" dirty="0"/>
              <a:t> causando dilatação e diminuição da irrigação sanguínea no local, causando isquemia e </a:t>
            </a:r>
            <a:r>
              <a:rPr lang="pt-BR" dirty="0" smtClean="0"/>
              <a:t>necrose </a:t>
            </a:r>
          </a:p>
          <a:p>
            <a:r>
              <a:rPr lang="pt-BR" dirty="0" smtClean="0"/>
              <a:t>Estenose </a:t>
            </a:r>
            <a:r>
              <a:rPr lang="pt-BR" dirty="0"/>
              <a:t>traqueal: diminui o calibre da cânula e consequentemente da </a:t>
            </a:r>
            <a:r>
              <a:rPr lang="pt-BR" dirty="0" smtClean="0"/>
              <a:t>traqueia. </a:t>
            </a:r>
          </a:p>
          <a:p>
            <a:r>
              <a:rPr lang="pt-BR" dirty="0" smtClean="0"/>
              <a:t>Paralisia </a:t>
            </a:r>
            <a:r>
              <a:rPr lang="pt-BR" dirty="0"/>
              <a:t>das cordas vocais: lesou as cordas vocais ou por consequência da lesão no nervo laríngeo </a:t>
            </a:r>
          </a:p>
        </p:txBody>
      </p:sp>
    </p:spTree>
    <p:extLst>
      <p:ext uri="{BB962C8B-B14F-4D97-AF65-F5344CB8AC3E}">
        <p14:creationId xmlns:p14="http://schemas.microsoft.com/office/powerpoint/2010/main" val="36203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CUIDADOS COM A </a:t>
            </a:r>
            <a:r>
              <a:rPr lang="pt-BR" dirty="0" smtClean="0"/>
              <a:t>TRAQUEOSTOMIA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Envolvem a limpeza da pele em torno do estoma e a troca do </a:t>
            </a:r>
            <a:r>
              <a:rPr lang="pt-BR" dirty="0" smtClean="0"/>
              <a:t>curativo</a:t>
            </a:r>
            <a:endParaRPr lang="pt-BR" dirty="0"/>
          </a:p>
          <a:p>
            <a:r>
              <a:rPr lang="pt-BR" dirty="0" smtClean="0"/>
              <a:t> </a:t>
            </a:r>
            <a:r>
              <a:rPr lang="pt-BR" dirty="0"/>
              <a:t>A troca do curativo deve ser realizada diariamente ou na medida da necessidade para evitar o ressecamento das secreções, o que estreita as vias </a:t>
            </a:r>
            <a:r>
              <a:rPr lang="pt-BR" dirty="0" smtClean="0"/>
              <a:t>aéreas </a:t>
            </a:r>
          </a:p>
          <a:p>
            <a:r>
              <a:rPr lang="pt-BR" dirty="0" smtClean="0"/>
              <a:t>O </a:t>
            </a:r>
            <a:r>
              <a:rPr lang="pt-BR" dirty="0"/>
              <a:t>cadarço deve ser trocado sempre que necessário, e inspecionado diariamente quanto à limpeza, fixação adequada, ou lesões de pele por </a:t>
            </a:r>
            <a:r>
              <a:rPr lang="pt-BR" dirty="0" smtClean="0"/>
              <a:t>posicionamento </a:t>
            </a:r>
          </a:p>
        </p:txBody>
      </p:sp>
    </p:spTree>
    <p:extLst>
      <p:ext uri="{BB962C8B-B14F-4D97-AF65-F5344CB8AC3E}">
        <p14:creationId xmlns:p14="http://schemas.microsoft.com/office/powerpoint/2010/main" val="174224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CUIDADOS COM A TRAQUEOSTOMIA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Realizar </a:t>
            </a:r>
            <a:r>
              <a:rPr lang="pt-BR" dirty="0"/>
              <a:t>aspiração de secreções com a frequência necessária (conforme presença de secreções) </a:t>
            </a:r>
          </a:p>
          <a:p>
            <a:r>
              <a:rPr lang="pt-BR" dirty="0"/>
              <a:t>Assegurar adequada ventilação do paciente </a:t>
            </a:r>
          </a:p>
          <a:p>
            <a:r>
              <a:rPr lang="pt-BR" dirty="0"/>
              <a:t>Proporcionar frequentes cuidados à cavidade oral e boca: higiene oral frequente e hidratação dos lábios. Atentar para lesões.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759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Avaliação da oxigenação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É </a:t>
            </a:r>
            <a:r>
              <a:rPr lang="pt-BR" dirty="0"/>
              <a:t>realizada através do exame físico e do </a:t>
            </a:r>
            <a:r>
              <a:rPr lang="pt-BR" dirty="0" err="1"/>
              <a:t>oxímetro</a:t>
            </a:r>
            <a:r>
              <a:rPr lang="pt-BR" dirty="0"/>
              <a:t> de pulso. </a:t>
            </a:r>
            <a:r>
              <a:rPr lang="pt-BR" dirty="0" smtClean="0"/>
              <a:t>– </a:t>
            </a:r>
          </a:p>
          <a:p>
            <a:pPr marL="0" indent="0">
              <a:buNone/>
            </a:pPr>
            <a:r>
              <a:rPr lang="pt-BR" dirty="0" smtClean="0"/>
              <a:t>Exame físico avalia </a:t>
            </a:r>
            <a:r>
              <a:rPr lang="pt-BR" dirty="0"/>
              <a:t>pela observação da: </a:t>
            </a:r>
            <a:endParaRPr lang="pt-BR" dirty="0" smtClean="0"/>
          </a:p>
          <a:p>
            <a:pPr>
              <a:buFont typeface="Arial" charset="0"/>
              <a:buChar char="•"/>
            </a:pPr>
            <a:r>
              <a:rPr lang="pt-BR" dirty="0" smtClean="0"/>
              <a:t> FR </a:t>
            </a:r>
          </a:p>
          <a:p>
            <a:pPr>
              <a:buFont typeface="Arial" charset="0"/>
              <a:buChar char="•"/>
            </a:pPr>
            <a:r>
              <a:rPr lang="pt-BR" dirty="0" smtClean="0"/>
              <a:t> </a:t>
            </a:r>
            <a:r>
              <a:rPr lang="pt-BR" dirty="0"/>
              <a:t>Padrão respiratório </a:t>
            </a:r>
            <a:endParaRPr lang="pt-BR" dirty="0" smtClean="0"/>
          </a:p>
          <a:p>
            <a:pPr>
              <a:buFont typeface="Arial" charset="0"/>
              <a:buChar char="•"/>
            </a:pPr>
            <a:r>
              <a:rPr lang="pt-BR" dirty="0" smtClean="0"/>
              <a:t> </a:t>
            </a:r>
            <a:r>
              <a:rPr lang="pt-BR" dirty="0"/>
              <a:t>Simetria do tórax * Ausculta do sons pulmonares </a:t>
            </a:r>
            <a:endParaRPr lang="pt-BR" dirty="0" smtClean="0"/>
          </a:p>
          <a:p>
            <a:pPr>
              <a:buFont typeface="Arial" charset="0"/>
              <a:buChar char="•"/>
            </a:pPr>
            <a:endParaRPr lang="pt-BR" dirty="0" smtClean="0"/>
          </a:p>
          <a:p>
            <a:pPr>
              <a:buFont typeface="Arial" charset="0"/>
              <a:buChar char="•"/>
            </a:pPr>
            <a:r>
              <a:rPr lang="pt-BR" dirty="0"/>
              <a:t>Outros: * FC * Nível de consciência * Membrana das mucosas * Extremidades </a:t>
            </a:r>
          </a:p>
        </p:txBody>
      </p:sp>
    </p:spTree>
    <p:extLst>
      <p:ext uri="{BB962C8B-B14F-4D97-AF65-F5344CB8AC3E}">
        <p14:creationId xmlns:p14="http://schemas.microsoft.com/office/powerpoint/2010/main" val="349368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CURATIVO NA TRAQUEOSTOMIA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Materiais necessários: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B</a:t>
            </a:r>
            <a:r>
              <a:rPr lang="pt-BR" dirty="0" smtClean="0"/>
              <a:t>andeja</a:t>
            </a:r>
          </a:p>
          <a:p>
            <a:r>
              <a:rPr lang="pt-BR" dirty="0"/>
              <a:t>M</a:t>
            </a:r>
            <a:r>
              <a:rPr lang="pt-BR" dirty="0" smtClean="0"/>
              <a:t>aterial </a:t>
            </a:r>
            <a:r>
              <a:rPr lang="pt-BR" dirty="0"/>
              <a:t>para </a:t>
            </a:r>
            <a:r>
              <a:rPr lang="pt-BR" dirty="0" smtClean="0"/>
              <a:t>curativo</a:t>
            </a:r>
          </a:p>
          <a:p>
            <a:r>
              <a:rPr lang="pt-BR" dirty="0"/>
              <a:t>L</a:t>
            </a:r>
            <a:r>
              <a:rPr lang="pt-BR" dirty="0" smtClean="0"/>
              <a:t>uva </a:t>
            </a:r>
            <a:r>
              <a:rPr lang="pt-BR" dirty="0"/>
              <a:t>de </a:t>
            </a:r>
            <a:r>
              <a:rPr lang="pt-BR" dirty="0" smtClean="0"/>
              <a:t>procedimento </a:t>
            </a:r>
          </a:p>
          <a:p>
            <a:r>
              <a:rPr lang="pt-BR" dirty="0"/>
              <a:t>L</a:t>
            </a:r>
            <a:r>
              <a:rPr lang="pt-BR" dirty="0" smtClean="0"/>
              <a:t>uva estéril</a:t>
            </a:r>
            <a:endParaRPr lang="pt-BR" dirty="0"/>
          </a:p>
          <a:p>
            <a:r>
              <a:rPr lang="pt-BR" dirty="0"/>
              <a:t>S</a:t>
            </a:r>
            <a:r>
              <a:rPr lang="pt-BR" dirty="0" smtClean="0"/>
              <a:t>oro </a:t>
            </a:r>
            <a:r>
              <a:rPr lang="pt-BR" dirty="0"/>
              <a:t>fisiológico. </a:t>
            </a:r>
          </a:p>
        </p:txBody>
      </p:sp>
    </p:spTree>
    <p:extLst>
      <p:ext uri="{BB962C8B-B14F-4D97-AF65-F5344CB8AC3E}">
        <p14:creationId xmlns:p14="http://schemas.microsoft.com/office/powerpoint/2010/main" val="133371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PROCEDIMENTO: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Explicar </a:t>
            </a:r>
            <a:r>
              <a:rPr lang="pt-BR" dirty="0"/>
              <a:t>ao paciente o que será feito</a:t>
            </a:r>
            <a:r>
              <a:rPr lang="pt-BR" dirty="0" smtClean="0"/>
              <a:t>.</a:t>
            </a:r>
          </a:p>
          <a:p>
            <a:r>
              <a:rPr lang="pt-BR" dirty="0" smtClean="0"/>
              <a:t>Elevar </a:t>
            </a:r>
            <a:r>
              <a:rPr lang="pt-BR" dirty="0"/>
              <a:t>a cabeceira da cama do </a:t>
            </a:r>
            <a:r>
              <a:rPr lang="pt-BR" dirty="0" smtClean="0"/>
              <a:t>cliente.</a:t>
            </a:r>
          </a:p>
          <a:p>
            <a:r>
              <a:rPr lang="pt-BR" dirty="0" smtClean="0"/>
              <a:t>Higienizar </a:t>
            </a:r>
            <a:r>
              <a:rPr lang="pt-BR" dirty="0"/>
              <a:t>as </a:t>
            </a:r>
            <a:r>
              <a:rPr lang="pt-BR" dirty="0" smtClean="0"/>
              <a:t>mãos.</a:t>
            </a:r>
          </a:p>
          <a:p>
            <a:r>
              <a:rPr lang="pt-BR" dirty="0" smtClean="0"/>
              <a:t>Abrir e organizar o material.</a:t>
            </a:r>
          </a:p>
        </p:txBody>
      </p:sp>
    </p:spTree>
    <p:extLst>
      <p:ext uri="{BB962C8B-B14F-4D97-AF65-F5344CB8AC3E}">
        <p14:creationId xmlns:p14="http://schemas.microsoft.com/office/powerpoint/2010/main" val="122108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Calçar </a:t>
            </a:r>
            <a:r>
              <a:rPr lang="pt-BR" dirty="0"/>
              <a:t>a luva de procedimento e remover o curativo.</a:t>
            </a:r>
          </a:p>
          <a:p>
            <a:r>
              <a:rPr lang="pt-BR" dirty="0"/>
              <a:t>Higienizar novamente as mãos.</a:t>
            </a:r>
          </a:p>
          <a:p>
            <a:r>
              <a:rPr lang="pt-BR" dirty="0"/>
              <a:t>Calçar luvas esterilizadas. </a:t>
            </a:r>
          </a:p>
          <a:p>
            <a:r>
              <a:rPr lang="pt-BR" dirty="0"/>
              <a:t>Limpe ao redor do estoma, utilizando uma pinça com gaze umidificada com soro fisiológico.</a:t>
            </a:r>
          </a:p>
          <a:p>
            <a:r>
              <a:rPr lang="pt-BR" dirty="0"/>
              <a:t>Coloque o curativo esterilizado do estoma ao redor do tubo da traqueostomia.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62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Troque </a:t>
            </a:r>
            <a:r>
              <a:rPr lang="pt-BR" dirty="0"/>
              <a:t>os cadarços da traqueostomia, passando-os através das fendas nas abas do tubo de traqueostomia e amarrando-os no lugar. </a:t>
            </a:r>
          </a:p>
          <a:p>
            <a:r>
              <a:rPr lang="pt-BR" dirty="0"/>
              <a:t>Retire as luvas e higienize as mãos. </a:t>
            </a:r>
          </a:p>
          <a:p>
            <a:r>
              <a:rPr lang="pt-BR" dirty="0"/>
              <a:t>Organize os materiais e deixe o ambiente em ordem. </a:t>
            </a:r>
          </a:p>
          <a:p>
            <a:r>
              <a:rPr lang="pt-BR" dirty="0"/>
              <a:t>Coloque o paciente em posição confortável. </a:t>
            </a:r>
          </a:p>
          <a:p>
            <a:r>
              <a:rPr lang="pt-BR" dirty="0"/>
              <a:t>Faça as anotações de enfermagem.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024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Este exame ajuda a identificar sinais de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r>
              <a:rPr lang="pt-BR" dirty="0" smtClean="0"/>
              <a:t>HIPÓXIA – Diminuição do oxigênio na célula</a:t>
            </a:r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HIPOXEMIA – Diminuição do oxigênio no sangue arterial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041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Sinais comuns de oxigenação inadequada: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Inquietação </a:t>
            </a:r>
            <a:r>
              <a:rPr lang="pt-BR" dirty="0"/>
              <a:t>· </a:t>
            </a:r>
          </a:p>
          <a:p>
            <a:r>
              <a:rPr lang="pt-BR" dirty="0" smtClean="0"/>
              <a:t>Respiração </a:t>
            </a:r>
            <a:r>
              <a:rPr lang="pt-BR" dirty="0"/>
              <a:t>rápida e curta · </a:t>
            </a:r>
            <a:endParaRPr lang="pt-BR" dirty="0" smtClean="0"/>
          </a:p>
          <a:p>
            <a:r>
              <a:rPr lang="pt-BR" dirty="0" smtClean="0"/>
              <a:t>Frequência </a:t>
            </a:r>
            <a:r>
              <a:rPr lang="pt-BR" dirty="0"/>
              <a:t>cardíaca rápida e curta · </a:t>
            </a:r>
            <a:endParaRPr lang="pt-BR" dirty="0" smtClean="0"/>
          </a:p>
          <a:p>
            <a:r>
              <a:rPr lang="pt-BR" dirty="0" smtClean="0"/>
              <a:t>Necessidade </a:t>
            </a:r>
            <a:r>
              <a:rPr lang="pt-BR" dirty="0"/>
              <a:t>de sentar-se para respirar · </a:t>
            </a:r>
            <a:endParaRPr lang="pt-BR" dirty="0" smtClean="0"/>
          </a:p>
          <a:p>
            <a:r>
              <a:rPr lang="pt-BR" dirty="0" smtClean="0"/>
              <a:t>Abertura </a:t>
            </a:r>
            <a:r>
              <a:rPr lang="pt-BR" dirty="0"/>
              <a:t>das asas nasais · </a:t>
            </a:r>
            <a:endParaRPr lang="pt-BR" dirty="0" smtClean="0"/>
          </a:p>
          <a:p>
            <a:r>
              <a:rPr lang="pt-BR" dirty="0" smtClean="0"/>
              <a:t>Uso </a:t>
            </a:r>
            <a:r>
              <a:rPr lang="pt-BR" dirty="0"/>
              <a:t>de musculatura acessória · </a:t>
            </a:r>
            <a:endParaRPr lang="pt-BR" dirty="0" smtClean="0"/>
          </a:p>
          <a:p>
            <a:r>
              <a:rPr lang="pt-BR" dirty="0" smtClean="0"/>
              <a:t>Confusão</a:t>
            </a:r>
            <a:r>
              <a:rPr lang="pt-BR" dirty="0"/>
              <a:t>, estupor e coma </a:t>
            </a:r>
            <a:r>
              <a:rPr lang="pt-BR" dirty="0" smtClean="0"/>
              <a:t>·</a:t>
            </a:r>
          </a:p>
          <a:p>
            <a:r>
              <a:rPr lang="pt-BR" dirty="0" smtClean="0"/>
              <a:t> </a:t>
            </a:r>
            <a:r>
              <a:rPr lang="pt-BR" dirty="0"/>
              <a:t>Cianose da pele, dos lábios e da base das unhas </a:t>
            </a:r>
          </a:p>
        </p:txBody>
      </p:sp>
    </p:spTree>
    <p:extLst>
      <p:ext uri="{BB962C8B-B14F-4D97-AF65-F5344CB8AC3E}">
        <p14:creationId xmlns:p14="http://schemas.microsoft.com/office/powerpoint/2010/main" val="305804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Oximetria</a:t>
            </a:r>
            <a:r>
              <a:rPr lang="pt-BR" dirty="0" smtClean="0"/>
              <a:t> </a:t>
            </a:r>
            <a:r>
              <a:rPr lang="pt-BR" dirty="0"/>
              <a:t>de pulso: mede a saturação de oxigênio(SaO2) no sangue.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No </a:t>
            </a:r>
            <a:r>
              <a:rPr lang="pt-BR" dirty="0"/>
              <a:t>adulto normal= 95 a 100%.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 </a:t>
            </a:r>
            <a:r>
              <a:rPr lang="pt-BR" dirty="0"/>
              <a:t>Saturação de O2: é a percentagem de O2 ligado à hemoglobina. </a:t>
            </a:r>
          </a:p>
        </p:txBody>
      </p:sp>
    </p:spTree>
    <p:extLst>
      <p:ext uri="{BB962C8B-B14F-4D97-AF65-F5344CB8AC3E}">
        <p14:creationId xmlns:p14="http://schemas.microsoft.com/office/powerpoint/2010/main" val="235501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Promoção da oxigenação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/>
              <a:t> A </a:t>
            </a:r>
            <a:r>
              <a:rPr lang="pt-BR" dirty="0"/>
              <a:t>oxigenação pode ser promovida usando técnicas de posicionamento e </a:t>
            </a:r>
            <a:r>
              <a:rPr lang="pt-BR" dirty="0" smtClean="0"/>
              <a:t>respiração: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Posição </a:t>
            </a:r>
            <a:r>
              <a:rPr lang="pt-BR" dirty="0"/>
              <a:t>de Fowler </a:t>
            </a:r>
            <a:endParaRPr lang="pt-BR" dirty="0" smtClean="0"/>
          </a:p>
          <a:p>
            <a:pPr>
              <a:buFont typeface="Arial" panose="020B0604020202020204" pitchFamily="34" charset="0"/>
              <a:buChar char="•"/>
            </a:pPr>
            <a:endParaRPr lang="pt-B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Respiração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Respiração </a:t>
            </a:r>
            <a:r>
              <a:rPr lang="pt-BR" dirty="0"/>
              <a:t>profunda, para aumentar quantidade de ar para os </a:t>
            </a:r>
            <a:r>
              <a:rPr lang="pt-BR" dirty="0" smtClean="0"/>
              <a:t>alvéolos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584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Quando </a:t>
            </a:r>
            <a:r>
              <a:rPr lang="pt-BR" dirty="0"/>
              <a:t>estas técnicas não forem eficazes deve-se usar a terapia com oxigênio (ou utilizar de forma associada) </a:t>
            </a:r>
            <a:r>
              <a:rPr lang="pt-BR" dirty="0" smtClean="0"/>
              <a:t>–</a:t>
            </a:r>
          </a:p>
          <a:p>
            <a:pPr marL="0" indent="0">
              <a:buNone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Terapia </a:t>
            </a:r>
            <a:r>
              <a:rPr lang="pt-BR" dirty="0"/>
              <a:t>com </a:t>
            </a:r>
            <a:r>
              <a:rPr lang="pt-BR" dirty="0" smtClean="0"/>
              <a:t>oxigênio - OXIGENIOTERAPIA 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Umidificação</a:t>
            </a:r>
            <a:r>
              <a:rPr lang="pt-BR" dirty="0"/>
              <a:t>: </a:t>
            </a:r>
            <a:r>
              <a:rPr lang="pt-BR" dirty="0" smtClean="0"/>
              <a:t> É </a:t>
            </a:r>
            <a:r>
              <a:rPr lang="pt-BR" dirty="0"/>
              <a:t>necessário, pois o O2 acima de 5l/min resseca a mucosa.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867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Riscos da Oxigenação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Toxidade </a:t>
            </a:r>
            <a:r>
              <a:rPr lang="pt-BR" dirty="0"/>
              <a:t>do Oxigênio: São danos pulmonares causados quando são administrados concentrações e O2 acima de 50% por mais de 24 a 48 horas. </a:t>
            </a:r>
          </a:p>
        </p:txBody>
      </p:sp>
    </p:spTree>
    <p:extLst>
      <p:ext uri="{BB962C8B-B14F-4D97-AF65-F5344CB8AC3E}">
        <p14:creationId xmlns:p14="http://schemas.microsoft.com/office/powerpoint/2010/main" val="63498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1416</Words>
  <Application>Microsoft Office PowerPoint</Application>
  <PresentationFormat>Apresentação na tela (4:3)</PresentationFormat>
  <Paragraphs>208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Constantia</vt:lpstr>
      <vt:lpstr>Wingdings</vt:lpstr>
      <vt:lpstr>Wingdings 2</vt:lpstr>
      <vt:lpstr>Fluxo</vt:lpstr>
      <vt:lpstr>Oxigenação</vt:lpstr>
      <vt:lpstr>Oxigenação</vt:lpstr>
      <vt:lpstr>Avaliação da oxigenação </vt:lpstr>
      <vt:lpstr>Apresentação do PowerPoint</vt:lpstr>
      <vt:lpstr>Sinais comuns de oxigenação inadequada:</vt:lpstr>
      <vt:lpstr>Apresentação do PowerPoint</vt:lpstr>
      <vt:lpstr>Promoção da oxigenação</vt:lpstr>
      <vt:lpstr>Apresentação do PowerPoint</vt:lpstr>
      <vt:lpstr>Riscos da Oxigenação </vt:lpstr>
      <vt:lpstr>Sinais e sintomas de intoxicação com O2</vt:lpstr>
      <vt:lpstr>MÉTODOS DE ADMINISTRAÇÃO:</vt:lpstr>
      <vt:lpstr>MÉTODOS DE ADMINISTRAÇÃO:</vt:lpstr>
      <vt:lpstr>MÉTODOS DE ADMINISTRAÇÃO:</vt:lpstr>
      <vt:lpstr>MÉTODOS DE ADMINISTRAÇÃO:</vt:lpstr>
      <vt:lpstr>MÉTODOS DE ADMINISTRAÇÃO:</vt:lpstr>
      <vt:lpstr>MÉTODOS DE ADMINISTRAÇÃO:</vt:lpstr>
      <vt:lpstr>MEDIDAS DE SEGURANÇA PARA ADMINISTRAR OXIGÊNIO</vt:lpstr>
      <vt:lpstr>CATETER NASAL TIPO ÓCULOS</vt:lpstr>
      <vt:lpstr>CATETER NASAL TIPO ÓCULOS</vt:lpstr>
      <vt:lpstr>INALAÇÃO</vt:lpstr>
      <vt:lpstr>INALAÇÃO</vt:lpstr>
      <vt:lpstr>Apresentação do PowerPoint</vt:lpstr>
      <vt:lpstr>TRAQUEOSTOMIA</vt:lpstr>
      <vt:lpstr>Apresentação do PowerPoint</vt:lpstr>
      <vt:lpstr>Complicações</vt:lpstr>
      <vt:lpstr>COMPLICAÇÕES</vt:lpstr>
      <vt:lpstr>Complicações</vt:lpstr>
      <vt:lpstr>CUIDADOS COM A TRAQUEOSTOMIA</vt:lpstr>
      <vt:lpstr>CUIDADOS COM A TRAQUEOSTOMIA</vt:lpstr>
      <vt:lpstr>CURATIVO NA TRAQUEOSTOMIA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Oxigenação</dc:title>
  <dc:creator>Alan</dc:creator>
  <cp:lastModifiedBy>MAQUINA09</cp:lastModifiedBy>
  <cp:revision>8</cp:revision>
  <dcterms:created xsi:type="dcterms:W3CDTF">2019-08-15T16:30:45Z</dcterms:created>
  <dcterms:modified xsi:type="dcterms:W3CDTF">2019-08-16T19:35:27Z</dcterms:modified>
</cp:coreProperties>
</file>