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7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1" r:id="rId17"/>
    <p:sldId id="372" r:id="rId18"/>
    <p:sldId id="373" r:id="rId19"/>
    <p:sldId id="374" r:id="rId20"/>
    <p:sldId id="375" r:id="rId21"/>
    <p:sldId id="376" r:id="rId22"/>
    <p:sldId id="377" r:id="rId23"/>
    <p:sldId id="378" r:id="rId24"/>
    <p:sldId id="379" r:id="rId25"/>
    <p:sldId id="380" r:id="rId26"/>
    <p:sldId id="381" r:id="rId27"/>
    <p:sldId id="382" r:id="rId28"/>
    <p:sldId id="383" r:id="rId29"/>
    <p:sldId id="384" r:id="rId30"/>
    <p:sldId id="385" r:id="rId31"/>
    <p:sldId id="386" r:id="rId32"/>
    <p:sldId id="387" r:id="rId33"/>
    <p:sldId id="388" r:id="rId34"/>
    <p:sldId id="389" r:id="rId35"/>
    <p:sldId id="390" r:id="rId36"/>
    <p:sldId id="391" r:id="rId3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DCBD-3AA9-4138-B5B5-FC8AF1C0BF5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4C60-2A00-4BB3-89EB-493759F926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7658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DCBD-3AA9-4138-B5B5-FC8AF1C0BF5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4C60-2A00-4BB3-89EB-493759F926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45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DCBD-3AA9-4138-B5B5-FC8AF1C0BF5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4C60-2A00-4BB3-89EB-493759F926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5692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DCBD-3AA9-4138-B5B5-FC8AF1C0BF5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4C60-2A00-4BB3-89EB-493759F926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572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DCBD-3AA9-4138-B5B5-FC8AF1C0BF5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4C60-2A00-4BB3-89EB-493759F926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7652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DCBD-3AA9-4138-B5B5-FC8AF1C0BF5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4C60-2A00-4BB3-89EB-493759F926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7309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DCBD-3AA9-4138-B5B5-FC8AF1C0BF5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4C60-2A00-4BB3-89EB-493759F926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308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DCBD-3AA9-4138-B5B5-FC8AF1C0BF5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4C60-2A00-4BB3-89EB-493759F926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8962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DCBD-3AA9-4138-B5B5-FC8AF1C0BF5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4C60-2A00-4BB3-89EB-493759F926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710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DCBD-3AA9-4138-B5B5-FC8AF1C0BF5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4C60-2A00-4BB3-89EB-493759F926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2260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DCBD-3AA9-4138-B5B5-FC8AF1C0BF5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4C60-2A00-4BB3-89EB-493759F926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022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DDCBD-3AA9-4138-B5B5-FC8AF1C0BF5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24C60-2A00-4BB3-89EB-493759F926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345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333"/>
            <a:ext cx="12192000" cy="677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674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0"/>
            <a:ext cx="12192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u="sng" dirty="0" smtClean="0"/>
              <a:t>Ligação Externa Receptiva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 smtClean="0"/>
              <a:t>Não </a:t>
            </a:r>
            <a:r>
              <a:rPr lang="pt-BR" sz="3000" dirty="0"/>
              <a:t>diga alô, </a:t>
            </a:r>
            <a:r>
              <a:rPr lang="pt-BR" sz="3000" dirty="0" smtClean="0"/>
              <a:t>diga o </a:t>
            </a:r>
            <a:r>
              <a:rPr lang="pt-BR" sz="3000" dirty="0"/>
              <a:t>nome da empresa, seu nome e sobrenome </a:t>
            </a:r>
            <a:r>
              <a:rPr lang="pt-BR" sz="3000" dirty="0" smtClean="0"/>
              <a:t>e cumprimente: BOM</a:t>
            </a:r>
            <a:r>
              <a:rPr lang="pt-BR" sz="3000" dirty="0"/>
              <a:t> DIA / BOA TARDE </a:t>
            </a:r>
            <a:r>
              <a:rPr lang="pt-BR" sz="3000" dirty="0" smtClean="0"/>
              <a:t>. </a:t>
            </a:r>
            <a:r>
              <a:rPr lang="pt-BR" sz="3000" dirty="0"/>
              <a:t>Identifique-se com orgulho.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 smtClean="0"/>
              <a:t>Quando </a:t>
            </a:r>
            <a:r>
              <a:rPr lang="pt-BR" sz="3000" dirty="0"/>
              <a:t>não souber quem está ligando solicite o nome do cliente e use-o </a:t>
            </a:r>
            <a:r>
              <a:rPr lang="pt-BR" sz="3000" dirty="0" smtClean="0"/>
              <a:t>frequentemente. Profissionalize </a:t>
            </a:r>
            <a:r>
              <a:rPr lang="pt-BR" sz="3000" dirty="0"/>
              <a:t>o </a:t>
            </a:r>
            <a:r>
              <a:rPr lang="pt-BR" sz="3000" dirty="0" smtClean="0"/>
              <a:t>atendimento: SEU </a:t>
            </a:r>
            <a:r>
              <a:rPr lang="pt-BR" sz="3000" dirty="0"/>
              <a:t>NOME POR FAVOR? </a:t>
            </a:r>
            <a:r>
              <a:rPr lang="pt-BR" sz="3000" dirty="0" smtClean="0"/>
              <a:t>DE </a:t>
            </a:r>
            <a:r>
              <a:rPr lang="pt-BR" sz="3000" dirty="0"/>
              <a:t>QUE EMPRESA? 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 smtClean="0"/>
              <a:t>Seja </a:t>
            </a:r>
            <a:r>
              <a:rPr lang="pt-BR" sz="3000" dirty="0"/>
              <a:t>gentil e demonstre </a:t>
            </a:r>
            <a:r>
              <a:rPr lang="pt-BR" sz="3000" dirty="0" smtClean="0"/>
              <a:t>interesse: AGUARDE </a:t>
            </a:r>
            <a:r>
              <a:rPr lang="pt-BR" sz="3000" dirty="0"/>
              <a:t>UM INSTANTE (ou UM MOMENTO) QUE OU VERIFICAR </a:t>
            </a:r>
            <a:r>
              <a:rPr lang="pt-BR" sz="3000" dirty="0" smtClean="0"/>
              <a:t> .... </a:t>
            </a:r>
            <a:r>
              <a:rPr lang="pt-BR" sz="3000" dirty="0"/>
              <a:t>Nunca diga: “um </a:t>
            </a:r>
            <a:r>
              <a:rPr lang="pt-BR" sz="3000" dirty="0" err="1"/>
              <a:t>segundinho</a:t>
            </a:r>
            <a:r>
              <a:rPr lang="pt-BR" sz="3000" dirty="0"/>
              <a:t>, só </a:t>
            </a:r>
            <a:r>
              <a:rPr lang="pt-BR" sz="3000" dirty="0" smtClean="0"/>
              <a:t>um minutinho</a:t>
            </a:r>
            <a:r>
              <a:rPr lang="pt-BR" sz="3000" dirty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 smtClean="0"/>
              <a:t>Caso </a:t>
            </a:r>
            <a:r>
              <a:rPr lang="pt-BR" sz="3000" dirty="0"/>
              <a:t>note que vai demorar, retome a ligação e explique. É terrível ficar esperando </a:t>
            </a:r>
            <a:r>
              <a:rPr lang="pt-BR" sz="3000" dirty="0" smtClean="0"/>
              <a:t>na linha </a:t>
            </a:r>
            <a:r>
              <a:rPr lang="pt-BR" sz="3000" dirty="0"/>
              <a:t>ouvindo “musiquinha” ou totalmente silencioso, sem saber o que está ocorrendo</a:t>
            </a:r>
            <a:r>
              <a:rPr lang="pt-BR" sz="3000" dirty="0" smtClean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 smtClean="0"/>
              <a:t>Assegure </a:t>
            </a:r>
            <a:r>
              <a:rPr lang="pt-BR" sz="3000" dirty="0"/>
              <a:t>que o cliente seja transferido à pessoa com qual ele quer falar (não existe </a:t>
            </a:r>
            <a:r>
              <a:rPr lang="pt-BR" sz="3000" dirty="0" smtClean="0"/>
              <a:t>nada mais </a:t>
            </a:r>
            <a:r>
              <a:rPr lang="pt-BR" sz="3000" dirty="0"/>
              <a:t>terrível ao telefone do que ser transferido para várias pessoas e não conseguir </a:t>
            </a:r>
            <a:r>
              <a:rPr lang="pt-BR" sz="3000" dirty="0" smtClean="0"/>
              <a:t>falar com </a:t>
            </a:r>
            <a:r>
              <a:rPr lang="pt-BR" sz="3000" dirty="0"/>
              <a:t>a pessoa solicitada).</a:t>
            </a:r>
          </a:p>
        </p:txBody>
      </p:sp>
    </p:spTree>
    <p:extLst>
      <p:ext uri="{BB962C8B-B14F-4D97-AF65-F5344CB8AC3E}">
        <p14:creationId xmlns:p14="http://schemas.microsoft.com/office/powerpoint/2010/main" val="250425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28135"/>
            <a:ext cx="12192000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 smtClean="0"/>
              <a:t>Etiqueta na Internet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900" dirty="0"/>
              <a:t>Não repasse e-mails duvidosos, correntes, piadas e boatos;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900" dirty="0" smtClean="0"/>
              <a:t>Responda </a:t>
            </a:r>
            <a:r>
              <a:rPr lang="pt-BR" sz="2900" dirty="0"/>
              <a:t>todos os e-mails rapidamente.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900" dirty="0" smtClean="0"/>
              <a:t>Não </a:t>
            </a:r>
            <a:r>
              <a:rPr lang="pt-BR" sz="2900" dirty="0"/>
              <a:t>faça </a:t>
            </a:r>
            <a:r>
              <a:rPr lang="pt-BR" sz="2900" dirty="0" smtClean="0"/>
              <a:t>spam; Preste </a:t>
            </a:r>
            <a:r>
              <a:rPr lang="pt-BR" sz="2900" dirty="0"/>
              <a:t>atenção na gramática, ortografia e </a:t>
            </a:r>
            <a:r>
              <a:rPr lang="pt-BR" sz="2900" dirty="0" smtClean="0"/>
              <a:t>na pontuação</a:t>
            </a:r>
            <a:endParaRPr lang="pt-BR" sz="29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900" dirty="0" smtClean="0"/>
              <a:t>Use </a:t>
            </a:r>
            <a:r>
              <a:rPr lang="pt-BR" sz="2900" dirty="0"/>
              <a:t>a internet para aprimoramento pessoal e profissional.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900" dirty="0" smtClean="0"/>
              <a:t>Comece </a:t>
            </a:r>
            <a:r>
              <a:rPr lang="pt-BR" sz="2900" dirty="0"/>
              <a:t>sua mensagem com uma saudação ao interlocutor</a:t>
            </a:r>
            <a:r>
              <a:rPr lang="pt-BR" sz="2900" dirty="0" smtClean="0"/>
              <a:t>. “</a:t>
            </a:r>
            <a:r>
              <a:rPr lang="pt-BR" sz="2900" dirty="0"/>
              <a:t>Bom dia, Fulano de Tal...” ou “Prezado Renato” </a:t>
            </a:r>
            <a:r>
              <a:rPr lang="pt-BR" sz="2900" dirty="0" smtClean="0"/>
              <a:t>são suficientes</a:t>
            </a:r>
            <a:r>
              <a:rPr lang="pt-BR" sz="2900" dirty="0"/>
              <a:t>. É essencial que o destinatário sinta que o </a:t>
            </a:r>
            <a:r>
              <a:rPr lang="pt-BR" sz="2900" dirty="0" smtClean="0"/>
              <a:t>e-mail foi </a:t>
            </a:r>
            <a:r>
              <a:rPr lang="pt-BR" sz="2900" dirty="0"/>
              <a:t>escrito exclusivamente para ele.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900" dirty="0" smtClean="0"/>
              <a:t>Quando </a:t>
            </a:r>
            <a:r>
              <a:rPr lang="pt-BR" sz="2900" dirty="0"/>
              <a:t>enviar uma mensagem para várias pessoas, não exponha os endereços de todos </a:t>
            </a:r>
            <a:r>
              <a:rPr lang="pt-BR" sz="2900" dirty="0" smtClean="0"/>
              <a:t>no cabeçalho</a:t>
            </a:r>
            <a:r>
              <a:rPr lang="pt-BR" sz="2900" dirty="0"/>
              <a:t>. Envie a mensagem para seu próprio endereço e mande “cópia oculta” para os outros.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900" dirty="0" smtClean="0"/>
              <a:t>Não </a:t>
            </a:r>
            <a:r>
              <a:rPr lang="pt-BR" sz="2900" dirty="0"/>
              <a:t>escreva palavras apenas com letras maiúsculas. Na internet, escrever em maiúsculas é </a:t>
            </a:r>
            <a:r>
              <a:rPr lang="pt-BR" sz="2900" dirty="0" smtClean="0"/>
              <a:t>o mesmo </a:t>
            </a:r>
            <a:r>
              <a:rPr lang="pt-BR" sz="2900" dirty="0"/>
              <a:t>que GRITAR.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900" dirty="0" smtClean="0"/>
              <a:t>Nunca </a:t>
            </a:r>
            <a:r>
              <a:rPr lang="pt-BR" sz="2900" dirty="0"/>
              <a:t>deixe de preencher o campo “assunto”. Assim, uma pessoa que recebe </a:t>
            </a:r>
            <a:r>
              <a:rPr lang="pt-BR" sz="2900" dirty="0" smtClean="0"/>
              <a:t>muitas mensagens </a:t>
            </a:r>
            <a:r>
              <a:rPr lang="pt-BR" sz="2900" dirty="0"/>
              <a:t>pode escolher qual ler primeiro.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208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u="sng" dirty="0" smtClean="0">
                <a:solidFill>
                  <a:srgbClr val="000000"/>
                </a:solidFill>
                <a:latin typeface="ff18"/>
              </a:rPr>
              <a:t>Etiqueta </a:t>
            </a:r>
            <a:r>
              <a:rPr lang="pt-BR" sz="2800" b="1" u="sng" dirty="0">
                <a:solidFill>
                  <a:srgbClr val="000000"/>
                </a:solidFill>
                <a:latin typeface="ff18"/>
              </a:rPr>
              <a:t>na Vida </a:t>
            </a:r>
            <a:r>
              <a:rPr lang="pt-BR" sz="2800" b="1" u="sng" dirty="0" smtClean="0">
                <a:solidFill>
                  <a:srgbClr val="000000"/>
                </a:solidFill>
                <a:latin typeface="ff18"/>
              </a:rPr>
              <a:t>Profissional</a:t>
            </a:r>
          </a:p>
          <a:p>
            <a:pPr algn="just"/>
            <a:r>
              <a:rPr lang="pt-BR" sz="2800" dirty="0" smtClean="0"/>
              <a:t>1</a:t>
            </a:r>
            <a:r>
              <a:rPr lang="pt-BR" sz="2800" dirty="0"/>
              <a:t>) </a:t>
            </a:r>
            <a:r>
              <a:rPr lang="pt-BR" sz="2800" u="sng" dirty="0"/>
              <a:t>Cartão de </a:t>
            </a:r>
            <a:r>
              <a:rPr lang="pt-BR" sz="2800" u="sng" dirty="0" smtClean="0"/>
              <a:t>Visitas</a:t>
            </a:r>
            <a:r>
              <a:rPr lang="pt-BR" sz="2800" dirty="0" smtClean="0"/>
              <a:t>: </a:t>
            </a:r>
            <a:r>
              <a:rPr lang="pt-BR" sz="2800" dirty="0"/>
              <a:t>um encontro </a:t>
            </a:r>
            <a:r>
              <a:rPr lang="pt-BR" sz="2800" dirty="0" smtClean="0"/>
              <a:t>de negócios </a:t>
            </a:r>
            <a:r>
              <a:rPr lang="pt-BR" sz="2800" dirty="0"/>
              <a:t>nunca se deve sair distribuindo cartões a torto e a direito. Deve-se entregar apenas </a:t>
            </a:r>
            <a:r>
              <a:rPr lang="pt-BR" sz="2800" dirty="0" smtClean="0"/>
              <a:t>a uma </a:t>
            </a:r>
            <a:r>
              <a:rPr lang="pt-BR" sz="2800" dirty="0"/>
              <a:t>pessoa que se acabou de </a:t>
            </a:r>
            <a:r>
              <a:rPr lang="pt-BR" sz="2800" dirty="0" smtClean="0"/>
              <a:t>conhecer.</a:t>
            </a:r>
            <a:r>
              <a:rPr lang="pt-BR" sz="2800" dirty="0"/>
              <a:t> </a:t>
            </a:r>
          </a:p>
          <a:p>
            <a:pPr algn="just"/>
            <a:r>
              <a:rPr lang="pt-BR" sz="2800" dirty="0" smtClean="0"/>
              <a:t>2</a:t>
            </a:r>
            <a:r>
              <a:rPr lang="pt-BR" sz="2800" dirty="0"/>
              <a:t>) </a:t>
            </a:r>
            <a:r>
              <a:rPr lang="pt-BR" sz="2800" u="sng" dirty="0"/>
              <a:t>Pontualidade nos </a:t>
            </a:r>
            <a:r>
              <a:rPr lang="pt-BR" sz="2800" u="sng" dirty="0" smtClean="0"/>
              <a:t>Compromissos</a:t>
            </a:r>
          </a:p>
          <a:p>
            <a:pPr algn="just"/>
            <a:r>
              <a:rPr lang="pt-BR" sz="2800" dirty="0" smtClean="0"/>
              <a:t>3</a:t>
            </a:r>
            <a:r>
              <a:rPr lang="pt-BR" sz="2800" dirty="0"/>
              <a:t>) </a:t>
            </a:r>
            <a:r>
              <a:rPr lang="pt-BR" sz="2800" u="sng" dirty="0"/>
              <a:t>Uso do </a:t>
            </a:r>
            <a:r>
              <a:rPr lang="pt-BR" sz="2800" u="sng" dirty="0" smtClean="0"/>
              <a:t>Celular: </a:t>
            </a:r>
            <a:r>
              <a:rPr lang="pt-BR" sz="2800" dirty="0" smtClean="0"/>
              <a:t>Em almoços </a:t>
            </a:r>
            <a:r>
              <a:rPr lang="pt-BR" sz="2800" dirty="0"/>
              <a:t>de negócios, reuniões de empresas ou encontros com clientes deve-se evitar sacar </a:t>
            </a:r>
            <a:r>
              <a:rPr lang="pt-BR" sz="2800" dirty="0" smtClean="0"/>
              <a:t>o celular. </a:t>
            </a:r>
            <a:r>
              <a:rPr lang="pt-BR" sz="2800" dirty="0"/>
              <a:t>A única exceção pode ser aberta quando se está aguardando uma </a:t>
            </a:r>
            <a:r>
              <a:rPr lang="pt-BR" sz="2800" dirty="0" smtClean="0"/>
              <a:t>notícia importante </a:t>
            </a:r>
            <a:r>
              <a:rPr lang="pt-BR" sz="2800" dirty="0"/>
              <a:t>e, mesmo assim, as pessoas em volta devem ser avisadas e se deve pedir licença </a:t>
            </a:r>
            <a:r>
              <a:rPr lang="pt-BR" sz="2800" dirty="0" smtClean="0"/>
              <a:t>para atender </a:t>
            </a:r>
            <a:r>
              <a:rPr lang="pt-BR" sz="2800" dirty="0"/>
              <a:t>a chamada.</a:t>
            </a:r>
            <a:endParaRPr lang="pt-BR" sz="2800" u="sng" dirty="0" smtClean="0"/>
          </a:p>
          <a:p>
            <a:pPr algn="just"/>
            <a:r>
              <a:rPr lang="pt-BR" sz="2800" dirty="0" smtClean="0"/>
              <a:t>4</a:t>
            </a:r>
            <a:r>
              <a:rPr lang="pt-BR" sz="2800" dirty="0"/>
              <a:t>) </a:t>
            </a:r>
            <a:r>
              <a:rPr lang="pt-BR" sz="2800" u="sng" dirty="0" smtClean="0"/>
              <a:t>Telefonemas:</a:t>
            </a:r>
            <a:r>
              <a:rPr lang="pt-BR" sz="2800" dirty="0" smtClean="0"/>
              <a:t> </a:t>
            </a:r>
            <a:r>
              <a:rPr lang="pt-BR" sz="2800" dirty="0"/>
              <a:t>sempre de </a:t>
            </a:r>
            <a:r>
              <a:rPr lang="pt-BR" sz="2800" dirty="0" smtClean="0"/>
              <a:t>retornar todas </a:t>
            </a:r>
            <a:r>
              <a:rPr lang="pt-BR" sz="2800" dirty="0"/>
              <a:t>as ligações recebidas que não se pôde atender pessoalmente.</a:t>
            </a:r>
            <a:endParaRPr lang="pt-BR" sz="2800" u="sng" dirty="0" smtClean="0"/>
          </a:p>
          <a:p>
            <a:pPr algn="just"/>
            <a:r>
              <a:rPr lang="pt-BR" sz="2800" dirty="0"/>
              <a:t>5) </a:t>
            </a:r>
            <a:r>
              <a:rPr lang="pt-BR" sz="2800" dirty="0" smtClean="0"/>
              <a:t>Desatenção: olhar </a:t>
            </a:r>
            <a:r>
              <a:rPr lang="pt-BR" sz="2800" dirty="0"/>
              <a:t>insistentemente para os </a:t>
            </a:r>
            <a:r>
              <a:rPr lang="pt-BR" sz="2800" dirty="0" smtClean="0"/>
              <a:t>lados durante </a:t>
            </a:r>
            <a:r>
              <a:rPr lang="pt-BR" sz="2800" dirty="0"/>
              <a:t>um almoço ou </a:t>
            </a:r>
            <a:r>
              <a:rPr lang="pt-BR" sz="2800" dirty="0" smtClean="0"/>
              <a:t>evento.</a:t>
            </a:r>
            <a:endParaRPr lang="pt-BR" sz="2800" u="sng" dirty="0" smtClean="0"/>
          </a:p>
          <a:p>
            <a:pPr algn="just"/>
            <a:r>
              <a:rPr lang="pt-BR" sz="2800" dirty="0"/>
              <a:t>6) </a:t>
            </a:r>
            <a:r>
              <a:rPr lang="pt-BR" sz="2800" u="sng" dirty="0"/>
              <a:t>Memória </a:t>
            </a:r>
            <a:r>
              <a:rPr lang="pt-BR" sz="2800" u="sng" dirty="0" smtClean="0"/>
              <a:t>Falha</a:t>
            </a:r>
            <a:r>
              <a:rPr lang="pt-BR" sz="2800" dirty="0" smtClean="0"/>
              <a:t>: </a:t>
            </a:r>
            <a:r>
              <a:rPr lang="pt-BR" sz="2800" dirty="0"/>
              <a:t>Ninguém está livre de esquecer o nome da pessoa com quem </a:t>
            </a:r>
            <a:r>
              <a:rPr lang="pt-BR" sz="2800" dirty="0" smtClean="0"/>
              <a:t>está falando. Nesses </a:t>
            </a:r>
            <a:r>
              <a:rPr lang="pt-BR" sz="2800" dirty="0"/>
              <a:t>casos, a regra é apenas uma: esforçar-se para lembrar ou conseguir a informação </a:t>
            </a:r>
            <a:r>
              <a:rPr lang="pt-BR" sz="2800" dirty="0" smtClean="0"/>
              <a:t>de alguma </a:t>
            </a:r>
            <a:r>
              <a:rPr lang="pt-BR" sz="2800" dirty="0"/>
              <a:t>maneira. Deve-se evitar a pergunta clássica: "qual é mesmo o seu nome?". Para </a:t>
            </a:r>
            <a:r>
              <a:rPr lang="pt-BR" sz="2800" dirty="0" smtClean="0"/>
              <a:t>o esquecido</a:t>
            </a:r>
            <a:r>
              <a:rPr lang="pt-BR" sz="2800" dirty="0"/>
              <a:t>, é uma desatenção muito grande.</a:t>
            </a:r>
            <a:endParaRPr lang="pt-BR" sz="2800" b="1" i="0" u="sng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40517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255494"/>
            <a:ext cx="121920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000000"/>
                </a:solidFill>
                <a:latin typeface="ff18"/>
              </a:rPr>
              <a:t>7) </a:t>
            </a:r>
            <a:r>
              <a:rPr lang="pt-BR" sz="2600" u="sng" dirty="0" smtClean="0">
                <a:solidFill>
                  <a:srgbClr val="000000"/>
                </a:solidFill>
                <a:latin typeface="ff18"/>
              </a:rPr>
              <a:t>Estrangeiros</a:t>
            </a:r>
            <a:r>
              <a:rPr lang="pt-BR" sz="2800" u="sng" dirty="0" smtClean="0">
                <a:solidFill>
                  <a:srgbClr val="000000"/>
                </a:solidFill>
                <a:latin typeface="ff18"/>
              </a:rPr>
              <a:t>:</a:t>
            </a:r>
            <a:r>
              <a:rPr lang="pt-BR" sz="2800" dirty="0" smtClean="0">
                <a:solidFill>
                  <a:srgbClr val="000000"/>
                </a:solidFill>
                <a:latin typeface="ff18"/>
              </a:rPr>
              <a:t> </a:t>
            </a:r>
            <a:r>
              <a:rPr lang="pt-BR" sz="2800" dirty="0" smtClean="0"/>
              <a:t>Regras </a:t>
            </a:r>
            <a:r>
              <a:rPr lang="pt-BR" sz="2800" dirty="0"/>
              <a:t>de etiqueta são como moeda, mudam de país para país. O ideal</a:t>
            </a:r>
            <a:r>
              <a:rPr lang="pt-BR" sz="2800" dirty="0" smtClean="0"/>
              <a:t>, para </a:t>
            </a:r>
            <a:r>
              <a:rPr lang="pt-BR" sz="2800" dirty="0"/>
              <a:t>quem vai ter contato com profissionais de outros países, é procurar informar-se </a:t>
            </a:r>
            <a:r>
              <a:rPr lang="pt-BR" sz="2800" dirty="0" smtClean="0"/>
              <a:t>sobre alguns </a:t>
            </a:r>
            <a:r>
              <a:rPr lang="pt-BR" sz="2800" dirty="0"/>
              <a:t>hábitos culturais dos visitantes. Um dos erros mais comuns dos brasileiros é </a:t>
            </a:r>
            <a:r>
              <a:rPr lang="pt-BR" sz="2800" dirty="0" smtClean="0"/>
              <a:t>saldar americanos</a:t>
            </a:r>
            <a:r>
              <a:rPr lang="pt-BR" sz="2800" dirty="0"/>
              <a:t>, japoneses ou europeus com beijos e abraços. Para eles, esse tipo de atitude </a:t>
            </a:r>
            <a:r>
              <a:rPr lang="pt-BR" sz="2800" dirty="0" smtClean="0"/>
              <a:t>é embaraçosa</a:t>
            </a:r>
            <a:r>
              <a:rPr lang="pt-BR" sz="2800" dirty="0"/>
              <a:t>, além de não ter significado algum. O correto é esperar que os visitantes estendam </a:t>
            </a:r>
            <a:r>
              <a:rPr lang="pt-BR" sz="2800" dirty="0" smtClean="0"/>
              <a:t>a mão.</a:t>
            </a:r>
          </a:p>
          <a:p>
            <a:pPr algn="just">
              <a:lnSpc>
                <a:spcPct val="150000"/>
              </a:lnSpc>
            </a:pPr>
            <a:endParaRPr lang="pt-BR" sz="2800" dirty="0" smtClean="0"/>
          </a:p>
          <a:p>
            <a:pPr algn="just">
              <a:lnSpc>
                <a:spcPct val="150000"/>
              </a:lnSpc>
            </a:pPr>
            <a:r>
              <a:rPr lang="pt-BR" sz="2800" dirty="0"/>
              <a:t>8) </a:t>
            </a:r>
            <a:r>
              <a:rPr lang="pt-BR" sz="2800" u="sng" dirty="0"/>
              <a:t>Falar em </a:t>
            </a:r>
            <a:r>
              <a:rPr lang="pt-BR" sz="2800" u="sng" dirty="0" smtClean="0"/>
              <a:t>público:</a:t>
            </a:r>
            <a:r>
              <a:rPr lang="pt-BR" sz="2800" dirty="0" smtClean="0"/>
              <a:t> </a:t>
            </a:r>
            <a:r>
              <a:rPr lang="pt-BR" sz="2800" dirty="0"/>
              <a:t>o treino leva à qualidade e quanto mais natural a pessoa for, melhor</a:t>
            </a:r>
            <a:r>
              <a:rPr lang="pt-BR" sz="2800" dirty="0" smtClean="0"/>
              <a:t>.</a:t>
            </a:r>
          </a:p>
          <a:p>
            <a:pPr algn="just"/>
            <a:endParaRPr lang="pt-BR" sz="2800" u="sng" dirty="0" smtClean="0"/>
          </a:p>
          <a:p>
            <a:endParaRPr lang="pt-BR" sz="2800" u="sng" dirty="0"/>
          </a:p>
        </p:txBody>
      </p:sp>
    </p:spTree>
    <p:extLst>
      <p:ext uri="{BB962C8B-B14F-4D97-AF65-F5344CB8AC3E}">
        <p14:creationId xmlns:p14="http://schemas.microsoft.com/office/powerpoint/2010/main" val="260131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600" u="sng" dirty="0" smtClean="0">
                <a:solidFill>
                  <a:srgbClr val="000000"/>
                </a:solidFill>
                <a:latin typeface="ff18"/>
              </a:rPr>
              <a:t>9)Apresentações</a:t>
            </a:r>
            <a:r>
              <a:rPr lang="pt-BR" sz="2600" dirty="0" smtClean="0">
                <a:solidFill>
                  <a:srgbClr val="000000"/>
                </a:solidFill>
                <a:latin typeface="ff18"/>
              </a:rPr>
              <a:t>: 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Fazem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parte da rotina de várias profissões e exigem muito treino. As 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dicas da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palestrante foram estas:</a:t>
            </a:r>
            <a:endParaRPr lang="pt-BR" sz="26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0000"/>
                </a:solidFill>
                <a:latin typeface="ff13"/>
              </a:rPr>
              <a:t>Converse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com algumas pessoas 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antes</a:t>
            </a:r>
            <a:r>
              <a:rPr lang="pt-BR" sz="2600" dirty="0">
                <a:solidFill>
                  <a:srgbClr val="000000"/>
                </a:solidFill>
                <a:latin typeface="ff6"/>
              </a:rPr>
              <a:t> </a:t>
            </a:r>
            <a:endParaRPr lang="pt-BR" sz="26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600" dirty="0">
                <a:solidFill>
                  <a:srgbClr val="000000"/>
                </a:solidFill>
                <a:latin typeface="ff13"/>
              </a:rPr>
              <a:t>Seja pontual e vá direto ao objetivo</a:t>
            </a:r>
            <a:endParaRPr lang="pt-BR" sz="26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0000"/>
                </a:solidFill>
                <a:latin typeface="ff13"/>
              </a:rPr>
              <a:t>Domine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o assunto</a:t>
            </a:r>
            <a:endParaRPr lang="pt-BR" sz="26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0000"/>
                </a:solidFill>
                <a:latin typeface="ff13"/>
              </a:rPr>
              <a:t>Prepare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um roteiro básico</a:t>
            </a:r>
            <a:endParaRPr lang="pt-BR" sz="26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0000"/>
                </a:solidFill>
                <a:latin typeface="ff13"/>
              </a:rPr>
              <a:t>Modere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o uso de citações</a:t>
            </a:r>
            <a:endParaRPr lang="pt-BR" sz="26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0000"/>
                </a:solidFill>
                <a:latin typeface="ff13"/>
              </a:rPr>
              <a:t>Organize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com detalhes sua apresentação</a:t>
            </a:r>
            <a:endParaRPr lang="pt-BR" sz="26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0000"/>
                </a:solidFill>
                <a:latin typeface="ff13"/>
              </a:rPr>
              <a:t>Cuide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de sua imagem</a:t>
            </a:r>
            <a:endParaRPr lang="pt-BR" sz="26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0000"/>
                </a:solidFill>
                <a:latin typeface="ff13"/>
              </a:rPr>
              <a:t>Desenvolva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uma boa postura</a:t>
            </a:r>
            <a:endParaRPr lang="pt-BR" sz="26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0000"/>
                </a:solidFill>
                <a:latin typeface="ff13"/>
              </a:rPr>
              <a:t>Deixe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os gestos livres, acompanhando a fala</a:t>
            </a:r>
            <a:endParaRPr lang="pt-BR" sz="26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0000"/>
                </a:solidFill>
                <a:latin typeface="ff13"/>
              </a:rPr>
              <a:t>Mantenha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a distância social de um metro</a:t>
            </a:r>
            <a:endParaRPr lang="pt-BR" sz="26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0000"/>
                </a:solidFill>
                <a:latin typeface="ff13"/>
              </a:rPr>
              <a:t>Mostre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confiança, fluência e conhecimento</a:t>
            </a:r>
            <a:endParaRPr lang="pt-BR" sz="26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0000"/>
                </a:solidFill>
                <a:latin typeface="ff13"/>
              </a:rPr>
              <a:t>Deixe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o outro falar, expor e perguntar</a:t>
            </a:r>
            <a:endParaRPr lang="pt-BR" sz="26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0000"/>
                </a:solidFill>
                <a:latin typeface="ff13"/>
              </a:rPr>
              <a:t>Responda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de forma objetiva</a:t>
            </a:r>
            <a:endParaRPr lang="pt-BR" sz="26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0000"/>
                </a:solidFill>
                <a:latin typeface="ff13"/>
              </a:rPr>
              <a:t>Se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não souber, anote e devolva a informação</a:t>
            </a:r>
            <a:endParaRPr lang="pt-BR" sz="2600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8108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600" dirty="0">
                <a:solidFill>
                  <a:srgbClr val="000000"/>
                </a:solidFill>
                <a:latin typeface="ff18"/>
              </a:rPr>
              <a:t>10)</a:t>
            </a:r>
            <a:r>
              <a:rPr lang="pt-BR" sz="2600" u="sng" dirty="0">
                <a:solidFill>
                  <a:srgbClr val="000000"/>
                </a:solidFill>
                <a:latin typeface="ff18"/>
              </a:rPr>
              <a:t>Barreiras </a:t>
            </a:r>
            <a:r>
              <a:rPr lang="pt-BR" sz="2600" u="sng" dirty="0" smtClean="0">
                <a:solidFill>
                  <a:srgbClr val="000000"/>
                </a:solidFill>
                <a:latin typeface="ff18"/>
              </a:rPr>
              <a:t>verbais</a:t>
            </a:r>
            <a:r>
              <a:rPr lang="pt-BR" sz="2600" dirty="0" smtClean="0">
                <a:solidFill>
                  <a:srgbClr val="000000"/>
                </a:solidFill>
                <a:latin typeface="ff18"/>
              </a:rPr>
              <a:t>: 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São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obstáculos à efetividade da comunicação, provocados 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por palavras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ou expressões que geram antipatia, crise, antagonismo e desprazer. Fique atento a 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elas porque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infelizmente são coisas que costumamos utilizar com 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frequência: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“</a:t>
            </a:r>
            <a:r>
              <a:rPr lang="pt-BR" sz="2600" dirty="0" err="1">
                <a:solidFill>
                  <a:srgbClr val="000000"/>
                </a:solidFill>
                <a:latin typeface="ff13"/>
              </a:rPr>
              <a:t>pograma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”,“</a:t>
            </a:r>
            <a:r>
              <a:rPr lang="pt-BR" sz="2600" dirty="0" err="1">
                <a:solidFill>
                  <a:srgbClr val="000000"/>
                </a:solidFill>
                <a:latin typeface="ff13"/>
              </a:rPr>
              <a:t>adevogado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”, “</a:t>
            </a:r>
            <a:r>
              <a:rPr lang="pt-BR" sz="2600" dirty="0" err="1">
                <a:solidFill>
                  <a:srgbClr val="000000"/>
                </a:solidFill>
                <a:latin typeface="ff13"/>
              </a:rPr>
              <a:t>pisicóloga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”, “não tem </a:t>
            </a:r>
            <a:r>
              <a:rPr lang="pt-BR" sz="2600" dirty="0" err="1">
                <a:solidFill>
                  <a:srgbClr val="000000"/>
                </a:solidFill>
                <a:latin typeface="ff13"/>
              </a:rPr>
              <a:t>poblema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, </a:t>
            </a:r>
            <a:r>
              <a:rPr lang="pt-BR" sz="2600" dirty="0" err="1">
                <a:solidFill>
                  <a:srgbClr val="000000"/>
                </a:solidFill>
                <a:latin typeface="ff13"/>
              </a:rPr>
              <a:t>pobrema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”, “uma telefonema”, “não pude vim”, “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a nível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de”, “vi ele”, “meio dia e meio”, “</a:t>
            </a:r>
            <a:r>
              <a:rPr lang="pt-BR" sz="2600" dirty="0" err="1">
                <a:solidFill>
                  <a:srgbClr val="000000"/>
                </a:solidFill>
                <a:latin typeface="ff13"/>
              </a:rPr>
              <a:t>tô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 meia cansada”, “</a:t>
            </a:r>
            <a:r>
              <a:rPr lang="pt-BR" sz="2600" dirty="0" err="1">
                <a:solidFill>
                  <a:srgbClr val="000000"/>
                </a:solidFill>
                <a:latin typeface="ff13"/>
              </a:rPr>
              <a:t>menas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 preocupação”, “fazer 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uma colocação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”, “subir para cima”, “descer para baixo”. Nomes insultuosos ditos em tom amistoso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: “Boa vida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”, “Vigarista”, “Vagabundo”, “Pilantra”. Uso de palavras sérias em tom jocoso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: “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Chefinho”, “Mestre”, “Meu amo”, “Filósofo”. Expressões que constituem flagrantes ou 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desafios mal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dissimulados: “Você está completamente enganado!”, “Isso é o que você pensa!”, “Quero verse você é capaz de...” . Palavras repetidas constantemente: “Né”, “Tá”, “OK”, “</a:t>
            </a:r>
            <a:r>
              <a:rPr lang="pt-BR" sz="2600" dirty="0" err="1">
                <a:solidFill>
                  <a:srgbClr val="000000"/>
                </a:solidFill>
                <a:latin typeface="ff13"/>
              </a:rPr>
              <a:t>Oká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”, “Tá bom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”, “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Veja só”, “Daí”, “Tá certo”, “É ou não é”, “Veja bem”, “Então”, “Daí”, “Realmente”, “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Com certeza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”. Palavras muito familiares e que denotam intimidade inexistente: “Meu bem”, “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Minha querida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”, “Meu anjo”, “Amor”, “Minha flor”, “Minha deusa”, “Bem”, “Fofa”, “Linda”.</a:t>
            </a:r>
            <a:endParaRPr lang="pt-BR" sz="2600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98921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480" y="166967"/>
            <a:ext cx="9870794" cy="1271867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0" y="2016676"/>
            <a:ext cx="121920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600" b="1" u="sng" dirty="0">
                <a:solidFill>
                  <a:srgbClr val="000000"/>
                </a:solidFill>
                <a:latin typeface="ff18"/>
              </a:rPr>
              <a:t>Os impulsos são:</a:t>
            </a:r>
            <a:endParaRPr lang="pt-BR" sz="2600" b="1" u="sng" dirty="0">
              <a:solidFill>
                <a:srgbClr val="000000"/>
              </a:solidFill>
              <a:latin typeface="Source Sans Pro"/>
            </a:endParaRPr>
          </a:p>
          <a:p>
            <a:pPr algn="just"/>
            <a:r>
              <a:rPr lang="pt-BR" sz="2600" i="1" dirty="0" smtClean="0">
                <a:solidFill>
                  <a:srgbClr val="000000"/>
                </a:solidFill>
                <a:latin typeface="ff18"/>
              </a:rPr>
              <a:t>CONTROLE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: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impulso para dominar e governar os outros; crença na correção da 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rivalidade direta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e desenfreada.</a:t>
            </a:r>
            <a:endParaRPr lang="pt-BR" sz="2600" dirty="0">
              <a:solidFill>
                <a:srgbClr val="000000"/>
              </a:solidFill>
              <a:latin typeface="Source Sans Pro"/>
            </a:endParaRPr>
          </a:p>
          <a:p>
            <a:pPr algn="just"/>
            <a:r>
              <a:rPr lang="pt-BR" sz="2600" i="1" dirty="0" smtClean="0">
                <a:solidFill>
                  <a:srgbClr val="000000"/>
                </a:solidFill>
                <a:latin typeface="ff18"/>
              </a:rPr>
              <a:t>DESCONSIDERAÇÃ</a:t>
            </a:r>
            <a:r>
              <a:rPr lang="pt-BR" sz="2600" dirty="0" smtClean="0">
                <a:solidFill>
                  <a:srgbClr val="000000"/>
                </a:solidFill>
                <a:latin typeface="ff18"/>
              </a:rPr>
              <a:t>O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: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impulso para rebaixar os outros; crença de que a tolerância 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passiva e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a extrema atenção são da mais alta importância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.</a:t>
            </a:r>
          </a:p>
          <a:p>
            <a:pPr algn="just"/>
            <a:r>
              <a:rPr lang="pt-BR" sz="3000" i="1" dirty="0" smtClean="0"/>
              <a:t>DEFERÊNCIA</a:t>
            </a:r>
            <a:r>
              <a:rPr lang="pt-BR" sz="3000" dirty="0" smtClean="0"/>
              <a:t>: </a:t>
            </a:r>
            <a:r>
              <a:rPr lang="pt-BR" sz="3000" dirty="0"/>
              <a:t>impulso para deixar outros assumirem o comando; crença de que </a:t>
            </a:r>
            <a:r>
              <a:rPr lang="pt-BR" sz="3000" dirty="0" smtClean="0"/>
              <a:t>o desinteresse </a:t>
            </a:r>
            <a:r>
              <a:rPr lang="pt-BR" sz="3000" dirty="0"/>
              <a:t>ou a impaciência tem o mais alto valor.</a:t>
            </a:r>
          </a:p>
          <a:p>
            <a:pPr algn="just"/>
            <a:r>
              <a:rPr lang="pt-BR" sz="3000" i="1" dirty="0" smtClean="0"/>
              <a:t>CONFIANÇA</a:t>
            </a:r>
            <a:r>
              <a:rPr lang="pt-BR" sz="3000" dirty="0" smtClean="0"/>
              <a:t>: </a:t>
            </a:r>
            <a:r>
              <a:rPr lang="pt-BR" sz="3000" dirty="0"/>
              <a:t>impulso para incluir outros como parceiros no trabalho; crença de que </a:t>
            </a:r>
            <a:r>
              <a:rPr lang="pt-BR" sz="3000" dirty="0" smtClean="0"/>
              <a:t>o melhor </a:t>
            </a:r>
            <a:r>
              <a:rPr lang="pt-BR" sz="3000" dirty="0"/>
              <a:t>é a colaboração.</a:t>
            </a:r>
          </a:p>
          <a:p>
            <a:pPr algn="just"/>
            <a:endParaRPr lang="pt-BR" sz="2600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429444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4129"/>
            <a:ext cx="12192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000" b="1" u="sng" dirty="0" smtClean="0">
                <a:solidFill>
                  <a:srgbClr val="000000"/>
                </a:solidFill>
                <a:latin typeface="ff18"/>
              </a:rPr>
              <a:t>Habilidades essenciais dos negociadores</a:t>
            </a:r>
          </a:p>
          <a:p>
            <a:pPr algn="ctr"/>
            <a:endParaRPr lang="pt-BR" sz="3000" b="1" u="sng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que é preciso para identificar a tática do oponente?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Como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se pode fazê-lo?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que é preciso fazer para identificar essa tática rapidamente?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Precisamos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ter apenas uma noção dessa tática ou conhecê-la em detalhes?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Uma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vez identificada a tática, como o problema deverá ser abordado?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problema deve ser abordado diretamente ou indiretamente?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Como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avaliar se essa tática é realmente legítima?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Quais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critérios devem ser usados?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Esse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aspecto deve ser conversado abertamente ou não?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Como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julgar se essa tática é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conveniente?</a:t>
            </a:r>
            <a:endParaRPr lang="pt-BR" sz="2800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64406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0"/>
            <a:ext cx="12192000" cy="6663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3000" b="1" u="sng" dirty="0">
                <a:solidFill>
                  <a:srgbClr val="000000"/>
                </a:solidFill>
                <a:latin typeface="ff18"/>
              </a:rPr>
              <a:t>Diretrizes para lidar com os estilos oponentes</a:t>
            </a:r>
            <a:endParaRPr lang="pt-BR" sz="3000" b="1" u="sng" dirty="0">
              <a:solidFill>
                <a:srgbClr val="000000"/>
              </a:solidFill>
              <a:latin typeface="Source Sans Pro"/>
            </a:endParaRPr>
          </a:p>
          <a:p>
            <a:pPr indent="538163" algn="just"/>
            <a:r>
              <a:rPr lang="pt-BR" sz="2800" dirty="0" smtClean="0">
                <a:solidFill>
                  <a:srgbClr val="000000"/>
                </a:solidFill>
                <a:latin typeface="ff13"/>
              </a:rPr>
              <a:t>Os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negociadores devem apoiar-se em quatro diretrizes quando estiverem trabalhando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com todos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os oponentes. Elas se aplicam de modo geral, independentemente do estilo dos oponentes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. São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elas: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indent="538163" algn="just"/>
            <a:r>
              <a:rPr lang="pt-BR" sz="2800" dirty="0" smtClean="0">
                <a:solidFill>
                  <a:srgbClr val="000000"/>
                </a:solidFill>
                <a:latin typeface="ff13"/>
              </a:rPr>
              <a:t>Deixar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que o oponente se comporte com naturalidade – não tente manipular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o comportamento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do oponente. Use a habilidade de contornar as situações.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indent="538163" algn="just"/>
            <a:r>
              <a:rPr lang="pt-BR" sz="2800" dirty="0" smtClean="0">
                <a:solidFill>
                  <a:srgbClr val="000000"/>
                </a:solidFill>
                <a:latin typeface="ff13"/>
              </a:rPr>
              <a:t>Utilizar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o sistema de valores do oponente para aumentar a receptividade – fale das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vantagens que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vão de encontro aos interesses do oponente, em vez de destacar os motivos pelo qual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uma proposta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é vantajosa.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indent="538163" algn="just"/>
            <a:r>
              <a:rPr lang="pt-BR" sz="2800" dirty="0" smtClean="0">
                <a:solidFill>
                  <a:srgbClr val="000000"/>
                </a:solidFill>
                <a:latin typeface="ff13"/>
              </a:rPr>
              <a:t>Guiar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o oponente para a conclusão desejada – guie o oponente, mas deixe que ele declare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a sua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compreensão dos fatos e sua conclusão.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indent="538163" algn="just"/>
            <a:r>
              <a:rPr lang="pt-BR" sz="2800" dirty="0" smtClean="0">
                <a:solidFill>
                  <a:srgbClr val="000000"/>
                </a:solidFill>
                <a:latin typeface="ff13"/>
              </a:rPr>
              <a:t>Evitar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o desejo de dominar um oponente que pareça fraco – a fraqueza pode ser fingida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. Não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confunda silêncio voluntário com fraqueza.</a:t>
            </a:r>
            <a:endParaRPr lang="pt-BR" sz="2800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14184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u="sng" dirty="0">
                <a:solidFill>
                  <a:srgbClr val="000000"/>
                </a:solidFill>
                <a:latin typeface="ff18"/>
              </a:rPr>
              <a:t>Mudança de estilo durante a negociação - Principais </a:t>
            </a:r>
            <a:r>
              <a:rPr lang="pt-BR" sz="2800" b="1" u="sng" dirty="0" smtClean="0">
                <a:solidFill>
                  <a:srgbClr val="000000"/>
                </a:solidFill>
                <a:latin typeface="ff18"/>
              </a:rPr>
              <a:t>causas</a:t>
            </a:r>
          </a:p>
          <a:p>
            <a:pPr algn="ctr"/>
            <a:endParaRPr lang="pt-BR" sz="2800" b="1" u="sng" dirty="0" smtClean="0">
              <a:solidFill>
                <a:srgbClr val="000000"/>
              </a:solidFill>
              <a:latin typeface="ff18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 smtClean="0"/>
              <a:t> A Natural, </a:t>
            </a:r>
            <a:r>
              <a:rPr lang="pt-BR" sz="3000" dirty="0"/>
              <a:t>baseada nas experiências passadas e na caracterização pessoal do oponente– ocorre de maneira subconsciente, em direção a uma confiança menor e tornando, comisso, a negociação mais difícil.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 smtClean="0"/>
              <a:t> A Diretiva, </a:t>
            </a:r>
            <a:r>
              <a:rPr lang="pt-BR" sz="3000" dirty="0"/>
              <a:t>na qual o oponente altera o seu estilo principal por motivos de </a:t>
            </a:r>
            <a:r>
              <a:rPr lang="pt-BR" sz="3000" dirty="0" smtClean="0"/>
              <a:t>conveniência ou </a:t>
            </a:r>
            <a:r>
              <a:rPr lang="pt-BR" sz="3000" dirty="0"/>
              <a:t>na tentativa de conseguir um estilo complementar – neste caso, a ação </a:t>
            </a:r>
            <a:r>
              <a:rPr lang="pt-BR" sz="3000" dirty="0" smtClean="0"/>
              <a:t>é conscientemente</a:t>
            </a:r>
            <a:r>
              <a:rPr lang="pt-BR" sz="3000" dirty="0"/>
              <a:t> planejada.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 smtClean="0"/>
              <a:t> A Reativa, </a:t>
            </a:r>
            <a:r>
              <a:rPr lang="pt-BR" sz="3000" dirty="0"/>
              <a:t>que acontece como resultado de duas ações em </a:t>
            </a:r>
            <a:r>
              <a:rPr lang="pt-BR" sz="3000" dirty="0" smtClean="0"/>
              <a:t>sequência:</a:t>
            </a:r>
            <a:endParaRPr lang="pt-BR" sz="3000" dirty="0"/>
          </a:p>
          <a:p>
            <a:pPr marL="1344613" indent="-363538" algn="just">
              <a:buFont typeface="Arial" panose="020B0604020202020204" pitchFamily="34" charset="0"/>
              <a:buChar char="•"/>
            </a:pPr>
            <a:r>
              <a:rPr lang="pt-BR" sz="3000" dirty="0" smtClean="0"/>
              <a:t>o </a:t>
            </a:r>
            <a:r>
              <a:rPr lang="pt-BR" sz="3000" dirty="0"/>
              <a:t>impedimento, por parte do negociador, de que o oponente atinja seu objetivo.</a:t>
            </a:r>
          </a:p>
          <a:p>
            <a:pPr marL="1344613" indent="-363538" algn="just">
              <a:buFont typeface="Arial" panose="020B0604020202020204" pitchFamily="34" charset="0"/>
              <a:buChar char="•"/>
            </a:pPr>
            <a:r>
              <a:rPr lang="pt-BR" sz="3000" dirty="0" smtClean="0"/>
              <a:t>a </a:t>
            </a:r>
            <a:r>
              <a:rPr lang="pt-BR" sz="3000" dirty="0"/>
              <a:t>pressão do negociador antes que o oponente tenha tempo para tomar uma </a:t>
            </a:r>
            <a:r>
              <a:rPr lang="pt-BR" sz="3000" dirty="0" smtClean="0"/>
              <a:t>nova linha </a:t>
            </a:r>
            <a:r>
              <a:rPr lang="pt-BR" sz="3000" dirty="0"/>
              <a:t>de ação.</a:t>
            </a:r>
          </a:p>
          <a:p>
            <a:pPr algn="just"/>
            <a:endParaRPr lang="pt-BR" sz="2800" b="1" u="sng" dirty="0"/>
          </a:p>
        </p:txBody>
      </p:sp>
    </p:spTree>
    <p:extLst>
      <p:ext uri="{BB962C8B-B14F-4D97-AF65-F5344CB8AC3E}">
        <p14:creationId xmlns:p14="http://schemas.microsoft.com/office/powerpoint/2010/main" val="285045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134470"/>
            <a:ext cx="12192000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u="sng" dirty="0">
                <a:solidFill>
                  <a:srgbClr val="000000"/>
                </a:solidFill>
                <a:latin typeface="ff17"/>
              </a:rPr>
              <a:t>Dicas importantes ao vestir no ambiente de </a:t>
            </a:r>
            <a:r>
              <a:rPr lang="pt-BR" sz="3200" b="1" u="sng" dirty="0" smtClean="0">
                <a:solidFill>
                  <a:srgbClr val="000000"/>
                </a:solidFill>
                <a:latin typeface="ff17"/>
              </a:rPr>
              <a:t>trabalho</a:t>
            </a:r>
          </a:p>
          <a:p>
            <a:pPr indent="538163" algn="just">
              <a:lnSpc>
                <a:spcPct val="150000"/>
              </a:lnSpc>
            </a:pPr>
            <a:endParaRPr lang="pt-BR" sz="3000" dirty="0" smtClean="0"/>
          </a:p>
          <a:p>
            <a:pPr indent="538163" algn="just">
              <a:lnSpc>
                <a:spcPct val="150000"/>
              </a:lnSpc>
            </a:pPr>
            <a:r>
              <a:rPr lang="pt-BR" sz="3000" dirty="0" smtClean="0"/>
              <a:t>Na </a:t>
            </a:r>
            <a:r>
              <a:rPr lang="pt-BR" sz="3000" dirty="0"/>
              <a:t>dúvida opte pelo clássico; cuidado com a moda e os </a:t>
            </a:r>
            <a:r>
              <a:rPr lang="pt-BR" sz="3000" dirty="0" smtClean="0"/>
              <a:t>modismos.</a:t>
            </a:r>
            <a:endParaRPr lang="pt-BR" sz="3000" dirty="0"/>
          </a:p>
          <a:p>
            <a:pPr indent="538163" algn="just">
              <a:lnSpc>
                <a:spcPct val="150000"/>
              </a:lnSpc>
            </a:pPr>
            <a:r>
              <a:rPr lang="pt-BR" sz="3000" dirty="0"/>
              <a:t>C</a:t>
            </a:r>
            <a:r>
              <a:rPr lang="pt-BR" sz="3000" dirty="0" smtClean="0"/>
              <a:t>ores </a:t>
            </a:r>
            <a:r>
              <a:rPr lang="pt-BR" sz="3000" dirty="0"/>
              <a:t>escuras emagrecem e passam sobriedade e segurança; cores claras engordam e </a:t>
            </a:r>
            <a:r>
              <a:rPr lang="pt-BR" sz="3000" dirty="0" smtClean="0"/>
              <a:t>passam descontração</a:t>
            </a:r>
            <a:r>
              <a:rPr lang="pt-BR" sz="3000" dirty="0"/>
              <a:t>; faça uma composição que equilibre estes dois </a:t>
            </a:r>
            <a:r>
              <a:rPr lang="pt-BR" sz="3000" dirty="0" smtClean="0"/>
              <a:t>fatores.</a:t>
            </a:r>
            <a:endParaRPr lang="pt-BR" sz="3000" dirty="0"/>
          </a:p>
          <a:p>
            <a:pPr indent="538163" algn="just">
              <a:lnSpc>
                <a:spcPct val="150000"/>
              </a:lnSpc>
            </a:pPr>
            <a:r>
              <a:rPr lang="pt-BR" sz="3000" dirty="0"/>
              <a:t>R</a:t>
            </a:r>
            <a:r>
              <a:rPr lang="pt-BR" sz="3000" dirty="0" smtClean="0"/>
              <a:t>oupas </a:t>
            </a:r>
            <a:r>
              <a:rPr lang="pt-BR" sz="3000" dirty="0"/>
              <a:t>discretas em cores harmoniosas</a:t>
            </a:r>
          </a:p>
          <a:p>
            <a:pPr indent="538163" algn="just">
              <a:lnSpc>
                <a:spcPct val="150000"/>
              </a:lnSpc>
            </a:pPr>
            <a:r>
              <a:rPr lang="pt-BR" sz="3000" dirty="0"/>
              <a:t>F</a:t>
            </a:r>
            <a:r>
              <a:rPr lang="pt-BR" sz="3000" dirty="0" smtClean="0"/>
              <a:t>uja </a:t>
            </a:r>
            <a:r>
              <a:rPr lang="pt-BR" sz="3000" dirty="0"/>
              <a:t>à tentação do jeans; cuidado com o perfume!</a:t>
            </a:r>
          </a:p>
          <a:p>
            <a:pPr indent="538163" algn="just"/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27937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7094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2800" b="1" u="sng" dirty="0">
                <a:solidFill>
                  <a:srgbClr val="000000"/>
                </a:solidFill>
                <a:latin typeface="ff18"/>
              </a:rPr>
              <a:t>Diretrizes recomendadas nos casos de mudança de estilo</a:t>
            </a:r>
            <a:endParaRPr lang="pt-BR" sz="2800" b="1" u="sng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 Reduzir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o tempo de negociação, dando menos oportunidade para que ocorram mudanças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de estilo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que venham misturar-se com o trabalho do negociador.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 Lembrar-se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, em negociações com oponentes já conhecidos, dos estilos secundários e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das ações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apresentadas por esses oponentes em negociações anteriores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.</a:t>
            </a:r>
          </a:p>
          <a:p>
            <a:endParaRPr lang="pt-BR" sz="2800" dirty="0" smtClean="0">
              <a:solidFill>
                <a:srgbClr val="000000"/>
              </a:solidFill>
              <a:latin typeface="Source Sans Pro"/>
            </a:endParaRPr>
          </a:p>
          <a:p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ctr"/>
            <a:r>
              <a:rPr lang="pt-BR" sz="3000" b="1" u="sng" dirty="0">
                <a:solidFill>
                  <a:srgbClr val="000000"/>
                </a:solidFill>
                <a:latin typeface="ff18"/>
              </a:rPr>
              <a:t>Influências culturais nos estilos de negociação</a:t>
            </a:r>
            <a:endParaRPr lang="pt-BR" sz="3000" b="1" u="sng" dirty="0">
              <a:solidFill>
                <a:srgbClr val="000000"/>
              </a:solidFill>
              <a:latin typeface="Source Sans Pro"/>
            </a:endParaRPr>
          </a:p>
          <a:p>
            <a:pPr indent="538163" algn="just"/>
            <a:r>
              <a:rPr lang="pt-BR" sz="2800" dirty="0">
                <a:solidFill>
                  <a:srgbClr val="000000"/>
                </a:solidFill>
                <a:latin typeface="ff13"/>
              </a:rPr>
              <a:t>Os estilos também sofrem influências culturais das pessoas envolvidas e do ambiente no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qual estão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inseridas. Existem seis importantes áreas para a análise quando se estiver com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outras culturas.</a:t>
            </a:r>
          </a:p>
          <a:p>
            <a:pPr indent="538163"/>
            <a:r>
              <a:rPr lang="pt-BR" sz="2800" i="1" u="sng" dirty="0" smtClean="0"/>
              <a:t>Sensibilidade</a:t>
            </a:r>
            <a:r>
              <a:rPr lang="pt-BR" sz="2800" dirty="0" smtClean="0"/>
              <a:t>: questiona-se </a:t>
            </a:r>
            <a:r>
              <a:rPr lang="pt-BR" sz="2800" dirty="0"/>
              <a:t>qual a expectativa do oponente quanto ao cargo, idade </a:t>
            </a:r>
            <a:r>
              <a:rPr lang="pt-BR" sz="2800" dirty="0" smtClean="0"/>
              <a:t>e protocolo</a:t>
            </a:r>
            <a:r>
              <a:rPr lang="pt-BR" sz="2800" dirty="0"/>
              <a:t>, evitando-se que ele seja incomodado sem necessidade.</a:t>
            </a:r>
          </a:p>
          <a:p>
            <a:pPr indent="538163" algn="just"/>
            <a:endParaRPr lang="pt-BR" sz="2800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406461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700" i="1" u="sng" dirty="0" smtClean="0">
                <a:solidFill>
                  <a:srgbClr val="000000"/>
                </a:solidFill>
                <a:latin typeface="ff18"/>
              </a:rPr>
              <a:t>Autoridade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: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pergunta-se quanta rotina e procedência o oponente enfatizou 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como necessárias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para dirigir a negociação, verificando-se a autoridade do oponente.</a:t>
            </a:r>
            <a:endParaRPr lang="pt-BR" sz="2700" dirty="0">
              <a:solidFill>
                <a:srgbClr val="000000"/>
              </a:solidFill>
              <a:latin typeface="Source Sans Pro"/>
            </a:endParaRPr>
          </a:p>
          <a:p>
            <a:pPr algn="just"/>
            <a:r>
              <a:rPr lang="pt-BR" sz="2700" i="1" u="sng" dirty="0" smtClean="0">
                <a:solidFill>
                  <a:srgbClr val="000000"/>
                </a:solidFill>
                <a:latin typeface="ff18"/>
              </a:rPr>
              <a:t>Rivalidade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: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observam-se quantas discussões destrutivas há dentro da organização 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do oponente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, considerando-se que as facções internas rivais se juntarão para atacar os estranhos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.</a:t>
            </a:r>
            <a:endParaRPr lang="pt-BR" sz="2700" dirty="0">
              <a:solidFill>
                <a:srgbClr val="000000"/>
              </a:solidFill>
              <a:latin typeface="Source Sans Pro"/>
            </a:endParaRPr>
          </a:p>
          <a:p>
            <a:pPr algn="just"/>
            <a:r>
              <a:rPr lang="pt-BR" sz="2700" i="1" u="sng" dirty="0" smtClean="0">
                <a:solidFill>
                  <a:srgbClr val="000000"/>
                </a:solidFill>
                <a:latin typeface="ff18"/>
              </a:rPr>
              <a:t>Apoio </a:t>
            </a:r>
            <a:r>
              <a:rPr lang="pt-BR" sz="2700" i="1" u="sng" dirty="0">
                <a:solidFill>
                  <a:srgbClr val="000000"/>
                </a:solidFill>
                <a:latin typeface="ff18"/>
              </a:rPr>
              <a:t>ao </a:t>
            </a:r>
            <a:r>
              <a:rPr lang="pt-BR" sz="2700" i="1" u="sng" dirty="0" smtClean="0">
                <a:solidFill>
                  <a:srgbClr val="000000"/>
                </a:solidFill>
                <a:latin typeface="ff18"/>
              </a:rPr>
              <a:t>oponente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: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a razão dos cancelamentos e adiamentos aparentemente não 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solicitados é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observada, verificando-se que circunstâncias são evidentes em relação ao apoio de parte 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da organização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do oponente.</a:t>
            </a:r>
            <a:endParaRPr lang="pt-BR" sz="2700" dirty="0">
              <a:solidFill>
                <a:srgbClr val="000000"/>
              </a:solidFill>
              <a:latin typeface="Source Sans Pro"/>
            </a:endParaRPr>
          </a:p>
          <a:p>
            <a:pPr algn="just"/>
            <a:r>
              <a:rPr lang="pt-BR" sz="2700" i="1" u="sng" dirty="0" smtClean="0">
                <a:solidFill>
                  <a:srgbClr val="000000"/>
                </a:solidFill>
                <a:latin typeface="ff18"/>
              </a:rPr>
              <a:t>Vínculos</a:t>
            </a:r>
            <a:r>
              <a:rPr lang="pt-BR" sz="2700" i="1" u="sng" dirty="0">
                <a:solidFill>
                  <a:srgbClr val="000000"/>
                </a:solidFill>
                <a:latin typeface="ff18"/>
              </a:rPr>
              <a:t> </a:t>
            </a:r>
            <a:r>
              <a:rPr lang="pt-BR" sz="2700" i="1" u="sng" dirty="0" smtClean="0">
                <a:solidFill>
                  <a:srgbClr val="000000"/>
                </a:solidFill>
                <a:latin typeface="ff18"/>
              </a:rPr>
              <a:t>pessoais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: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neste caso, o oponente faz com que seja muito difícil cultivar 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relações pessoais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com ele, visto que ele confia muito na estrutura existente, e seu cargo é 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mais importante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do que suas características individuais.</a:t>
            </a:r>
            <a:endParaRPr lang="pt-BR" sz="2700" dirty="0">
              <a:solidFill>
                <a:srgbClr val="000000"/>
              </a:solidFill>
              <a:latin typeface="Source Sans Pro"/>
            </a:endParaRPr>
          </a:p>
          <a:p>
            <a:pPr algn="just"/>
            <a:r>
              <a:rPr lang="pt-BR" sz="2700" i="1" u="sng" dirty="0" smtClean="0">
                <a:solidFill>
                  <a:srgbClr val="000000"/>
                </a:solidFill>
                <a:latin typeface="ff18"/>
              </a:rPr>
              <a:t>Detalhes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: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Verifica-se qual é a ênfase do oponente em relação aos detalhes no acordo final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. Como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o oponente pode procurar manter garantias, o negociador pode concluir que ele 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fará interpretações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liberais sobre os acontecimentos.</a:t>
            </a:r>
            <a:endParaRPr lang="pt-BR" sz="2700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89579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879" y="177332"/>
            <a:ext cx="10448720" cy="1274949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1" y="1452281"/>
            <a:ext cx="1219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8163" algn="just">
              <a:lnSpc>
                <a:spcPct val="150000"/>
              </a:lnSpc>
            </a:pPr>
            <a:r>
              <a:rPr lang="pt-BR" sz="2800" dirty="0">
                <a:solidFill>
                  <a:srgbClr val="000000"/>
                </a:solidFill>
                <a:latin typeface="ff18"/>
              </a:rPr>
              <a:t>O imperativo da negociação global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indent="538163" algn="just">
              <a:lnSpc>
                <a:spcPct val="150000"/>
              </a:lnSpc>
            </a:pPr>
            <a:r>
              <a:rPr lang="pt-BR" sz="2800" dirty="0">
                <a:solidFill>
                  <a:srgbClr val="000000"/>
                </a:solidFill>
                <a:latin typeface="ff13"/>
              </a:rPr>
              <a:t>• Jamais houve na história da humanidade uma necessidade tão grande de capacitação para a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indent="538163" algn="just">
              <a:lnSpc>
                <a:spcPct val="150000"/>
              </a:lnSpc>
            </a:pPr>
            <a:r>
              <a:rPr lang="pt-BR" sz="2800" dirty="0">
                <a:solidFill>
                  <a:srgbClr val="000000"/>
                </a:solidFill>
                <a:latin typeface="ff18"/>
              </a:rPr>
              <a:t>negociação </a:t>
            </a:r>
            <a:r>
              <a:rPr lang="pt-BR" sz="2800" dirty="0" smtClean="0">
                <a:solidFill>
                  <a:srgbClr val="000000"/>
                </a:solidFill>
                <a:latin typeface="ff18"/>
              </a:rPr>
              <a:t>internacional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.</a:t>
            </a:r>
          </a:p>
          <a:p>
            <a:pPr indent="538163" algn="just">
              <a:lnSpc>
                <a:spcPct val="150000"/>
              </a:lnSpc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•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Dois motivos principais obrigam os profissionais a se tornarem um negociador de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nível internacional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hoje em dia: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981075" indent="631825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surgimento de uma economia global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1612900" indent="-631825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A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grande diversidade de acordos empresariais internacionais</a:t>
            </a:r>
            <a:endParaRPr lang="pt-BR" sz="2800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9394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000" b="1" u="sng" dirty="0">
                <a:solidFill>
                  <a:srgbClr val="000000"/>
                </a:solidFill>
                <a:latin typeface="ff18"/>
              </a:rPr>
              <a:t>A grande diversidade de acordos empresariais </a:t>
            </a:r>
            <a:r>
              <a:rPr lang="pt-BR" sz="3000" b="1" u="sng" dirty="0" smtClean="0">
                <a:solidFill>
                  <a:srgbClr val="000000"/>
                </a:solidFill>
                <a:latin typeface="ff18"/>
              </a:rPr>
              <a:t>internacionais</a:t>
            </a:r>
          </a:p>
          <a:p>
            <a:pPr algn="ctr"/>
            <a:endParaRPr lang="pt-BR" sz="3000" b="1" u="sng" dirty="0">
              <a:solidFill>
                <a:srgbClr val="000000"/>
              </a:solidFill>
              <a:latin typeface="Source Sans Pro"/>
            </a:endParaRPr>
          </a:p>
          <a:p>
            <a:pPr algn="just"/>
            <a:r>
              <a:rPr lang="pt-BR" sz="2800" dirty="0" smtClean="0">
                <a:solidFill>
                  <a:srgbClr val="000000"/>
                </a:solidFill>
                <a:latin typeface="ff13"/>
              </a:rPr>
              <a:t>•</a:t>
            </a:r>
            <a:r>
              <a:rPr lang="pt-BR" sz="2800" dirty="0" smtClean="0">
                <a:solidFill>
                  <a:srgbClr val="000000"/>
                </a:solidFill>
                <a:latin typeface="Source Sans Pro"/>
              </a:rPr>
              <a:t> </a:t>
            </a:r>
            <a:r>
              <a:rPr lang="pt-BR" sz="2800" i="1" u="sng" dirty="0" smtClean="0">
                <a:solidFill>
                  <a:srgbClr val="000000"/>
                </a:solidFill>
                <a:latin typeface="ff17"/>
              </a:rPr>
              <a:t>Joint ventures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: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acordos de cooperação entre duas ou mais organizações que compartilham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a propriedade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de uma empresa ou empreendimento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.</a:t>
            </a:r>
          </a:p>
          <a:p>
            <a:pPr algn="just"/>
            <a:endParaRPr lang="pt-BR" sz="2800" dirty="0" smtClean="0">
              <a:solidFill>
                <a:srgbClr val="000000"/>
              </a:solidFill>
              <a:latin typeface="ff13"/>
            </a:endParaRPr>
          </a:p>
          <a:p>
            <a:pPr algn="just"/>
            <a:r>
              <a:rPr lang="pt-BR" sz="2800" dirty="0" smtClean="0">
                <a:solidFill>
                  <a:srgbClr val="000000"/>
                </a:solidFill>
                <a:latin typeface="ff13"/>
              </a:rPr>
              <a:t>•</a:t>
            </a:r>
            <a:r>
              <a:rPr lang="pt-BR" sz="2800" dirty="0" smtClean="0">
                <a:solidFill>
                  <a:srgbClr val="000000"/>
                </a:solidFill>
                <a:latin typeface="Source Sans Pro"/>
              </a:rPr>
              <a:t> </a:t>
            </a:r>
            <a:r>
              <a:rPr lang="pt-BR" sz="2800" i="1" u="sng" dirty="0" smtClean="0">
                <a:solidFill>
                  <a:srgbClr val="000000"/>
                </a:solidFill>
                <a:latin typeface="ff18"/>
              </a:rPr>
              <a:t>Acordos </a:t>
            </a:r>
            <a:r>
              <a:rPr lang="pt-BR" sz="2800" i="1" u="sng" dirty="0">
                <a:solidFill>
                  <a:srgbClr val="000000"/>
                </a:solidFill>
                <a:latin typeface="ff18"/>
              </a:rPr>
              <a:t>de </a:t>
            </a:r>
            <a:r>
              <a:rPr lang="pt-BR" sz="2800" i="1" u="sng" dirty="0" smtClean="0">
                <a:solidFill>
                  <a:srgbClr val="000000"/>
                </a:solidFill>
                <a:latin typeface="ff18"/>
              </a:rPr>
              <a:t>licenciamento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: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direitos outorgados por uma empresa a outra para o uso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de alguns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de seus ativos - como marcas comerciais, patentes, direitos de autor,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ou</a:t>
            </a:r>
            <a:r>
              <a:rPr lang="pt-BR" sz="2800" dirty="0" smtClean="0">
                <a:solidFill>
                  <a:srgbClr val="000000"/>
                </a:solidFill>
                <a:latin typeface="Source Sans Pro"/>
              </a:rPr>
              <a:t> </a:t>
            </a:r>
            <a:r>
              <a:rPr lang="pt-BR" sz="2800" dirty="0" smtClean="0">
                <a:solidFill>
                  <a:srgbClr val="000000"/>
                </a:solidFill>
                <a:latin typeface="ff14"/>
              </a:rPr>
              <a:t>know-how</a:t>
            </a:r>
            <a:r>
              <a:rPr lang="pt-BR" sz="2800" dirty="0">
                <a:solidFill>
                  <a:srgbClr val="000000"/>
                </a:solidFill>
                <a:latin typeface="ff14"/>
              </a:rPr>
              <a:t> 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- Em troca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de pagamento de determinadas taxas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.</a:t>
            </a:r>
          </a:p>
          <a:p>
            <a:pPr algn="just"/>
            <a:endParaRPr lang="pt-BR" sz="2800" dirty="0" smtClean="0">
              <a:solidFill>
                <a:srgbClr val="000000"/>
              </a:solidFill>
              <a:latin typeface="ff13"/>
            </a:endParaRPr>
          </a:p>
          <a:p>
            <a:pPr algn="just"/>
            <a:r>
              <a:rPr lang="pt-BR" sz="2800" dirty="0" smtClean="0">
                <a:solidFill>
                  <a:srgbClr val="000000"/>
                </a:solidFill>
                <a:latin typeface="ff13"/>
              </a:rPr>
              <a:t>•</a:t>
            </a:r>
            <a:r>
              <a:rPr lang="pt-BR" sz="2800" dirty="0" smtClean="0">
                <a:solidFill>
                  <a:srgbClr val="000000"/>
                </a:solidFill>
                <a:latin typeface="Source Sans Pro"/>
              </a:rPr>
              <a:t> </a:t>
            </a:r>
            <a:r>
              <a:rPr lang="pt-BR" sz="2800" i="1" u="sng" dirty="0" smtClean="0">
                <a:solidFill>
                  <a:srgbClr val="000000"/>
                </a:solidFill>
                <a:latin typeface="ff18"/>
              </a:rPr>
              <a:t>Projetos </a:t>
            </a:r>
            <a:r>
              <a:rPr lang="pt-BR" sz="2800" i="1" u="sng" dirty="0" err="1" smtClean="0">
                <a:solidFill>
                  <a:srgbClr val="000000"/>
                </a:solidFill>
                <a:latin typeface="ff17"/>
              </a:rPr>
              <a:t>Turnkey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: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contratos para a construção de uma instalação operacional que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se transfere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ao proprietário uma vez terminado e pronto para funcionar. Neste tipo de acordo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o contratante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é responsável pela entrega dos materiais, equipamentos, mão-de-obra e pessoal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de gestão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para executar o projeto na sua totalidade</a:t>
            </a:r>
            <a:r>
              <a:rPr lang="pt-BR" dirty="0" smtClean="0">
                <a:solidFill>
                  <a:srgbClr val="000000"/>
                </a:solidFill>
                <a:latin typeface="ff13"/>
              </a:rPr>
              <a:t>.</a:t>
            </a:r>
          </a:p>
          <a:p>
            <a:pPr algn="just"/>
            <a:endParaRPr lang="pt-BR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23261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solidFill>
                  <a:srgbClr val="000000"/>
                </a:solidFill>
                <a:latin typeface="ff13"/>
              </a:rPr>
              <a:t>•</a:t>
            </a:r>
            <a:r>
              <a:rPr lang="pt-BR" sz="2800" dirty="0" smtClean="0">
                <a:solidFill>
                  <a:srgbClr val="000000"/>
                </a:solidFill>
                <a:latin typeface="Source Sans Pro"/>
              </a:rPr>
              <a:t> </a:t>
            </a:r>
            <a:r>
              <a:rPr lang="pt-BR" sz="2800" i="1" u="sng" dirty="0" smtClean="0">
                <a:solidFill>
                  <a:srgbClr val="000000"/>
                </a:solidFill>
                <a:latin typeface="ff18"/>
              </a:rPr>
              <a:t>Subcontratação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: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acordos nos quais uma empresa remunera a outra para realizar parte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do processo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de produção na manufatura de um produto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.</a:t>
            </a:r>
          </a:p>
          <a:p>
            <a:pPr algn="just"/>
            <a:endParaRPr lang="pt-BR" sz="2800" dirty="0" smtClean="0">
              <a:solidFill>
                <a:srgbClr val="000000"/>
              </a:solidFill>
              <a:latin typeface="ff13"/>
            </a:endParaRPr>
          </a:p>
          <a:p>
            <a:pPr algn="just"/>
            <a:r>
              <a:rPr lang="pt-BR" sz="2800" dirty="0" smtClean="0">
                <a:solidFill>
                  <a:srgbClr val="000000"/>
                </a:solidFill>
                <a:latin typeface="ff13"/>
              </a:rPr>
              <a:t>•</a:t>
            </a:r>
            <a:r>
              <a:rPr lang="pt-BR" sz="2800" dirty="0" smtClean="0">
                <a:solidFill>
                  <a:srgbClr val="000000"/>
                </a:solidFill>
                <a:latin typeface="Source Sans Pro"/>
              </a:rPr>
              <a:t> </a:t>
            </a:r>
            <a:r>
              <a:rPr lang="pt-BR" sz="2800" i="1" u="sng" dirty="0">
                <a:solidFill>
                  <a:srgbClr val="000000"/>
                </a:solidFill>
                <a:latin typeface="ff18"/>
              </a:rPr>
              <a:t>C</a:t>
            </a:r>
            <a:r>
              <a:rPr lang="pt-BR" sz="2800" i="1" u="sng" dirty="0" smtClean="0">
                <a:solidFill>
                  <a:srgbClr val="000000"/>
                </a:solidFill>
                <a:latin typeface="ff18"/>
              </a:rPr>
              <a:t>ontratos </a:t>
            </a:r>
            <a:r>
              <a:rPr lang="pt-BR" sz="2800" i="1" u="sng" dirty="0">
                <a:solidFill>
                  <a:srgbClr val="000000"/>
                </a:solidFill>
                <a:latin typeface="ff18"/>
              </a:rPr>
              <a:t>de </a:t>
            </a:r>
            <a:r>
              <a:rPr lang="pt-BR" sz="2800" i="1" u="sng" dirty="0" smtClean="0">
                <a:solidFill>
                  <a:srgbClr val="000000"/>
                </a:solidFill>
                <a:latin typeface="ff18"/>
              </a:rPr>
              <a:t>gestão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: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acordos mediantes os quais uma empresa é remunerada por outra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, geralmente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de 2% a 5% das vendas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, para proporcionar</a:t>
            </a:r>
            <a:r>
              <a:rPr lang="pt-BR" sz="2800" dirty="0" smtClean="0">
                <a:solidFill>
                  <a:srgbClr val="000000"/>
                </a:solidFill>
                <a:latin typeface="Source Sans Pro"/>
              </a:rPr>
              <a:t> </a:t>
            </a:r>
            <a:r>
              <a:rPr lang="pt-BR" sz="2800" dirty="0" smtClean="0">
                <a:solidFill>
                  <a:srgbClr val="000000"/>
                </a:solidFill>
                <a:latin typeface="ff14"/>
              </a:rPr>
              <a:t>know-how</a:t>
            </a:r>
            <a:r>
              <a:rPr lang="pt-BR" sz="2800" dirty="0">
                <a:solidFill>
                  <a:srgbClr val="000000"/>
                </a:solidFill>
                <a:latin typeface="ff14"/>
              </a:rPr>
              <a:t> 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de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gestão para realização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de tarefas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gerenciais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.</a:t>
            </a:r>
          </a:p>
          <a:p>
            <a:pPr algn="just"/>
            <a:endParaRPr lang="pt-BR" sz="2800" dirty="0">
              <a:solidFill>
                <a:srgbClr val="000000"/>
              </a:solidFill>
              <a:latin typeface="ff13"/>
            </a:endParaRPr>
          </a:p>
          <a:p>
            <a:pPr algn="just"/>
            <a:r>
              <a:rPr lang="pt-BR" sz="2800" dirty="0" smtClean="0">
                <a:solidFill>
                  <a:srgbClr val="000000"/>
                </a:solidFill>
                <a:latin typeface="ff13"/>
              </a:rPr>
              <a:t>•</a:t>
            </a:r>
            <a:r>
              <a:rPr lang="pt-BR" sz="2800" dirty="0" smtClean="0">
                <a:solidFill>
                  <a:srgbClr val="000000"/>
                </a:solidFill>
                <a:latin typeface="Source Sans Pro"/>
              </a:rPr>
              <a:t> </a:t>
            </a:r>
            <a:r>
              <a:rPr lang="pt-BR" sz="2800" i="1" u="sng" dirty="0">
                <a:solidFill>
                  <a:srgbClr val="000000"/>
                </a:solidFill>
                <a:latin typeface="ff18"/>
              </a:rPr>
              <a:t>A</a:t>
            </a:r>
            <a:r>
              <a:rPr lang="pt-BR" sz="2800" i="1" u="sng" dirty="0" smtClean="0">
                <a:solidFill>
                  <a:srgbClr val="000000"/>
                </a:solidFill>
                <a:latin typeface="ff18"/>
              </a:rPr>
              <a:t>cordos financeiros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: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inclui vários tipos de financiamento, tais como financiamento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de dívidas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ou garantias locais, financiamento de bancos comerciais internacionais, bancos da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área do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eurodólar, ou organizações financeiras regionais ou internacionais.</a:t>
            </a:r>
            <a:endParaRPr lang="pt-BR" sz="2800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99495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u="sng" dirty="0">
                <a:solidFill>
                  <a:srgbClr val="000000"/>
                </a:solidFill>
                <a:latin typeface="ff18"/>
              </a:rPr>
              <a:t>Por que a capacitação para a negociação internacional é </a:t>
            </a:r>
            <a:endParaRPr lang="pt-BR" sz="2800" b="1" u="sng" dirty="0" smtClean="0">
              <a:solidFill>
                <a:srgbClr val="000000"/>
              </a:solidFill>
              <a:latin typeface="ff18"/>
            </a:endParaRPr>
          </a:p>
          <a:p>
            <a:pPr algn="ctr"/>
            <a:r>
              <a:rPr lang="pt-BR" sz="2800" b="1" u="sng" dirty="0" smtClean="0">
                <a:solidFill>
                  <a:srgbClr val="000000"/>
                </a:solidFill>
                <a:latin typeface="ff18"/>
              </a:rPr>
              <a:t>decisiva para </a:t>
            </a:r>
            <a:r>
              <a:rPr lang="pt-BR" sz="2800" b="1" u="sng" dirty="0">
                <a:solidFill>
                  <a:srgbClr val="000000"/>
                </a:solidFill>
                <a:latin typeface="ff18"/>
              </a:rPr>
              <a:t>o seu sucesso?</a:t>
            </a:r>
            <a:endParaRPr lang="pt-BR" sz="2800" b="1" u="sng" dirty="0">
              <a:solidFill>
                <a:srgbClr val="000000"/>
              </a:solidFill>
              <a:latin typeface="Source Sans Pro"/>
            </a:endParaRPr>
          </a:p>
          <a:p>
            <a:pPr algn="just"/>
            <a:r>
              <a:rPr lang="pt-BR" sz="2800" dirty="0">
                <a:solidFill>
                  <a:srgbClr val="000000"/>
                </a:solidFill>
                <a:latin typeface="ff13"/>
              </a:rPr>
              <a:t>• </a:t>
            </a:r>
            <a:r>
              <a:rPr lang="pt-BR" sz="2400" dirty="0">
                <a:solidFill>
                  <a:srgbClr val="000000"/>
                </a:solidFill>
                <a:latin typeface="ff13"/>
              </a:rPr>
              <a:t>A expansão da globalização e a proliferação da diversidade de acordos empresariais são </a:t>
            </a:r>
            <a:r>
              <a:rPr lang="pt-BR" sz="2400" dirty="0" smtClean="0">
                <a:solidFill>
                  <a:srgbClr val="000000"/>
                </a:solidFill>
                <a:latin typeface="ff13"/>
              </a:rPr>
              <a:t>razões suficientes </a:t>
            </a:r>
            <a:r>
              <a:rPr lang="pt-BR" sz="2400" dirty="0">
                <a:solidFill>
                  <a:srgbClr val="000000"/>
                </a:solidFill>
                <a:latin typeface="ff13"/>
              </a:rPr>
              <a:t>para que você se transforme num negociador de nível mundial</a:t>
            </a:r>
            <a:r>
              <a:rPr lang="pt-BR" sz="2400" dirty="0" smtClean="0">
                <a:solidFill>
                  <a:srgbClr val="000000"/>
                </a:solidFill>
                <a:latin typeface="ff13"/>
              </a:rPr>
              <a:t>.</a:t>
            </a:r>
          </a:p>
          <a:p>
            <a:pPr algn="just"/>
            <a:r>
              <a:rPr lang="pt-BR" sz="2700" dirty="0"/>
              <a:t>• Levando mais para o nível pessoal, você poderia perguntar:</a:t>
            </a:r>
          </a:p>
          <a:p>
            <a:pPr algn="just"/>
            <a:r>
              <a:rPr lang="pt-BR" sz="2700" dirty="0" smtClean="0"/>
              <a:t>É </a:t>
            </a:r>
            <a:r>
              <a:rPr lang="pt-BR" sz="2700" dirty="0"/>
              <a:t>realmente necessário ter vivência intercultural para </a:t>
            </a:r>
            <a:r>
              <a:rPr lang="pt-BR" sz="2700" dirty="0" smtClean="0"/>
              <a:t>negociar internacionalmente</a:t>
            </a:r>
            <a:r>
              <a:rPr lang="pt-BR" sz="2700" dirty="0"/>
              <a:t>?</a:t>
            </a:r>
          </a:p>
          <a:p>
            <a:pPr algn="just"/>
            <a:r>
              <a:rPr lang="pt-BR" sz="2700" dirty="0"/>
              <a:t>• Certamente! Com </a:t>
            </a:r>
            <a:r>
              <a:rPr lang="pt-BR" sz="2700" dirty="0" smtClean="0"/>
              <a:t>frequência, </a:t>
            </a:r>
            <a:r>
              <a:rPr lang="pt-BR" sz="2700" dirty="0"/>
              <a:t>numa negociação internacional, o seu interlocutor avalia a </a:t>
            </a:r>
            <a:r>
              <a:rPr lang="pt-BR" sz="2700" dirty="0" smtClean="0"/>
              <a:t>sua empresa </a:t>
            </a:r>
            <a:r>
              <a:rPr lang="pt-BR" sz="2700" dirty="0"/>
              <a:t>mais pelo profissionalismo e pelo refinamento cultural apresentados por você do </a:t>
            </a:r>
            <a:r>
              <a:rPr lang="pt-BR" sz="2700" dirty="0" smtClean="0"/>
              <a:t>que pelo </a:t>
            </a:r>
            <a:r>
              <a:rPr lang="pt-BR" sz="2700" dirty="0"/>
              <a:t>tamanho e reputação da empresa</a:t>
            </a:r>
            <a:r>
              <a:rPr lang="pt-BR" sz="2700" dirty="0" smtClean="0"/>
              <a:t>.</a:t>
            </a:r>
          </a:p>
          <a:p>
            <a:pPr algn="just"/>
            <a:r>
              <a:rPr lang="pt-BR" sz="2700" dirty="0" smtClean="0"/>
              <a:t>• </a:t>
            </a:r>
            <a:r>
              <a:rPr lang="pt-BR" sz="2700" dirty="0"/>
              <a:t>O seu “refinamento” precisa brilhar nos olhos dos seus interlocutores internacionais</a:t>
            </a:r>
            <a:r>
              <a:rPr lang="pt-BR" sz="2700" dirty="0" smtClean="0"/>
              <a:t>.</a:t>
            </a:r>
          </a:p>
          <a:p>
            <a:pPr algn="just"/>
            <a:r>
              <a:rPr lang="pt-BR" sz="2800" b="1" dirty="0" smtClean="0"/>
              <a:t>		</a:t>
            </a:r>
            <a:r>
              <a:rPr lang="pt-BR" sz="2800" b="1" u="sng" dirty="0" smtClean="0"/>
              <a:t>Importante</a:t>
            </a:r>
            <a:r>
              <a:rPr lang="pt-BR" sz="2800" b="1" u="sng" dirty="0"/>
              <a:t>!</a:t>
            </a:r>
          </a:p>
          <a:p>
            <a:pPr marL="806450" indent="-361950" algn="just">
              <a:buFont typeface="Wingdings" panose="05000000000000000000" pitchFamily="2" charset="2"/>
              <a:buChar char="ü"/>
            </a:pPr>
            <a:r>
              <a:rPr lang="pt-BR" sz="2800" dirty="0"/>
              <a:t> </a:t>
            </a:r>
            <a:r>
              <a:rPr lang="pt-BR" sz="2800" dirty="0" smtClean="0"/>
              <a:t>Conhecer </a:t>
            </a:r>
            <a:r>
              <a:rPr lang="pt-BR" sz="2800" dirty="0"/>
              <a:t>o Protocolo</a:t>
            </a:r>
          </a:p>
          <a:p>
            <a:pPr marL="806450" indent="-361950" algn="just">
              <a:buFont typeface="Wingdings" panose="05000000000000000000" pitchFamily="2" charset="2"/>
              <a:buChar char="ü"/>
            </a:pPr>
            <a:r>
              <a:rPr lang="pt-BR" sz="2800" dirty="0" smtClean="0"/>
              <a:t>Religião</a:t>
            </a:r>
            <a:endParaRPr lang="pt-BR" sz="2800" dirty="0"/>
          </a:p>
          <a:p>
            <a:pPr marL="806450" indent="-361950" algn="just">
              <a:buFont typeface="Wingdings" panose="05000000000000000000" pitchFamily="2" charset="2"/>
              <a:buChar char="ü"/>
            </a:pPr>
            <a:r>
              <a:rPr lang="pt-BR" sz="2800" dirty="0" smtClean="0"/>
              <a:t>Uso </a:t>
            </a:r>
            <a:r>
              <a:rPr lang="pt-BR" sz="2800" dirty="0"/>
              <a:t>das cores e seu significado</a:t>
            </a:r>
          </a:p>
          <a:p>
            <a:pPr marL="806450" indent="-361950" algn="just">
              <a:buFont typeface="Wingdings" panose="05000000000000000000" pitchFamily="2" charset="2"/>
              <a:buChar char="ü"/>
            </a:pPr>
            <a:r>
              <a:rPr lang="pt-BR" sz="2800" dirty="0" smtClean="0"/>
              <a:t>Linguagem </a:t>
            </a:r>
            <a:r>
              <a:rPr lang="pt-BR" sz="2800" dirty="0"/>
              <a:t>corporal</a:t>
            </a:r>
          </a:p>
          <a:p>
            <a:pPr marL="806450" indent="-361950" algn="just">
              <a:buFont typeface="Wingdings" panose="05000000000000000000" pitchFamily="2" charset="2"/>
              <a:buChar char="ü"/>
            </a:pPr>
            <a:r>
              <a:rPr lang="pt-BR" sz="2800" dirty="0" smtClean="0"/>
              <a:t>Costumes alimentares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7802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u="sng" dirty="0">
                <a:solidFill>
                  <a:srgbClr val="000000"/>
                </a:solidFill>
                <a:latin typeface="ff18"/>
              </a:rPr>
              <a:t>Análise do ambiente e suas influências como um </a:t>
            </a:r>
            <a:r>
              <a:rPr lang="pt-BR" sz="2800" b="1" u="sng" dirty="0" smtClean="0">
                <a:solidFill>
                  <a:srgbClr val="000000"/>
                </a:solidFill>
                <a:latin typeface="ff18"/>
              </a:rPr>
              <a:t>sistema</a:t>
            </a:r>
          </a:p>
          <a:p>
            <a:pPr algn="just"/>
            <a:endParaRPr lang="pt-BR" sz="2800" b="1" u="sng" dirty="0"/>
          </a:p>
        </p:txBody>
      </p:sp>
      <p:sp>
        <p:nvSpPr>
          <p:cNvPr id="3" name="Retângulo 2"/>
          <p:cNvSpPr/>
          <p:nvPr/>
        </p:nvSpPr>
        <p:spPr>
          <a:xfrm>
            <a:off x="0" y="954107"/>
            <a:ext cx="121919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8163" algn="just">
              <a:lnSpc>
                <a:spcPct val="150000"/>
              </a:lnSpc>
            </a:pPr>
            <a:r>
              <a:rPr lang="pt-BR" sz="2800" dirty="0">
                <a:solidFill>
                  <a:srgbClr val="000000"/>
                </a:solidFill>
                <a:latin typeface="ff13"/>
              </a:rPr>
              <a:t>Considerando o ambiente como um sistema deve-se levar em conta várias partes e assim se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pode dividi-lo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em: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8"/>
              </a:rPr>
              <a:t>Sistema</a:t>
            </a:r>
            <a:r>
              <a:rPr lang="pt-BR" sz="2800" dirty="0">
                <a:solidFill>
                  <a:srgbClr val="000000"/>
                </a:solidFill>
                <a:latin typeface="ff18"/>
              </a:rPr>
              <a:t> econômico;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8"/>
              </a:rPr>
              <a:t>Sistema </a:t>
            </a:r>
            <a:r>
              <a:rPr lang="pt-BR" sz="2800" dirty="0">
                <a:solidFill>
                  <a:srgbClr val="000000"/>
                </a:solidFill>
                <a:latin typeface="ff18"/>
              </a:rPr>
              <a:t>político e social;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8"/>
              </a:rPr>
              <a:t>Sistema </a:t>
            </a:r>
            <a:r>
              <a:rPr lang="pt-BR" sz="2800" dirty="0">
                <a:solidFill>
                  <a:srgbClr val="000000"/>
                </a:solidFill>
                <a:latin typeface="ff18"/>
              </a:rPr>
              <a:t>financeiro e fiscal;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8"/>
              </a:rPr>
              <a:t>Sistema </a:t>
            </a:r>
            <a:r>
              <a:rPr lang="pt-BR" sz="2800" dirty="0">
                <a:solidFill>
                  <a:srgbClr val="000000"/>
                </a:solidFill>
                <a:latin typeface="ff18"/>
              </a:rPr>
              <a:t>logístico e de </a:t>
            </a:r>
            <a:r>
              <a:rPr lang="pt-BR" sz="2800" dirty="0" smtClean="0">
                <a:solidFill>
                  <a:srgbClr val="000000"/>
                </a:solidFill>
                <a:latin typeface="ff18"/>
              </a:rPr>
              <a:t>infraestrutura;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8"/>
              </a:rPr>
              <a:t>Sistema </a:t>
            </a:r>
            <a:r>
              <a:rPr lang="pt-BR" sz="2800" dirty="0">
                <a:solidFill>
                  <a:srgbClr val="000000"/>
                </a:solidFill>
                <a:latin typeface="ff18"/>
              </a:rPr>
              <a:t>legal;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8"/>
              </a:rPr>
              <a:t>Sistema </a:t>
            </a:r>
            <a:r>
              <a:rPr lang="pt-BR" sz="2800" dirty="0">
                <a:solidFill>
                  <a:srgbClr val="000000"/>
                </a:solidFill>
                <a:latin typeface="ff18"/>
              </a:rPr>
              <a:t>cultural e religioso.</a:t>
            </a:r>
            <a:endParaRPr lang="pt-BR" sz="2800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91665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174812"/>
            <a:ext cx="12192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i="1" u="sng" dirty="0" smtClean="0">
                <a:solidFill>
                  <a:srgbClr val="000000"/>
                </a:solidFill>
                <a:latin typeface="ff18"/>
              </a:rPr>
              <a:t>Sistema econômico</a:t>
            </a:r>
          </a:p>
          <a:p>
            <a:pPr algn="just"/>
            <a:endParaRPr lang="pt-BR" sz="2800" i="1" u="sng" dirty="0">
              <a:solidFill>
                <a:srgbClr val="000000"/>
              </a:solidFill>
              <a:latin typeface="Source Sans Pro"/>
            </a:endParaRPr>
          </a:p>
          <a:p>
            <a:pPr indent="538163" algn="just"/>
            <a:r>
              <a:rPr lang="pt-BR" sz="2800" dirty="0">
                <a:solidFill>
                  <a:srgbClr val="000000"/>
                </a:solidFill>
                <a:latin typeface="ff13"/>
              </a:rPr>
              <a:t>Quando se considera o aspecto econômico, deve-se considerar questões do tipo: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Como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os negócios são conduzidos?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As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negociações são feitas apenas nos altos escalões, ou os demais níveis também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são envolvidos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Os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acordos verbais são respeitados ou tudo deve ser colocado no papel?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Que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significado tem um contrato?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Qual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a importância de alguns mediadores (advogados ou outros profissionais) no ambiente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da negociação? Como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são conduzidas as negociações formais? Pelos lideres ou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demais participantes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A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espionagem industrial é utilizada?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Que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cuidados devem ser tomados para manter os documentos em sigilo?</a:t>
            </a:r>
            <a:endParaRPr lang="pt-BR" sz="2800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45623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349623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i="1" u="sng" dirty="0">
                <a:solidFill>
                  <a:srgbClr val="000000"/>
                </a:solidFill>
                <a:latin typeface="ff18"/>
              </a:rPr>
              <a:t>Sistema político e </a:t>
            </a:r>
            <a:r>
              <a:rPr lang="pt-BR" sz="2800" i="1" u="sng" dirty="0" smtClean="0">
                <a:solidFill>
                  <a:srgbClr val="000000"/>
                </a:solidFill>
                <a:latin typeface="ff18"/>
              </a:rPr>
              <a:t>social</a:t>
            </a:r>
          </a:p>
          <a:p>
            <a:pPr algn="just"/>
            <a:endParaRPr lang="pt-BR" sz="2800" i="1" u="sng" dirty="0">
              <a:solidFill>
                <a:srgbClr val="000000"/>
              </a:solidFill>
              <a:latin typeface="Source Sans Pro"/>
            </a:endParaRPr>
          </a:p>
          <a:p>
            <a:pPr indent="538163" algn="just"/>
            <a:r>
              <a:rPr lang="pt-BR" sz="2800" dirty="0">
                <a:solidFill>
                  <a:srgbClr val="000000"/>
                </a:solidFill>
                <a:latin typeface="ff13"/>
              </a:rPr>
              <a:t>No que se refere aos sistemas político e social as principais questões são: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Qual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é o nível de formalidade esperado nos contatos?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Os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contatos são mantidos apenas no escritório ou também fora dele, em ambiente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mais informais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As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reuniões sociais envolvem as esposas e visitas às casas, ou apenas em ambientes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mais formais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As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pessoas aceitam críticas em público ou elas têm que ser feitas reservadamente?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As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questões de honra são fundamentais ou secundárias?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Qual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é a extensão do controle do Estado sobre os negócios?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Que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interesses políticos estão por trás dos negócios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 smtClean="0"/>
              <a:t>Quais </a:t>
            </a:r>
            <a:r>
              <a:rPr lang="pt-BR" sz="3000" dirty="0"/>
              <a:t>as relações políticas entre o governo e os envolvidos na negociação?</a:t>
            </a:r>
            <a:endParaRPr lang="pt-BR" sz="3000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87248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86916"/>
            <a:ext cx="121920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i="1" u="sng" dirty="0">
                <a:solidFill>
                  <a:srgbClr val="000000"/>
                </a:solidFill>
                <a:latin typeface="ff18"/>
              </a:rPr>
              <a:t>Sistema financeiro e fiscal</a:t>
            </a:r>
            <a:endParaRPr lang="pt-BR" sz="2800" i="1" u="sng" dirty="0">
              <a:solidFill>
                <a:srgbClr val="000000"/>
              </a:solidFill>
              <a:latin typeface="Source Sans Pro"/>
            </a:endParaRPr>
          </a:p>
          <a:p>
            <a:pPr indent="538163"/>
            <a:r>
              <a:rPr lang="pt-BR" sz="2800" dirty="0">
                <a:solidFill>
                  <a:srgbClr val="000000"/>
                </a:solidFill>
                <a:latin typeface="ff13"/>
              </a:rPr>
              <a:t>Quanto ao sistema financeiro e fiscal, deve-se levar em conta: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700" dirty="0" smtClean="0">
                <a:solidFill>
                  <a:srgbClr val="000000"/>
                </a:solidFill>
                <a:latin typeface="ff13"/>
              </a:rPr>
              <a:t>Quais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são as taxas financeiras e os impostos do local em que se desenvolve a negociação?</a:t>
            </a:r>
            <a:endParaRPr lang="pt-BR" sz="27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700" dirty="0" smtClean="0">
                <a:solidFill>
                  <a:srgbClr val="000000"/>
                </a:solidFill>
                <a:latin typeface="ff13"/>
              </a:rPr>
              <a:t>Quais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são as relações financeiras entre o país, o FMI e os banqueiros internacionais?</a:t>
            </a:r>
            <a:endParaRPr lang="pt-BR" sz="27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700" dirty="0" smtClean="0">
                <a:solidFill>
                  <a:srgbClr val="000000"/>
                </a:solidFill>
                <a:latin typeface="ff13"/>
              </a:rPr>
              <a:t>De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quanto são as reservas internacionais do país?</a:t>
            </a:r>
            <a:endParaRPr lang="pt-BR" sz="27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700" dirty="0" smtClean="0">
                <a:solidFill>
                  <a:srgbClr val="000000"/>
                </a:solidFill>
                <a:latin typeface="ff13"/>
              </a:rPr>
              <a:t>Quais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são os principais produtos de exportação e importação naquele país?</a:t>
            </a:r>
            <a:endParaRPr lang="pt-BR" sz="27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700" dirty="0" smtClean="0">
                <a:solidFill>
                  <a:srgbClr val="000000"/>
                </a:solidFill>
                <a:latin typeface="ff13"/>
              </a:rPr>
              <a:t>Como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são vistos no país os atrasos nos pagamentos e que tolerâncias existem?</a:t>
            </a:r>
            <a:endParaRPr lang="pt-BR" sz="27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700" dirty="0" smtClean="0">
                <a:solidFill>
                  <a:srgbClr val="000000"/>
                </a:solidFill>
                <a:latin typeface="ff13"/>
              </a:rPr>
              <a:t>Como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é o relacionamento com o Banco Central do país, para pagamentos e recebimentos 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em moeda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estrangeira?</a:t>
            </a:r>
            <a:endParaRPr lang="pt-BR" sz="27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700" dirty="0" smtClean="0">
                <a:solidFill>
                  <a:srgbClr val="000000"/>
                </a:solidFill>
                <a:latin typeface="ff13"/>
              </a:rPr>
              <a:t>Em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que condições, os lucros obtidos podem ser remetidos ao país de origem?</a:t>
            </a:r>
            <a:endParaRPr lang="pt-BR" sz="27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700" dirty="0" smtClean="0">
                <a:solidFill>
                  <a:srgbClr val="000000"/>
                </a:solidFill>
                <a:latin typeface="ff13"/>
              </a:rPr>
              <a:t>Como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são as taxas alfandegárias do país?</a:t>
            </a:r>
            <a:endParaRPr lang="pt-BR" sz="27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700" dirty="0" smtClean="0">
                <a:solidFill>
                  <a:srgbClr val="000000"/>
                </a:solidFill>
                <a:latin typeface="ff13"/>
              </a:rPr>
              <a:t>Que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taxas devem ser pagas nos fechamentos de contratos no país?</a:t>
            </a:r>
            <a:endParaRPr lang="pt-BR" sz="2700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29127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solidFill>
                  <a:srgbClr val="000000"/>
                </a:solidFill>
                <a:latin typeface="ff17"/>
              </a:rPr>
              <a:t>	</a:t>
            </a:r>
            <a:r>
              <a:rPr lang="pt-BR" sz="2800" b="1" u="sng" dirty="0" smtClean="0">
                <a:solidFill>
                  <a:srgbClr val="000000"/>
                </a:solidFill>
                <a:latin typeface="ff17"/>
              </a:rPr>
              <a:t>Para</a:t>
            </a:r>
            <a:r>
              <a:rPr lang="pt-BR" sz="2800" b="1" u="sng" dirty="0">
                <a:solidFill>
                  <a:srgbClr val="000000"/>
                </a:solidFill>
                <a:latin typeface="ff17"/>
              </a:rPr>
              <a:t> o homem</a:t>
            </a:r>
            <a:r>
              <a:rPr lang="pt-BR" sz="2800" dirty="0">
                <a:solidFill>
                  <a:srgbClr val="000000"/>
                </a:solidFill>
                <a:latin typeface="ff17"/>
              </a:rPr>
              <a:t>: 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prefira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ternos escuros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pesquise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tecidos que melhor se adaptam à sua região e estilo pessoal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a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meia é uma extensão da calça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evite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gravatas de bichinhos, de crochê ou frouxa no colarinho...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evite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camisa quadriculada ou listrada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cuidado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com a combinação calçado e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calça;</a:t>
            </a:r>
            <a:endParaRPr lang="pt-BR" sz="3000" b="0" i="0" dirty="0">
              <a:solidFill>
                <a:srgbClr val="000000"/>
              </a:solidFill>
              <a:effectLst/>
              <a:latin typeface="ff13"/>
            </a:endParaRPr>
          </a:p>
          <a:p>
            <a:pPr lvl="2"/>
            <a:r>
              <a:rPr lang="pt-BR" sz="3000" b="1" u="sng" dirty="0"/>
              <a:t>Para a mulher: 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000" dirty="0" smtClean="0"/>
              <a:t>evite </a:t>
            </a:r>
            <a:r>
              <a:rPr lang="pt-BR" sz="3000" dirty="0"/>
              <a:t>decotes e transparências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000" dirty="0" smtClean="0"/>
              <a:t>prefira </a:t>
            </a:r>
            <a:r>
              <a:rPr lang="pt-BR" sz="3000" dirty="0"/>
              <a:t>batom e esmalte claros, saias na altura do joelho </a:t>
            </a:r>
            <a:endParaRPr lang="pt-BR" sz="30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000" dirty="0" smtClean="0"/>
              <a:t>cuidado </a:t>
            </a:r>
            <a:r>
              <a:rPr lang="pt-BR" sz="3000" dirty="0"/>
              <a:t>com babados e rendas; nunca deixe o sutiã visível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000" dirty="0" smtClean="0"/>
              <a:t>prefira </a:t>
            </a:r>
            <a:r>
              <a:rPr lang="pt-BR" sz="3000" dirty="0"/>
              <a:t>cores discretas, sem estampas </a:t>
            </a:r>
            <a:r>
              <a:rPr lang="pt-BR" sz="3000" dirty="0" smtClean="0"/>
              <a:t>fortes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000" dirty="0"/>
              <a:t>maquiagem deve ser discreta e funcional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000" dirty="0" smtClean="0"/>
              <a:t>opte </a:t>
            </a:r>
            <a:r>
              <a:rPr lang="pt-BR" sz="3000" dirty="0"/>
              <a:t>por sapatos fechados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000" dirty="0" smtClean="0"/>
              <a:t>cuidado </a:t>
            </a:r>
            <a:r>
              <a:rPr lang="pt-BR" sz="3000" dirty="0"/>
              <a:t>com o pescoço e colo à </a:t>
            </a:r>
            <a:r>
              <a:rPr lang="pt-BR" sz="3000" dirty="0" smtClean="0"/>
              <a:t>mostra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303246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700" i="1" u="sng" dirty="0">
                <a:solidFill>
                  <a:srgbClr val="000000"/>
                </a:solidFill>
                <a:latin typeface="ff18"/>
              </a:rPr>
              <a:t>Sistema logístico e de </a:t>
            </a:r>
            <a:r>
              <a:rPr lang="pt-BR" sz="2700" i="1" u="sng" dirty="0" smtClean="0">
                <a:solidFill>
                  <a:srgbClr val="000000"/>
                </a:solidFill>
                <a:latin typeface="ff18"/>
              </a:rPr>
              <a:t>infraestrutura</a:t>
            </a:r>
            <a:endParaRPr lang="pt-BR" sz="2700" i="1" u="sng" dirty="0">
              <a:solidFill>
                <a:srgbClr val="000000"/>
              </a:solidFill>
              <a:latin typeface="Source Sans Pro"/>
            </a:endParaRPr>
          </a:p>
          <a:p>
            <a:pPr indent="538163" algn="just"/>
            <a:r>
              <a:rPr lang="pt-BR" sz="2700" dirty="0">
                <a:solidFill>
                  <a:srgbClr val="000000"/>
                </a:solidFill>
                <a:latin typeface="ff13"/>
              </a:rPr>
              <a:t>No aspecto de logística e 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infraestrutura,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devem ser considerados:</a:t>
            </a:r>
            <a:endParaRPr lang="pt-BR" sz="27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700" dirty="0" smtClean="0">
                <a:solidFill>
                  <a:srgbClr val="000000"/>
                </a:solidFill>
                <a:latin typeface="ff13"/>
              </a:rPr>
              <a:t>Quais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são as disponibilidades do país no que se refere a: mão-de-obra especializada e 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sem especialização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; assessoria; materiais de construção; instalações fabris; facilidades em termos 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de manutenção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?</a:t>
            </a:r>
            <a:endParaRPr lang="pt-BR" sz="27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700" dirty="0" smtClean="0">
                <a:solidFill>
                  <a:srgbClr val="000000"/>
                </a:solidFill>
                <a:latin typeface="ff13"/>
              </a:rPr>
              <a:t>Que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restrições existem para: importação de mão-de-obra e assessoria; importação 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de materiais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que sejam fabricados no local; importação de produtos industrializados?</a:t>
            </a:r>
            <a:endParaRPr lang="pt-BR" sz="27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700" dirty="0" smtClean="0">
                <a:solidFill>
                  <a:srgbClr val="000000"/>
                </a:solidFill>
                <a:latin typeface="ff13"/>
              </a:rPr>
              <a:t>Os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contratos serão negociados, formalizados e administrados na língua local?</a:t>
            </a:r>
            <a:endParaRPr lang="pt-BR" sz="27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700" dirty="0" smtClean="0">
                <a:solidFill>
                  <a:srgbClr val="000000"/>
                </a:solidFill>
                <a:latin typeface="ff13"/>
              </a:rPr>
              <a:t>Caso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isso aconteça, qual é a disponibilidade de tradutores confiáveis?</a:t>
            </a:r>
            <a:endParaRPr lang="pt-BR" sz="27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700" dirty="0" smtClean="0">
                <a:solidFill>
                  <a:srgbClr val="000000"/>
                </a:solidFill>
                <a:latin typeface="ff13"/>
              </a:rPr>
              <a:t>Como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são as condições logísticas do país no que se refere a: facilidades portuárias e tempo 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de espera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; rodovias e ferrovias de acesso; condições do transporte aéreo interno; </a:t>
            </a:r>
            <a:r>
              <a:rPr lang="pt-BR" sz="2700" dirty="0" smtClean="0">
                <a:solidFill>
                  <a:srgbClr val="000000"/>
                </a:solidFill>
                <a:latin typeface="ff13"/>
              </a:rPr>
              <a:t>rapidez alfandegária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?</a:t>
            </a:r>
            <a:endParaRPr lang="pt-BR" sz="27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700" dirty="0" smtClean="0">
                <a:solidFill>
                  <a:srgbClr val="000000"/>
                </a:solidFill>
                <a:latin typeface="ff13"/>
              </a:rPr>
              <a:t>Como </a:t>
            </a:r>
            <a:r>
              <a:rPr lang="pt-BR" sz="2700" dirty="0">
                <a:solidFill>
                  <a:srgbClr val="000000"/>
                </a:solidFill>
                <a:latin typeface="ff13"/>
              </a:rPr>
              <a:t>são as questões de clima no que se refere a: chuvas, inverno, neve, vendavais, altas e/ou baixas temperaturas, seca, umidade?</a:t>
            </a:r>
            <a:endParaRPr lang="pt-BR" sz="2700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95972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67235"/>
            <a:ext cx="121920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i="1" u="sng" dirty="0">
                <a:solidFill>
                  <a:srgbClr val="000000"/>
                </a:solidFill>
                <a:latin typeface="ff18"/>
              </a:rPr>
              <a:t>Sistema </a:t>
            </a:r>
            <a:r>
              <a:rPr lang="pt-BR" sz="2800" i="1" u="sng" dirty="0" smtClean="0">
                <a:solidFill>
                  <a:srgbClr val="000000"/>
                </a:solidFill>
                <a:latin typeface="ff18"/>
              </a:rPr>
              <a:t>legal</a:t>
            </a:r>
          </a:p>
          <a:p>
            <a:pPr algn="just"/>
            <a:endParaRPr lang="pt-BR" sz="2800" i="1" u="sng" dirty="0">
              <a:solidFill>
                <a:srgbClr val="000000"/>
              </a:solidFill>
              <a:latin typeface="Source Sans Pro"/>
            </a:endParaRPr>
          </a:p>
          <a:p>
            <a:pPr indent="538163" algn="just"/>
            <a:r>
              <a:rPr lang="pt-BR" sz="2600" dirty="0">
                <a:solidFill>
                  <a:srgbClr val="000000"/>
                </a:solidFill>
                <a:latin typeface="ff13"/>
              </a:rPr>
              <a:t>No sistema legal, os principais aspectos são:</a:t>
            </a:r>
            <a:endParaRPr lang="pt-BR" sz="26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0000"/>
                </a:solidFill>
                <a:latin typeface="ff13"/>
              </a:rPr>
              <a:t>Qual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é a importância das leis no contexto do país?</a:t>
            </a:r>
            <a:endParaRPr lang="pt-BR" sz="26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0000"/>
                </a:solidFill>
                <a:latin typeface="ff13"/>
              </a:rPr>
              <a:t>Em </a:t>
            </a:r>
            <a:r>
              <a:rPr lang="pt-BR" sz="2600" dirty="0">
                <a:solidFill>
                  <a:srgbClr val="000000"/>
                </a:solidFill>
                <a:latin typeface="ff13"/>
              </a:rPr>
              <a:t>que nível as leis e os regulamentos são colocados em prática no país</a:t>
            </a:r>
            <a:r>
              <a:rPr lang="pt-BR" sz="2600" dirty="0" smtClean="0">
                <a:solidFill>
                  <a:srgbClr val="000000"/>
                </a:solidFill>
                <a:latin typeface="ff13"/>
              </a:rPr>
              <a:t>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/>
              <a:t>Qual é a relação existente entre os tribunais e os poderes judiciário e executivo?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/>
              <a:t>Quais </a:t>
            </a:r>
            <a:r>
              <a:rPr lang="pt-BR" sz="2800" dirty="0"/>
              <a:t>são os prazos normais das ações dos tribunais?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/>
              <a:t>Há </a:t>
            </a:r>
            <a:r>
              <a:rPr lang="pt-BR" sz="2800" dirty="0"/>
              <a:t>possibilidade de forçar ou apressar os julgamentos dos tribunais?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/>
              <a:t>É </a:t>
            </a:r>
            <a:r>
              <a:rPr lang="pt-BR" sz="2800" dirty="0"/>
              <a:t>necessário haver uma empresa estabelecida, para poder operar legalmente?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/>
              <a:t>Quais </a:t>
            </a:r>
            <a:r>
              <a:rPr lang="pt-BR" sz="2800" dirty="0"/>
              <a:t>são as leis do país referentes a legislação trabalhista, participações nos lucros </a:t>
            </a:r>
            <a:r>
              <a:rPr lang="pt-BR" sz="2800" dirty="0" smtClean="0"/>
              <a:t>e remessas </a:t>
            </a:r>
            <a:r>
              <a:rPr lang="pt-BR" sz="2800" dirty="0"/>
              <a:t>de lucros para o exterior? Quais são os regulamentos e leis que prevalecem no país </a:t>
            </a:r>
            <a:r>
              <a:rPr lang="pt-BR" sz="2800" dirty="0" smtClean="0"/>
              <a:t>no campo </a:t>
            </a:r>
            <a:r>
              <a:rPr lang="pt-BR" sz="2800" dirty="0"/>
              <a:t>da Previdência Social?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/>
              <a:t>Há </a:t>
            </a:r>
            <a:r>
              <a:rPr lang="pt-BR" sz="2800" dirty="0"/>
              <a:t>exigência de profissionais habilitados para exercer determinadas profissões? Quais?</a:t>
            </a:r>
          </a:p>
          <a:p>
            <a:endParaRPr lang="pt-BR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4488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295835"/>
            <a:ext cx="121920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i="1" u="sng" dirty="0">
                <a:solidFill>
                  <a:srgbClr val="000000"/>
                </a:solidFill>
                <a:latin typeface="ff18"/>
              </a:rPr>
              <a:t>Sistema cultural e </a:t>
            </a:r>
            <a:r>
              <a:rPr lang="pt-BR" sz="2800" i="1" u="sng" dirty="0" smtClean="0">
                <a:solidFill>
                  <a:srgbClr val="000000"/>
                </a:solidFill>
                <a:latin typeface="ff18"/>
              </a:rPr>
              <a:t>religioso</a:t>
            </a:r>
          </a:p>
          <a:p>
            <a:pPr algn="just">
              <a:lnSpc>
                <a:spcPct val="150000"/>
              </a:lnSpc>
            </a:pPr>
            <a:endParaRPr lang="pt-BR" sz="2800" i="1" u="sng" dirty="0">
              <a:solidFill>
                <a:srgbClr val="000000"/>
              </a:solidFill>
              <a:latin typeface="Source Sans Pro"/>
            </a:endParaRPr>
          </a:p>
          <a:p>
            <a:pPr indent="538163" algn="just">
              <a:lnSpc>
                <a:spcPct val="150000"/>
              </a:lnSpc>
            </a:pPr>
            <a:r>
              <a:rPr lang="pt-BR" sz="2800" dirty="0">
                <a:solidFill>
                  <a:srgbClr val="000000"/>
                </a:solidFill>
                <a:latin typeface="ff13"/>
              </a:rPr>
              <a:t>Já nos aspectos culturais e religiosos, tem-se: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Qual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é o nível médio de educação da população?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Qual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é o nível de instrução das pessoas nas atividades empresariais?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Qual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é a religião que predomina no país?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Qual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é o nível de importância da religião para o país?</a:t>
            </a:r>
            <a:endParaRPr lang="pt-BR" sz="2800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80039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000" b="1" u="sng" dirty="0">
                <a:solidFill>
                  <a:srgbClr val="000000"/>
                </a:solidFill>
                <a:latin typeface="ff18"/>
              </a:rPr>
              <a:t>Habilidades básicas dos negociadores </a:t>
            </a:r>
            <a:r>
              <a:rPr lang="pt-BR" sz="3000" b="1" u="sng" dirty="0" smtClean="0">
                <a:solidFill>
                  <a:srgbClr val="000000"/>
                </a:solidFill>
                <a:latin typeface="ff18"/>
              </a:rPr>
              <a:t>internacionais</a:t>
            </a:r>
          </a:p>
          <a:p>
            <a:pPr algn="ctr"/>
            <a:endParaRPr lang="pt-BR" sz="2600" b="1" u="sng" dirty="0">
              <a:solidFill>
                <a:srgbClr val="000000"/>
              </a:solidFill>
              <a:latin typeface="Source Sans Pro"/>
            </a:endParaRPr>
          </a:p>
          <a:p>
            <a:pPr indent="538163" algn="just"/>
            <a:r>
              <a:rPr lang="pt-BR" sz="2800" dirty="0" smtClean="0">
                <a:solidFill>
                  <a:srgbClr val="000000"/>
                </a:solidFill>
                <a:latin typeface="ff13"/>
              </a:rPr>
              <a:t>As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habilidades básicas a serem desenvolvidas nas negociações são aquelas que já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praticamos desde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a infância, porém que acabamos esquecendo quando ficamos adultos. Aliás, as crianças são sempre consideradas excelentes negociadores, e isso se devem a uma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série de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fatores: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São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persistentes;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Não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sabem o significado da palavra não. Na realidade elas sabem que,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frequentemente, quando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se diz não, na verdade se quer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dizer </a:t>
            </a:r>
            <a:r>
              <a:rPr lang="pt-BR" sz="2800" dirty="0" smtClean="0">
                <a:solidFill>
                  <a:srgbClr val="000000"/>
                </a:solidFill>
                <a:latin typeface="ff17"/>
              </a:rPr>
              <a:t>talvez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;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Nunca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se embaraçam; sempre tem uma resposta pronta para qualquer pergunta ou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para qualquer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situação que vier a se apresentar;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Frequentemente,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elas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leem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os adultos melhor que estes as 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leem.</a:t>
            </a:r>
            <a:endParaRPr lang="pt-BR" sz="2800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1097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8163" algn="just">
              <a:lnSpc>
                <a:spcPct val="150000"/>
              </a:lnSpc>
            </a:pPr>
            <a:r>
              <a:rPr lang="pt-BR" sz="2800" dirty="0">
                <a:solidFill>
                  <a:srgbClr val="000000"/>
                </a:solidFill>
                <a:latin typeface="ff13"/>
              </a:rPr>
              <a:t>A escolha do idioma é responsável pela primeira diversidade na negociação; quem opera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a língua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materna tem uma vantagem sobre a outra parte. Mesmo que a outra parte use o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recurso de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intérprete, esta é uma técnica fatigante e sujeita a imperfeições. As diferenças pouco visíveis em um primeiro contato são de forma geral inspiradas pela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religião e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pela ideologia. São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elas:</a:t>
            </a:r>
            <a:endParaRPr lang="pt-BR" sz="2800" dirty="0" smtClean="0">
              <a:solidFill>
                <a:srgbClr val="000000"/>
              </a:solidFill>
              <a:latin typeface="Source Sans Pro"/>
            </a:endParaRPr>
          </a:p>
          <a:p>
            <a:pPr marL="981075" indent="-3492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valor contratual do verbal, do escrito e do gestual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981075" indent="-3492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A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importância atribuída ao indivíduo e ao grupo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marL="981075" indent="-3492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A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atitude em relação ao tempo e ao dinheiro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indent="538163" algn="just">
              <a:lnSpc>
                <a:spcPct val="150000"/>
              </a:lnSpc>
            </a:pPr>
            <a:r>
              <a:rPr lang="pt-BR" sz="2800" dirty="0">
                <a:solidFill>
                  <a:srgbClr val="000000"/>
                </a:solidFill>
                <a:latin typeface="ff14"/>
              </a:rPr>
              <a:t>Essas diferenças podem ser fontes de mal-entendidos.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r>
              <a:rPr lang="pt-BR" dirty="0">
                <a:solidFill>
                  <a:srgbClr val="000000"/>
                </a:solidFill>
                <a:latin typeface="Source Sans Pro"/>
              </a:rPr>
              <a:t/>
            </a:r>
            <a:br>
              <a:rPr lang="pt-BR" dirty="0">
                <a:solidFill>
                  <a:srgbClr val="000000"/>
                </a:solidFill>
                <a:latin typeface="Source Sans Pro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284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538163" algn="l"/>
              </a:tabLst>
            </a:pPr>
            <a:r>
              <a:rPr lang="pt-BR" sz="2500" b="1" u="sng" dirty="0">
                <a:solidFill>
                  <a:srgbClr val="000000"/>
                </a:solidFill>
                <a:latin typeface="ff18"/>
              </a:rPr>
              <a:t>Sinais e comportamentos de negociadores </a:t>
            </a:r>
            <a:r>
              <a:rPr lang="pt-BR" sz="2500" b="1" u="sng" dirty="0" smtClean="0">
                <a:solidFill>
                  <a:srgbClr val="000000"/>
                </a:solidFill>
                <a:latin typeface="ff18"/>
              </a:rPr>
              <a:t>internacionais</a:t>
            </a:r>
            <a:endParaRPr lang="pt-BR" sz="2500" b="1" u="sng" dirty="0">
              <a:solidFill>
                <a:srgbClr val="000000"/>
              </a:solidFill>
              <a:latin typeface="Source Sans Pro"/>
            </a:endParaRPr>
          </a:p>
          <a:p>
            <a:pPr indent="538163" algn="just">
              <a:lnSpc>
                <a:spcPct val="150000"/>
              </a:lnSpc>
            </a:pPr>
            <a:r>
              <a:rPr lang="pt-BR" sz="2400" dirty="0">
                <a:solidFill>
                  <a:srgbClr val="000000"/>
                </a:solidFill>
                <a:latin typeface="ff13"/>
              </a:rPr>
              <a:t>Os sinais nas negociações também tendem a ter significados diferentes. Por exemplo:</a:t>
            </a:r>
            <a:endParaRPr lang="pt-BR" sz="2400" dirty="0">
              <a:solidFill>
                <a:srgbClr val="000000"/>
              </a:solidFill>
              <a:latin typeface="Source Sans Pro"/>
            </a:endParaRPr>
          </a:p>
          <a:p>
            <a:pPr indent="538163" algn="just">
              <a:lnSpc>
                <a:spcPct val="150000"/>
              </a:lnSpc>
            </a:pPr>
            <a:r>
              <a:rPr lang="pt-BR" sz="2400" dirty="0" smtClean="0">
                <a:solidFill>
                  <a:srgbClr val="000000"/>
                </a:solidFill>
                <a:latin typeface="ff13"/>
              </a:rPr>
              <a:t>A </a:t>
            </a:r>
            <a:r>
              <a:rPr lang="pt-BR" sz="2400" dirty="0">
                <a:solidFill>
                  <a:srgbClr val="000000"/>
                </a:solidFill>
                <a:latin typeface="ff13"/>
              </a:rPr>
              <a:t>expressão fria de um russo </a:t>
            </a:r>
            <a:r>
              <a:rPr lang="pt-BR" sz="2400" dirty="0" smtClean="0">
                <a:solidFill>
                  <a:srgbClr val="000000"/>
                </a:solidFill>
                <a:latin typeface="ff13"/>
              </a:rPr>
              <a:t>pode</a:t>
            </a:r>
            <a:r>
              <a:rPr lang="pt-BR" sz="2400" dirty="0" smtClean="0">
                <a:solidFill>
                  <a:srgbClr val="000000"/>
                </a:solidFill>
                <a:latin typeface="Source Sans Pro"/>
              </a:rPr>
              <a:t> </a:t>
            </a:r>
            <a:r>
              <a:rPr lang="pt-BR" sz="2400" dirty="0" smtClean="0">
                <a:solidFill>
                  <a:srgbClr val="000000"/>
                </a:solidFill>
                <a:latin typeface="ff18"/>
              </a:rPr>
              <a:t>não</a:t>
            </a:r>
            <a:r>
              <a:rPr lang="pt-BR" sz="2400" dirty="0" smtClean="0">
                <a:solidFill>
                  <a:srgbClr val="000000"/>
                </a:solidFill>
                <a:latin typeface="Source Sans Pro"/>
              </a:rPr>
              <a:t> </a:t>
            </a:r>
            <a:r>
              <a:rPr lang="pt-BR" sz="2400" dirty="0" smtClean="0">
                <a:solidFill>
                  <a:srgbClr val="000000"/>
                </a:solidFill>
                <a:latin typeface="ff13"/>
              </a:rPr>
              <a:t>significar </a:t>
            </a:r>
            <a:r>
              <a:rPr lang="pt-BR" sz="2400" dirty="0">
                <a:solidFill>
                  <a:srgbClr val="000000"/>
                </a:solidFill>
                <a:latin typeface="ff13"/>
              </a:rPr>
              <a:t>a falta de interesse, mas apenas que ele </a:t>
            </a:r>
            <a:r>
              <a:rPr lang="pt-BR" sz="2400" dirty="0" smtClean="0">
                <a:solidFill>
                  <a:srgbClr val="000000"/>
                </a:solidFill>
                <a:latin typeface="ff13"/>
              </a:rPr>
              <a:t>não está </a:t>
            </a:r>
            <a:r>
              <a:rPr lang="pt-BR" sz="2400" dirty="0">
                <a:solidFill>
                  <a:srgbClr val="000000"/>
                </a:solidFill>
                <a:latin typeface="ff13"/>
              </a:rPr>
              <a:t>familiarizado com a situação.</a:t>
            </a:r>
            <a:endParaRPr lang="pt-BR" sz="2400" dirty="0">
              <a:solidFill>
                <a:srgbClr val="000000"/>
              </a:solidFill>
              <a:latin typeface="Source Sans Pro"/>
            </a:endParaRPr>
          </a:p>
          <a:p>
            <a:pPr indent="538163" algn="just">
              <a:lnSpc>
                <a:spcPct val="150000"/>
              </a:lnSpc>
            </a:pPr>
            <a:r>
              <a:rPr lang="pt-BR" sz="2400" dirty="0" smtClean="0">
                <a:solidFill>
                  <a:srgbClr val="000000"/>
                </a:solidFill>
                <a:latin typeface="ff13"/>
              </a:rPr>
              <a:t>A </a:t>
            </a:r>
            <a:r>
              <a:rPr lang="pt-BR" sz="2400" dirty="0">
                <a:solidFill>
                  <a:srgbClr val="000000"/>
                </a:solidFill>
                <a:latin typeface="ff13"/>
              </a:rPr>
              <a:t>mesma coisa não é verdadeira quando se trata de um brasileiro ou um italiano, já que </a:t>
            </a:r>
            <a:r>
              <a:rPr lang="pt-BR" sz="2400" dirty="0" smtClean="0">
                <a:solidFill>
                  <a:srgbClr val="000000"/>
                </a:solidFill>
                <a:latin typeface="ff13"/>
              </a:rPr>
              <a:t>o “</a:t>
            </a:r>
            <a:r>
              <a:rPr lang="pt-BR" sz="2400" dirty="0">
                <a:solidFill>
                  <a:srgbClr val="000000"/>
                </a:solidFill>
                <a:latin typeface="ff13"/>
              </a:rPr>
              <a:t>sangue latino” traz um jeito diferente de reagir</a:t>
            </a:r>
            <a:r>
              <a:rPr lang="pt-BR" sz="2400" dirty="0" smtClean="0">
                <a:solidFill>
                  <a:srgbClr val="000000"/>
                </a:solidFill>
                <a:latin typeface="ff13"/>
              </a:rPr>
              <a:t>. Os </a:t>
            </a:r>
            <a:r>
              <a:rPr lang="pt-BR" sz="2400" dirty="0">
                <a:solidFill>
                  <a:srgbClr val="000000"/>
                </a:solidFill>
                <a:latin typeface="ff13"/>
              </a:rPr>
              <a:t>comportamentos também tendem a ser diferentes.</a:t>
            </a:r>
            <a:endParaRPr lang="pt-BR" sz="2400" dirty="0">
              <a:solidFill>
                <a:srgbClr val="000000"/>
              </a:solidFill>
              <a:latin typeface="Source Sans Pro"/>
            </a:endParaRPr>
          </a:p>
          <a:p>
            <a:pPr indent="538163" algn="just">
              <a:lnSpc>
                <a:spcPct val="150000"/>
              </a:lnSpc>
            </a:pPr>
            <a:r>
              <a:rPr lang="pt-BR" sz="2400" dirty="0" smtClean="0">
                <a:solidFill>
                  <a:srgbClr val="000000"/>
                </a:solidFill>
                <a:latin typeface="ff13"/>
              </a:rPr>
              <a:t>O</a:t>
            </a:r>
            <a:r>
              <a:rPr lang="pt-BR" sz="2400" dirty="0" smtClean="0">
                <a:solidFill>
                  <a:srgbClr val="000000"/>
                </a:solidFill>
                <a:latin typeface="Source Sans Pro"/>
              </a:rPr>
              <a:t> </a:t>
            </a:r>
            <a:r>
              <a:rPr lang="pt-BR" sz="2400" dirty="0" smtClean="0">
                <a:solidFill>
                  <a:srgbClr val="000000"/>
                </a:solidFill>
                <a:latin typeface="ff18"/>
              </a:rPr>
              <a:t>“sim”</a:t>
            </a:r>
            <a:r>
              <a:rPr lang="pt-BR" sz="2400" dirty="0" smtClean="0">
                <a:solidFill>
                  <a:srgbClr val="000000"/>
                </a:solidFill>
                <a:latin typeface="Source Sans Pro"/>
              </a:rPr>
              <a:t> </a:t>
            </a:r>
            <a:r>
              <a:rPr lang="pt-BR" sz="2400" dirty="0" smtClean="0">
                <a:solidFill>
                  <a:srgbClr val="000000"/>
                </a:solidFill>
                <a:latin typeface="ff13"/>
              </a:rPr>
              <a:t>de </a:t>
            </a:r>
            <a:r>
              <a:rPr lang="pt-BR" sz="2400" dirty="0">
                <a:solidFill>
                  <a:srgbClr val="000000"/>
                </a:solidFill>
                <a:latin typeface="ff13"/>
              </a:rPr>
              <a:t>um japonês pode querer </a:t>
            </a:r>
            <a:r>
              <a:rPr lang="pt-BR" sz="2400" dirty="0" smtClean="0">
                <a:solidFill>
                  <a:srgbClr val="000000"/>
                </a:solidFill>
                <a:latin typeface="ff13"/>
              </a:rPr>
              <a:t>dizer</a:t>
            </a:r>
            <a:r>
              <a:rPr lang="pt-BR" sz="2400" dirty="0" smtClean="0">
                <a:solidFill>
                  <a:srgbClr val="000000"/>
                </a:solidFill>
                <a:latin typeface="Source Sans Pro"/>
              </a:rPr>
              <a:t> </a:t>
            </a:r>
            <a:r>
              <a:rPr lang="pt-BR" sz="2400" dirty="0" smtClean="0">
                <a:solidFill>
                  <a:srgbClr val="000000"/>
                </a:solidFill>
                <a:latin typeface="ff18"/>
              </a:rPr>
              <a:t>“não”</a:t>
            </a:r>
            <a:r>
              <a:rPr lang="pt-BR" sz="2400" dirty="0" smtClean="0">
                <a:solidFill>
                  <a:srgbClr val="000000"/>
                </a:solidFill>
                <a:latin typeface="ff13"/>
              </a:rPr>
              <a:t>, </a:t>
            </a:r>
            <a:r>
              <a:rPr lang="pt-BR" sz="2400" dirty="0">
                <a:solidFill>
                  <a:srgbClr val="000000"/>
                </a:solidFill>
                <a:latin typeface="ff13"/>
              </a:rPr>
              <a:t>significando que ele compreendeu o </a:t>
            </a:r>
            <a:r>
              <a:rPr lang="pt-BR" sz="2400" dirty="0" smtClean="0">
                <a:solidFill>
                  <a:srgbClr val="000000"/>
                </a:solidFill>
                <a:latin typeface="ff13"/>
              </a:rPr>
              <a:t>que está </a:t>
            </a:r>
            <a:r>
              <a:rPr lang="pt-BR" sz="2400" dirty="0">
                <a:solidFill>
                  <a:srgbClr val="000000"/>
                </a:solidFill>
                <a:latin typeface="ff13"/>
              </a:rPr>
              <a:t>sendo colocado, porém discorda.</a:t>
            </a:r>
            <a:endParaRPr lang="pt-BR" sz="2400" dirty="0">
              <a:solidFill>
                <a:srgbClr val="000000"/>
              </a:solidFill>
              <a:latin typeface="Source Sans Pro"/>
            </a:endParaRPr>
          </a:p>
          <a:p>
            <a:pPr indent="538163" algn="just">
              <a:lnSpc>
                <a:spcPct val="150000"/>
              </a:lnSpc>
            </a:pPr>
            <a:r>
              <a:rPr lang="pt-BR" sz="2400" dirty="0" smtClean="0">
                <a:solidFill>
                  <a:srgbClr val="000000"/>
                </a:solidFill>
                <a:latin typeface="ff13"/>
              </a:rPr>
              <a:t>Por </a:t>
            </a:r>
            <a:r>
              <a:rPr lang="pt-BR" sz="2400" dirty="0">
                <a:solidFill>
                  <a:srgbClr val="000000"/>
                </a:solidFill>
                <a:latin typeface="ff13"/>
              </a:rPr>
              <a:t>outro lado uma </a:t>
            </a:r>
            <a:r>
              <a:rPr lang="pt-BR" sz="2400" dirty="0" smtClean="0">
                <a:solidFill>
                  <a:srgbClr val="000000"/>
                </a:solidFill>
                <a:latin typeface="ff13"/>
              </a:rPr>
              <a:t>resposta</a:t>
            </a:r>
            <a:r>
              <a:rPr lang="pt-BR" sz="2400" dirty="0" smtClean="0">
                <a:solidFill>
                  <a:srgbClr val="000000"/>
                </a:solidFill>
                <a:latin typeface="Source Sans Pro"/>
              </a:rPr>
              <a:t> </a:t>
            </a:r>
            <a:r>
              <a:rPr lang="pt-BR" sz="2400" dirty="0" smtClean="0">
                <a:solidFill>
                  <a:srgbClr val="000000"/>
                </a:solidFill>
                <a:latin typeface="ff18"/>
              </a:rPr>
              <a:t>“pois não”</a:t>
            </a:r>
            <a:r>
              <a:rPr lang="pt-BR" sz="2400" dirty="0" smtClean="0">
                <a:solidFill>
                  <a:srgbClr val="000000"/>
                </a:solidFill>
                <a:latin typeface="Source Sans Pro"/>
              </a:rPr>
              <a:t> </a:t>
            </a:r>
            <a:r>
              <a:rPr lang="pt-BR" sz="2400" dirty="0" smtClean="0">
                <a:solidFill>
                  <a:srgbClr val="000000"/>
                </a:solidFill>
                <a:latin typeface="ff13"/>
              </a:rPr>
              <a:t>de </a:t>
            </a:r>
            <a:r>
              <a:rPr lang="pt-BR" sz="2400" dirty="0">
                <a:solidFill>
                  <a:srgbClr val="000000"/>
                </a:solidFill>
                <a:latin typeface="ff13"/>
              </a:rPr>
              <a:t>um brasileiro tem um sentido de concordância</a:t>
            </a:r>
            <a:r>
              <a:rPr lang="pt-BR" sz="2400" dirty="0" smtClean="0">
                <a:solidFill>
                  <a:srgbClr val="000000"/>
                </a:solidFill>
                <a:latin typeface="ff13"/>
              </a:rPr>
              <a:t>, ao </a:t>
            </a:r>
            <a:r>
              <a:rPr lang="pt-BR" sz="2400" dirty="0">
                <a:solidFill>
                  <a:srgbClr val="000000"/>
                </a:solidFill>
                <a:latin typeface="ff13"/>
              </a:rPr>
              <a:t>passo que para um português pode ter uma conotação negativa, de discordância.</a:t>
            </a:r>
            <a:endParaRPr lang="pt-BR" sz="2400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44409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600" b="1" u="sng" dirty="0">
                <a:solidFill>
                  <a:srgbClr val="000000"/>
                </a:solidFill>
                <a:latin typeface="ff18"/>
              </a:rPr>
              <a:t>Concluindo</a:t>
            </a:r>
            <a:endParaRPr lang="pt-BR" sz="2600" b="1" u="sng" dirty="0">
              <a:solidFill>
                <a:srgbClr val="000000"/>
              </a:solidFill>
              <a:latin typeface="Source Sans Pro"/>
            </a:endParaRPr>
          </a:p>
          <a:p>
            <a:pPr algn="just"/>
            <a:r>
              <a:rPr lang="pt-BR" sz="2300" dirty="0">
                <a:solidFill>
                  <a:srgbClr val="000000"/>
                </a:solidFill>
                <a:latin typeface="ff13"/>
              </a:rPr>
              <a:t>• As negociações internacionais serão sempre </a:t>
            </a:r>
            <a:r>
              <a:rPr lang="pt-BR" sz="2300" dirty="0" smtClean="0">
                <a:solidFill>
                  <a:srgbClr val="000000"/>
                </a:solidFill>
                <a:latin typeface="ff13"/>
              </a:rPr>
              <a:t>fáceis?</a:t>
            </a:r>
            <a:r>
              <a:rPr lang="pt-BR" sz="2300" dirty="0" smtClean="0">
                <a:solidFill>
                  <a:srgbClr val="000000"/>
                </a:solidFill>
                <a:latin typeface="Source Sans Pro"/>
              </a:rPr>
              <a:t> </a:t>
            </a:r>
            <a:r>
              <a:rPr lang="pt-BR" sz="2300" dirty="0">
                <a:solidFill>
                  <a:srgbClr val="000000"/>
                </a:solidFill>
                <a:latin typeface="ff18"/>
              </a:rPr>
              <a:t>C</a:t>
            </a:r>
            <a:r>
              <a:rPr lang="pt-BR" sz="2300" dirty="0" smtClean="0">
                <a:solidFill>
                  <a:srgbClr val="000000"/>
                </a:solidFill>
                <a:latin typeface="ff18"/>
              </a:rPr>
              <a:t>laro </a:t>
            </a:r>
            <a:r>
              <a:rPr lang="pt-BR" sz="2300" dirty="0">
                <a:solidFill>
                  <a:srgbClr val="000000"/>
                </a:solidFill>
                <a:latin typeface="ff18"/>
              </a:rPr>
              <a:t>que não.</a:t>
            </a:r>
            <a:endParaRPr lang="pt-BR" sz="2300" dirty="0">
              <a:solidFill>
                <a:srgbClr val="000000"/>
              </a:solidFill>
              <a:latin typeface="Source Sans Pro"/>
            </a:endParaRPr>
          </a:p>
          <a:p>
            <a:pPr algn="just"/>
            <a:r>
              <a:rPr lang="pt-BR" sz="2300" dirty="0">
                <a:solidFill>
                  <a:srgbClr val="000000"/>
                </a:solidFill>
                <a:latin typeface="ff13"/>
              </a:rPr>
              <a:t>• São </a:t>
            </a:r>
            <a:r>
              <a:rPr lang="pt-BR" sz="2300" dirty="0" smtClean="0">
                <a:solidFill>
                  <a:srgbClr val="000000"/>
                </a:solidFill>
                <a:latin typeface="ff13"/>
              </a:rPr>
              <a:t>factíveis?</a:t>
            </a:r>
            <a:r>
              <a:rPr lang="pt-BR" sz="2300" dirty="0" smtClean="0">
                <a:solidFill>
                  <a:srgbClr val="000000"/>
                </a:solidFill>
                <a:latin typeface="Source Sans Pro"/>
              </a:rPr>
              <a:t> </a:t>
            </a:r>
            <a:r>
              <a:rPr lang="pt-BR" sz="2300" dirty="0" smtClean="0">
                <a:solidFill>
                  <a:srgbClr val="000000"/>
                </a:solidFill>
                <a:latin typeface="ff18"/>
              </a:rPr>
              <a:t>Com </a:t>
            </a:r>
            <a:r>
              <a:rPr lang="pt-BR" sz="2300" dirty="0">
                <a:solidFill>
                  <a:srgbClr val="000000"/>
                </a:solidFill>
                <a:latin typeface="ff18"/>
              </a:rPr>
              <a:t>certeza.</a:t>
            </a:r>
            <a:endParaRPr lang="pt-BR" sz="2300" dirty="0">
              <a:solidFill>
                <a:srgbClr val="000000"/>
              </a:solidFill>
              <a:latin typeface="Source Sans Pro"/>
            </a:endParaRPr>
          </a:p>
          <a:p>
            <a:pPr algn="just"/>
            <a:r>
              <a:rPr lang="pt-BR" sz="2300" dirty="0">
                <a:solidFill>
                  <a:srgbClr val="000000"/>
                </a:solidFill>
                <a:latin typeface="ff13"/>
              </a:rPr>
              <a:t>• Você não precisa morar durante anos em contextos culturais diferentes para chegar a ser </a:t>
            </a:r>
            <a:r>
              <a:rPr lang="pt-BR" sz="2300" dirty="0" smtClean="0">
                <a:solidFill>
                  <a:srgbClr val="000000"/>
                </a:solidFill>
                <a:latin typeface="ff13"/>
              </a:rPr>
              <a:t>um negociador </a:t>
            </a:r>
            <a:r>
              <a:rPr lang="pt-BR" sz="2300" dirty="0">
                <a:solidFill>
                  <a:srgbClr val="000000"/>
                </a:solidFill>
                <a:latin typeface="ff13"/>
              </a:rPr>
              <a:t>de nível mundial! Mas, com certeza, precisa estar consciente dos fatores </a:t>
            </a:r>
            <a:r>
              <a:rPr lang="pt-BR" sz="2300" dirty="0" smtClean="0">
                <a:solidFill>
                  <a:srgbClr val="000000"/>
                </a:solidFill>
                <a:latin typeface="ff13"/>
              </a:rPr>
              <a:t>principais que </a:t>
            </a:r>
            <a:r>
              <a:rPr lang="pt-BR" sz="2300" dirty="0">
                <a:solidFill>
                  <a:srgbClr val="000000"/>
                </a:solidFill>
                <a:latin typeface="ff13"/>
              </a:rPr>
              <a:t>facilitam ou impedem o sucesso nas negociações internacionais e desenvolver a </a:t>
            </a:r>
            <a:r>
              <a:rPr lang="pt-BR" sz="2300" dirty="0" smtClean="0">
                <a:solidFill>
                  <a:srgbClr val="000000"/>
                </a:solidFill>
                <a:latin typeface="ff13"/>
              </a:rPr>
              <a:t>habilidade de </a:t>
            </a:r>
            <a:r>
              <a:rPr lang="pt-BR" sz="2300" dirty="0">
                <a:solidFill>
                  <a:srgbClr val="000000"/>
                </a:solidFill>
                <a:latin typeface="ff13"/>
              </a:rPr>
              <a:t>usar esses fatores em seu benefício</a:t>
            </a:r>
            <a:r>
              <a:rPr lang="pt-BR" sz="2300" dirty="0" smtClean="0">
                <a:solidFill>
                  <a:srgbClr val="000000"/>
                </a:solidFill>
                <a:latin typeface="ff13"/>
              </a:rPr>
              <a:t>.</a:t>
            </a:r>
          </a:p>
          <a:p>
            <a:pPr algn="just"/>
            <a:r>
              <a:rPr lang="pt-BR" sz="2300" dirty="0" smtClean="0">
                <a:solidFill>
                  <a:srgbClr val="000000"/>
                </a:solidFill>
                <a:latin typeface="ff13"/>
              </a:rPr>
              <a:t>• </a:t>
            </a:r>
            <a:r>
              <a:rPr lang="pt-BR" sz="2300" dirty="0">
                <a:solidFill>
                  <a:srgbClr val="000000"/>
                </a:solidFill>
                <a:latin typeface="ff13"/>
              </a:rPr>
              <a:t>Isso não significa que você deve ser um especialista em cada país onde faz negócios. </a:t>
            </a:r>
            <a:r>
              <a:rPr lang="pt-BR" sz="2300" dirty="0" smtClean="0">
                <a:solidFill>
                  <a:srgbClr val="000000"/>
                </a:solidFill>
                <a:latin typeface="ff13"/>
              </a:rPr>
              <a:t>Você precisa </a:t>
            </a:r>
            <a:r>
              <a:rPr lang="pt-BR" sz="2300" dirty="0">
                <a:solidFill>
                  <a:srgbClr val="000000"/>
                </a:solidFill>
                <a:latin typeface="ff13"/>
              </a:rPr>
              <a:t>ter domínio das técnicas que o ajudarão a conseguir o que deseja internacionalmente</a:t>
            </a:r>
            <a:r>
              <a:rPr lang="pt-BR" sz="2300" dirty="0" smtClean="0">
                <a:solidFill>
                  <a:srgbClr val="000000"/>
                </a:solidFill>
                <a:latin typeface="ff13"/>
              </a:rPr>
              <a:t>.</a:t>
            </a:r>
          </a:p>
          <a:p>
            <a:pPr algn="just"/>
            <a:r>
              <a:rPr lang="pt-BR" sz="2300" dirty="0" smtClean="0">
                <a:solidFill>
                  <a:srgbClr val="000000"/>
                </a:solidFill>
                <a:latin typeface="ff13"/>
              </a:rPr>
              <a:t>• </a:t>
            </a:r>
            <a:r>
              <a:rPr lang="pt-BR" sz="2300" dirty="0">
                <a:solidFill>
                  <a:srgbClr val="000000"/>
                </a:solidFill>
                <a:latin typeface="ff13"/>
              </a:rPr>
              <a:t>Você precisa examinar o processo de negociação como um todo com a finalidade de </a:t>
            </a:r>
            <a:r>
              <a:rPr lang="pt-BR" sz="2300" dirty="0" smtClean="0">
                <a:solidFill>
                  <a:srgbClr val="000000"/>
                </a:solidFill>
                <a:latin typeface="ff13"/>
              </a:rPr>
              <a:t>construir uma </a:t>
            </a:r>
            <a:r>
              <a:rPr lang="pt-BR" sz="2300" dirty="0">
                <a:solidFill>
                  <a:srgbClr val="000000"/>
                </a:solidFill>
                <a:latin typeface="ff13"/>
              </a:rPr>
              <a:t>base para você desenvolver as suas habilidades como negociador de nível internacional</a:t>
            </a:r>
            <a:r>
              <a:rPr lang="pt-BR" sz="2300" dirty="0" smtClean="0">
                <a:solidFill>
                  <a:srgbClr val="000000"/>
                </a:solidFill>
                <a:latin typeface="ff13"/>
              </a:rPr>
              <a:t>.</a:t>
            </a:r>
          </a:p>
          <a:p>
            <a:pPr algn="just"/>
            <a:endParaRPr lang="pt-BR" sz="2300" dirty="0" smtClean="0">
              <a:solidFill>
                <a:srgbClr val="000000"/>
              </a:solidFill>
              <a:latin typeface="ff13"/>
            </a:endParaRPr>
          </a:p>
          <a:p>
            <a:pPr indent="538163" algn="just"/>
            <a:r>
              <a:rPr lang="pt-BR" sz="2600" dirty="0" smtClean="0">
                <a:solidFill>
                  <a:srgbClr val="000000"/>
                </a:solidFill>
                <a:latin typeface="ff13"/>
              </a:rPr>
              <a:t>As técnicas apresentadas aqui, na disciplina de Negociação Empresarial, lhes dão oportunidades – aquela vantagem a mais que se traduz em algo muito maior.</a:t>
            </a:r>
          </a:p>
          <a:p>
            <a:pPr indent="538163" algn="just"/>
            <a:r>
              <a:rPr lang="pt-BR" sz="2600" dirty="0" smtClean="0">
                <a:solidFill>
                  <a:srgbClr val="000000"/>
                </a:solidFill>
                <a:latin typeface="ff13"/>
              </a:rPr>
              <a:t>De a si mesmo uma chance para que as técnicas trabalhem a seu favor. Aplique-as e veja por si mesmo a mágica acontecer!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7864790" y="6447918"/>
            <a:ext cx="440255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600" i="1" dirty="0"/>
              <a:t>Professor</a:t>
            </a:r>
            <a:r>
              <a:rPr lang="pt-BR" sz="2600" i="1" dirty="0" smtClean="0"/>
              <a:t>, Fernando </a:t>
            </a:r>
            <a:r>
              <a:rPr lang="pt-BR" sz="2600" i="1" dirty="0"/>
              <a:t>de Oliveira</a:t>
            </a:r>
          </a:p>
        </p:txBody>
      </p:sp>
    </p:spTree>
    <p:extLst>
      <p:ext uri="{BB962C8B-B14F-4D97-AF65-F5344CB8AC3E}">
        <p14:creationId xmlns:p14="http://schemas.microsoft.com/office/powerpoint/2010/main" val="161465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13447"/>
            <a:ext cx="12192000" cy="644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pt-BR" sz="3200" b="1" u="sng" dirty="0">
                <a:solidFill>
                  <a:srgbClr val="000000"/>
                </a:solidFill>
                <a:latin typeface="ff17"/>
              </a:rPr>
              <a:t>Dicas e regras para o dia-a-dia</a:t>
            </a:r>
            <a:r>
              <a:rPr lang="pt-BR" dirty="0">
                <a:solidFill>
                  <a:srgbClr val="000000"/>
                </a:solidFill>
                <a:latin typeface="ff17"/>
              </a:rPr>
              <a:t>: </a:t>
            </a:r>
            <a:endParaRPr lang="pt-BR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 smtClean="0">
                <a:solidFill>
                  <a:srgbClr val="000000"/>
                </a:solidFill>
                <a:latin typeface="ff13"/>
              </a:rPr>
              <a:t>A </a:t>
            </a:r>
            <a:r>
              <a:rPr lang="pt-BR" sz="3000" dirty="0">
                <a:solidFill>
                  <a:srgbClr val="000000"/>
                </a:solidFill>
                <a:latin typeface="ff13"/>
              </a:rPr>
              <a:t>gravata deve chegar até a altura do cinto;</a:t>
            </a:r>
            <a:endParaRPr lang="pt-BR" sz="30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 smtClean="0">
                <a:solidFill>
                  <a:srgbClr val="000000"/>
                </a:solidFill>
                <a:latin typeface="ff13"/>
              </a:rPr>
              <a:t>Nunca </a:t>
            </a:r>
            <a:r>
              <a:rPr lang="pt-BR" sz="3000" dirty="0">
                <a:solidFill>
                  <a:srgbClr val="000000"/>
                </a:solidFill>
                <a:latin typeface="ff13"/>
              </a:rPr>
              <a:t>fume em reuniões, visitas ou locais fechados;</a:t>
            </a:r>
            <a:endParaRPr lang="pt-BR" sz="30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 smtClean="0">
                <a:solidFill>
                  <a:srgbClr val="000000"/>
                </a:solidFill>
                <a:latin typeface="ff13"/>
              </a:rPr>
              <a:t>Blazer </a:t>
            </a:r>
            <a:r>
              <a:rPr lang="pt-BR" sz="3000" dirty="0">
                <a:solidFill>
                  <a:srgbClr val="000000"/>
                </a:solidFill>
                <a:latin typeface="ff13"/>
              </a:rPr>
              <a:t>é um coringa para homens e mulheres;</a:t>
            </a:r>
            <a:endParaRPr lang="pt-BR" sz="30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 smtClean="0">
                <a:solidFill>
                  <a:srgbClr val="000000"/>
                </a:solidFill>
                <a:latin typeface="ff13"/>
              </a:rPr>
              <a:t>Cuidado </a:t>
            </a:r>
            <a:r>
              <a:rPr lang="pt-BR" sz="3000" dirty="0">
                <a:solidFill>
                  <a:srgbClr val="000000"/>
                </a:solidFill>
                <a:latin typeface="ff13"/>
              </a:rPr>
              <a:t>para não exceder nas festas de </a:t>
            </a:r>
            <a:r>
              <a:rPr lang="pt-BR" sz="3000" dirty="0" smtClean="0">
                <a:solidFill>
                  <a:srgbClr val="000000"/>
                </a:solidFill>
                <a:latin typeface="ff13"/>
              </a:rPr>
              <a:t>empresa, </a:t>
            </a:r>
            <a:r>
              <a:rPr lang="pt-BR" sz="3000" dirty="0">
                <a:solidFill>
                  <a:srgbClr val="000000"/>
                </a:solidFill>
                <a:latin typeface="ff13"/>
              </a:rPr>
              <a:t>jantares e almoços sociais</a:t>
            </a:r>
            <a:r>
              <a:rPr lang="pt-BR" sz="3000" dirty="0" smtClean="0">
                <a:solidFill>
                  <a:srgbClr val="000000"/>
                </a:solidFill>
                <a:latin typeface="ff13"/>
              </a:rPr>
              <a:t>, comemorações</a:t>
            </a:r>
            <a:r>
              <a:rPr lang="pt-BR" sz="3000" dirty="0">
                <a:solidFill>
                  <a:srgbClr val="000000"/>
                </a:solidFill>
                <a:latin typeface="ff13"/>
              </a:rPr>
              <a:t>, etc.;</a:t>
            </a:r>
            <a:endParaRPr lang="pt-BR" sz="30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 smtClean="0">
                <a:solidFill>
                  <a:srgbClr val="000000"/>
                </a:solidFill>
                <a:latin typeface="ff13"/>
              </a:rPr>
              <a:t>Nunca </a:t>
            </a:r>
            <a:r>
              <a:rPr lang="pt-BR" sz="3000" dirty="0">
                <a:solidFill>
                  <a:srgbClr val="000000"/>
                </a:solidFill>
                <a:latin typeface="ff13"/>
              </a:rPr>
              <a:t>seja o último a sair dos eventos;</a:t>
            </a:r>
            <a:endParaRPr lang="pt-BR" sz="30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 smtClean="0">
                <a:solidFill>
                  <a:srgbClr val="000000"/>
                </a:solidFill>
                <a:latin typeface="ff13"/>
              </a:rPr>
              <a:t>As </a:t>
            </a:r>
            <a:r>
              <a:rPr lang="pt-BR" sz="3000" dirty="0">
                <a:solidFill>
                  <a:srgbClr val="000000"/>
                </a:solidFill>
                <a:latin typeface="ff13"/>
              </a:rPr>
              <a:t>mulheres devem sempre ter uma meia calça de reserva na bolsa ou na gaveta da mesa </a:t>
            </a:r>
            <a:r>
              <a:rPr lang="pt-BR" sz="3000" dirty="0" smtClean="0">
                <a:solidFill>
                  <a:srgbClr val="000000"/>
                </a:solidFill>
                <a:latin typeface="ff13"/>
              </a:rPr>
              <a:t>de trabalho</a:t>
            </a:r>
            <a:r>
              <a:rPr lang="pt-BR" sz="3000" dirty="0">
                <a:solidFill>
                  <a:srgbClr val="000000"/>
                </a:solidFill>
                <a:latin typeface="ff13"/>
              </a:rPr>
              <a:t>; bolsas pequenas mostram maior refinamento e delicadeza;</a:t>
            </a:r>
            <a:endParaRPr lang="pt-BR" sz="30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 smtClean="0">
                <a:solidFill>
                  <a:srgbClr val="000000"/>
                </a:solidFill>
                <a:latin typeface="ff13"/>
              </a:rPr>
              <a:t>Esteja </a:t>
            </a:r>
            <a:r>
              <a:rPr lang="pt-BR" sz="3000" dirty="0">
                <a:solidFill>
                  <a:srgbClr val="000000"/>
                </a:solidFill>
                <a:latin typeface="ff13"/>
              </a:rPr>
              <a:t>atento e seja cordial com todos, afinal somos todos iguais e merecemos respeito;</a:t>
            </a:r>
            <a:endParaRPr lang="pt-BR" sz="3000" dirty="0">
              <a:solidFill>
                <a:srgbClr val="000000"/>
              </a:solidFill>
              <a:latin typeface="Source Sans Pro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 smtClean="0">
                <a:solidFill>
                  <a:srgbClr val="000000"/>
                </a:solidFill>
                <a:latin typeface="ff13"/>
              </a:rPr>
              <a:t>Jamais </a:t>
            </a:r>
            <a:r>
              <a:rPr lang="pt-BR" sz="3000" dirty="0">
                <a:solidFill>
                  <a:srgbClr val="000000"/>
                </a:solidFill>
                <a:latin typeface="ff13"/>
              </a:rPr>
              <a:t>chame o cliente de querido, meu bem, benzinho</a:t>
            </a:r>
            <a:r>
              <a:rPr lang="pt-BR" sz="3000" dirty="0" smtClean="0">
                <a:solidFill>
                  <a:srgbClr val="000000"/>
                </a:solidFill>
                <a:latin typeface="ff13"/>
              </a:rPr>
              <a:t>;</a:t>
            </a:r>
            <a:endParaRPr lang="pt-BR" sz="3000" dirty="0">
              <a:solidFill>
                <a:srgbClr val="000000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41877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000" dirty="0">
                <a:solidFill>
                  <a:srgbClr val="000000"/>
                </a:solidFill>
                <a:latin typeface="ff13"/>
              </a:rPr>
              <a:t>Sempre ande com cartões de visita atualizados;</a:t>
            </a:r>
            <a:endParaRPr lang="pt-BR" sz="3000" dirty="0">
              <a:solidFill>
                <a:srgbClr val="000000"/>
              </a:solidFill>
              <a:latin typeface="Source Sans Pro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000" dirty="0">
                <a:solidFill>
                  <a:srgbClr val="000000"/>
                </a:solidFill>
                <a:latin typeface="ff13"/>
              </a:rPr>
              <a:t>Conheça os usos e costumes de cada local e preste atenção aos detalhes;</a:t>
            </a:r>
            <a:endParaRPr lang="pt-BR" sz="3000" dirty="0">
              <a:solidFill>
                <a:srgbClr val="000000"/>
              </a:solidFill>
              <a:latin typeface="Source Sans Pro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000" dirty="0">
                <a:solidFill>
                  <a:srgbClr val="000000"/>
                </a:solidFill>
                <a:latin typeface="ff13"/>
              </a:rPr>
              <a:t>Na dúvida, observe primeiro e pergunte depois;</a:t>
            </a:r>
            <a:endParaRPr lang="pt-BR" sz="3000" dirty="0">
              <a:solidFill>
                <a:srgbClr val="000000"/>
              </a:solidFill>
              <a:latin typeface="Source Sans Pro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000" dirty="0">
                <a:solidFill>
                  <a:srgbClr val="000000"/>
                </a:solidFill>
                <a:latin typeface="ff13"/>
              </a:rPr>
              <a:t>Nunca trate de assuntos particulares próximo a clientes;</a:t>
            </a:r>
            <a:endParaRPr lang="pt-BR" sz="3000" dirty="0">
              <a:solidFill>
                <a:srgbClr val="000000"/>
              </a:solidFill>
              <a:latin typeface="Source Sans Pro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000" dirty="0">
                <a:solidFill>
                  <a:srgbClr val="000000"/>
                </a:solidFill>
                <a:latin typeface="ff13"/>
              </a:rPr>
              <a:t>Nunca reclame ou fale mal da empresa em que trabalha perto de clientes e </a:t>
            </a:r>
            <a:r>
              <a:rPr lang="pt-BR" sz="3000" dirty="0" smtClean="0">
                <a:solidFill>
                  <a:srgbClr val="000000"/>
                </a:solidFill>
                <a:latin typeface="ff13"/>
              </a:rPr>
              <a:t>fornecedores.</a:t>
            </a:r>
            <a:endParaRPr lang="pt-BR" sz="3000" dirty="0">
              <a:solidFill>
                <a:srgbClr val="000000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30773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u="sng" dirty="0" smtClean="0">
                <a:solidFill>
                  <a:srgbClr val="000000"/>
                </a:solidFill>
                <a:latin typeface="ff13"/>
              </a:rPr>
              <a:t>Evite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Chegar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e não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cumprimentar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Ler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enquanto outros estão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conversando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Conversar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enquanto outros estão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lendo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Dar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gargalhadas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ruidosas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Criticar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alguém na frente dos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outros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Falar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mal de uma pessoa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ausente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Cortar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unhas na presença de outras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pessoas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Sussurrar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ou rir em um templo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religioso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Deixar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um convidado sem lugar para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sentar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Não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expressar gratidão ao receber um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presente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Rir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dos erros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alheios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Começar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a comer logo depois de sentar à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mesa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Falar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enquanto um artista se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apresenta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Não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retribuir um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sorriso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0000"/>
                </a:solidFill>
                <a:latin typeface="ff13"/>
              </a:rPr>
              <a:t>Não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agradecer um elogio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52935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u="sng" dirty="0">
                <a:solidFill>
                  <a:srgbClr val="000000"/>
                </a:solidFill>
                <a:latin typeface="ff17"/>
              </a:rPr>
              <a:t>Dicas de almoço e jantar de negócios</a:t>
            </a:r>
            <a:r>
              <a:rPr lang="pt-BR" sz="2800" dirty="0">
                <a:solidFill>
                  <a:srgbClr val="000000"/>
                </a:solidFill>
                <a:latin typeface="ff17"/>
              </a:rPr>
              <a:t>: 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/>
            <a:r>
              <a:rPr lang="pt-BR" sz="2800" dirty="0" smtClean="0">
                <a:solidFill>
                  <a:srgbClr val="000000"/>
                </a:solidFill>
                <a:latin typeface="ff13"/>
              </a:rPr>
              <a:t>Almoço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ou jantar de negócios: quem convida paga a conta;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/>
            <a:r>
              <a:rPr lang="pt-BR" sz="2800" dirty="0" smtClean="0">
                <a:solidFill>
                  <a:srgbClr val="000000"/>
                </a:solidFill>
                <a:latin typeface="ff13"/>
              </a:rPr>
              <a:t>Opte 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por refeições e bebidas leves; lembre-se que a finalidade é comercial e não nutricional;</a:t>
            </a:r>
            <a:endParaRPr lang="pt-BR" sz="2800" dirty="0">
              <a:solidFill>
                <a:srgbClr val="000000"/>
              </a:solidFill>
              <a:latin typeface="Source Sans Pro"/>
            </a:endParaRPr>
          </a:p>
          <a:p>
            <a:pPr algn="just"/>
            <a:r>
              <a:rPr lang="pt-BR" sz="2800" i="1" u="sng" dirty="0" smtClean="0">
                <a:solidFill>
                  <a:srgbClr val="000000"/>
                </a:solidFill>
                <a:latin typeface="ff13"/>
              </a:rPr>
              <a:t>Evite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: palitar os dentes, mastigar com a boca aberta, cotovelos na mesa, olhar só para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o prato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, arrastar a cadeira, comer antes de todos estarem servidos, chamar o garçom por 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outro nome</a:t>
            </a:r>
            <a:r>
              <a:rPr lang="pt-BR" sz="2800" dirty="0">
                <a:solidFill>
                  <a:srgbClr val="000000"/>
                </a:solidFill>
                <a:latin typeface="ff13"/>
              </a:rPr>
              <a:t>, usar o celular</a:t>
            </a:r>
            <a:r>
              <a:rPr lang="pt-BR" sz="2800" dirty="0" smtClean="0">
                <a:solidFill>
                  <a:srgbClr val="000000"/>
                </a:solidFill>
                <a:latin typeface="ff13"/>
              </a:rPr>
              <a:t>.</a:t>
            </a:r>
          </a:p>
          <a:p>
            <a:pPr algn="just"/>
            <a:endParaRPr lang="pt-BR" sz="1500" b="0" i="0" dirty="0">
              <a:solidFill>
                <a:srgbClr val="000000"/>
              </a:solidFill>
              <a:effectLst/>
              <a:latin typeface="ff13"/>
            </a:endParaRPr>
          </a:p>
          <a:p>
            <a:pPr algn="ctr"/>
            <a:r>
              <a:rPr lang="pt-BR" sz="3000" b="1" u="sng" dirty="0"/>
              <a:t>Etiqueta no elevador:</a:t>
            </a:r>
          </a:p>
          <a:p>
            <a:pPr indent="538163" algn="just"/>
            <a:r>
              <a:rPr lang="pt-BR" sz="3000" dirty="0" smtClean="0"/>
              <a:t>Nos </a:t>
            </a:r>
            <a:r>
              <a:rPr lang="pt-BR" sz="3000" dirty="0"/>
              <a:t>elevadores, o homem sempre deve segurar a porta para a entrada da mulher. Da </a:t>
            </a:r>
            <a:r>
              <a:rPr lang="pt-BR" sz="3000" dirty="0" smtClean="0"/>
              <a:t>mesma forma</a:t>
            </a:r>
            <a:r>
              <a:rPr lang="pt-BR" sz="3000" dirty="0"/>
              <a:t>, os idosos têm a preferência.</a:t>
            </a:r>
          </a:p>
          <a:p>
            <a:pPr indent="538163" algn="just"/>
            <a:r>
              <a:rPr lang="pt-BR" sz="3000" dirty="0" smtClean="0"/>
              <a:t>Se </a:t>
            </a:r>
            <a:r>
              <a:rPr lang="pt-BR" sz="3000" dirty="0"/>
              <a:t>duas pessoas forem descer no mesmo andar, o homem, ou a pessoa mais jovem, </a:t>
            </a:r>
            <a:r>
              <a:rPr lang="pt-BR" sz="3000" dirty="0" smtClean="0"/>
              <a:t>deve abrir </a:t>
            </a:r>
            <a:r>
              <a:rPr lang="pt-BR" sz="3000" dirty="0"/>
              <a:t>a porta para que a mulher ou o mais idoso saia do elevador.</a:t>
            </a:r>
          </a:p>
          <a:p>
            <a:pPr indent="538163" algn="just"/>
            <a:r>
              <a:rPr lang="pt-BR" sz="3000" dirty="0" smtClean="0"/>
              <a:t>Qualquer </a:t>
            </a:r>
            <a:r>
              <a:rPr lang="pt-BR" sz="3000" dirty="0"/>
              <a:t>pessoa que entra no elevador deve cumprimentar aqueles que já estão dentro</a:t>
            </a:r>
            <a:r>
              <a:rPr lang="pt-BR" sz="3000" dirty="0" smtClean="0"/>
              <a:t>, apenas </a:t>
            </a:r>
            <a:r>
              <a:rPr lang="pt-BR" sz="3000" dirty="0"/>
              <a:t>com um cumprimento discreto.</a:t>
            </a:r>
          </a:p>
          <a:p>
            <a:pPr algn="just"/>
            <a:endParaRPr lang="pt-BR" sz="2800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12922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pt-BR" sz="3000" b="1" u="sng" dirty="0">
                <a:solidFill>
                  <a:srgbClr val="000000"/>
                </a:solidFill>
                <a:latin typeface="ff17"/>
              </a:rPr>
              <a:t>Etiqueta ao </a:t>
            </a:r>
            <a:r>
              <a:rPr lang="pt-BR" sz="3000" b="1" u="sng" dirty="0" smtClean="0">
                <a:solidFill>
                  <a:srgbClr val="000000"/>
                </a:solidFill>
                <a:latin typeface="ff17"/>
              </a:rPr>
              <a:t>Telefone</a:t>
            </a:r>
          </a:p>
          <a:p>
            <a:pPr algn="just"/>
            <a:r>
              <a:rPr lang="pt-BR" sz="3200" dirty="0"/>
              <a:t>Ter bons modos ao telefone pode fazer uma diferença enorme na carreira de uma pessoa. Veja </a:t>
            </a:r>
            <a:r>
              <a:rPr lang="pt-BR" sz="3200" dirty="0" smtClean="0"/>
              <a:t>a seguir </a:t>
            </a:r>
            <a:r>
              <a:rPr lang="pt-BR" sz="3200" dirty="0"/>
              <a:t>como evitar alguns erros muito comuns, que são cometidos, inclusive por </a:t>
            </a:r>
            <a:r>
              <a:rPr lang="pt-BR" sz="3200" dirty="0" smtClean="0"/>
              <a:t>executivos experientes</a:t>
            </a:r>
            <a:r>
              <a:rPr lang="pt-BR" sz="3200" dirty="0"/>
              <a:t>:</a:t>
            </a:r>
          </a:p>
          <a:p>
            <a:pPr algn="just"/>
            <a:r>
              <a:rPr lang="pt-BR" sz="3200" dirty="0" smtClean="0"/>
              <a:t>Tenha </a:t>
            </a:r>
            <a:r>
              <a:rPr lang="pt-BR" sz="3200" dirty="0"/>
              <a:t>sempre papel e caneta e anote os recados; pergunte se o outro pode falar </a:t>
            </a:r>
            <a:r>
              <a:rPr lang="pt-BR" sz="3200" dirty="0" smtClean="0"/>
              <a:t>naquele momento</a:t>
            </a:r>
            <a:r>
              <a:rPr lang="pt-BR" sz="3200" dirty="0"/>
              <a:t>; desligue o celular em reuniões, eventos e locais públicos – a menos que </a:t>
            </a:r>
            <a:r>
              <a:rPr lang="pt-BR" sz="3200" dirty="0" smtClean="0"/>
              <a:t>esteja aguardando </a:t>
            </a:r>
            <a:r>
              <a:rPr lang="pt-BR" sz="3200" dirty="0"/>
              <a:t>uma ligação urgente!</a:t>
            </a:r>
          </a:p>
          <a:p>
            <a:pPr algn="just"/>
            <a:r>
              <a:rPr lang="pt-BR" sz="3200" dirty="0" smtClean="0"/>
              <a:t>Se </a:t>
            </a:r>
            <a:r>
              <a:rPr lang="pt-BR" sz="3200" dirty="0"/>
              <a:t>o celular de outra pessoa tocar nunca atenda!</a:t>
            </a:r>
          </a:p>
          <a:p>
            <a:pPr algn="just"/>
            <a:r>
              <a:rPr lang="pt-BR" sz="3200" dirty="0" smtClean="0"/>
              <a:t>Se </a:t>
            </a:r>
            <a:r>
              <a:rPr lang="pt-BR" sz="3200" dirty="0"/>
              <a:t>a pessoa se identificar usando o título de doutor, professor, etc., trate-o pelo título, </a:t>
            </a:r>
            <a:r>
              <a:rPr lang="pt-BR" sz="3200" dirty="0" smtClean="0"/>
              <a:t>nunca somente </a:t>
            </a:r>
            <a:r>
              <a:rPr lang="pt-BR" sz="3200" dirty="0"/>
              <a:t>pelo nome</a:t>
            </a:r>
            <a:r>
              <a:rPr lang="pt-BR" sz="3200" dirty="0" smtClean="0"/>
              <a:t>.</a:t>
            </a:r>
          </a:p>
          <a:p>
            <a:pPr algn="just"/>
            <a:r>
              <a:rPr lang="pt-BR" sz="3200" dirty="0"/>
              <a:t>Enquanto estiver falando ao telefone, não faça outras coisas como digitar, mexer com </a:t>
            </a:r>
            <a:r>
              <a:rPr lang="pt-BR" sz="3200" dirty="0" smtClean="0"/>
              <a:t>papéis etc. A </a:t>
            </a:r>
            <a:r>
              <a:rPr lang="pt-BR" sz="3200" dirty="0"/>
              <a:t>pessoa do outro lado, com certeza, vai perceber e pode achar que você não está lhe dando </a:t>
            </a:r>
            <a:r>
              <a:rPr lang="pt-BR" sz="3200" dirty="0" smtClean="0"/>
              <a:t>a devida </a:t>
            </a:r>
            <a:r>
              <a:rPr lang="pt-BR" sz="3200" dirty="0"/>
              <a:t>atenção.</a:t>
            </a:r>
          </a:p>
          <a:p>
            <a:pPr algn="just"/>
            <a:endParaRPr lang="pt-BR" sz="3000" b="1" u="sng" dirty="0"/>
          </a:p>
        </p:txBody>
      </p:sp>
    </p:spTree>
    <p:extLst>
      <p:ext uri="{BB962C8B-B14F-4D97-AF65-F5344CB8AC3E}">
        <p14:creationId xmlns:p14="http://schemas.microsoft.com/office/powerpoint/2010/main" val="69319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8163" algn="just"/>
            <a:r>
              <a:rPr lang="pt-BR" sz="2600" dirty="0" smtClean="0">
                <a:solidFill>
                  <a:srgbClr val="000000"/>
                </a:solidFill>
                <a:latin typeface="ff13"/>
              </a:rPr>
              <a:t>Não coma enquanto estiver ao telefone. Mesmo o som de uma simples bala, chiclete ou pastilha é percebido pelo interlocutor e pode ser interpretado como pouco caso seu.</a:t>
            </a:r>
            <a:endParaRPr lang="pt-BR" sz="2600" dirty="0" smtClean="0">
              <a:solidFill>
                <a:srgbClr val="000000"/>
              </a:solidFill>
              <a:latin typeface="Source Sans Pro"/>
            </a:endParaRPr>
          </a:p>
          <a:p>
            <a:pPr indent="538163" algn="just"/>
            <a:r>
              <a:rPr lang="pt-BR" sz="2600" dirty="0" smtClean="0">
                <a:solidFill>
                  <a:srgbClr val="000000"/>
                </a:solidFill>
                <a:latin typeface="ff13"/>
              </a:rPr>
              <a:t>Durante uma reunião na sua sala, se o telefone tocar, peça licença aos demais, atenda e, ao desligar, desculpe-se pela interrupção.</a:t>
            </a:r>
            <a:endParaRPr lang="pt-BR" sz="2600" dirty="0" smtClean="0">
              <a:solidFill>
                <a:srgbClr val="000000"/>
              </a:solidFill>
              <a:latin typeface="Source Sans Pro"/>
            </a:endParaRPr>
          </a:p>
          <a:p>
            <a:pPr indent="538163" algn="just"/>
            <a:r>
              <a:rPr lang="pt-BR" sz="2600" dirty="0" smtClean="0">
                <a:solidFill>
                  <a:srgbClr val="000000"/>
                </a:solidFill>
                <a:latin typeface="ff13"/>
              </a:rPr>
              <a:t>Se você recebeu a ligação e precisa de algum tempo para dar uma resposta, comprometa-se aligar, informando quando e a que horas telefonará.</a:t>
            </a:r>
            <a:endParaRPr lang="pt-BR" sz="2600" dirty="0" smtClean="0">
              <a:solidFill>
                <a:srgbClr val="000000"/>
              </a:solidFill>
              <a:latin typeface="Source Sans Pro"/>
            </a:endParaRPr>
          </a:p>
          <a:p>
            <a:pPr indent="538163" algn="just"/>
            <a:r>
              <a:rPr lang="pt-BR" sz="2600" dirty="0" smtClean="0">
                <a:solidFill>
                  <a:srgbClr val="000000"/>
                </a:solidFill>
                <a:latin typeface="ff13"/>
              </a:rPr>
              <a:t>Sua voz deve soar calma e agradável, por mais que esteja sobrecarregado de trabalho.</a:t>
            </a:r>
          </a:p>
          <a:p>
            <a:pPr indent="538163" algn="just"/>
            <a:r>
              <a:rPr lang="pt-BR" sz="3000" dirty="0"/>
              <a:t>E lembre-se: quem faz a ligação deve desligar primeiro</a:t>
            </a:r>
            <a:r>
              <a:rPr lang="pt-BR" sz="3000" dirty="0" smtClean="0"/>
              <a:t>. Esta </a:t>
            </a:r>
            <a:r>
              <a:rPr lang="pt-BR" sz="3000" dirty="0"/>
              <a:t>regra só deve ser quebrada quando o outro estende demais a conversa e não percebe </a:t>
            </a:r>
            <a:r>
              <a:rPr lang="pt-BR" sz="3000" dirty="0" smtClean="0"/>
              <a:t>que está </a:t>
            </a:r>
            <a:r>
              <a:rPr lang="pt-BR" sz="3000" dirty="0"/>
              <a:t>na hora de desligar, mesmo depois de você dizer que está muito ocupado ou que tem </a:t>
            </a:r>
            <a:r>
              <a:rPr lang="pt-BR" sz="3000" dirty="0" smtClean="0"/>
              <a:t>um compromisso </a:t>
            </a:r>
            <a:r>
              <a:rPr lang="pt-BR" sz="3000" dirty="0"/>
              <a:t>urgente naquela hora</a:t>
            </a:r>
            <a:r>
              <a:rPr lang="pt-BR" sz="3000" dirty="0" smtClean="0"/>
              <a:t>. Uma </a:t>
            </a:r>
            <a:r>
              <a:rPr lang="pt-BR" sz="3000" dirty="0"/>
              <a:t>saída educada é interromper a conversa dizendo "</a:t>
            </a:r>
            <a:r>
              <a:rPr lang="pt-BR" sz="3000" dirty="0" smtClean="0"/>
              <a:t>foi um </a:t>
            </a:r>
            <a:r>
              <a:rPr lang="pt-BR" sz="3000" dirty="0"/>
              <a:t>prazer receber sua ligação, mas eu preciso desligar". Se ele mesmo assim não desligar antes, você pode desligar primeiro</a:t>
            </a:r>
            <a:r>
              <a:rPr lang="pt-BR" sz="2800" dirty="0"/>
              <a:t>.</a:t>
            </a:r>
            <a:endParaRPr lang="pt-BR" sz="2800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18033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4823</TotalTime>
  <Words>732</Words>
  <Application>Microsoft Office PowerPoint</Application>
  <PresentationFormat>Widescreen</PresentationFormat>
  <Paragraphs>281</Paragraphs>
  <Slides>36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47" baseType="lpstr">
      <vt:lpstr>Arial</vt:lpstr>
      <vt:lpstr>Calibri</vt:lpstr>
      <vt:lpstr>Calibri Light</vt:lpstr>
      <vt:lpstr>ff13</vt:lpstr>
      <vt:lpstr>ff14</vt:lpstr>
      <vt:lpstr>ff17</vt:lpstr>
      <vt:lpstr>ff18</vt:lpstr>
      <vt:lpstr>ff6</vt:lpstr>
      <vt:lpstr>Source Sans Pro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Fernando</dc:creator>
  <cp:lastModifiedBy>pc</cp:lastModifiedBy>
  <cp:revision>191</cp:revision>
  <dcterms:created xsi:type="dcterms:W3CDTF">2018-06-17T22:50:12Z</dcterms:created>
  <dcterms:modified xsi:type="dcterms:W3CDTF">2019-10-22T14:37:18Z</dcterms:modified>
</cp:coreProperties>
</file>