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7" r:id="rId2"/>
    <p:sldId id="454" r:id="rId3"/>
    <p:sldId id="455" r:id="rId4"/>
    <p:sldId id="456" r:id="rId5"/>
    <p:sldId id="323" r:id="rId6"/>
    <p:sldId id="260" r:id="rId7"/>
    <p:sldId id="402" r:id="rId8"/>
    <p:sldId id="392" r:id="rId9"/>
    <p:sldId id="391" r:id="rId10"/>
    <p:sldId id="387" r:id="rId11"/>
    <p:sldId id="264" r:id="rId12"/>
    <p:sldId id="394" r:id="rId13"/>
    <p:sldId id="393" r:id="rId14"/>
    <p:sldId id="266" r:id="rId15"/>
    <p:sldId id="384" r:id="rId16"/>
    <p:sldId id="389" r:id="rId17"/>
    <p:sldId id="396" r:id="rId18"/>
    <p:sldId id="397" r:id="rId19"/>
    <p:sldId id="412" r:id="rId20"/>
    <p:sldId id="408" r:id="rId21"/>
    <p:sldId id="439" r:id="rId22"/>
    <p:sldId id="400" r:id="rId23"/>
    <p:sldId id="409" r:id="rId24"/>
    <p:sldId id="420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2" r:id="rId37"/>
    <p:sldId id="451" r:id="rId38"/>
    <p:sldId id="45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>
        <p:scale>
          <a:sx n="45" d="100"/>
          <a:sy n="45" d="100"/>
        </p:scale>
        <p:origin x="-76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55181"/>
            <a:ext cx="10364451" cy="1339703"/>
          </a:xfrm>
        </p:spPr>
        <p:txBody>
          <a:bodyPr>
            <a:normAutofit/>
          </a:bodyPr>
          <a:lstStyle/>
          <a:p>
            <a:r>
              <a:rPr lang="pt-BR" sz="7200" b="1" cap="none" dirty="0" smtClean="0">
                <a:solidFill>
                  <a:srgbClr val="FF0000"/>
                </a:solidFill>
                <a:latin typeface="Arial Black" pitchFamily="34" charset="0"/>
              </a:rPr>
              <a:t>SISTEMA NERVOSO</a:t>
            </a:r>
            <a:endParaRPr lang="pt-BR" sz="7200" b="1" cap="none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58678"/>
            <a:ext cx="12192000" cy="51993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b="1" cap="none" dirty="0" smtClean="0">
                <a:latin typeface="Arial" pitchFamily="34" charset="0"/>
                <a:cs typeface="Arial" pitchFamily="34" charset="0"/>
              </a:rPr>
              <a:t>CONTROLA, COORDENA E PROCESSA AS FUNÇÕES DE TODOS OS SISTEMAS DO ORGANISMO, ALÉM DE INTERPRETÁ-LAS DE MANEIRA ADEQUADA</a:t>
            </a:r>
          </a:p>
          <a:p>
            <a:pPr algn="ctr">
              <a:buNone/>
            </a:pP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pt-BR" sz="4800" b="1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Sensação, interpretação, orientação, assimilação, comunicação</a:t>
            </a:r>
            <a:endParaRPr lang="pt-BR" sz="3200" b="1" cap="non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459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Neuronio tip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"/>
            <a:ext cx="9739423" cy="29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Neuônios tipos multipolar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30009"/>
            <a:ext cx="11164186" cy="332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9590567" y="6251944"/>
            <a:ext cx="1509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Cerebelo</a:t>
            </a:r>
            <a:r>
              <a:rPr lang="pt-BR" altLang="pt-BR" sz="1200" b="1" dirty="0"/>
              <a:t> </a:t>
            </a: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5826643" y="6188150"/>
            <a:ext cx="2402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 err="1"/>
              <a:t>Cortex</a:t>
            </a:r>
            <a:r>
              <a:rPr lang="pt-BR" altLang="pt-BR" sz="2400" b="1" dirty="0"/>
              <a:t> cerebral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3317357" y="4890978"/>
            <a:ext cx="1275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Medula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7612911" y="2977116"/>
            <a:ext cx="2445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Gânglio sensitivo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4489451" y="2977116"/>
            <a:ext cx="101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Retina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956930" y="2998381"/>
            <a:ext cx="187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Invertebrado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1930401" y="762000"/>
            <a:ext cx="75841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400" b="1" dirty="0" smtClean="0"/>
              <a:t>POLAES</a:t>
            </a:r>
            <a:endParaRPr lang="pt-BR" altLang="pt-BR" sz="1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  <p:bldP spid="7177" grpId="0"/>
      <p:bldP spid="7178" grpId="0"/>
      <p:bldP spid="71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82772"/>
            <a:ext cx="12192000" cy="1509822"/>
          </a:xfrm>
        </p:spPr>
        <p:txBody>
          <a:bodyPr>
            <a:normAutofit fontScale="90000"/>
          </a:bodyPr>
          <a:lstStyle/>
          <a:p>
            <a:r>
              <a:rPr lang="pt-BR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CLASSIFICAÇÃO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FUNCIONAL 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baseada na direção de transporte de impulsos</a:t>
            </a:r>
            <a:r>
              <a:rPr lang="pt-BR" sz="6600" cap="none" dirty="0" smtClean="0">
                <a:latin typeface="Comic Sans MS" panose="030F0702030302020204" pitchFamily="66" charset="0"/>
              </a:rPr>
              <a:t/>
            </a:r>
            <a:br>
              <a:rPr lang="pt-BR" sz="6600" cap="none" dirty="0" smtClean="0">
                <a:latin typeface="Comic Sans MS" panose="030F0702030302020204" pitchFamily="66" charset="0"/>
              </a:rPr>
            </a:br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1999" cy="5257799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pt-BR" sz="3300" b="1" cap="none" dirty="0" smtClean="0">
                <a:latin typeface="Arial" pitchFamily="34" charset="0"/>
                <a:cs typeface="Arial" pitchFamily="34" charset="0"/>
              </a:rPr>
              <a:t>AFERENTES (sensoriais) </a:t>
            </a:r>
            <a:r>
              <a:rPr lang="pt-BR" sz="3300" cap="none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Neurônios (fibras nervosas) trazem impulsos da pele ou outros órgãos sensoriais (temperatura, pressão, luz e estímulos similares) para o sistema nervoso central. O</a:t>
            </a:r>
            <a:r>
              <a:rPr lang="pt-BR" sz="3300" cap="none" dirty="0" smtClean="0">
                <a:latin typeface="Arial" pitchFamily="34" charset="0"/>
                <a:cs typeface="Arial" pitchFamily="34" charset="0"/>
              </a:rPr>
              <a:t>s neurônios aferentes têm seus corpos situados em gânglios sensitivos próximos ao SNC- receptores.</a:t>
            </a: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3200" cap="none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EFERENTES (motores) 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Neurônios que levam impulsos do sistema nervoso central para os músculos e glândulas. </a:t>
            </a:r>
          </a:p>
          <a:p>
            <a:pPr lvl="1" algn="just">
              <a:buNone/>
            </a:pPr>
            <a:endParaRPr lang="pt-BR" sz="3200" cap="none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ASSOCIAÇÃO (</a:t>
            </a:r>
            <a:r>
              <a:rPr lang="pt-BR" sz="3200" b="1" cap="none" dirty="0" err="1" smtClean="0">
                <a:latin typeface="Arial" pitchFamily="34" charset="0"/>
                <a:cs typeface="Arial" pitchFamily="34" charset="0"/>
              </a:rPr>
              <a:t>interneurônios</a:t>
            </a:r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 conectam neurônios aferentes e eferentes no SNC</a:t>
            </a:r>
          </a:p>
          <a:p>
            <a:pPr lvl="1" algn="just"/>
            <a:endParaRPr lang="pt-BR" sz="3200" cap="non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images.slideplayer.com.br/6/1671595/slides/slide_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7200" dirty="0"/>
          </a:p>
        </p:txBody>
      </p:sp>
      <p:pic>
        <p:nvPicPr>
          <p:cNvPr id="5122" name="Picture 2" descr="https://sites.google.com/site/anatomiafisioterapia/_/rsrc/1313439606903/roteiros-praticos/introducao-ao-sistema-nervoso/d5.jpg?height=233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2112"/>
          </a:xfrm>
        </p:spPr>
        <p:txBody>
          <a:bodyPr>
            <a:normAutofit/>
          </a:bodyPr>
          <a:lstStyle/>
          <a:p>
            <a:r>
              <a:rPr lang="pt-BR" sz="72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NEUROGLIA</a:t>
            </a:r>
            <a:endParaRPr lang="pt-BR" sz="72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82233"/>
            <a:ext cx="11908465" cy="547576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cap="non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Astrócitos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(SNC)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(e células satélite (SNP)):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 controle do espaço intersticial, manutenção da barreira hemato-encefálica, sustentação para neurônios, realização de reparos no tecido nervoso danificado, direcionamento do desenvolvimento do neurônio.</a:t>
            </a:r>
          </a:p>
          <a:p>
            <a:pPr algn="just"/>
            <a:r>
              <a:rPr lang="pt-BR" b="1" cap="non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Oligodendrócitos</a:t>
            </a:r>
            <a:r>
              <a:rPr lang="pt-BR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(SNC)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 (e </a:t>
            </a:r>
            <a:r>
              <a:rPr lang="pt-BR" i="1" cap="none" dirty="0" err="1" smtClean="0">
                <a:latin typeface="Arial" pitchFamily="34" charset="0"/>
                <a:cs typeface="Arial" pitchFamily="34" charset="0"/>
              </a:rPr>
              <a:t>Schwann</a:t>
            </a:r>
            <a:r>
              <a:rPr lang="pt-BR" i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(SNP)): participam na formação da bainha de mielina</a:t>
            </a:r>
          </a:p>
          <a:p>
            <a:pPr algn="just"/>
            <a:r>
              <a:rPr lang="pt-BR" b="1" cap="non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Micróglia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(SNC)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 fagocitam patógenos e produtos residuais.</a:t>
            </a:r>
          </a:p>
          <a:p>
            <a:pPr algn="just"/>
            <a:r>
              <a:rPr lang="pt-BR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Células ependimais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cap="none" dirty="0" err="1" smtClean="0">
                <a:latin typeface="Arial" pitchFamily="34" charset="0"/>
                <a:cs typeface="Arial" pitchFamily="34" charset="0"/>
              </a:rPr>
              <a:t>ependimárias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(SNC)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 formam uma camada celular denominada epêndima responsável pela formação e circulação do líquor.</a:t>
            </a:r>
            <a:endParaRPr lang="pt-BR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foescola.com/wp-content/uploads/2010/04/celulas-g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8000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SINAPSE</a:t>
            </a:r>
            <a:endParaRPr lang="pt-BR" sz="8000" b="1" cap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11780874" cy="5257799"/>
          </a:xfrm>
        </p:spPr>
        <p:txBody>
          <a:bodyPr>
            <a:normAutofit/>
          </a:bodyPr>
          <a:lstStyle/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pt-BR" sz="4400" cap="none" dirty="0" smtClean="0">
                <a:latin typeface="Arial" pitchFamily="34" charset="0"/>
                <a:cs typeface="Arial" pitchFamily="34" charset="0"/>
              </a:rPr>
              <a:t>ona ativa de contato entre uma terminação nervosa e outros neurônios, células musculares ou células glandulares. </a:t>
            </a:r>
          </a:p>
          <a:p>
            <a:pPr algn="just"/>
            <a:r>
              <a:rPr lang="pt-BR" sz="4400" cap="none" dirty="0" smtClean="0">
                <a:latin typeface="Arial" pitchFamily="34" charset="0"/>
                <a:cs typeface="Arial" pitchFamily="34" charset="0"/>
              </a:rPr>
              <a:t>composta por: membrana da célula pré-sináptica, fenda sináptica e membrana pós-sináptica. </a:t>
            </a:r>
            <a:endParaRPr lang="pt-BR" sz="4400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592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A sequencia de evento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233" y="3860801"/>
            <a:ext cx="2167467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6387" name="Picture 3" descr="PA sequencia de eventos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1" y="3860801"/>
            <a:ext cx="2190751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6388" name="Picture 4" descr="PA sequencia de evento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2033" y="3860801"/>
            <a:ext cx="2203451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6389" name="Picture 5" descr="PA sequencia de eventos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3867" y="3860801"/>
            <a:ext cx="2125133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188914"/>
            <a:ext cx="12192000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IMPULSO ELÉTRICOS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são gerados no corpo celular e dendritos e depois propagados para o axônio</a:t>
            </a:r>
            <a:r>
              <a:rPr lang="pt-BR" sz="2000" b="1" dirty="0"/>
              <a:t>.</a:t>
            </a:r>
          </a:p>
        </p:txBody>
      </p:sp>
      <p:pic>
        <p:nvPicPr>
          <p:cNvPr id="16391" name="Picture 7" descr="Potencial de Açã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0151" y="1341438"/>
            <a:ext cx="10464800" cy="2208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80018" y="6186489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4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683000" y="6165850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5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383867" y="6165850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6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8976785" y="6165850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7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57300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SISTEMA NERVOSO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6447" y="1297173"/>
            <a:ext cx="11568223" cy="527374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Integração e coordenação das funções orgânicas</a:t>
            </a:r>
          </a:p>
          <a:p>
            <a:r>
              <a:rPr lang="pt-BR" dirty="0" smtClean="0"/>
              <a:t>Recepção de estímulos internos e do ambiente e elaboração de respostas para promover ajustes</a:t>
            </a:r>
          </a:p>
          <a:p>
            <a:r>
              <a:rPr lang="pt-BR" dirty="0" smtClean="0"/>
              <a:t>Emissão de ordens dos centros nervosos para os órgãos efetuadores (glândulas e músculos)</a:t>
            </a:r>
          </a:p>
          <a:p>
            <a:r>
              <a:rPr lang="pt-BR" dirty="0" smtClean="0"/>
              <a:t>Associação e  interpretação das informações de diferentes centros nervosos</a:t>
            </a:r>
          </a:p>
          <a:p>
            <a:r>
              <a:rPr lang="pt-BR" dirty="0" err="1" smtClean="0"/>
              <a:t>Neurossecreção</a:t>
            </a:r>
            <a:endParaRPr lang="pt-BR" dirty="0" smtClean="0"/>
          </a:p>
          <a:p>
            <a:r>
              <a:rPr lang="pt-BR" dirty="0" err="1" smtClean="0"/>
              <a:t>Homeostase</a:t>
            </a:r>
            <a:endParaRPr lang="pt-BR" dirty="0" smtClean="0"/>
          </a:p>
          <a:p>
            <a:r>
              <a:rPr lang="pt-BR" dirty="0" smtClean="0"/>
              <a:t>Armazenamento de informações adquiridas (memória)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3800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napse Tip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84522"/>
            <a:ext cx="4933507" cy="577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88689" y="2133600"/>
            <a:ext cx="6378896" cy="25545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1 e 1’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axo-dendrítica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2       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axo-axônica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3       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dendro-dendrítica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4       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axo-somática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14917" y="260351"/>
            <a:ext cx="10657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TIPOS DE SINAPSE NERVOSA 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05786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TIPOS DE SINAPSE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78195"/>
            <a:ext cx="12191999" cy="5879805"/>
          </a:xfrm>
        </p:spPr>
        <p:txBody>
          <a:bodyPr>
            <a:noAutofit/>
          </a:bodyPr>
          <a:lstStyle/>
          <a:p>
            <a:pPr marL="342900" lvl="2" indent="-342900"/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ELÉTRICAS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transmitem informação instantaneamente de uma célula para outra, com transferência direta de corrente elétrica entre a célula pré-sináptica e a pós-sináptica, por junções comunicantes do tipo GAP.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Ú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teis quando a velocidade e a precisão na transmissão do impulso são fundamentais, como, por exemplo, no músculo cardíaco e no músculo liso.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QUÍMICAS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utilizam mediadores químicos,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os neurotransmissores, que medeiam o sinal químico de uma célula pré-sináptica passando pela fenda para uma célula pós-sináptica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8000" dirty="0"/>
          </a:p>
        </p:txBody>
      </p:sp>
      <p:pic>
        <p:nvPicPr>
          <p:cNvPr id="12292" name="Picture 4" descr="http://image.slidesharecdn.com/3sinapsentmecanismo-1209701274403675-8/95/mecanismo-das-sinapses-4-728.jpg?cb=1211201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6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44450"/>
            <a:ext cx="12192000" cy="22467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- A maquinaria neuronal realiza suas funções metabólicas e sintetiza substâncias químicas específicas: </a:t>
            </a:r>
            <a:r>
              <a:rPr lang="pt-BR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neurotransmissores</a:t>
            </a:r>
            <a:r>
              <a:rPr lang="pt-BR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que são armazenadas em </a:t>
            </a:r>
            <a:r>
              <a:rPr lang="pt-BR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vesículas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- As vesículas são transportadas e armazenadas nos terminais nervosos de onde são </a:t>
            </a:r>
            <a:r>
              <a:rPr lang="pt-BR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secretadas.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315" name="Picture 3" descr="Sintese e armazenamento de 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39162"/>
            <a:ext cx="12192000" cy="4436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37953" y="571500"/>
            <a:ext cx="11554047" cy="6172200"/>
            <a:chOff x="1066800" y="304800"/>
            <a:chExt cx="8177212" cy="6172200"/>
          </a:xfrm>
        </p:grpSpPr>
        <p:pic>
          <p:nvPicPr>
            <p:cNvPr id="24580" name="Picture 2" descr="Slide1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85"/>
            <a:stretch>
              <a:fillRect/>
            </a:stretch>
          </p:blipFill>
          <p:spPr bwMode="auto">
            <a:xfrm>
              <a:off x="1066800" y="304800"/>
              <a:ext cx="7391400" cy="61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 Box 3"/>
            <p:cNvSpPr txBox="1">
              <a:spLocks noChangeArrowheads="1"/>
            </p:cNvSpPr>
            <p:nvPr/>
          </p:nvSpPr>
          <p:spPr bwMode="auto">
            <a:xfrm>
              <a:off x="4937125" y="1889125"/>
              <a:ext cx="3169203" cy="12003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Chegada do</a:t>
              </a:r>
            </a:p>
            <a:p>
              <a:r>
                <a:rPr lang="pt-BR" sz="2400" b="1" dirty="0"/>
                <a:t>Impulso nervoso no terminal do neurônio 1</a:t>
              </a:r>
            </a:p>
          </p:txBody>
        </p:sp>
        <p:sp>
          <p:nvSpPr>
            <p:cNvPr id="24582" name="Text Box 4"/>
            <p:cNvSpPr txBox="1">
              <a:spLocks noChangeArrowheads="1"/>
            </p:cNvSpPr>
            <p:nvPr/>
          </p:nvSpPr>
          <p:spPr bwMode="auto">
            <a:xfrm>
              <a:off x="6894217" y="3646082"/>
              <a:ext cx="2349795" cy="8309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Geração de impulso nervoso no neurônio 2</a:t>
              </a:r>
            </a:p>
          </p:txBody>
        </p:sp>
      </p:grp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0" y="115888"/>
            <a:ext cx="12192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MECANISMO DA NEUROTRANSMISSÃO QUÍMICA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FF0000"/>
                </a:solidFill>
              </a:rPr>
              <a:t>NEUROTRANSMISSORES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 smtClean="0"/>
              <a:t>substâncias </a:t>
            </a:r>
            <a:r>
              <a:rPr lang="pt-BR" sz="4800" dirty="0"/>
              <a:t>encontradas em vesículas próximas às sinapses, de natureza química variada, que ao serem liberadas pela fibra pré-sináptica na fenda sináptica estimulam ou inibem a fibra </a:t>
            </a:r>
            <a:r>
              <a:rPr lang="pt-BR" sz="4800" dirty="0" smtClean="0"/>
              <a:t>pós-sináptica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C00000"/>
                </a:solidFill>
              </a:rPr>
              <a:t>Acetilcolina (</a:t>
            </a:r>
            <a:r>
              <a:rPr lang="pt-BR" sz="6000" b="1" dirty="0" err="1" smtClean="0">
                <a:solidFill>
                  <a:srgbClr val="C00000"/>
                </a:solidFill>
              </a:rPr>
              <a:t>ACh</a:t>
            </a:r>
            <a:r>
              <a:rPr lang="pt-BR" sz="6000" b="1" dirty="0" smtClean="0">
                <a:solidFill>
                  <a:srgbClr val="C00000"/>
                </a:solidFill>
              </a:rPr>
              <a:t>) </a:t>
            </a:r>
            <a:endParaRPr lang="pt-BR" sz="60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772" y="1600201"/>
            <a:ext cx="11419368" cy="482186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Encontrada no córtex </a:t>
            </a:r>
            <a:r>
              <a:rPr lang="pt-BR" sz="3600" dirty="0"/>
              <a:t>cerebral, </a:t>
            </a:r>
            <a:r>
              <a:rPr lang="pt-BR" sz="3600" dirty="0" smtClean="0"/>
              <a:t> junções </a:t>
            </a:r>
            <a:r>
              <a:rPr lang="pt-BR" sz="3600" dirty="0"/>
              <a:t>neuromusculares esqueléticas e no sistema nervoso </a:t>
            </a:r>
            <a:r>
              <a:rPr lang="pt-BR" sz="3600" dirty="0" smtClean="0"/>
              <a:t>autônomo</a:t>
            </a:r>
          </a:p>
          <a:p>
            <a:r>
              <a:rPr lang="pt-BR" sz="3600" dirty="0" smtClean="0"/>
              <a:t>usualmente </a:t>
            </a:r>
            <a:r>
              <a:rPr lang="pt-BR" sz="3600" dirty="0" err="1" smtClean="0"/>
              <a:t>excitatória</a:t>
            </a:r>
            <a:endParaRPr lang="pt-BR" sz="3600" dirty="0" smtClean="0"/>
          </a:p>
          <a:p>
            <a:r>
              <a:rPr lang="pt-BR" sz="3600" dirty="0" smtClean="0"/>
              <a:t>participa </a:t>
            </a:r>
            <a:r>
              <a:rPr lang="pt-BR" sz="3600" dirty="0"/>
              <a:t>no controle motor e na formação da </a:t>
            </a:r>
            <a:r>
              <a:rPr lang="pt-BR" sz="3600" dirty="0" smtClean="0"/>
              <a:t>memória</a:t>
            </a:r>
          </a:p>
          <a:p>
            <a:r>
              <a:rPr lang="pt-BR" sz="3600" dirty="0" smtClean="0"/>
              <a:t> </a:t>
            </a:r>
            <a:r>
              <a:rPr lang="pt-BR" sz="3600" dirty="0"/>
              <a:t>a</a:t>
            </a:r>
            <a:r>
              <a:rPr lang="pt-BR" sz="3600" dirty="0" smtClean="0"/>
              <a:t> </a:t>
            </a:r>
            <a:r>
              <a:rPr lang="pt-BR" sz="3600" dirty="0"/>
              <a:t>inativação dos seus receptores musculares </a:t>
            </a:r>
            <a:r>
              <a:rPr lang="pt-BR" sz="3600" dirty="0" smtClean="0"/>
              <a:t>causa </a:t>
            </a:r>
            <a:r>
              <a:rPr lang="pt-BR" sz="3600" dirty="0" err="1" smtClean="0"/>
              <a:t>miastenia</a:t>
            </a:r>
            <a:r>
              <a:rPr lang="pt-BR" sz="3600" dirty="0" smtClean="0"/>
              <a:t> </a:t>
            </a:r>
            <a:r>
              <a:rPr lang="pt-BR" sz="3600" dirty="0"/>
              <a:t>grave</a:t>
            </a:r>
            <a:r>
              <a:rPr lang="pt-BR" sz="3600" b="1" dirty="0"/>
              <a:t> </a:t>
            </a:r>
            <a:r>
              <a:rPr lang="pt-BR" sz="3600" dirty="0" smtClean="0"/>
              <a:t>(paralisia </a:t>
            </a:r>
            <a:r>
              <a:rPr lang="pt-BR" sz="3600" dirty="0"/>
              <a:t>muscular</a:t>
            </a:r>
            <a:r>
              <a:rPr lang="pt-BR" sz="3600" dirty="0" smtClean="0"/>
              <a:t>) e </a:t>
            </a:r>
            <a:r>
              <a:rPr lang="pt-BR" sz="3600" dirty="0"/>
              <a:t>Doença de </a:t>
            </a:r>
            <a:r>
              <a:rPr lang="pt-BR" sz="3600" dirty="0" smtClean="0"/>
              <a:t>Alzheimer</a:t>
            </a:r>
            <a:endParaRPr lang="pt-BR" sz="36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69581"/>
          </a:xfrm>
        </p:spPr>
        <p:txBody>
          <a:bodyPr>
            <a:normAutofit fontScale="90000"/>
          </a:bodyPr>
          <a:lstStyle/>
          <a:p>
            <a:r>
              <a:rPr lang="pt-BR" sz="7200" b="1" dirty="0" smtClean="0">
                <a:solidFill>
                  <a:srgbClr val="C00000"/>
                </a:solidFill>
              </a:rPr>
              <a:t>Dopamina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69581"/>
            <a:ext cx="12192000" cy="5688419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Presente </a:t>
            </a:r>
            <a:r>
              <a:rPr lang="pt-BR" sz="4000" dirty="0"/>
              <a:t>em neurônios do SNC e também nos gânglios </a:t>
            </a:r>
            <a:r>
              <a:rPr lang="pt-BR" sz="4000" dirty="0" smtClean="0"/>
              <a:t>vegetativos (do SNA)</a:t>
            </a:r>
          </a:p>
          <a:p>
            <a:r>
              <a:rPr lang="pt-BR" sz="4000" dirty="0" smtClean="0"/>
              <a:t> </a:t>
            </a:r>
            <a:r>
              <a:rPr lang="pt-BR" sz="4000" dirty="0"/>
              <a:t>N</a:t>
            </a:r>
            <a:r>
              <a:rPr lang="pt-BR" sz="4000" dirty="0" smtClean="0"/>
              <a:t>ormalmente </a:t>
            </a:r>
            <a:r>
              <a:rPr lang="pt-BR" sz="4000" dirty="0" err="1" smtClean="0"/>
              <a:t>excitatória</a:t>
            </a:r>
            <a:endParaRPr lang="pt-BR" sz="4000" dirty="0" smtClean="0"/>
          </a:p>
          <a:p>
            <a:r>
              <a:rPr lang="pt-BR" sz="4000" dirty="0" smtClean="0"/>
              <a:t>Produz </a:t>
            </a:r>
            <a:r>
              <a:rPr lang="pt-BR" sz="4000" dirty="0"/>
              <a:t>sensações de satisfação e </a:t>
            </a:r>
            <a:r>
              <a:rPr lang="pt-BR" sz="4000" dirty="0" smtClean="0"/>
              <a:t>prazer</a:t>
            </a:r>
          </a:p>
          <a:p>
            <a:r>
              <a:rPr lang="pt-BR" sz="4000" dirty="0" smtClean="0"/>
              <a:t>A </a:t>
            </a:r>
            <a:r>
              <a:rPr lang="pt-BR" sz="4000" dirty="0"/>
              <a:t>doença de Parkinson está associada a uma deficiência de dopamina </a:t>
            </a:r>
            <a:r>
              <a:rPr lang="pt-BR" sz="4000" dirty="0" smtClean="0"/>
              <a:t>(patologia </a:t>
            </a:r>
            <a:r>
              <a:rPr lang="pt-BR" sz="4000" dirty="0" err="1"/>
              <a:t>neurodegenerativa</a:t>
            </a:r>
            <a:r>
              <a:rPr lang="pt-BR" sz="4000" dirty="0"/>
              <a:t> que destrói os neurônios dopaminérgicos</a:t>
            </a:r>
            <a:r>
              <a:rPr lang="pt-BR" sz="4000" dirty="0" smtClean="0"/>
              <a:t>)</a:t>
            </a:r>
            <a:endParaRPr lang="pt-BR" sz="40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75907"/>
          </a:xfrm>
        </p:spPr>
        <p:txBody>
          <a:bodyPr/>
          <a:lstStyle/>
          <a:p>
            <a:r>
              <a:rPr lang="pt-BR" sz="6600" b="1" dirty="0" smtClean="0">
                <a:solidFill>
                  <a:srgbClr val="C00000"/>
                </a:solidFill>
              </a:rPr>
              <a:t>Noradrenalina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54642"/>
            <a:ext cx="12191999" cy="5603358"/>
          </a:xfrm>
        </p:spPr>
        <p:txBody>
          <a:bodyPr>
            <a:normAutofit/>
          </a:bodyPr>
          <a:lstStyle/>
          <a:p>
            <a:r>
              <a:rPr lang="pt-BR" b="1" dirty="0" smtClean="0"/>
              <a:t> </a:t>
            </a:r>
            <a:r>
              <a:rPr lang="pt-BR" sz="4000" dirty="0" smtClean="0"/>
              <a:t>Liberada </a:t>
            </a:r>
            <a:r>
              <a:rPr lang="pt-BR" sz="4000" dirty="0"/>
              <a:t>em algumas junções neuromusculares e </a:t>
            </a:r>
            <a:r>
              <a:rPr lang="pt-BR" sz="4000" dirty="0" err="1" smtClean="0"/>
              <a:t>neuroglandulares</a:t>
            </a:r>
            <a:r>
              <a:rPr lang="pt-BR" sz="4000" dirty="0"/>
              <a:t> </a:t>
            </a:r>
            <a:r>
              <a:rPr lang="pt-BR" sz="4000" dirty="0" smtClean="0"/>
              <a:t>e presente </a:t>
            </a:r>
            <a:r>
              <a:rPr lang="pt-BR" sz="4000" dirty="0"/>
              <a:t>nas células da medula supra-renal e em neurônios dos </a:t>
            </a:r>
            <a:r>
              <a:rPr lang="pt-BR" sz="4000" dirty="0" smtClean="0"/>
              <a:t>SNC</a:t>
            </a:r>
          </a:p>
          <a:p>
            <a:r>
              <a:rPr lang="pt-BR" sz="4000" dirty="0" smtClean="0"/>
              <a:t>normalmente </a:t>
            </a:r>
            <a:r>
              <a:rPr lang="pt-BR" sz="4000" dirty="0" err="1" smtClean="0"/>
              <a:t>excitatória</a:t>
            </a:r>
            <a:endParaRPr lang="pt-BR" sz="4000" dirty="0" smtClean="0"/>
          </a:p>
          <a:p>
            <a:r>
              <a:rPr lang="pt-BR" sz="4000" dirty="0" smtClean="0"/>
              <a:t>relacionada </a:t>
            </a:r>
            <a:r>
              <a:rPr lang="pt-BR" sz="4000" dirty="0"/>
              <a:t>à vigília, aos sonhos e à regulação do </a:t>
            </a:r>
            <a:r>
              <a:rPr lang="pt-BR" sz="4000" dirty="0" smtClean="0"/>
              <a:t>humor</a:t>
            </a:r>
          </a:p>
          <a:p>
            <a:r>
              <a:rPr lang="pt-BR" sz="4000" dirty="0" smtClean="0"/>
              <a:t> </a:t>
            </a:r>
            <a:r>
              <a:rPr lang="pt-BR" sz="4000" dirty="0"/>
              <a:t>responsável pelos efeitos da ativação do Sistema Nervoso Simpático (SNS</a:t>
            </a:r>
            <a:r>
              <a:rPr lang="pt-BR" sz="4000" dirty="0" smtClean="0"/>
              <a:t>)</a:t>
            </a:r>
            <a:endParaRPr lang="pt-BR" sz="40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8316"/>
          </a:xfrm>
        </p:spPr>
        <p:txBody>
          <a:bodyPr>
            <a:normAutofit fontScale="90000"/>
          </a:bodyPr>
          <a:lstStyle/>
          <a:p>
            <a:r>
              <a:rPr lang="pt-BR" sz="7300" b="1" dirty="0" err="1" smtClean="0">
                <a:solidFill>
                  <a:srgbClr val="C00000"/>
                </a:solidFill>
              </a:rPr>
              <a:t>Serotonina</a:t>
            </a:r>
            <a:r>
              <a:rPr lang="pt-BR" sz="7300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20726"/>
            <a:ext cx="12192000" cy="583727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Produzida pelos intestinos, desencadeia </a:t>
            </a:r>
            <a:r>
              <a:rPr lang="pt-BR" dirty="0"/>
              <a:t>a constrição das </a:t>
            </a:r>
            <a:r>
              <a:rPr lang="pt-BR" dirty="0" smtClean="0"/>
              <a:t>arteríolas</a:t>
            </a:r>
            <a:r>
              <a:rPr lang="pt-BR" dirty="0"/>
              <a:t>,</a:t>
            </a:r>
            <a:r>
              <a:rPr lang="pt-BR" dirty="0" smtClean="0"/>
              <a:t> auxilia </a:t>
            </a:r>
            <a:r>
              <a:rPr lang="pt-BR" dirty="0"/>
              <a:t>a tornar mais lenta a perda </a:t>
            </a:r>
            <a:r>
              <a:rPr lang="pt-BR" dirty="0" smtClean="0"/>
              <a:t>sanguínea</a:t>
            </a:r>
          </a:p>
          <a:p>
            <a:r>
              <a:rPr lang="pt-BR" dirty="0" smtClean="0"/>
              <a:t>regula </a:t>
            </a:r>
            <a:r>
              <a:rPr lang="pt-BR" dirty="0"/>
              <a:t>o humor, </a:t>
            </a:r>
            <a:r>
              <a:rPr lang="pt-BR" dirty="0" smtClean="0"/>
              <a:t>sono</a:t>
            </a:r>
            <a:r>
              <a:rPr lang="pt-BR" dirty="0"/>
              <a:t>, </a:t>
            </a:r>
            <a:r>
              <a:rPr lang="pt-BR" dirty="0" smtClean="0"/>
              <a:t>atividade </a:t>
            </a:r>
            <a:r>
              <a:rPr lang="pt-BR" dirty="0"/>
              <a:t>sexual, </a:t>
            </a:r>
            <a:r>
              <a:rPr lang="pt-BR" dirty="0" smtClean="0"/>
              <a:t>apetite</a:t>
            </a:r>
            <a:r>
              <a:rPr lang="pt-BR" dirty="0"/>
              <a:t>, </a:t>
            </a:r>
            <a:r>
              <a:rPr lang="pt-BR" dirty="0" smtClean="0"/>
              <a:t>ritmo </a:t>
            </a:r>
            <a:r>
              <a:rPr lang="pt-BR" dirty="0"/>
              <a:t>circadiano, </a:t>
            </a:r>
            <a:r>
              <a:rPr lang="pt-BR" dirty="0" smtClean="0"/>
              <a:t>funções </a:t>
            </a:r>
            <a:r>
              <a:rPr lang="pt-BR" dirty="0"/>
              <a:t>neuroendócrinas, temperatura corporal, sensibilidade à dor, atividade motora e funções cognitivas. </a:t>
            </a:r>
            <a:endParaRPr lang="pt-BR" dirty="0" smtClean="0"/>
          </a:p>
          <a:p>
            <a:r>
              <a:rPr lang="pt-BR" dirty="0" smtClean="0"/>
              <a:t>medicamentos antidepressivos </a:t>
            </a:r>
            <a:r>
              <a:rPr lang="pt-BR" dirty="0"/>
              <a:t>agem produzindo um aumento da disponibilidade </a:t>
            </a:r>
            <a:r>
              <a:rPr lang="pt-BR" dirty="0" smtClean="0"/>
              <a:t>da </a:t>
            </a:r>
            <a:r>
              <a:rPr lang="pt-BR" dirty="0" err="1" smtClean="0"/>
              <a:t>serotonina</a:t>
            </a:r>
            <a:r>
              <a:rPr lang="pt-BR" dirty="0" smtClean="0"/>
              <a:t> no </a:t>
            </a:r>
            <a:r>
              <a:rPr lang="pt-BR" dirty="0"/>
              <a:t>espaço entre um neurônio e </a:t>
            </a:r>
            <a:r>
              <a:rPr lang="pt-BR" dirty="0" smtClean="0"/>
              <a:t>outro</a:t>
            </a:r>
          </a:p>
          <a:p>
            <a:r>
              <a:rPr lang="pt-BR" dirty="0" smtClean="0"/>
              <a:t>tem </a:t>
            </a:r>
            <a:r>
              <a:rPr lang="pt-BR" dirty="0"/>
              <a:t>efeito inibidor da conduta e modulador geral da atividade </a:t>
            </a:r>
            <a:r>
              <a:rPr lang="pt-BR" dirty="0" smtClean="0"/>
              <a:t>psíquica </a:t>
            </a:r>
          </a:p>
          <a:p>
            <a:r>
              <a:rPr lang="pt-BR" dirty="0" smtClean="0"/>
              <a:t>influi </a:t>
            </a:r>
            <a:r>
              <a:rPr lang="pt-BR" dirty="0"/>
              <a:t>sobre quase todas as funções cerebrais, </a:t>
            </a:r>
            <a:r>
              <a:rPr lang="pt-BR" dirty="0" smtClean="0"/>
              <a:t>inibindo-as </a:t>
            </a:r>
            <a:r>
              <a:rPr lang="pt-BR" dirty="0"/>
              <a:t>de forma direta ou estimulando o sistema </a:t>
            </a:r>
            <a:r>
              <a:rPr lang="pt-BR" dirty="0" smtClean="0"/>
              <a:t>GABA (ácido </a:t>
            </a:r>
            <a:r>
              <a:rPr lang="pt-BR" dirty="0" err="1" smtClean="0"/>
              <a:t>gama-aminobutírico</a:t>
            </a:r>
            <a:r>
              <a:rPr lang="pt-BR" dirty="0" smtClean="0"/>
              <a:t>), que é inibitório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56"/>
            <a:ext cx="12036055" cy="670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176702"/>
      </p:ext>
    </p:extLst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97172"/>
          </a:xfrm>
        </p:spPr>
        <p:txBody>
          <a:bodyPr/>
          <a:lstStyle/>
          <a:p>
            <a:r>
              <a:rPr lang="pt-BR" sz="5400" b="1" dirty="0" smtClean="0">
                <a:solidFill>
                  <a:srgbClr val="C00000"/>
                </a:solidFill>
              </a:rPr>
              <a:t>Ácido gama </a:t>
            </a:r>
            <a:r>
              <a:rPr lang="pt-BR" sz="5400" b="1" dirty="0" err="1" smtClean="0">
                <a:solidFill>
                  <a:srgbClr val="C00000"/>
                </a:solidFill>
              </a:rPr>
              <a:t>aminobutírico</a:t>
            </a:r>
            <a:r>
              <a:rPr lang="pt-BR" sz="5400" b="1" dirty="0" smtClean="0">
                <a:solidFill>
                  <a:srgbClr val="C00000"/>
                </a:solidFill>
              </a:rPr>
              <a:t> (GABA)</a:t>
            </a:r>
            <a:r>
              <a:rPr lang="pt-BR" sz="5400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69581"/>
            <a:ext cx="12192000" cy="5688419"/>
          </a:xfrm>
        </p:spPr>
        <p:txBody>
          <a:bodyPr>
            <a:normAutofit fontScale="62500" lnSpcReduction="20000"/>
          </a:bodyPr>
          <a:lstStyle/>
          <a:p>
            <a:r>
              <a:rPr lang="pt-BR" sz="5800" dirty="0" smtClean="0"/>
              <a:t>produzido no cérebro, </a:t>
            </a:r>
            <a:r>
              <a:rPr lang="pt-BR" sz="5800" dirty="0"/>
              <a:t> </a:t>
            </a:r>
            <a:r>
              <a:rPr lang="pt-BR" sz="5800" dirty="0" smtClean="0"/>
              <a:t>é o principal </a:t>
            </a:r>
            <a:r>
              <a:rPr lang="pt-BR" sz="5800" dirty="0"/>
              <a:t>NT inibitório</a:t>
            </a:r>
            <a:r>
              <a:rPr lang="pt-BR" sz="5800" b="1" dirty="0"/>
              <a:t> </a:t>
            </a:r>
            <a:r>
              <a:rPr lang="pt-BR" sz="5800" dirty="0"/>
              <a:t>do </a:t>
            </a:r>
            <a:r>
              <a:rPr lang="pt-BR" sz="5800" dirty="0" smtClean="0"/>
              <a:t>SNC</a:t>
            </a:r>
          </a:p>
          <a:p>
            <a:r>
              <a:rPr lang="pt-BR" sz="5800" dirty="0" smtClean="0"/>
              <a:t>presente </a:t>
            </a:r>
            <a:r>
              <a:rPr lang="pt-BR" sz="5800" dirty="0"/>
              <a:t>em quase todas as regiões do cérebro (em 25% das sinapses do SNC</a:t>
            </a:r>
            <a:r>
              <a:rPr lang="pt-BR" sz="5800" dirty="0" smtClean="0"/>
              <a:t>)</a:t>
            </a:r>
          </a:p>
          <a:p>
            <a:r>
              <a:rPr lang="pt-BR" sz="5800" dirty="0" smtClean="0"/>
              <a:t>presente </a:t>
            </a:r>
            <a:r>
              <a:rPr lang="pt-BR" sz="5800" dirty="0"/>
              <a:t>também na retina </a:t>
            </a:r>
            <a:endParaRPr lang="pt-BR" sz="5800" dirty="0" smtClean="0"/>
          </a:p>
          <a:p>
            <a:r>
              <a:rPr lang="pt-BR" sz="5800" dirty="0" smtClean="0"/>
              <a:t>diminuição </a:t>
            </a:r>
            <a:r>
              <a:rPr lang="pt-BR" sz="5800" dirty="0"/>
              <a:t>de GABA por inibição da enzima responsável pela sua síntese pode provocar </a:t>
            </a:r>
            <a:r>
              <a:rPr lang="pt-BR" sz="5800" dirty="0" smtClean="0"/>
              <a:t>convulsões generalizadas</a:t>
            </a:r>
          </a:p>
          <a:p>
            <a:r>
              <a:rPr lang="pt-BR" sz="5800" dirty="0" smtClean="0"/>
              <a:t>fármacos </a:t>
            </a:r>
            <a:r>
              <a:rPr lang="pt-BR" sz="5800" dirty="0"/>
              <a:t>utilizados na prática clínica atuam potenciando o efeito inibitório do </a:t>
            </a:r>
            <a:r>
              <a:rPr lang="pt-BR" sz="5800" dirty="0" smtClean="0"/>
              <a:t>GABA - benzodiazepínicos </a:t>
            </a:r>
            <a:r>
              <a:rPr lang="pt-BR" sz="5800" dirty="0"/>
              <a:t>(</a:t>
            </a:r>
            <a:r>
              <a:rPr lang="pt-BR" sz="5800" dirty="0" err="1"/>
              <a:t>diazepam</a:t>
            </a:r>
            <a:r>
              <a:rPr lang="pt-BR" sz="5800" dirty="0"/>
              <a:t>) utilizados com ansiolíticos, hipnóticos e </a:t>
            </a:r>
            <a:r>
              <a:rPr lang="pt-BR" sz="5800" dirty="0" err="1" smtClean="0"/>
              <a:t>antiepilépticos</a:t>
            </a:r>
            <a:r>
              <a:rPr lang="pt-BR" sz="5800" dirty="0" smtClean="0"/>
              <a:t> </a:t>
            </a:r>
            <a:r>
              <a:rPr lang="pt-BR" sz="5800" dirty="0"/>
              <a:t>e os barbitúricos (</a:t>
            </a:r>
            <a:r>
              <a:rPr lang="pt-BR" sz="5800" dirty="0" err="1"/>
              <a:t>gardenal</a:t>
            </a:r>
            <a:r>
              <a:rPr lang="pt-BR" sz="5800" dirty="0"/>
              <a:t> e </a:t>
            </a:r>
            <a:r>
              <a:rPr lang="pt-BR" sz="5800" dirty="0" err="1"/>
              <a:t>tiopental</a:t>
            </a:r>
            <a:r>
              <a:rPr lang="pt-BR" sz="5800" dirty="0"/>
              <a:t>) utilizados como </a:t>
            </a:r>
            <a:r>
              <a:rPr lang="pt-BR" sz="5800" dirty="0" err="1" smtClean="0"/>
              <a:t>antiepilépticos</a:t>
            </a:r>
            <a:r>
              <a:rPr lang="pt-BR" sz="5800" dirty="0" smtClean="0"/>
              <a:t> </a:t>
            </a:r>
            <a:r>
              <a:rPr lang="pt-BR" sz="5800" dirty="0"/>
              <a:t>e anestésicos. </a:t>
            </a:r>
            <a:endParaRPr lang="pt-BR" sz="5800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r>
              <a:rPr lang="pt-BR" sz="3600" b="1" dirty="0">
                <a:solidFill>
                  <a:srgbClr val="C00000"/>
                </a:solidFill>
              </a:rPr>
              <a:t>Substância P</a:t>
            </a:r>
            <a:r>
              <a:rPr lang="pt-BR" sz="3600" dirty="0"/>
              <a:t> – encontrada nas fibras sensitivas e SNC;estimula a percepção da </a:t>
            </a:r>
            <a:r>
              <a:rPr lang="pt-BR" sz="3600" dirty="0" smtClean="0"/>
              <a:t>dor</a:t>
            </a:r>
            <a:endParaRPr lang="pt-BR" sz="3600" dirty="0"/>
          </a:p>
          <a:p>
            <a:pPr>
              <a:buNone/>
            </a:pPr>
            <a:endParaRPr lang="pt-BR" sz="3600" dirty="0"/>
          </a:p>
          <a:p>
            <a:r>
              <a:rPr lang="pt-BR" sz="3600" b="1" dirty="0" err="1">
                <a:solidFill>
                  <a:srgbClr val="C00000"/>
                </a:solidFill>
              </a:rPr>
              <a:t>Encefalinas</a:t>
            </a:r>
            <a:r>
              <a:rPr lang="pt-BR" sz="3600" b="1" dirty="0"/>
              <a:t> </a:t>
            </a:r>
            <a:r>
              <a:rPr lang="pt-BR" sz="3600" dirty="0"/>
              <a:t>– concentradas no SNC; inibem os impulsos da dor suprimindo a substância </a:t>
            </a:r>
            <a:r>
              <a:rPr lang="pt-BR" sz="3600" dirty="0" smtClean="0"/>
              <a:t>P</a:t>
            </a:r>
            <a:endParaRPr lang="pt-BR" sz="3600" dirty="0"/>
          </a:p>
          <a:p>
            <a:pPr>
              <a:buNone/>
            </a:pPr>
            <a:endParaRPr lang="pt-BR" sz="3600" dirty="0"/>
          </a:p>
          <a:p>
            <a:r>
              <a:rPr lang="pt-BR" sz="3600" b="1" dirty="0">
                <a:solidFill>
                  <a:srgbClr val="C00000"/>
                </a:solidFill>
              </a:rPr>
              <a:t>Endorfinas</a:t>
            </a:r>
            <a:r>
              <a:rPr lang="pt-BR" sz="3600" b="1" dirty="0"/>
              <a:t> </a:t>
            </a:r>
            <a:r>
              <a:rPr lang="pt-BR" sz="3600" dirty="0"/>
              <a:t>– concentradas na hipófise e no encéfalo; inibem a </a:t>
            </a:r>
            <a:r>
              <a:rPr lang="pt-BR" sz="3600" dirty="0" smtClean="0"/>
              <a:t>dor, </a:t>
            </a:r>
            <a:r>
              <a:rPr lang="pt-BR" sz="3600" dirty="0"/>
              <a:t>inibindo a substância P; </a:t>
            </a:r>
            <a:r>
              <a:rPr lang="pt-BR" sz="3600" dirty="0" smtClean="0"/>
              <a:t>influenciam </a:t>
            </a:r>
            <a:r>
              <a:rPr lang="pt-BR" sz="3600" dirty="0"/>
              <a:t>na memória e aprendizado, atividade sexual, controle da temperatura corporal; </a:t>
            </a:r>
            <a:r>
              <a:rPr lang="pt-BR" sz="3600" dirty="0" smtClean="0"/>
              <a:t>ligadas </a:t>
            </a:r>
            <a:r>
              <a:rPr lang="pt-BR" sz="3600" dirty="0"/>
              <a:t>à depressão e à esquizofrenia.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t-BR" sz="4400" b="1" dirty="0">
                <a:solidFill>
                  <a:srgbClr val="C00000"/>
                </a:solidFill>
              </a:rPr>
              <a:t>Adrenalina</a:t>
            </a:r>
            <a:r>
              <a:rPr lang="pt-BR" sz="4400" dirty="0"/>
              <a:t> (</a:t>
            </a:r>
            <a:r>
              <a:rPr lang="pt-BR" sz="4400" dirty="0" err="1"/>
              <a:t>epinefrina</a:t>
            </a:r>
            <a:r>
              <a:rPr lang="pt-BR" sz="4400" dirty="0"/>
              <a:t>) - </a:t>
            </a:r>
            <a:r>
              <a:rPr lang="pt-BR" sz="4400" dirty="0" smtClean="0"/>
              <a:t>principal </a:t>
            </a:r>
            <a:r>
              <a:rPr lang="pt-BR" sz="4400" dirty="0"/>
              <a:t>hormônio libertado pela medula da supra-renal em situações de estresse, em conjunto com a ativação do </a:t>
            </a:r>
            <a:r>
              <a:rPr lang="pt-BR" sz="4400" dirty="0" smtClean="0"/>
              <a:t>SNS (produz a resposta de "luta ou fuga" em situações de stress)</a:t>
            </a:r>
          </a:p>
          <a:p>
            <a:pPr>
              <a:buNone/>
            </a:pPr>
            <a:endParaRPr lang="pt-BR" sz="4400" dirty="0"/>
          </a:p>
          <a:p>
            <a:r>
              <a:rPr lang="pt-BR" sz="4400" b="1" dirty="0">
                <a:solidFill>
                  <a:srgbClr val="C00000"/>
                </a:solidFill>
              </a:rPr>
              <a:t>Histamina</a:t>
            </a:r>
            <a:r>
              <a:rPr lang="pt-BR" sz="4400" dirty="0"/>
              <a:t> - </a:t>
            </a:r>
            <a:r>
              <a:rPr lang="pt-BR" sz="4400" dirty="0" smtClean="0"/>
              <a:t>potente </a:t>
            </a:r>
            <a:r>
              <a:rPr lang="pt-BR" sz="4400" dirty="0"/>
              <a:t>vasodilatador que desempenha um papel na </a:t>
            </a:r>
            <a:r>
              <a:rPr lang="pt-BR" sz="4400" dirty="0" smtClean="0"/>
              <a:t>inflamação</a:t>
            </a:r>
            <a:endParaRPr lang="pt-BR" sz="44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99460"/>
          </a:xfrm>
        </p:spPr>
        <p:txBody>
          <a:bodyPr>
            <a:normAutofit fontScale="90000"/>
          </a:bodyPr>
          <a:lstStyle/>
          <a:p>
            <a:r>
              <a:rPr lang="pt-BR" sz="6600" b="1" dirty="0" err="1" smtClean="0">
                <a:solidFill>
                  <a:srgbClr val="C00000"/>
                </a:solidFill>
              </a:rPr>
              <a:t>Glutamato</a:t>
            </a:r>
            <a:r>
              <a:rPr lang="pt-BR" sz="6600" b="1" dirty="0" smtClean="0">
                <a:solidFill>
                  <a:srgbClr val="C00000"/>
                </a:solidFill>
              </a:rPr>
              <a:t> (GLT)</a:t>
            </a:r>
            <a:r>
              <a:rPr lang="pt-BR" sz="6600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8317"/>
            <a:ext cx="12192000" cy="570968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principal </a:t>
            </a:r>
            <a:r>
              <a:rPr lang="pt-BR" sz="3600" dirty="0"/>
              <a:t>neurotransmissor estimulador</a:t>
            </a:r>
            <a:r>
              <a:rPr lang="pt-BR" sz="3600" b="1" dirty="0"/>
              <a:t> </a:t>
            </a:r>
            <a:r>
              <a:rPr lang="pt-BR" sz="3600" dirty="0"/>
              <a:t>do </a:t>
            </a:r>
            <a:r>
              <a:rPr lang="pt-BR" sz="3600" dirty="0" smtClean="0"/>
              <a:t>SNC</a:t>
            </a:r>
          </a:p>
          <a:p>
            <a:r>
              <a:rPr lang="pt-BR" sz="3600" dirty="0" smtClean="0"/>
              <a:t> aumenta </a:t>
            </a:r>
            <a:r>
              <a:rPr lang="pt-BR" sz="3600" dirty="0"/>
              <a:t>a sensibilidade aos estímulos dos outros </a:t>
            </a:r>
            <a:r>
              <a:rPr lang="pt-BR" sz="3600" dirty="0" smtClean="0"/>
              <a:t>neurotransmissores</a:t>
            </a:r>
          </a:p>
          <a:p>
            <a:r>
              <a:rPr lang="pt-BR" sz="3600" dirty="0" smtClean="0"/>
              <a:t>envolvido </a:t>
            </a:r>
            <a:r>
              <a:rPr lang="pt-BR" sz="3600" dirty="0"/>
              <a:t>na aquisição de </a:t>
            </a:r>
            <a:r>
              <a:rPr lang="pt-BR" sz="3600" dirty="0" smtClean="0"/>
              <a:t>memória</a:t>
            </a:r>
          </a:p>
          <a:p>
            <a:r>
              <a:rPr lang="pt-BR" sz="3600" dirty="0" smtClean="0"/>
              <a:t>juntamente </a:t>
            </a:r>
            <a:r>
              <a:rPr lang="pt-BR" sz="3600" dirty="0"/>
              <a:t>com a isquemia, tem sido implicado na morte neuronal que ocorre no acidente vascular cerebral (AVC</a:t>
            </a:r>
            <a:r>
              <a:rPr lang="pt-BR" sz="3600" dirty="0" smtClean="0"/>
              <a:t>)</a:t>
            </a:r>
          </a:p>
          <a:p>
            <a:r>
              <a:rPr lang="pt-BR" sz="3600" dirty="0" smtClean="0"/>
              <a:t>a </a:t>
            </a:r>
            <a:r>
              <a:rPr lang="pt-BR" sz="3600" dirty="0"/>
              <a:t>hiperatividade do sistema </a:t>
            </a:r>
            <a:r>
              <a:rPr lang="pt-BR" sz="3600" dirty="0" err="1"/>
              <a:t>glutamatérgico</a:t>
            </a:r>
            <a:r>
              <a:rPr lang="pt-BR" sz="3600" dirty="0"/>
              <a:t> tem sido associada à epilepsia, justificando o uso de antagonistas dos receptores do GLT no tratamento desta </a:t>
            </a:r>
            <a:r>
              <a:rPr lang="pt-BR" sz="3600" dirty="0" smtClean="0"/>
              <a:t>doença</a:t>
            </a:r>
            <a:endParaRPr lang="pt-BR" sz="36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b="1" dirty="0" smtClean="0">
                <a:solidFill>
                  <a:srgbClr val="C00000"/>
                </a:solidFill>
              </a:rPr>
              <a:t>Óxido Nítrico (NO)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/>
              <a:t>No</a:t>
            </a:r>
            <a:r>
              <a:rPr lang="pt-BR" sz="4000" b="1" dirty="0" smtClean="0"/>
              <a:t> </a:t>
            </a:r>
            <a:r>
              <a:rPr lang="pt-BR" sz="4000" dirty="0" smtClean="0"/>
              <a:t>SNC pode </a:t>
            </a:r>
            <a:r>
              <a:rPr lang="pt-BR" sz="4000" dirty="0"/>
              <a:t>intervir no processo de aquisição de memória (libertação pré-sináptica de </a:t>
            </a:r>
            <a:r>
              <a:rPr lang="pt-BR" sz="4000" dirty="0" smtClean="0"/>
              <a:t>GLT)</a:t>
            </a:r>
          </a:p>
          <a:p>
            <a:r>
              <a:rPr lang="pt-BR" sz="4000" dirty="0" smtClean="0"/>
              <a:t>inibe </a:t>
            </a:r>
            <a:r>
              <a:rPr lang="pt-BR" sz="4000" dirty="0"/>
              <a:t>o SNS, por mecanismos centrais e </a:t>
            </a:r>
            <a:r>
              <a:rPr lang="pt-BR" sz="4000" dirty="0" smtClean="0"/>
              <a:t>periféricos</a:t>
            </a:r>
          </a:p>
          <a:p>
            <a:r>
              <a:rPr lang="pt-BR" sz="4000" dirty="0" smtClean="0"/>
              <a:t> altera </a:t>
            </a:r>
            <a:r>
              <a:rPr lang="pt-BR" sz="4000" dirty="0"/>
              <a:t>a </a:t>
            </a:r>
            <a:r>
              <a:rPr lang="pt-BR" sz="4000" dirty="0" err="1"/>
              <a:t>motilidade</a:t>
            </a:r>
            <a:r>
              <a:rPr lang="pt-BR" sz="4000" dirty="0"/>
              <a:t> do trato </a:t>
            </a:r>
            <a:r>
              <a:rPr lang="pt-BR" sz="4000" dirty="0" err="1" smtClean="0"/>
              <a:t>digestório</a:t>
            </a:r>
            <a:endParaRPr lang="pt-BR" sz="40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C00000"/>
                </a:solidFill>
              </a:rPr>
              <a:t>DESORDENS NA TRANSMISSÃO SINÁPTICA E A OCORRÊNCIA DE DOENÇAS</a:t>
            </a: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5257799"/>
          </a:xfrm>
        </p:spPr>
        <p:txBody>
          <a:bodyPr>
            <a:normAutofit lnSpcReduction="10000"/>
          </a:bodyPr>
          <a:lstStyle/>
          <a:p>
            <a:r>
              <a:rPr lang="pt-BR" sz="4800" dirty="0" smtClean="0"/>
              <a:t>A </a:t>
            </a:r>
            <a:r>
              <a:rPr lang="pt-BR" sz="4800" dirty="0"/>
              <a:t>transmissão sináptica é o passo mais vulnerável no processo de sinalização do sistema </a:t>
            </a:r>
            <a:r>
              <a:rPr lang="pt-BR" sz="4800" dirty="0" smtClean="0"/>
              <a:t>nervoso </a:t>
            </a:r>
          </a:p>
          <a:p>
            <a:r>
              <a:rPr lang="pt-BR" sz="4800" dirty="0" smtClean="0"/>
              <a:t>os </a:t>
            </a:r>
            <a:r>
              <a:rPr lang="pt-BR" sz="4800" dirty="0"/>
              <a:t>receptores da sinapse estão expostos ao fluido extracelular, estando mais acessíveis ao efeito de drogas do que os receptores </a:t>
            </a:r>
            <a:r>
              <a:rPr lang="pt-BR" sz="4800" dirty="0" smtClean="0"/>
              <a:t>intracelulares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C00000"/>
                </a:solidFill>
              </a:rPr>
              <a:t>DESORDENS NA TRANSMISSÃO SINÁPTICA E A OCORRÊNCIA DE DOENÇAS</a:t>
            </a: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5257799"/>
          </a:xfrm>
        </p:spPr>
        <p:txBody>
          <a:bodyPr>
            <a:normAutofit/>
          </a:bodyPr>
          <a:lstStyle/>
          <a:p>
            <a:r>
              <a:rPr lang="pt-BR" sz="4400" dirty="0" smtClean="0"/>
              <a:t>desordens </a:t>
            </a:r>
            <a:r>
              <a:rPr lang="pt-BR" sz="4400" dirty="0"/>
              <a:t>no sistema nervoso estão relacionadas com problemas na transmissão </a:t>
            </a:r>
            <a:r>
              <a:rPr lang="pt-BR" sz="4400" dirty="0" smtClean="0"/>
              <a:t>sináptica - doença </a:t>
            </a:r>
            <a:r>
              <a:rPr lang="pt-BR" sz="4400" dirty="0"/>
              <a:t>de Parkinson, </a:t>
            </a:r>
            <a:r>
              <a:rPr lang="pt-BR" sz="4400" dirty="0" smtClean="0"/>
              <a:t> esquizofrenia </a:t>
            </a:r>
            <a:r>
              <a:rPr lang="pt-BR" sz="4400" dirty="0"/>
              <a:t>e </a:t>
            </a:r>
            <a:r>
              <a:rPr lang="pt-BR" sz="4400" dirty="0" smtClean="0"/>
              <a:t> depressão</a:t>
            </a:r>
          </a:p>
          <a:p>
            <a:r>
              <a:rPr lang="pt-BR" sz="4400" dirty="0" smtClean="0"/>
              <a:t> clinicamente</a:t>
            </a:r>
            <a:r>
              <a:rPr lang="pt-BR" sz="4400" dirty="0"/>
              <a:t>, algumas drogas utilizadas para tratar esquizofrenia, ansiedade e epilepsia, atuam através da influência na sinapse.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94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OS SINAIS QUÍMICOS NO DESENVOLVIMENTO DO SN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41991"/>
            <a:ext cx="12192000" cy="581601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 </a:t>
            </a:r>
            <a:r>
              <a:rPr lang="pt-BR" sz="4000" dirty="0"/>
              <a:t>formação sináptica deve ser seguida de atividade elétrica e química, ou a sinapse irá </a:t>
            </a:r>
            <a:r>
              <a:rPr lang="pt-BR" sz="4000" dirty="0" smtClean="0"/>
              <a:t>desaparecer</a:t>
            </a:r>
            <a:endParaRPr lang="pt-BR" sz="4000" dirty="0"/>
          </a:p>
          <a:p>
            <a:r>
              <a:rPr lang="pt-BR" sz="4000" dirty="0" smtClean="0"/>
              <a:t>o </a:t>
            </a:r>
            <a:r>
              <a:rPr lang="pt-BR" sz="4000" dirty="0"/>
              <a:t>crescimento do encéfalo não ocorre devido ao aumento no número de células, mas sim pelo aumento no tamanho e número dos axônios, dendritos e </a:t>
            </a:r>
            <a:r>
              <a:rPr lang="pt-BR" sz="4000" dirty="0" smtClean="0"/>
              <a:t>sinapses</a:t>
            </a:r>
          </a:p>
          <a:p>
            <a:r>
              <a:rPr lang="pt-BR" sz="4000" dirty="0" smtClean="0"/>
              <a:t>o </a:t>
            </a:r>
            <a:r>
              <a:rPr lang="pt-BR" sz="4000" dirty="0"/>
              <a:t>desenvolvimento é dependente da atividade elétrica do encéfalo, com potenciais de ação movendo-se através de vias sensitivas e </a:t>
            </a:r>
            <a:r>
              <a:rPr lang="pt-BR" sz="4000" dirty="0" err="1"/>
              <a:t>interneurônios</a:t>
            </a:r>
            <a:r>
              <a:rPr lang="pt-BR" sz="4000" dirty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OS SINAIS QUÍMICOS NO DESENVOLVIMENTO DO SN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41991"/>
            <a:ext cx="12192000" cy="5816010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/>
              <a:t>bebês negligenciados </a:t>
            </a:r>
            <a:r>
              <a:rPr lang="pt-BR" sz="4400" dirty="0"/>
              <a:t>ou privados de estímulos sensitivos podem ter atraso no seu desenvolvimento </a:t>
            </a:r>
            <a:r>
              <a:rPr lang="pt-BR" sz="4400" dirty="0" smtClean="0"/>
              <a:t>devido a falta </a:t>
            </a:r>
            <a:r>
              <a:rPr lang="pt-BR" sz="4400" dirty="0"/>
              <a:t>de estímulo do seu sistema </a:t>
            </a:r>
            <a:r>
              <a:rPr lang="pt-BR" sz="4400" dirty="0" smtClean="0"/>
              <a:t>nervoso</a:t>
            </a:r>
          </a:p>
          <a:p>
            <a:r>
              <a:rPr lang="pt-BR" sz="4400" dirty="0" smtClean="0"/>
              <a:t>não </a:t>
            </a:r>
            <a:r>
              <a:rPr lang="pt-BR" sz="4400" dirty="0"/>
              <a:t>existem evidências que estímulos adicionais na infância irão aumentar o desenvolvimento </a:t>
            </a:r>
            <a:r>
              <a:rPr lang="pt-BR" sz="4400" dirty="0" smtClean="0"/>
              <a:t>intelectual</a:t>
            </a:r>
          </a:p>
          <a:p>
            <a:r>
              <a:rPr lang="pt-BR" sz="4400" dirty="0" smtClean="0"/>
              <a:t>a plasticidade </a:t>
            </a:r>
            <a:r>
              <a:rPr lang="pt-BR" sz="4400" dirty="0"/>
              <a:t>(capacidade de mudar) das sinapses continua durante toda a </a:t>
            </a:r>
            <a:r>
              <a:rPr lang="pt-BR" sz="4400" dirty="0" smtClean="0"/>
              <a:t>vida</a:t>
            </a:r>
            <a:endParaRPr lang="pt-BR" sz="4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93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5" y="0"/>
            <a:ext cx="100796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58445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7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276447"/>
            <a:ext cx="11483163" cy="658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05786"/>
          </a:xfrm>
        </p:spPr>
        <p:txBody>
          <a:bodyPr>
            <a:normAutofit fontScale="90000"/>
          </a:bodyPr>
          <a:lstStyle/>
          <a:p>
            <a:r>
              <a:rPr lang="pt-BR" sz="7200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NEURÔNIO</a:t>
            </a:r>
            <a:endParaRPr lang="pt-BR" sz="7200" b="1" cap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712" y="1275907"/>
            <a:ext cx="11589488" cy="5582093"/>
          </a:xfrm>
        </p:spPr>
        <p:txBody>
          <a:bodyPr>
            <a:normAutofit/>
          </a:bodyPr>
          <a:lstStyle/>
          <a:p>
            <a:pPr algn="just"/>
            <a:r>
              <a:rPr lang="pt-BR" cap="none" dirty="0" smtClean="0">
                <a:latin typeface="Arial" pitchFamily="34" charset="0"/>
                <a:cs typeface="Arial" pitchFamily="34" charset="0"/>
              </a:rPr>
              <a:t>Unidade morfofuncional do SN </a:t>
            </a:r>
          </a:p>
          <a:p>
            <a:pPr algn="just"/>
            <a:r>
              <a:rPr lang="pt-BR" sz="3200" cap="none" dirty="0" err="1" smtClean="0">
                <a:latin typeface="Arial" pitchFamily="34" charset="0"/>
                <a:cs typeface="Arial" pitchFamily="34" charset="0"/>
              </a:rPr>
              <a:t>Cels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 excitáveis que comunicam-se entre si e entre cels efetuadoras.</a:t>
            </a:r>
          </a:p>
          <a:p>
            <a:pPr algn="just"/>
            <a:r>
              <a:rPr lang="pt-BR" cap="none" dirty="0" smtClean="0">
                <a:latin typeface="Arial" pitchFamily="34" charset="0"/>
                <a:cs typeface="Arial" pitchFamily="34" charset="0"/>
              </a:rPr>
              <a:t>O neurônio apresenta-se entre as células sensoriais e a células alvo e forma uma rede neural.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100 bilhões</a:t>
            </a:r>
            <a:endParaRPr lang="pt-BR" cap="none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cap="none" dirty="0" smtClean="0">
                <a:latin typeface="Arial" pitchFamily="34" charset="0"/>
                <a:cs typeface="Arial" pitchFamily="34" charset="0"/>
              </a:rPr>
              <a:t>Geralmente, os neurônios encontram-se agrupados e devidamente dispostos em algumas regiões do organismo, formando uma rede nervosa.</a:t>
            </a:r>
          </a:p>
        </p:txBody>
      </p:sp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te sinaps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12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295014" y="0"/>
            <a:ext cx="6896987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Propriedades comuns dos neurônios: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b="1" dirty="0"/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Times New Roman" pitchFamily="18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Geram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propagam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atividades elétricas (impulso nervoso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Comunicam-se entre si por meio de sinapses nervosas químicas ou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elétricas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Processam os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sinais elétricos integrando potenciais elétricos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excitatórios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inibitórios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Comunicam-se com células efetuadoras musculares ou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glandulares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1.bp.blogspot.com/-5SfT_VmoRIM/VEKmJZ_IY2I/AAAAAAAABQo/MSGSwbC-tew/s1600/adert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977" y="255181"/>
            <a:ext cx="11873023" cy="660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images.slideplayer.com.br/1/294025/slides/slide_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23218</TotalTime>
  <Words>1231</Words>
  <Application>Microsoft Office PowerPoint</Application>
  <PresentationFormat>Personalizar</PresentationFormat>
  <Paragraphs>131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SISTEMA NERVOSO</vt:lpstr>
      <vt:lpstr>SISTEMA NERVOSO</vt:lpstr>
      <vt:lpstr>Apresentação do PowerPoint</vt:lpstr>
      <vt:lpstr>Apresentação do PowerPoint</vt:lpstr>
      <vt:lpstr>Apresentação do PowerPoint</vt:lpstr>
      <vt:lpstr>NEURÔNIO</vt:lpstr>
      <vt:lpstr>Apresentação do PowerPoint</vt:lpstr>
      <vt:lpstr>Apresentação do PowerPoint</vt:lpstr>
      <vt:lpstr>Apresentação do PowerPoint</vt:lpstr>
      <vt:lpstr>Apresentação do PowerPoint</vt:lpstr>
      <vt:lpstr>CLASSIFICAÇÃO FUNCIONAL  baseada na direção de transporte de impulsos </vt:lpstr>
      <vt:lpstr>Apresentação do PowerPoint</vt:lpstr>
      <vt:lpstr>Apresentação do PowerPoint</vt:lpstr>
      <vt:lpstr>Apresentação do PowerPoint</vt:lpstr>
      <vt:lpstr>NEUROGLIA</vt:lpstr>
      <vt:lpstr>Apresentação do PowerPoint</vt:lpstr>
      <vt:lpstr>Apresentação do PowerPoint</vt:lpstr>
      <vt:lpstr>SINAPSE</vt:lpstr>
      <vt:lpstr>Apresentação do PowerPoint</vt:lpstr>
      <vt:lpstr>Apresentação do PowerPoint</vt:lpstr>
      <vt:lpstr>TIPOS DE SINAPSE</vt:lpstr>
      <vt:lpstr>Apresentação do PowerPoint</vt:lpstr>
      <vt:lpstr>Apresentação do PowerPoint</vt:lpstr>
      <vt:lpstr>Apresentação do PowerPoint</vt:lpstr>
      <vt:lpstr>NEUROTRANSMISSORES  </vt:lpstr>
      <vt:lpstr>Acetilcolina (ACh) </vt:lpstr>
      <vt:lpstr>Dopamina</vt:lpstr>
      <vt:lpstr>Noradrenalina</vt:lpstr>
      <vt:lpstr>Serotonina </vt:lpstr>
      <vt:lpstr>Ácido gama aminobutírico (GABA) </vt:lpstr>
      <vt:lpstr>Apresentação do PowerPoint</vt:lpstr>
      <vt:lpstr>Apresentação do PowerPoint</vt:lpstr>
      <vt:lpstr>Glutamato (GLT) </vt:lpstr>
      <vt:lpstr>Óxido Nítrico (NO) </vt:lpstr>
      <vt:lpstr>DESORDENS NA TRANSMISSÃO SINÁPTICA E A OCORRÊNCIA DE DOENÇAS </vt:lpstr>
      <vt:lpstr>DESORDENS NA TRANSMISSÃO SINÁPTICA E A OCORRÊNCIA DE DOENÇAS </vt:lpstr>
      <vt:lpstr>OS SINAIS QUÍMICOS NO DESENVOLVIMENTO DO SN </vt:lpstr>
      <vt:lpstr>OS SINAIS QUÍMICOS NO DESENVOLVIMENTO DO SN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Petr Barborik</dc:creator>
  <cp:lastModifiedBy>Isabela</cp:lastModifiedBy>
  <cp:revision>58</cp:revision>
  <dcterms:created xsi:type="dcterms:W3CDTF">2013-08-01T08:46:49Z</dcterms:created>
  <dcterms:modified xsi:type="dcterms:W3CDTF">2019-09-09T19:33:09Z</dcterms:modified>
</cp:coreProperties>
</file>