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6" r:id="rId2"/>
    <p:sldId id="297" r:id="rId3"/>
    <p:sldId id="298" r:id="rId4"/>
    <p:sldId id="299" r:id="rId5"/>
    <p:sldId id="300" r:id="rId6"/>
    <p:sldId id="301" r:id="rId7"/>
    <p:sldId id="302" r:id="rId8"/>
    <p:sldId id="303" r:id="rId9"/>
    <p:sldId id="304" r:id="rId10"/>
    <p:sldId id="305" r:id="rId11"/>
    <p:sldId id="306" r:id="rId12"/>
    <p:sldId id="307" r:id="rId13"/>
    <p:sldId id="308" r:id="rId14"/>
    <p:sldId id="309" r:id="rId15"/>
    <p:sldId id="310" r:id="rId16"/>
    <p:sldId id="311" r:id="rId17"/>
    <p:sldId id="312" r:id="rId18"/>
    <p:sldId id="313" r:id="rId19"/>
    <p:sldId id="314" r:id="rId20"/>
    <p:sldId id="315" r:id="rId21"/>
    <p:sldId id="316" r:id="rId22"/>
    <p:sldId id="317" r:id="rId23"/>
    <p:sldId id="318" r:id="rId24"/>
    <p:sldId id="319" r:id="rId25"/>
    <p:sldId id="320" r:id="rId26"/>
    <p:sldId id="321" r:id="rId27"/>
    <p:sldId id="322" r:id="rId28"/>
    <p:sldId id="323" r:id="rId29"/>
    <p:sldId id="324" r:id="rId30"/>
    <p:sldId id="325" r:id="rId31"/>
    <p:sldId id="326" r:id="rId32"/>
    <p:sldId id="327" r:id="rId33"/>
    <p:sldId id="328" r:id="rId34"/>
    <p:sldId id="329" r:id="rId35"/>
    <p:sldId id="330" r:id="rId36"/>
    <p:sldId id="331" r:id="rId37"/>
    <p:sldId id="332" r:id="rId38"/>
    <p:sldId id="333" r:id="rId39"/>
    <p:sldId id="334" r:id="rId40"/>
    <p:sldId id="335" r:id="rId41"/>
    <p:sldId id="336" r:id="rId42"/>
    <p:sldId id="337" r:id="rId43"/>
    <p:sldId id="338" r:id="rId44"/>
    <p:sldId id="339" r:id="rId45"/>
    <p:sldId id="340" r:id="rId46"/>
    <p:sldId id="341" r:id="rId47"/>
    <p:sldId id="342" r:id="rId48"/>
    <p:sldId id="343" r:id="rId49"/>
    <p:sldId id="344" r:id="rId50"/>
    <p:sldId id="345" r:id="rId51"/>
    <p:sldId id="346" r:id="rId52"/>
    <p:sldId id="347" r:id="rId53"/>
    <p:sldId id="348" r:id="rId54"/>
    <p:sldId id="349" r:id="rId55"/>
    <p:sldId id="350" r:id="rId56"/>
    <p:sldId id="351" r:id="rId57"/>
    <p:sldId id="352" r:id="rId58"/>
    <p:sldId id="353" r:id="rId59"/>
    <p:sldId id="354" r:id="rId60"/>
    <p:sldId id="355" r:id="rId61"/>
    <p:sldId id="356" r:id="rId62"/>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6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smtClean="0"/>
              <a:t>Clique para editar o título mestre</a:t>
            </a:r>
            <a:endParaRPr lang="pt-B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56DDDCBD-3AA9-4138-B5B5-FC8AF1C0BF53}" type="datetimeFigureOut">
              <a:rPr lang="pt-BR" smtClean="0"/>
              <a:t>17/10/2019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8424C60-2A00-4BB3-89EB-493759F9264E}" type="slidenum">
              <a:rPr lang="pt-BR" smtClean="0"/>
              <a:t>‹nº›</a:t>
            </a:fld>
            <a:endParaRPr lang="pt-BR"/>
          </a:p>
        </p:txBody>
      </p:sp>
    </p:spTree>
    <p:extLst>
      <p:ext uri="{BB962C8B-B14F-4D97-AF65-F5344CB8AC3E}">
        <p14:creationId xmlns:p14="http://schemas.microsoft.com/office/powerpoint/2010/main" val="3447658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56DDDCBD-3AA9-4138-B5B5-FC8AF1C0BF53}" type="datetimeFigureOut">
              <a:rPr lang="pt-BR" smtClean="0"/>
              <a:t>17/10/2019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8424C60-2A00-4BB3-89EB-493759F9264E}" type="slidenum">
              <a:rPr lang="pt-BR" smtClean="0"/>
              <a:t>‹nº›</a:t>
            </a:fld>
            <a:endParaRPr lang="pt-BR"/>
          </a:p>
        </p:txBody>
      </p:sp>
    </p:spTree>
    <p:extLst>
      <p:ext uri="{BB962C8B-B14F-4D97-AF65-F5344CB8AC3E}">
        <p14:creationId xmlns:p14="http://schemas.microsoft.com/office/powerpoint/2010/main" val="1019454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56DDDCBD-3AA9-4138-B5B5-FC8AF1C0BF53}" type="datetimeFigureOut">
              <a:rPr lang="pt-BR" smtClean="0"/>
              <a:t>17/10/2019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8424C60-2A00-4BB3-89EB-493759F9264E}" type="slidenum">
              <a:rPr lang="pt-BR" smtClean="0"/>
              <a:t>‹nº›</a:t>
            </a:fld>
            <a:endParaRPr lang="pt-BR"/>
          </a:p>
        </p:txBody>
      </p:sp>
    </p:spTree>
    <p:extLst>
      <p:ext uri="{BB962C8B-B14F-4D97-AF65-F5344CB8AC3E}">
        <p14:creationId xmlns:p14="http://schemas.microsoft.com/office/powerpoint/2010/main" val="3455692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56DDDCBD-3AA9-4138-B5B5-FC8AF1C0BF53}" type="datetimeFigureOut">
              <a:rPr lang="pt-BR" smtClean="0"/>
              <a:t>17/10/2019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8424C60-2A00-4BB3-89EB-493759F9264E}" type="slidenum">
              <a:rPr lang="pt-BR" smtClean="0"/>
              <a:t>‹nº›</a:t>
            </a:fld>
            <a:endParaRPr lang="pt-BR"/>
          </a:p>
        </p:txBody>
      </p:sp>
    </p:spTree>
    <p:extLst>
      <p:ext uri="{BB962C8B-B14F-4D97-AF65-F5344CB8AC3E}">
        <p14:creationId xmlns:p14="http://schemas.microsoft.com/office/powerpoint/2010/main" val="3395728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56DDDCBD-3AA9-4138-B5B5-FC8AF1C0BF53}" type="datetimeFigureOut">
              <a:rPr lang="pt-BR" smtClean="0"/>
              <a:t>17/10/2019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8424C60-2A00-4BB3-89EB-493759F9264E}" type="slidenum">
              <a:rPr lang="pt-BR" smtClean="0"/>
              <a:t>‹nº›</a:t>
            </a:fld>
            <a:endParaRPr lang="pt-BR"/>
          </a:p>
        </p:txBody>
      </p:sp>
    </p:spTree>
    <p:extLst>
      <p:ext uri="{BB962C8B-B14F-4D97-AF65-F5344CB8AC3E}">
        <p14:creationId xmlns:p14="http://schemas.microsoft.com/office/powerpoint/2010/main" val="2377652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838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72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56DDDCBD-3AA9-4138-B5B5-FC8AF1C0BF53}" type="datetimeFigureOut">
              <a:rPr lang="pt-BR" smtClean="0"/>
              <a:t>17/10/2019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88424C60-2A00-4BB3-89EB-493759F9264E}" type="slidenum">
              <a:rPr lang="pt-BR" smtClean="0"/>
              <a:t>‹nº›</a:t>
            </a:fld>
            <a:endParaRPr lang="pt-BR"/>
          </a:p>
        </p:txBody>
      </p:sp>
    </p:spTree>
    <p:extLst>
      <p:ext uri="{BB962C8B-B14F-4D97-AF65-F5344CB8AC3E}">
        <p14:creationId xmlns:p14="http://schemas.microsoft.com/office/powerpoint/2010/main" val="1937309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56DDDCBD-3AA9-4138-B5B5-FC8AF1C0BF53}" type="datetimeFigureOut">
              <a:rPr lang="pt-BR" smtClean="0"/>
              <a:t>17/10/2019</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88424C60-2A00-4BB3-89EB-493759F9264E}" type="slidenum">
              <a:rPr lang="pt-BR" smtClean="0"/>
              <a:t>‹nº›</a:t>
            </a:fld>
            <a:endParaRPr lang="pt-BR"/>
          </a:p>
        </p:txBody>
      </p:sp>
    </p:spTree>
    <p:extLst>
      <p:ext uri="{BB962C8B-B14F-4D97-AF65-F5344CB8AC3E}">
        <p14:creationId xmlns:p14="http://schemas.microsoft.com/office/powerpoint/2010/main" val="4263081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56DDDCBD-3AA9-4138-B5B5-FC8AF1C0BF53}" type="datetimeFigureOut">
              <a:rPr lang="pt-BR" smtClean="0"/>
              <a:t>17/10/2019</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88424C60-2A00-4BB3-89EB-493759F9264E}" type="slidenum">
              <a:rPr lang="pt-BR" smtClean="0"/>
              <a:t>‹nº›</a:t>
            </a:fld>
            <a:endParaRPr lang="pt-BR"/>
          </a:p>
        </p:txBody>
      </p:sp>
    </p:spTree>
    <p:extLst>
      <p:ext uri="{BB962C8B-B14F-4D97-AF65-F5344CB8AC3E}">
        <p14:creationId xmlns:p14="http://schemas.microsoft.com/office/powerpoint/2010/main" val="1738962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56DDDCBD-3AA9-4138-B5B5-FC8AF1C0BF53}" type="datetimeFigureOut">
              <a:rPr lang="pt-BR" smtClean="0"/>
              <a:t>17/10/2019</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88424C60-2A00-4BB3-89EB-493759F9264E}" type="slidenum">
              <a:rPr lang="pt-BR" smtClean="0"/>
              <a:t>‹nº›</a:t>
            </a:fld>
            <a:endParaRPr lang="pt-BR"/>
          </a:p>
        </p:txBody>
      </p:sp>
    </p:spTree>
    <p:extLst>
      <p:ext uri="{BB962C8B-B14F-4D97-AF65-F5344CB8AC3E}">
        <p14:creationId xmlns:p14="http://schemas.microsoft.com/office/powerpoint/2010/main" val="3917101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56DDDCBD-3AA9-4138-B5B5-FC8AF1C0BF53}" type="datetimeFigureOut">
              <a:rPr lang="pt-BR" smtClean="0"/>
              <a:t>17/10/2019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88424C60-2A00-4BB3-89EB-493759F9264E}" type="slidenum">
              <a:rPr lang="pt-BR" smtClean="0"/>
              <a:t>‹nº›</a:t>
            </a:fld>
            <a:endParaRPr lang="pt-BR"/>
          </a:p>
        </p:txBody>
      </p:sp>
    </p:spTree>
    <p:extLst>
      <p:ext uri="{BB962C8B-B14F-4D97-AF65-F5344CB8AC3E}">
        <p14:creationId xmlns:p14="http://schemas.microsoft.com/office/powerpoint/2010/main" val="602260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56DDDCBD-3AA9-4138-B5B5-FC8AF1C0BF53}" type="datetimeFigureOut">
              <a:rPr lang="pt-BR" smtClean="0"/>
              <a:t>17/10/2019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88424C60-2A00-4BB3-89EB-493759F9264E}" type="slidenum">
              <a:rPr lang="pt-BR" smtClean="0"/>
              <a:t>‹nº›</a:t>
            </a:fld>
            <a:endParaRPr lang="pt-BR"/>
          </a:p>
        </p:txBody>
      </p:sp>
    </p:spTree>
    <p:extLst>
      <p:ext uri="{BB962C8B-B14F-4D97-AF65-F5344CB8AC3E}">
        <p14:creationId xmlns:p14="http://schemas.microsoft.com/office/powerpoint/2010/main" val="640220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DDDCBD-3AA9-4138-B5B5-FC8AF1C0BF53}" type="datetimeFigureOut">
              <a:rPr lang="pt-BR" smtClean="0"/>
              <a:t>17/10/2019</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24C60-2A00-4BB3-89EB-493759F9264E}" type="slidenum">
              <a:rPr lang="pt-BR" smtClean="0"/>
              <a:t>‹nº›</a:t>
            </a:fld>
            <a:endParaRPr lang="pt-BR"/>
          </a:p>
        </p:txBody>
      </p:sp>
    </p:spTree>
    <p:extLst>
      <p:ext uri="{BB962C8B-B14F-4D97-AF65-F5344CB8AC3E}">
        <p14:creationId xmlns:p14="http://schemas.microsoft.com/office/powerpoint/2010/main" val="6534551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p:nvPr/>
        </p:nvPicPr>
        <p:blipFill>
          <a:blip r:embed="rId2">
            <a:extLst>
              <a:ext uri="{28A0092B-C50C-407E-A947-70E740481C1C}">
                <a14:useLocalDpi xmlns:a14="http://schemas.microsoft.com/office/drawing/2010/main" val="0"/>
              </a:ext>
            </a:extLst>
          </a:blip>
          <a:srcRect/>
          <a:stretch>
            <a:fillRect/>
          </a:stretch>
        </p:blipFill>
        <p:spPr bwMode="auto">
          <a:xfrm>
            <a:off x="1680883" y="107575"/>
            <a:ext cx="8928845" cy="1156447"/>
          </a:xfrm>
          <a:prstGeom prst="rect">
            <a:avLst/>
          </a:prstGeom>
          <a:noFill/>
          <a:ln>
            <a:noFill/>
          </a:ln>
        </p:spPr>
      </p:pic>
      <p:sp>
        <p:nvSpPr>
          <p:cNvPr id="3" name="CaixaDeTexto 2"/>
          <p:cNvSpPr txBox="1"/>
          <p:nvPr/>
        </p:nvSpPr>
        <p:spPr>
          <a:xfrm>
            <a:off x="0" y="1143001"/>
            <a:ext cx="12191999" cy="6771084"/>
          </a:xfrm>
          <a:prstGeom prst="rect">
            <a:avLst/>
          </a:prstGeom>
          <a:noFill/>
        </p:spPr>
        <p:txBody>
          <a:bodyPr wrap="square" rtlCol="0">
            <a:spAutoFit/>
          </a:bodyPr>
          <a:lstStyle/>
          <a:p>
            <a:pPr algn="ctr"/>
            <a:r>
              <a:rPr lang="pt-BR" sz="3000" b="1" u="sng" dirty="0"/>
              <a:t>As 12 habilidades essenciais dos negociadores</a:t>
            </a:r>
            <a:endParaRPr lang="pt-BR" sz="3000" b="1" dirty="0"/>
          </a:p>
          <a:p>
            <a:pPr algn="just"/>
            <a:r>
              <a:rPr lang="pt-BR" sz="3000" u="sng" dirty="0"/>
              <a:t>1º </a:t>
            </a:r>
            <a:r>
              <a:rPr lang="pt-BR" sz="3000" u="sng" dirty="0" smtClean="0"/>
              <a:t>- Concentrar-se </a:t>
            </a:r>
            <a:r>
              <a:rPr lang="pt-BR" sz="3000" u="sng" dirty="0"/>
              <a:t>nas ideias:</a:t>
            </a:r>
            <a:r>
              <a:rPr lang="pt-BR" sz="3000" dirty="0"/>
              <a:t> As pessoas, em vez de se concentrarem nas ideias, levam as conversas para aspectos pessoais, ou seja, personalizam a discussão. </a:t>
            </a:r>
            <a:endParaRPr lang="pt-BR" sz="3000" dirty="0" smtClean="0"/>
          </a:p>
          <a:p>
            <a:pPr algn="just"/>
            <a:r>
              <a:rPr lang="pt-BR" sz="3000" u="sng" dirty="0"/>
              <a:t>2º - Discutir as </a:t>
            </a:r>
            <a:r>
              <a:rPr lang="pt-BR" sz="3000" u="sng" dirty="0" smtClean="0"/>
              <a:t>proposições:</a:t>
            </a:r>
            <a:r>
              <a:rPr lang="pt-BR" sz="3000" dirty="0" smtClean="0"/>
              <a:t> </a:t>
            </a:r>
            <a:r>
              <a:rPr lang="pt-BR" sz="3000" dirty="0"/>
              <a:t>O que importa é discutir ideias e proposições e não pessoas e casos</a:t>
            </a:r>
            <a:r>
              <a:rPr lang="pt-BR" sz="3000" dirty="0" smtClean="0"/>
              <a:t>.</a:t>
            </a:r>
          </a:p>
          <a:p>
            <a:pPr algn="just"/>
            <a:r>
              <a:rPr lang="pt-BR" sz="3000" u="sng" dirty="0"/>
              <a:t>3º - Proporcionar alternativas a outra </a:t>
            </a:r>
            <a:r>
              <a:rPr lang="pt-BR" sz="3000" u="sng" dirty="0" smtClean="0"/>
              <a:t>parte:</a:t>
            </a:r>
            <a:r>
              <a:rPr lang="pt-BR" sz="3000" dirty="0" smtClean="0"/>
              <a:t> </a:t>
            </a:r>
            <a:r>
              <a:rPr lang="pt-BR" sz="3200" dirty="0"/>
              <a:t>É preciso sempre ter em mente que o objetivo de uma negociação é a busca de um acordo, e não uma simples disputa</a:t>
            </a:r>
            <a:r>
              <a:rPr lang="pt-BR" sz="3200" dirty="0" smtClean="0"/>
              <a:t>.</a:t>
            </a:r>
          </a:p>
          <a:p>
            <a:pPr algn="just"/>
            <a:r>
              <a:rPr lang="pt-BR" sz="3200" u="sng" dirty="0" smtClean="0"/>
              <a:t>4º - Ter objetividade no equacionamento dos problemas:</a:t>
            </a:r>
            <a:r>
              <a:rPr lang="pt-BR" sz="3200" dirty="0" smtClean="0"/>
              <a:t> A </a:t>
            </a:r>
            <a:r>
              <a:rPr lang="pt-BR" sz="3200" dirty="0"/>
              <a:t>objetividade é fundamental para o equacionamento dos problemas. Sendo objetivo, os problemas serão resolvidos da melhor maneira </a:t>
            </a:r>
            <a:r>
              <a:rPr lang="pt-BR" sz="3200" dirty="0" smtClean="0"/>
              <a:t>possível.</a:t>
            </a:r>
            <a:endParaRPr lang="pt-BR" sz="3000" u="sng" dirty="0"/>
          </a:p>
          <a:p>
            <a:pPr algn="just"/>
            <a:endParaRPr lang="pt-BR" sz="3200" dirty="0"/>
          </a:p>
          <a:p>
            <a:pPr algn="just"/>
            <a:endParaRPr lang="pt-BR" sz="3000" dirty="0"/>
          </a:p>
        </p:txBody>
      </p:sp>
    </p:spTree>
    <p:extLst>
      <p:ext uri="{BB962C8B-B14F-4D97-AF65-F5344CB8AC3E}">
        <p14:creationId xmlns:p14="http://schemas.microsoft.com/office/powerpoint/2010/main" val="34711516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p:nvPr/>
        </p:nvPicPr>
        <p:blipFill>
          <a:blip r:embed="rId2">
            <a:extLst>
              <a:ext uri="{28A0092B-C50C-407E-A947-70E740481C1C}">
                <a14:useLocalDpi xmlns:a14="http://schemas.microsoft.com/office/drawing/2010/main" val="0"/>
              </a:ext>
            </a:extLst>
          </a:blip>
          <a:srcRect/>
          <a:stretch>
            <a:fillRect/>
          </a:stretch>
        </p:blipFill>
        <p:spPr bwMode="auto">
          <a:xfrm>
            <a:off x="2266109" y="0"/>
            <a:ext cx="7657820" cy="930929"/>
          </a:xfrm>
          <a:prstGeom prst="rect">
            <a:avLst/>
          </a:prstGeom>
          <a:noFill/>
          <a:ln>
            <a:noFill/>
          </a:ln>
        </p:spPr>
      </p:pic>
      <p:sp>
        <p:nvSpPr>
          <p:cNvPr id="3" name="Retângulo 2"/>
          <p:cNvSpPr/>
          <p:nvPr/>
        </p:nvSpPr>
        <p:spPr>
          <a:xfrm>
            <a:off x="-981" y="930929"/>
            <a:ext cx="12192000" cy="6278642"/>
          </a:xfrm>
          <a:prstGeom prst="rect">
            <a:avLst/>
          </a:prstGeom>
        </p:spPr>
        <p:txBody>
          <a:bodyPr wrap="square">
            <a:spAutoFit/>
          </a:bodyPr>
          <a:lstStyle/>
          <a:p>
            <a:pPr algn="just">
              <a:spcAft>
                <a:spcPts val="0"/>
              </a:spcAft>
            </a:pPr>
            <a:r>
              <a:rPr lang="pt-BR" sz="3000"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Importância da comunicação na negociação</a:t>
            </a:r>
            <a:endParaRPr lang="pt-BR" sz="3000" dirty="0" smtClean="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pt-BR" sz="30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 comunicação é vital para quaisquer atividades da administração onde existam relações interpessoais, quer seja ela:</a:t>
            </a:r>
            <a:endParaRPr lang="pt-BR" sz="3000" dirty="0" smtClean="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pt-BR" sz="30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Em termos de comunicação formal ou informal,</a:t>
            </a:r>
            <a:endParaRPr lang="pt-BR" sz="3000" dirty="0" smtClean="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pt-BR" sz="3000" spc="-75"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Verbal ou não verbal,</a:t>
            </a:r>
            <a:endParaRPr lang="pt-BR" sz="3000" dirty="0" smtClean="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pt-BR" sz="30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Envolvendo apenas duas ou mais de duas pessoas.</a:t>
            </a:r>
          </a:p>
          <a:p>
            <a:pPr algn="just"/>
            <a:r>
              <a:rPr lang="pt-BR" sz="3200" dirty="0"/>
              <a:t>• Os administradores gastam, em média, 80% do seu tempo comunicando-se diretamente com outras pessoas.</a:t>
            </a:r>
          </a:p>
          <a:p>
            <a:pPr algn="just"/>
            <a:r>
              <a:rPr lang="pt-BR" sz="3200" dirty="0"/>
              <a:t>• Os outros 20%, o executivo passa em sua mesa com outras atividades de comunicação, nas formas de leitura e escrita.</a:t>
            </a:r>
          </a:p>
          <a:p>
            <a:pPr algn="just"/>
            <a:r>
              <a:rPr lang="pt-BR" sz="3200" dirty="0"/>
              <a:t>• A capacidade de se comunicar com habilidade e de forma eficaz é o fator mais importante de quem lida no seu dia-a-dia atendendo pessoas.</a:t>
            </a:r>
          </a:p>
          <a:p>
            <a:pPr algn="just">
              <a:spcAft>
                <a:spcPts val="0"/>
              </a:spcAft>
            </a:pPr>
            <a:endParaRPr lang="pt-BR"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051424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1999" cy="7555915"/>
          </a:xfrm>
          <a:prstGeom prst="rect">
            <a:avLst/>
          </a:prstGeom>
        </p:spPr>
        <p:txBody>
          <a:bodyPr wrap="square">
            <a:spAutoFit/>
          </a:bodyPr>
          <a:lstStyle/>
          <a:p>
            <a:pPr indent="540385" algn="just">
              <a:spcAft>
                <a:spcPts val="0"/>
              </a:spcAft>
            </a:pPr>
            <a:r>
              <a:rPr lang="pt-BR" sz="3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 Comunicação ocorre quando uma informação é transmitida a alguém, e é então compartilhada também por esse alguém. É necessário que o destinatário receba-a e compreenda-a</a:t>
            </a:r>
            <a:r>
              <a:rPr lang="pt-BR" sz="3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p>
          <a:p>
            <a:pPr indent="540385" algn="just">
              <a:spcAft>
                <a:spcPts val="0"/>
              </a:spcAft>
            </a:pPr>
            <a:endParaRPr lang="pt-BR" sz="3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pt-BR" sz="3200" b="1" u="sng" dirty="0"/>
              <a:t>As cinco dimensões da </a:t>
            </a:r>
            <a:r>
              <a:rPr lang="pt-BR" sz="3200" b="1" u="sng" dirty="0" smtClean="0"/>
              <a:t>comunicação</a:t>
            </a:r>
          </a:p>
          <a:p>
            <a:pPr algn="ctr"/>
            <a:r>
              <a:rPr lang="pt-BR" sz="3200" b="1" u="sng" dirty="0" smtClean="0"/>
              <a:t> </a:t>
            </a:r>
            <a:endParaRPr lang="pt-BR" sz="3200" b="1" dirty="0"/>
          </a:p>
          <a:p>
            <a:pPr algn="just"/>
            <a:r>
              <a:rPr lang="pt-BR" sz="3200" dirty="0"/>
              <a:t>1. Emocional: </a:t>
            </a:r>
            <a:r>
              <a:rPr lang="pt-BR" sz="3200" dirty="0" err="1"/>
              <a:t>auto-estima</a:t>
            </a:r>
            <a:r>
              <a:rPr lang="pt-BR" sz="3200" dirty="0"/>
              <a:t>, coragem, autocontrole, entusiasmo, empatia e flexibilidade.</a:t>
            </a:r>
          </a:p>
          <a:p>
            <a:pPr algn="just"/>
            <a:r>
              <a:rPr lang="pt-BR" sz="3200" dirty="0"/>
              <a:t>2. Intelectual: retórica, planejamento, preparação, gramática e memorização.</a:t>
            </a:r>
          </a:p>
          <a:p>
            <a:pPr algn="just"/>
            <a:r>
              <a:rPr lang="pt-BR" sz="3200" dirty="0"/>
              <a:t>3. Espiritual: ética, valores, missão, consciência, responsabilidade social e visão de futuro.</a:t>
            </a:r>
          </a:p>
          <a:p>
            <a:pPr algn="just"/>
            <a:r>
              <a:rPr lang="pt-BR" sz="3200" dirty="0"/>
              <a:t>4. Corporal: aparências e gestos.</a:t>
            </a:r>
          </a:p>
          <a:p>
            <a:pPr algn="just"/>
            <a:r>
              <a:rPr lang="pt-BR" sz="3200" dirty="0"/>
              <a:t>5. Vocal: tonalidade, pausa, musicalidade e timbre.</a:t>
            </a:r>
          </a:p>
          <a:p>
            <a:pPr indent="540385" algn="just">
              <a:lnSpc>
                <a:spcPct val="150000"/>
              </a:lnSpc>
              <a:spcAft>
                <a:spcPts val="0"/>
              </a:spcAft>
            </a:pPr>
            <a:endParaRPr lang="pt-BR"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374615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p:nvPr/>
        </p:nvPicPr>
        <p:blipFill>
          <a:blip r:embed="rId2">
            <a:extLst>
              <a:ext uri="{28A0092B-C50C-407E-A947-70E740481C1C}">
                <a14:useLocalDpi xmlns:a14="http://schemas.microsoft.com/office/drawing/2010/main" val="0"/>
              </a:ext>
            </a:extLst>
          </a:blip>
          <a:srcRect/>
          <a:stretch>
            <a:fillRect/>
          </a:stretch>
        </p:blipFill>
        <p:spPr bwMode="auto">
          <a:xfrm>
            <a:off x="1183342" y="336176"/>
            <a:ext cx="9883588" cy="6145305"/>
          </a:xfrm>
          <a:prstGeom prst="rect">
            <a:avLst/>
          </a:prstGeom>
          <a:noFill/>
          <a:ln>
            <a:noFill/>
          </a:ln>
        </p:spPr>
      </p:pic>
    </p:spTree>
    <p:extLst>
      <p:ext uri="{BB962C8B-B14F-4D97-AF65-F5344CB8AC3E}">
        <p14:creationId xmlns:p14="http://schemas.microsoft.com/office/powerpoint/2010/main" val="23908457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0" y="134471"/>
            <a:ext cx="12192000" cy="5078313"/>
          </a:xfrm>
          <a:prstGeom prst="rect">
            <a:avLst/>
          </a:prstGeom>
          <a:noFill/>
        </p:spPr>
        <p:txBody>
          <a:bodyPr wrap="square" rtlCol="0">
            <a:spAutoFit/>
          </a:bodyPr>
          <a:lstStyle/>
          <a:p>
            <a:pPr algn="ctr">
              <a:lnSpc>
                <a:spcPct val="150000"/>
              </a:lnSpc>
            </a:pPr>
            <a:r>
              <a:rPr lang="pt-BR" sz="3200" b="1" u="sng" dirty="0" smtClean="0"/>
              <a:t>Barreiras da comunicação</a:t>
            </a:r>
          </a:p>
          <a:p>
            <a:pPr algn="just">
              <a:lnSpc>
                <a:spcPct val="150000"/>
              </a:lnSpc>
            </a:pPr>
            <a:endParaRPr lang="pt-BR" sz="3200" b="1" dirty="0"/>
          </a:p>
          <a:p>
            <a:pPr lvl="0" algn="just">
              <a:spcAft>
                <a:spcPts val="1200"/>
              </a:spcAft>
              <a:buFont typeface="Wingdings" panose="05000000000000000000" pitchFamily="2" charset="2"/>
              <a:buChar char="ü"/>
            </a:pPr>
            <a:r>
              <a:rPr lang="pt-BR" sz="3000" dirty="0"/>
              <a:t>BARREIRAS HUMANAS: limitações pessoais, não ouvir, emoções, preocupações, sentimentos, motivações</a:t>
            </a:r>
          </a:p>
          <a:p>
            <a:pPr lvl="0" algn="just">
              <a:spcAft>
                <a:spcPts val="1200"/>
              </a:spcAft>
              <a:buFont typeface="Wingdings" panose="05000000000000000000" pitchFamily="2" charset="2"/>
              <a:buChar char="ü"/>
            </a:pPr>
            <a:r>
              <a:rPr lang="pt-BR" sz="3000" dirty="0"/>
              <a:t>BARREIRAS FÍSICAS: espaço físico, ruídos ambientais, falhas mecânicas, porta que bate, gente que entra, distância física, telefone que toca...</a:t>
            </a:r>
          </a:p>
          <a:p>
            <a:pPr lvl="0" algn="just">
              <a:spcAft>
                <a:spcPts val="1200"/>
              </a:spcAft>
              <a:buFont typeface="Wingdings" panose="05000000000000000000" pitchFamily="2" charset="2"/>
              <a:buChar char="ü"/>
            </a:pPr>
            <a:r>
              <a:rPr lang="pt-BR" sz="3000" dirty="0"/>
              <a:t>BARREIRAS SEMÂNTICAS: interpretação das palavras, linguagem, gestos, sinais, símbolos podem ter diferentes sentidos.</a:t>
            </a:r>
          </a:p>
          <a:p>
            <a:endParaRPr lang="pt-BR" dirty="0"/>
          </a:p>
        </p:txBody>
      </p:sp>
    </p:spTree>
    <p:extLst>
      <p:ext uri="{BB962C8B-B14F-4D97-AF65-F5344CB8AC3E}">
        <p14:creationId xmlns:p14="http://schemas.microsoft.com/office/powerpoint/2010/main" val="7096147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5970865"/>
          </a:xfrm>
          <a:prstGeom prst="rect">
            <a:avLst/>
          </a:prstGeom>
        </p:spPr>
        <p:txBody>
          <a:bodyPr wrap="square">
            <a:spAutoFit/>
          </a:bodyPr>
          <a:lstStyle/>
          <a:p>
            <a:pPr algn="ctr">
              <a:spcAft>
                <a:spcPts val="0"/>
              </a:spcAft>
            </a:pPr>
            <a:r>
              <a:rPr lang="pt-BR" sz="3200" b="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Habilidade de saber ouvir </a:t>
            </a:r>
            <a:endParaRPr lang="pt-BR" sz="3200" b="1" u="sng"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endParaRPr lang="pt-BR" sz="2000" b="1"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pt-BR" sz="3000" spc="3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“Não consigo acreditar que não enxerguei os sinais. Estavam ali na minha </a:t>
            </a:r>
            <a:r>
              <a:rPr lang="pt-BR" sz="3000" spc="225"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frente! Como pude ser tão cego? “Escutar, mais do que falar, é o segredo das relações humanas” </a:t>
            </a:r>
            <a:endParaRPr lang="pt-BR" sz="3000" spc="225"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pt-BR" sz="3000"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Saber ouvir:</a:t>
            </a:r>
            <a:endParaRPr lang="pt-BR" sz="3000" u="sng"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3000" spc="-7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É muito difícil pensar e ouvir ao mesmo tempo;</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Às vezes, é possível concentrar-se tanto em ouvir que não se perde nenhuma palavra daquilo que está sendo dito;</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Compreender completamente aquilo que está sendo dito pela outra pessoa implica em possuir informações de melhor qualidade para se basear nelas no próximo passo.</a:t>
            </a:r>
            <a:endParaRPr lang="pt-BR"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015417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7017306"/>
          </a:xfrm>
          <a:prstGeom prst="rect">
            <a:avLst/>
          </a:prstGeom>
        </p:spPr>
        <p:txBody>
          <a:bodyPr wrap="square">
            <a:spAutoFit/>
          </a:bodyPr>
          <a:lstStyle/>
          <a:p>
            <a:pPr algn="just">
              <a:lnSpc>
                <a:spcPct val="150000"/>
              </a:lnSpc>
              <a:spcAft>
                <a:spcPts val="0"/>
              </a:spcAft>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Não podemos negociar sem saber ouvir.</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Ouvir, mas principalmente escutar:</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marL="1438275" lvl="0" indent="-361950" algn="just">
              <a:lnSpc>
                <a:spcPct val="150000"/>
              </a:lnSpc>
              <a:spcAft>
                <a:spcPts val="0"/>
              </a:spcAft>
              <a:buFont typeface="Symbol" panose="05050102010706020507" pitchFamily="18" charset="2"/>
              <a:buChar char=""/>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Estar atento para entender o que o outro lado está falando.</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marL="1438275" lvl="0" indent="-361950" algn="just">
              <a:lnSpc>
                <a:spcPct val="150000"/>
              </a:lnSpc>
              <a:spcAft>
                <a:spcPts val="0"/>
              </a:spcAft>
              <a:buFont typeface="Symbol" panose="05050102010706020507" pitchFamily="18" charset="2"/>
              <a:buChar char=""/>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Entender (interpretar, perceber e alcançar o sentido da ideia)</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marL="1438275" lvl="0" indent="-361950" algn="just">
              <a:lnSpc>
                <a:spcPct val="150000"/>
              </a:lnSpc>
              <a:spcAft>
                <a:spcPts val="0"/>
              </a:spcAft>
              <a:buFont typeface="Symbol" panose="05050102010706020507" pitchFamily="18" charset="2"/>
              <a:buChar char=""/>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Absorver (aplicar, concentrar)</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Não ouvir apenas as palavras, mas também a mensagem implícita por trás delas.</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marL="1519238" lvl="0" indent="-349250" algn="just">
              <a:lnSpc>
                <a:spcPct val="150000"/>
              </a:lnSpc>
              <a:spcAft>
                <a:spcPts val="0"/>
              </a:spcAft>
              <a:buFont typeface="Symbol" panose="05050102010706020507" pitchFamily="18" charset="2"/>
              <a:buChar char=""/>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Podemos definir “OUVIR” como a habilidade de receber mensagens para alcançar os fatos e os sentimento de maneira precisa, a fim de interpretar a mensagem recebida.</a:t>
            </a:r>
            <a:endParaRPr lang="pt-BR"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636481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p:nvPr/>
        </p:nvPicPr>
        <p:blipFill>
          <a:blip r:embed="rId2">
            <a:extLst>
              <a:ext uri="{28A0092B-C50C-407E-A947-70E740481C1C}">
                <a14:useLocalDpi xmlns:a14="http://schemas.microsoft.com/office/drawing/2010/main" val="0"/>
              </a:ext>
            </a:extLst>
          </a:blip>
          <a:srcRect/>
          <a:stretch>
            <a:fillRect/>
          </a:stretch>
        </p:blipFill>
        <p:spPr bwMode="auto">
          <a:xfrm>
            <a:off x="2003612" y="376518"/>
            <a:ext cx="8848163" cy="5755341"/>
          </a:xfrm>
          <a:prstGeom prst="rect">
            <a:avLst/>
          </a:prstGeom>
          <a:noFill/>
          <a:ln>
            <a:noFill/>
          </a:ln>
        </p:spPr>
      </p:pic>
    </p:spTree>
    <p:extLst>
      <p:ext uri="{BB962C8B-B14F-4D97-AF65-F5344CB8AC3E}">
        <p14:creationId xmlns:p14="http://schemas.microsoft.com/office/powerpoint/2010/main" val="40039644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2169825"/>
          </a:xfrm>
          <a:prstGeom prst="rect">
            <a:avLst/>
          </a:prstGeom>
        </p:spPr>
        <p:txBody>
          <a:bodyPr wrap="square">
            <a:spAutoFit/>
          </a:bodyPr>
          <a:lstStyle/>
          <a:p>
            <a:pPr algn="ctr">
              <a:lnSpc>
                <a:spcPct val="150000"/>
              </a:lnSpc>
              <a:spcAft>
                <a:spcPts val="0"/>
              </a:spcAft>
            </a:pPr>
            <a:r>
              <a:rPr lang="pt-BR" sz="3000" b="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Então porque é difícil OUVIR?</a:t>
            </a:r>
            <a:endParaRPr lang="pt-BR" sz="3000" b="1" dirty="0">
              <a:latin typeface="Calibri" panose="020F0502020204030204" pitchFamily="34" charset="0"/>
              <a:ea typeface="Calibri" panose="020F0502020204030204" pitchFamily="34" charset="0"/>
              <a:cs typeface="Times New Roman" panose="02020603050405020304" pitchFamily="18" charset="0"/>
            </a:endParaRPr>
          </a:p>
          <a:p>
            <a:pPr indent="540385" algn="just">
              <a:lnSpc>
                <a:spcPct val="150000"/>
              </a:lnSpc>
              <a:spcAft>
                <a:spcPts val="0"/>
              </a:spcAft>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Em média uma pessoa consegue emitir 150 palavras por minuto, mas consegue absorver 400 palavras por minuto.</a:t>
            </a:r>
            <a:endParaRPr lang="pt-BR" sz="3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Imagem 2"/>
          <p:cNvPicPr/>
          <p:nvPr/>
        </p:nvPicPr>
        <p:blipFill>
          <a:blip r:embed="rId2">
            <a:extLst>
              <a:ext uri="{28A0092B-C50C-407E-A947-70E740481C1C}">
                <a14:useLocalDpi xmlns:a14="http://schemas.microsoft.com/office/drawing/2010/main" val="0"/>
              </a:ext>
            </a:extLst>
          </a:blip>
          <a:srcRect/>
          <a:stretch>
            <a:fillRect/>
          </a:stretch>
        </p:blipFill>
        <p:spPr bwMode="auto">
          <a:xfrm>
            <a:off x="1389529" y="2709862"/>
            <a:ext cx="9412941" cy="2534491"/>
          </a:xfrm>
          <a:prstGeom prst="rect">
            <a:avLst/>
          </a:prstGeom>
          <a:noFill/>
          <a:ln>
            <a:noFill/>
          </a:ln>
        </p:spPr>
      </p:pic>
    </p:spTree>
    <p:extLst>
      <p:ext uri="{BB962C8B-B14F-4D97-AF65-F5344CB8AC3E}">
        <p14:creationId xmlns:p14="http://schemas.microsoft.com/office/powerpoint/2010/main" val="24594951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6241837"/>
          </a:xfrm>
          <a:prstGeom prst="rect">
            <a:avLst/>
          </a:prstGeom>
        </p:spPr>
        <p:txBody>
          <a:bodyPr wrap="square">
            <a:spAutoFit/>
          </a:bodyPr>
          <a:lstStyle/>
          <a:p>
            <a:pPr indent="540385" algn="just">
              <a:lnSpc>
                <a:spcPct val="150000"/>
              </a:lnSpc>
              <a:spcAft>
                <a:spcPts val="0"/>
              </a:spcAft>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OUVIR é aprender a avaliar as complexas características das pessoas, ouvindo o que é dito e principalmente o não dito e percebendo os padrões gerais que podem revelar e prever seus comportamentos.</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indent="540385" algn="just">
              <a:lnSpc>
                <a:spcPct val="150000"/>
              </a:lnSpc>
              <a:spcAft>
                <a:spcPts val="0"/>
              </a:spcAft>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OUVIR é uma necessidade absoluta para a saúde do relacionamento da negociação como </a:t>
            </a:r>
            <a:r>
              <a:rPr lang="pt-BR" sz="3000" spc="-7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um todo.</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indent="540385" algn="just">
              <a:lnSpc>
                <a:spcPct val="150000"/>
              </a:lnSpc>
              <a:spcAft>
                <a:spcPts val="0"/>
              </a:spcAft>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O ouvinte atento e interessado abre caminho para ser também ouvido e respeitado.</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indent="540385" algn="just">
              <a:lnSpc>
                <a:spcPct val="150000"/>
              </a:lnSpc>
              <a:spcAft>
                <a:spcPts val="0"/>
              </a:spcAft>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Quanto mais tempo passamos ouvindo e observando as pessoas, mais fácil conseguiremos percebê-las e compreende-las.</a:t>
            </a:r>
            <a:r>
              <a:rPr lang="pt-B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206022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7017306"/>
          </a:xfrm>
          <a:prstGeom prst="rect">
            <a:avLst/>
          </a:prstGeom>
        </p:spPr>
        <p:txBody>
          <a:bodyPr wrap="square">
            <a:spAutoFit/>
          </a:bodyPr>
          <a:lstStyle/>
          <a:p>
            <a:pPr indent="540385" algn="just">
              <a:spcAft>
                <a:spcPts val="0"/>
              </a:spcAft>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arte de OUVIR exige muito mais que apenas o ato de ouvir; exige:</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indent="540385" algn="just">
              <a:spcAft>
                <a:spcPts val="0"/>
              </a:spcAft>
            </a:pPr>
            <a:r>
              <a:rPr lang="pt-BR" sz="3000"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disposição para escutar</a:t>
            </a: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implica em interesse autêntico pelo interlocutor, pois por mais diferentes que as pessoas possam ser de nós, elas sempre podem acrescentar algo, no mínimo nós fazem ver as coisas sob outro ponto de vista.</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indent="540385" algn="just">
              <a:spcAft>
                <a:spcPts val="0"/>
              </a:spcAft>
            </a:pPr>
            <a:r>
              <a:rPr lang="pt-BR" sz="3000"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Mostrar interesse</a:t>
            </a: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significa olhar de frente para o interlocutor enquanto se escuta. Incentivar as pessoas a falar de si mesmas ou dos assuntos de sua preferência e disposição de ouvi-las com atenção é uma das maneiras mais eficazes para conquistá-las e, em seguida, ganhar sua atenção. Geralmente as pessoas ficam mais aptas a escutar depois de satisfeita sua necessidade de falar</a:t>
            </a:r>
            <a:r>
              <a:rPr lang="pt-BR" sz="30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indent="540385" algn="just">
              <a:spcAft>
                <a:spcPts val="0"/>
              </a:spcAft>
            </a:pPr>
            <a:r>
              <a:rPr lang="pt-BR" sz="3000" u="sng" dirty="0"/>
              <a:t>Interpretação correta das palavras</a:t>
            </a:r>
            <a:r>
              <a:rPr lang="pt-BR" sz="3000" dirty="0"/>
              <a:t> – Uma técnica simples, mas que garante uma boa interpretação, é a da reformulação. Essa técnica consiste em resumir, por palavras próprias, deforma clara e breve, as ideias emitidas pelo interlocutor. </a:t>
            </a:r>
            <a:endParaRPr lang="pt-BR"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34701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0" y="0"/>
            <a:ext cx="12192000" cy="7755969"/>
          </a:xfrm>
          <a:prstGeom prst="rect">
            <a:avLst/>
          </a:prstGeom>
          <a:noFill/>
        </p:spPr>
        <p:txBody>
          <a:bodyPr wrap="square" rtlCol="0">
            <a:spAutoFit/>
          </a:bodyPr>
          <a:lstStyle/>
          <a:p>
            <a:pPr algn="just"/>
            <a:r>
              <a:rPr lang="pt-BR" sz="3000" u="sng" dirty="0" smtClean="0"/>
              <a:t>5º - Apresentar propostas concretas:</a:t>
            </a:r>
            <a:r>
              <a:rPr lang="pt-BR" sz="3000" dirty="0" smtClean="0"/>
              <a:t> Um erro </a:t>
            </a:r>
            <a:r>
              <a:rPr lang="pt-BR" sz="3000" dirty="0"/>
              <a:t>muito comum é pensar que as conclusões são tão óbvias que não precisam ser explicitadas. Elas devem ser explicitadas sempre, mesmo que pareçam muito óbvias.</a:t>
            </a:r>
          </a:p>
          <a:p>
            <a:pPr algn="just"/>
            <a:r>
              <a:rPr lang="pt-BR" sz="3000" dirty="0"/>
              <a:t>Obs.: Explicitar as conclusões é muito importante para evitar mal entendidos</a:t>
            </a:r>
            <a:r>
              <a:rPr lang="pt-BR" sz="3000" dirty="0" smtClean="0"/>
              <a:t>.</a:t>
            </a:r>
          </a:p>
          <a:p>
            <a:pPr algn="just"/>
            <a:endParaRPr lang="pt-BR" sz="3000" dirty="0"/>
          </a:p>
          <a:p>
            <a:pPr algn="just"/>
            <a:r>
              <a:rPr lang="pt-BR" sz="3000" u="sng" dirty="0" smtClean="0"/>
              <a:t>6º </a:t>
            </a:r>
            <a:r>
              <a:rPr lang="pt-BR" sz="3000" u="sng" dirty="0"/>
              <a:t>- Saber falar e </a:t>
            </a:r>
            <a:r>
              <a:rPr lang="pt-BR" sz="3000" u="sng" dirty="0" smtClean="0"/>
              <a:t>ouvir:</a:t>
            </a:r>
            <a:r>
              <a:rPr lang="pt-BR" sz="3000" dirty="0" smtClean="0"/>
              <a:t> </a:t>
            </a:r>
            <a:r>
              <a:rPr lang="pt-BR" sz="3000" dirty="0"/>
              <a:t>À Primeira vista, pode-se pensar que saber falar é algo extremamente difícil, depois se percebe que, na verdade, saber ouvir é algo ainda mais difícil de ser conseguido</a:t>
            </a:r>
            <a:r>
              <a:rPr lang="pt-BR" sz="3000" dirty="0" smtClean="0"/>
              <a:t>.</a:t>
            </a:r>
            <a:r>
              <a:rPr lang="pt-BR" sz="3000" dirty="0"/>
              <a:t> Ouvir, além da oportunidade de colher fatos, ideias, opiniões e sentimentos, é uma maneira concreta de valorizar as ideias dos outros, motivando-os a cooperar e dar-lhes, com sinceridade, uma sensação de prestígio</a:t>
            </a:r>
            <a:r>
              <a:rPr lang="pt-BR" sz="3000" dirty="0" smtClean="0"/>
              <a:t>.</a:t>
            </a:r>
          </a:p>
          <a:p>
            <a:pPr algn="just"/>
            <a:endParaRPr lang="pt-BR" sz="3000" dirty="0"/>
          </a:p>
          <a:p>
            <a:pPr algn="just"/>
            <a:r>
              <a:rPr lang="pt-BR" sz="3000" u="sng" dirty="0"/>
              <a:t>7º - Colocar-se no lugar da outra parte – </a:t>
            </a:r>
            <a:r>
              <a:rPr lang="pt-BR" sz="3000" u="sng" dirty="0" smtClean="0"/>
              <a:t>EMPATIA:</a:t>
            </a:r>
            <a:r>
              <a:rPr lang="pt-BR" sz="3000" dirty="0" smtClean="0"/>
              <a:t> </a:t>
            </a:r>
            <a:r>
              <a:rPr lang="pt-BR" sz="3000" dirty="0"/>
              <a:t>É fundamental conhecer o outro lado, suas necessidades</a:t>
            </a:r>
            <a:r>
              <a:rPr lang="pt-BR" sz="3000" dirty="0" smtClean="0"/>
              <a:t>, seus </a:t>
            </a:r>
            <a:r>
              <a:rPr lang="pt-BR" sz="3000" dirty="0"/>
              <a:t>problemas, inclusive para conhecer seus argumentos e ter melhor condição de </a:t>
            </a:r>
            <a:r>
              <a:rPr lang="pt-BR" sz="3000" dirty="0" smtClean="0"/>
              <a:t>responde-los. </a:t>
            </a:r>
            <a:endParaRPr lang="pt-BR" sz="3200" u="sng" dirty="0"/>
          </a:p>
          <a:p>
            <a:endParaRPr lang="pt-BR" sz="3000" u="sng" dirty="0"/>
          </a:p>
          <a:p>
            <a:endParaRPr lang="pt-BR" dirty="0"/>
          </a:p>
        </p:txBody>
      </p:sp>
    </p:spTree>
    <p:extLst>
      <p:ext uri="{BB962C8B-B14F-4D97-AF65-F5344CB8AC3E}">
        <p14:creationId xmlns:p14="http://schemas.microsoft.com/office/powerpoint/2010/main" val="21199109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524053"/>
            <a:ext cx="12192000" cy="4865819"/>
          </a:xfrm>
          <a:prstGeom prst="rect">
            <a:avLst/>
          </a:prstGeom>
        </p:spPr>
        <p:txBody>
          <a:bodyPr wrap="square">
            <a:spAutoFit/>
          </a:bodyPr>
          <a:lstStyle/>
          <a:p>
            <a:pPr indent="540385" algn="just">
              <a:lnSpc>
                <a:spcPct val="150000"/>
              </a:lnSpc>
              <a:spcAft>
                <a:spcPts val="0"/>
              </a:spcAft>
            </a:pPr>
            <a:r>
              <a:rPr lang="pt-BR" sz="3000"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Observação da linguagem corporal</a:t>
            </a: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Basear-se unicamente na linguagem verbal para garantir a compreensão da comunicação é muito pouco. A observação da linguagem não-verbal é importantíssima para se compreender o verdadeiro conteúdo da comunicação, já que na interação os indivíduos trazem mais que simplesmente uma mensagem a transmitir, traz a si mesmos como pessoas. A eficácia do emissor está na concordância entre as suas linguagens: verbal e não-verbal.</a:t>
            </a:r>
            <a:endParaRPr lang="pt-BR"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66107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6555641"/>
          </a:xfrm>
          <a:prstGeom prst="rect">
            <a:avLst/>
          </a:prstGeom>
        </p:spPr>
        <p:txBody>
          <a:bodyPr wrap="square">
            <a:spAutoFit/>
          </a:bodyPr>
          <a:lstStyle/>
          <a:p>
            <a:pPr algn="ctr">
              <a:spcAft>
                <a:spcPts val="0"/>
              </a:spcAft>
            </a:pPr>
            <a:r>
              <a:rPr lang="pt-BR" sz="3000" b="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Características de um bom </a:t>
            </a:r>
            <a:r>
              <a:rPr lang="pt-BR" sz="3000" b="1" u="sng"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ouvinte</a:t>
            </a:r>
          </a:p>
          <a:p>
            <a:pPr algn="just">
              <a:spcAft>
                <a:spcPts val="0"/>
              </a:spcAft>
            </a:pPr>
            <a:endParaRPr lang="pt-BR"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Postura atenta;</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Não demonstra inquietação nem ansiedade;</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Olha para o transmissor o tempo todo;</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Ocasionalmente acena com a cabeça</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Utiliza alguns movimentos faciais que se adaptam bem à história, como sorrisos apropriados;</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Dá a impressão de que está entendendo o que o transmissor está sentindo;</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Usa o tom de voz adequado;</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Ocasionalmente apresenta questões altamente pertinentes;</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Diz uma palavra aqui e ali para encorajar o transmissor a continuar;</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 vez em quando faz uma recapitulação com suas próprias palavras daquilo que o transmissor disse.</a:t>
            </a:r>
            <a:endParaRPr lang="pt-BR"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060898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551329" y="697504"/>
            <a:ext cx="10932461" cy="5262979"/>
          </a:xfrm>
          <a:prstGeom prst="rect">
            <a:avLst/>
          </a:prstGeom>
        </p:spPr>
        <p:txBody>
          <a:bodyPr wrap="square">
            <a:spAutoFit/>
          </a:bodyPr>
          <a:lstStyle/>
          <a:p>
            <a:pPr algn="ctr">
              <a:lnSpc>
                <a:spcPct val="150000"/>
              </a:lnSpc>
              <a:spcAft>
                <a:spcPts val="0"/>
              </a:spcAft>
            </a:pPr>
            <a:r>
              <a:rPr lang="pt-BR" sz="3200" b="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Tenha </a:t>
            </a:r>
            <a:r>
              <a:rPr lang="pt-BR" sz="3200" b="1" u="sng"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empatia</a:t>
            </a:r>
          </a:p>
          <a:p>
            <a:pPr algn="ctr">
              <a:lnSpc>
                <a:spcPct val="150000"/>
              </a:lnSpc>
              <a:spcAft>
                <a:spcPts val="0"/>
              </a:spcAft>
            </a:pPr>
            <a:endParaRPr lang="pt-BR" sz="3200" b="1"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pt-BR"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Atenção</a:t>
            </a:r>
            <a:endParaRPr lang="pt-BR" sz="3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pt-BR"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Compreensão </a:t>
            </a:r>
            <a:endParaRPr lang="pt-BR" sz="3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pt-BR"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Investigação</a:t>
            </a:r>
            <a:endParaRPr lang="pt-BR" sz="3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pt-BR"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Devolução </a:t>
            </a:r>
            <a:endParaRPr lang="pt-BR" sz="3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pt-BR"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Oportunidade </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459188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5558316"/>
          </a:xfrm>
          <a:prstGeom prst="rect">
            <a:avLst/>
          </a:prstGeom>
        </p:spPr>
        <p:txBody>
          <a:bodyPr wrap="square">
            <a:spAutoFit/>
          </a:bodyPr>
          <a:lstStyle/>
          <a:p>
            <a:pPr algn="ctr">
              <a:lnSpc>
                <a:spcPct val="150000"/>
              </a:lnSpc>
              <a:spcAft>
                <a:spcPts val="0"/>
              </a:spcAft>
            </a:pPr>
            <a:r>
              <a:rPr lang="pt-BR" sz="3000" b="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Assertividade </a:t>
            </a:r>
            <a:endParaRPr lang="pt-BR" sz="3000" b="1" dirty="0">
              <a:latin typeface="Calibri" panose="020F0502020204030204" pitchFamily="34" charset="0"/>
              <a:ea typeface="Calibri" panose="020F0502020204030204" pitchFamily="34" charset="0"/>
              <a:cs typeface="Times New Roman" panose="02020603050405020304" pitchFamily="18" charset="0"/>
            </a:endParaRPr>
          </a:p>
          <a:p>
            <a:pPr indent="540385" algn="just">
              <a:lnSpc>
                <a:spcPct val="150000"/>
              </a:lnSpc>
              <a:spcAft>
                <a:spcPts val="0"/>
              </a:spcAft>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Ser assertivo é expressar com segurança o que se pensa, sente e acredita, afirmando seus direito e respeitando o direito dos outros</a:t>
            </a:r>
            <a:r>
              <a:rPr lang="pt-BR" sz="3000" spc="4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indent="540385" algn="just">
              <a:lnSpc>
                <a:spcPct val="150000"/>
              </a:lnSpc>
              <a:spcAft>
                <a:spcPts val="0"/>
              </a:spcAft>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assertividade está baseada no respeito: por você e pelo outro. </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indent="540385" algn="just">
              <a:lnSpc>
                <a:spcPct val="150000"/>
              </a:lnSpc>
              <a:spcAft>
                <a:spcPts val="0"/>
              </a:spcAft>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comunicação assertiva frequentemente permite que se alcance o que se deseja. </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indent="540385" algn="just">
              <a:lnSpc>
                <a:spcPct val="150000"/>
              </a:lnSpc>
              <a:spcAft>
                <a:spcPts val="0"/>
              </a:spcAft>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mensagem deve ser clara, autêntica e coerente, evitando-se julgar, condenar e interromper. </a:t>
            </a:r>
            <a:endParaRPr lang="pt-BR" sz="3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217586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5863144"/>
          </a:xfrm>
          <a:prstGeom prst="rect">
            <a:avLst/>
          </a:prstGeom>
        </p:spPr>
        <p:txBody>
          <a:bodyPr wrap="square">
            <a:spAutoFit/>
          </a:bodyPr>
          <a:lstStyle/>
          <a:p>
            <a:pPr indent="540385" algn="just">
              <a:spcBef>
                <a:spcPts val="600"/>
              </a:spcBef>
              <a:spcAft>
                <a:spcPts val="0"/>
              </a:spcAft>
            </a:pPr>
            <a:r>
              <a:rPr lang="pt-BR" sz="3000"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Para isso:</a:t>
            </a:r>
            <a:endParaRPr lang="pt-BR" sz="3000" u="sng" dirty="0">
              <a:latin typeface="Calibri" panose="020F0502020204030204" pitchFamily="34" charset="0"/>
              <a:ea typeface="Calibri" panose="020F0502020204030204" pitchFamily="34" charset="0"/>
              <a:cs typeface="Times New Roman" panose="02020603050405020304" pitchFamily="18" charset="0"/>
            </a:endParaRPr>
          </a:p>
          <a:p>
            <a:pPr indent="540385" algn="just">
              <a:spcBef>
                <a:spcPts val="600"/>
              </a:spcBef>
              <a:spcAft>
                <a:spcPts val="0"/>
              </a:spcAft>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Saiba exatamente o que dizer e qual seu objetivo,</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indent="540385" algn="just">
              <a:spcBef>
                <a:spcPts val="600"/>
              </a:spcBef>
              <a:spcAft>
                <a:spcPts val="0"/>
              </a:spcAft>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Exprima o que espera de seu interlocutor,</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indent="540385" algn="just">
              <a:spcBef>
                <a:spcPts val="600"/>
              </a:spcBef>
              <a:spcAft>
                <a:spcPts val="0"/>
              </a:spcAft>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Suspenda os julgamentos – seja objetivo,</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indent="540385" algn="just">
              <a:spcBef>
                <a:spcPts val="600"/>
              </a:spcBef>
              <a:spcAft>
                <a:spcPts val="0"/>
              </a:spcAft>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Exponha seus sentimentos,</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indent="540385" algn="just">
              <a:spcBef>
                <a:spcPts val="600"/>
              </a:spcBef>
              <a:spcAft>
                <a:spcPts val="0"/>
              </a:spcAft>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Esclareça o efeito concreto do comportamento do outro na situação em questão,</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indent="540385" algn="just">
              <a:spcBef>
                <a:spcPts val="600"/>
              </a:spcBef>
              <a:spcAft>
                <a:spcPts val="0"/>
              </a:spcAft>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Descreva o comportamento que julga ser mais apropriado,</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indent="540385" algn="just">
              <a:spcBef>
                <a:spcPts val="600"/>
              </a:spcBef>
              <a:spcAft>
                <a:spcPts val="0"/>
              </a:spcAft>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Esteja disposto a ouvir, sem se colocar na defensiva,</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indent="540385" algn="just">
              <a:spcBef>
                <a:spcPts val="600"/>
              </a:spcBef>
              <a:spcAft>
                <a:spcPts val="0"/>
              </a:spcAft>
            </a:pPr>
            <a:r>
              <a:rPr lang="pt-BR"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Descreva o comportamento em termos específicos,</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indent="540385" algn="just">
              <a:spcBef>
                <a:spcPts val="600"/>
              </a:spcBef>
              <a:spcAft>
                <a:spcPts val="0"/>
              </a:spcAft>
            </a:pPr>
            <a:r>
              <a:rPr lang="pt-BR" sz="3000" spc="-7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Não faça interferências• Comunique-se com a pessoa certa.</a:t>
            </a:r>
            <a:endParaRPr lang="pt-BR" sz="3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178029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398930" y="167026"/>
            <a:ext cx="11246224" cy="5332229"/>
          </a:xfrm>
          <a:prstGeom prst="rect">
            <a:avLst/>
          </a:prstGeom>
        </p:spPr>
        <p:txBody>
          <a:bodyPr wrap="square">
            <a:spAutoFit/>
          </a:bodyPr>
          <a:lstStyle/>
          <a:p>
            <a:pPr algn="ctr">
              <a:lnSpc>
                <a:spcPct val="150000"/>
              </a:lnSpc>
              <a:spcAft>
                <a:spcPts val="0"/>
              </a:spcAft>
            </a:pPr>
            <a:r>
              <a:rPr lang="pt-BR" sz="3200" b="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Usando Empatia com </a:t>
            </a:r>
            <a:r>
              <a:rPr lang="pt-BR" sz="3200" b="1" u="sng"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Assertividade</a:t>
            </a:r>
          </a:p>
          <a:p>
            <a:pPr algn="ctr">
              <a:lnSpc>
                <a:spcPct val="150000"/>
              </a:lnSpc>
              <a:spcAft>
                <a:spcPts val="0"/>
              </a:spcAft>
            </a:pPr>
            <a:endParaRPr lang="pt-BR" sz="1500" b="1"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pt-BR" sz="3000"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Comunicação adequada</a:t>
            </a:r>
            <a:endParaRPr lang="pt-BR" sz="3000" u="sng"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pt-BR" sz="3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verbalização descritiva</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pt-BR" sz="3000" spc="-75"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orientação do problema</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pt-BR" sz="3000" spc="-75"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clareza</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pt-BR" sz="3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envolvimento</a:t>
            </a:r>
            <a:endParaRPr lang="pt-BR" sz="3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pt-BR" sz="3000" spc="-75"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igualdade</a:t>
            </a:r>
            <a:endParaRPr lang="pt-BR"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204423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0" y="0"/>
            <a:ext cx="12192000" cy="4339650"/>
          </a:xfrm>
          <a:prstGeom prst="rect">
            <a:avLst/>
          </a:prstGeom>
          <a:noFill/>
        </p:spPr>
        <p:txBody>
          <a:bodyPr wrap="square" rtlCol="0">
            <a:spAutoFit/>
          </a:bodyPr>
          <a:lstStyle/>
          <a:p>
            <a:pPr algn="ctr"/>
            <a:r>
              <a:rPr lang="pt-BR" sz="3200" b="1" u="sng" dirty="0" smtClean="0"/>
              <a:t>Poder da Comunicação</a:t>
            </a:r>
          </a:p>
          <a:p>
            <a:pPr indent="538163" algn="just"/>
            <a:r>
              <a:rPr lang="pt-BR" sz="3000" dirty="0" smtClean="0"/>
              <a:t>São estes os três componentes que têm influência na comunicação humana, e o seu poder em porcentagem:</a:t>
            </a:r>
          </a:p>
          <a:p>
            <a:pPr marL="712788" indent="-80963" algn="just">
              <a:buFont typeface="Wingdings" panose="05000000000000000000" pitchFamily="2" charset="2"/>
              <a:buChar char="ü"/>
            </a:pPr>
            <a:r>
              <a:rPr lang="pt-BR" sz="3000" dirty="0"/>
              <a:t>PALAVRA 7</a:t>
            </a:r>
            <a:r>
              <a:rPr lang="pt-BR" sz="3000" dirty="0" smtClean="0"/>
              <a:t>%</a:t>
            </a:r>
          </a:p>
          <a:p>
            <a:pPr marL="712788" indent="-80963" algn="just">
              <a:buFont typeface="Wingdings" panose="05000000000000000000" pitchFamily="2" charset="2"/>
              <a:buChar char="ü"/>
            </a:pPr>
            <a:r>
              <a:rPr lang="pt-BR" sz="3000" dirty="0" smtClean="0"/>
              <a:t>TOM </a:t>
            </a:r>
            <a:r>
              <a:rPr lang="pt-BR" sz="3000" dirty="0"/>
              <a:t>DE VOZ 38</a:t>
            </a:r>
            <a:r>
              <a:rPr lang="pt-BR" sz="3000" dirty="0" smtClean="0"/>
              <a:t>%</a:t>
            </a:r>
          </a:p>
          <a:p>
            <a:pPr marL="712788" indent="-80963" algn="just">
              <a:buFont typeface="Wingdings" panose="05000000000000000000" pitchFamily="2" charset="2"/>
              <a:buChar char="ü"/>
            </a:pPr>
            <a:r>
              <a:rPr lang="pt-BR" sz="3000" dirty="0" smtClean="0"/>
              <a:t>LINGUAGEM </a:t>
            </a:r>
            <a:r>
              <a:rPr lang="pt-BR" sz="3000" dirty="0"/>
              <a:t>CORPORAL 55</a:t>
            </a:r>
            <a:r>
              <a:rPr lang="pt-BR" sz="3000" dirty="0" smtClean="0"/>
              <a:t>%</a:t>
            </a:r>
          </a:p>
          <a:p>
            <a:pPr indent="538163" algn="just"/>
            <a:endParaRPr lang="pt-BR" sz="3200" dirty="0" smtClean="0"/>
          </a:p>
          <a:p>
            <a:pPr indent="538163" algn="just"/>
            <a:r>
              <a:rPr lang="pt-BR" sz="3200" dirty="0" smtClean="0"/>
              <a:t>Portanto:</a:t>
            </a:r>
          </a:p>
          <a:p>
            <a:pPr indent="538163" algn="just"/>
            <a:endParaRPr lang="pt-BR" sz="3000" dirty="0"/>
          </a:p>
        </p:txBody>
      </p:sp>
      <p:pic>
        <p:nvPicPr>
          <p:cNvPr id="3" name="Imagem 2"/>
          <p:cNvPicPr>
            <a:picLocks noChangeAspect="1"/>
          </p:cNvPicPr>
          <p:nvPr/>
        </p:nvPicPr>
        <p:blipFill>
          <a:blip r:embed="rId2"/>
          <a:stretch>
            <a:fillRect/>
          </a:stretch>
        </p:blipFill>
        <p:spPr>
          <a:xfrm>
            <a:off x="1147946" y="3987225"/>
            <a:ext cx="9896107" cy="1028528"/>
          </a:xfrm>
          <a:prstGeom prst="rect">
            <a:avLst/>
          </a:prstGeom>
        </p:spPr>
      </p:pic>
    </p:spTree>
    <p:extLst>
      <p:ext uri="{BB962C8B-B14F-4D97-AF65-F5344CB8AC3E}">
        <p14:creationId xmlns:p14="http://schemas.microsoft.com/office/powerpoint/2010/main" val="4095388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6586418"/>
          </a:xfrm>
          <a:prstGeom prst="rect">
            <a:avLst/>
          </a:prstGeom>
        </p:spPr>
        <p:txBody>
          <a:bodyPr wrap="square">
            <a:spAutoFit/>
          </a:bodyPr>
          <a:lstStyle/>
          <a:p>
            <a:pPr algn="ctr"/>
            <a:r>
              <a:rPr lang="pt-BR" sz="3200" b="1" u="sng" dirty="0">
                <a:solidFill>
                  <a:srgbClr val="000000"/>
                </a:solidFill>
                <a:latin typeface="ff18"/>
              </a:rPr>
              <a:t>O TOM DE VOZ</a:t>
            </a:r>
            <a:endParaRPr lang="pt-BR" sz="3200" b="1" u="sng" dirty="0">
              <a:solidFill>
                <a:srgbClr val="000000"/>
              </a:solidFill>
              <a:latin typeface="Source Sans Pro"/>
            </a:endParaRPr>
          </a:p>
          <a:p>
            <a:pPr indent="538163" algn="just"/>
            <a:r>
              <a:rPr lang="pt-BR" sz="3000" dirty="0">
                <a:solidFill>
                  <a:srgbClr val="000000"/>
                </a:solidFill>
                <a:latin typeface="ff13"/>
              </a:rPr>
              <a:t>O tom de voz é um fator importante que devemos desenvolver no processo de comunicação. A  voz pode ser melhorada em dois aspectos:</a:t>
            </a:r>
            <a:endParaRPr lang="pt-BR" sz="3000" dirty="0">
              <a:solidFill>
                <a:srgbClr val="000000"/>
              </a:solidFill>
              <a:latin typeface="Source Sans Pro"/>
            </a:endParaRPr>
          </a:p>
          <a:p>
            <a:pPr indent="538163" algn="just"/>
            <a:r>
              <a:rPr lang="pt-BR" sz="3000" dirty="0" smtClean="0">
                <a:solidFill>
                  <a:srgbClr val="000000"/>
                </a:solidFill>
                <a:latin typeface="ff24"/>
              </a:rPr>
              <a:t>•</a:t>
            </a:r>
            <a:r>
              <a:rPr lang="pt-BR" sz="3000" dirty="0" smtClean="0">
                <a:solidFill>
                  <a:srgbClr val="000000"/>
                </a:solidFill>
                <a:latin typeface="Source Sans Pro"/>
              </a:rPr>
              <a:t> </a:t>
            </a:r>
            <a:r>
              <a:rPr lang="pt-BR" sz="3000" dirty="0">
                <a:solidFill>
                  <a:srgbClr val="000000"/>
                </a:solidFill>
                <a:latin typeface="ff18"/>
              </a:rPr>
              <a:t>R</a:t>
            </a:r>
            <a:r>
              <a:rPr lang="pt-BR" sz="3000" dirty="0" smtClean="0">
                <a:solidFill>
                  <a:srgbClr val="000000"/>
                </a:solidFill>
                <a:latin typeface="ff18"/>
              </a:rPr>
              <a:t>itmo</a:t>
            </a:r>
            <a:r>
              <a:rPr lang="pt-BR" sz="3000" dirty="0" smtClean="0">
                <a:solidFill>
                  <a:srgbClr val="000000"/>
                </a:solidFill>
                <a:latin typeface="Source Sans Pro"/>
              </a:rPr>
              <a:t> </a:t>
            </a:r>
            <a:r>
              <a:rPr lang="pt-BR" sz="3000" dirty="0" smtClean="0">
                <a:solidFill>
                  <a:srgbClr val="000000"/>
                </a:solidFill>
                <a:latin typeface="ff13"/>
              </a:rPr>
              <a:t>-</a:t>
            </a:r>
            <a:r>
              <a:rPr lang="pt-BR" sz="3000" dirty="0" smtClean="0">
                <a:solidFill>
                  <a:srgbClr val="000000"/>
                </a:solidFill>
                <a:latin typeface="Source Sans Pro"/>
              </a:rPr>
              <a:t> </a:t>
            </a:r>
            <a:r>
              <a:rPr lang="pt-BR" sz="3000" dirty="0" smtClean="0">
                <a:solidFill>
                  <a:srgbClr val="000000"/>
                </a:solidFill>
                <a:latin typeface="ff13"/>
              </a:rPr>
              <a:t>Mais </a:t>
            </a:r>
            <a:r>
              <a:rPr lang="pt-BR" sz="3000" dirty="0">
                <a:solidFill>
                  <a:srgbClr val="000000"/>
                </a:solidFill>
                <a:latin typeface="ff13"/>
              </a:rPr>
              <a:t>lento - Mais rápido</a:t>
            </a:r>
            <a:endParaRPr lang="pt-BR" sz="3000" dirty="0">
              <a:solidFill>
                <a:srgbClr val="000000"/>
              </a:solidFill>
              <a:latin typeface="Source Sans Pro"/>
            </a:endParaRPr>
          </a:p>
          <a:p>
            <a:pPr indent="538163" algn="just"/>
            <a:r>
              <a:rPr lang="pt-BR" sz="3000" dirty="0" smtClean="0">
                <a:solidFill>
                  <a:srgbClr val="000000"/>
                </a:solidFill>
                <a:latin typeface="ff24"/>
              </a:rPr>
              <a:t>•</a:t>
            </a:r>
            <a:r>
              <a:rPr lang="pt-BR" sz="3000" dirty="0" smtClean="0">
                <a:solidFill>
                  <a:srgbClr val="000000"/>
                </a:solidFill>
                <a:latin typeface="Source Sans Pro"/>
              </a:rPr>
              <a:t> </a:t>
            </a:r>
            <a:r>
              <a:rPr lang="pt-BR" sz="3000" dirty="0" smtClean="0">
                <a:solidFill>
                  <a:srgbClr val="000000"/>
                </a:solidFill>
                <a:latin typeface="ff18"/>
              </a:rPr>
              <a:t>Tom</a:t>
            </a:r>
            <a:r>
              <a:rPr lang="pt-BR" sz="3000" dirty="0" smtClean="0">
                <a:solidFill>
                  <a:srgbClr val="000000"/>
                </a:solidFill>
                <a:latin typeface="Source Sans Pro"/>
              </a:rPr>
              <a:t> </a:t>
            </a:r>
            <a:r>
              <a:rPr lang="pt-BR" sz="3000" dirty="0" smtClean="0">
                <a:solidFill>
                  <a:srgbClr val="000000"/>
                </a:solidFill>
                <a:latin typeface="ff13"/>
              </a:rPr>
              <a:t>-</a:t>
            </a:r>
            <a:r>
              <a:rPr lang="pt-BR" sz="3000" dirty="0" smtClean="0">
                <a:solidFill>
                  <a:srgbClr val="000000"/>
                </a:solidFill>
                <a:latin typeface="Source Sans Pro"/>
              </a:rPr>
              <a:t> </a:t>
            </a:r>
            <a:r>
              <a:rPr lang="pt-BR" sz="3000" dirty="0" smtClean="0">
                <a:solidFill>
                  <a:srgbClr val="000000"/>
                </a:solidFill>
                <a:latin typeface="ff13"/>
              </a:rPr>
              <a:t>Mais </a:t>
            </a:r>
            <a:r>
              <a:rPr lang="pt-BR" sz="3000" dirty="0">
                <a:solidFill>
                  <a:srgbClr val="000000"/>
                </a:solidFill>
                <a:latin typeface="ff13"/>
              </a:rPr>
              <a:t>alto - Mais baixo</a:t>
            </a:r>
            <a:endParaRPr lang="pt-BR" sz="3000" dirty="0">
              <a:solidFill>
                <a:srgbClr val="000000"/>
              </a:solidFill>
              <a:latin typeface="Source Sans Pro"/>
            </a:endParaRPr>
          </a:p>
          <a:p>
            <a:pPr indent="538163" algn="just"/>
            <a:r>
              <a:rPr lang="pt-BR" sz="3000" dirty="0" smtClean="0">
                <a:solidFill>
                  <a:srgbClr val="000000"/>
                </a:solidFill>
                <a:latin typeface="ff24"/>
              </a:rPr>
              <a:t>•</a:t>
            </a:r>
            <a:r>
              <a:rPr lang="pt-BR" sz="3000" dirty="0" smtClean="0">
                <a:solidFill>
                  <a:srgbClr val="000000"/>
                </a:solidFill>
                <a:latin typeface="Source Sans Pro"/>
              </a:rPr>
              <a:t> </a:t>
            </a:r>
            <a:r>
              <a:rPr lang="pt-BR" sz="3000" dirty="0" smtClean="0">
                <a:solidFill>
                  <a:srgbClr val="000000"/>
                </a:solidFill>
                <a:latin typeface="ff18"/>
              </a:rPr>
              <a:t>Dicção</a:t>
            </a:r>
            <a:endParaRPr lang="pt-BR" sz="3000" dirty="0">
              <a:solidFill>
                <a:srgbClr val="000000"/>
              </a:solidFill>
              <a:latin typeface="Source Sans Pro"/>
            </a:endParaRPr>
          </a:p>
          <a:p>
            <a:pPr indent="538163" algn="just"/>
            <a:r>
              <a:rPr lang="pt-BR" sz="3000" dirty="0" smtClean="0">
                <a:solidFill>
                  <a:srgbClr val="000000"/>
                </a:solidFill>
                <a:latin typeface="ff24"/>
              </a:rPr>
              <a:t>•</a:t>
            </a:r>
            <a:r>
              <a:rPr lang="pt-BR" sz="3000" dirty="0" smtClean="0">
                <a:solidFill>
                  <a:srgbClr val="000000"/>
                </a:solidFill>
                <a:latin typeface="Source Sans Pro"/>
              </a:rPr>
              <a:t> </a:t>
            </a:r>
            <a:r>
              <a:rPr lang="pt-BR" sz="3000" dirty="0" smtClean="0">
                <a:solidFill>
                  <a:srgbClr val="000000"/>
                </a:solidFill>
                <a:latin typeface="ff18"/>
              </a:rPr>
              <a:t>Entonação</a:t>
            </a:r>
            <a:endParaRPr lang="pt-BR" sz="3000" dirty="0">
              <a:solidFill>
                <a:srgbClr val="000000"/>
              </a:solidFill>
              <a:latin typeface="Source Sans Pro"/>
            </a:endParaRPr>
          </a:p>
          <a:p>
            <a:pPr indent="538163" algn="just"/>
            <a:r>
              <a:rPr lang="pt-BR" sz="3000" dirty="0" smtClean="0">
                <a:solidFill>
                  <a:srgbClr val="000000"/>
                </a:solidFill>
                <a:latin typeface="ff24"/>
              </a:rPr>
              <a:t>•</a:t>
            </a:r>
            <a:r>
              <a:rPr lang="pt-BR" sz="3000" dirty="0" smtClean="0">
                <a:solidFill>
                  <a:srgbClr val="000000"/>
                </a:solidFill>
                <a:latin typeface="Source Sans Pro"/>
              </a:rPr>
              <a:t> </a:t>
            </a:r>
            <a:r>
              <a:rPr lang="pt-BR" sz="3000" dirty="0" smtClean="0">
                <a:solidFill>
                  <a:srgbClr val="000000"/>
                </a:solidFill>
                <a:latin typeface="ff18"/>
              </a:rPr>
              <a:t>Pronúncia</a:t>
            </a:r>
            <a:endParaRPr lang="pt-BR" sz="3000" dirty="0">
              <a:solidFill>
                <a:srgbClr val="000000"/>
              </a:solidFill>
              <a:latin typeface="Source Sans Pro"/>
            </a:endParaRPr>
          </a:p>
          <a:p>
            <a:pPr indent="538163" algn="just"/>
            <a:r>
              <a:rPr lang="pt-BR" sz="3000" dirty="0" smtClean="0">
                <a:solidFill>
                  <a:srgbClr val="000000"/>
                </a:solidFill>
                <a:latin typeface="ff24"/>
              </a:rPr>
              <a:t>•</a:t>
            </a:r>
            <a:r>
              <a:rPr lang="pt-BR" sz="3000" dirty="0" smtClean="0">
                <a:solidFill>
                  <a:srgbClr val="000000"/>
                </a:solidFill>
                <a:latin typeface="Source Sans Pro"/>
              </a:rPr>
              <a:t> </a:t>
            </a:r>
            <a:r>
              <a:rPr lang="pt-BR" sz="3000" dirty="0" smtClean="0">
                <a:solidFill>
                  <a:srgbClr val="000000"/>
                </a:solidFill>
                <a:latin typeface="ff18"/>
              </a:rPr>
              <a:t>Vícios </a:t>
            </a:r>
            <a:r>
              <a:rPr lang="pt-BR" sz="3000" dirty="0">
                <a:solidFill>
                  <a:srgbClr val="000000"/>
                </a:solidFill>
                <a:latin typeface="ff18"/>
              </a:rPr>
              <a:t>de linguagem</a:t>
            </a:r>
            <a:endParaRPr lang="pt-BR" sz="3000" dirty="0">
              <a:solidFill>
                <a:srgbClr val="000000"/>
              </a:solidFill>
              <a:latin typeface="Source Sans Pro"/>
            </a:endParaRPr>
          </a:p>
          <a:p>
            <a:pPr indent="538163" algn="just"/>
            <a:r>
              <a:rPr lang="pt-BR" dirty="0">
                <a:solidFill>
                  <a:srgbClr val="000000"/>
                </a:solidFill>
                <a:latin typeface="ff13"/>
              </a:rPr>
              <a:t> </a:t>
            </a:r>
            <a:r>
              <a:rPr lang="pt-BR" sz="3000" dirty="0"/>
              <a:t>Voz agradável, firme e compassada; clara, limpa, sonora, falar em tom médio, sem </a:t>
            </a:r>
            <a:r>
              <a:rPr lang="pt-BR" sz="3000" dirty="0" smtClean="0"/>
              <a:t>ser monótono</a:t>
            </a:r>
            <a:r>
              <a:rPr lang="pt-BR" sz="3000" dirty="0"/>
              <a:t>, não falar alto ou baixo demais, demonstrar segurança ao falar, falar no ritmo certo</a:t>
            </a:r>
            <a:r>
              <a:rPr lang="pt-BR" sz="3000" dirty="0" smtClean="0"/>
              <a:t>. Para </a:t>
            </a:r>
            <a:r>
              <a:rPr lang="pt-BR" sz="3000" dirty="0"/>
              <a:t>agradar ao falar, precisamos pronunciar as palavras com clareza e nitidez, mas </a:t>
            </a:r>
            <a:r>
              <a:rPr lang="pt-BR" sz="3000" dirty="0" smtClean="0"/>
              <a:t>sem afetação</a:t>
            </a:r>
            <a:r>
              <a:rPr lang="pt-BR" sz="3000" dirty="0"/>
              <a:t>.</a:t>
            </a:r>
            <a:endParaRPr lang="pt-BR" sz="3000" b="0" i="0" dirty="0">
              <a:solidFill>
                <a:srgbClr val="000000"/>
              </a:solidFill>
              <a:effectLst/>
              <a:latin typeface="Source Sans Pro"/>
            </a:endParaRPr>
          </a:p>
        </p:txBody>
      </p:sp>
    </p:spTree>
    <p:extLst>
      <p:ext uri="{BB962C8B-B14F-4D97-AF65-F5344CB8AC3E}">
        <p14:creationId xmlns:p14="http://schemas.microsoft.com/office/powerpoint/2010/main" val="36689786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0" y="0"/>
            <a:ext cx="12192000" cy="6586418"/>
          </a:xfrm>
          <a:prstGeom prst="rect">
            <a:avLst/>
          </a:prstGeom>
          <a:noFill/>
        </p:spPr>
        <p:txBody>
          <a:bodyPr wrap="square" rtlCol="0">
            <a:spAutoFit/>
          </a:bodyPr>
          <a:lstStyle/>
          <a:p>
            <a:pPr algn="ctr"/>
            <a:r>
              <a:rPr lang="pt-BR" sz="3200" b="1" u="sng" dirty="0" smtClean="0"/>
              <a:t>A Palavra</a:t>
            </a:r>
          </a:p>
          <a:p>
            <a:pPr algn="just"/>
            <a:r>
              <a:rPr lang="pt-BR" sz="3000" dirty="0" smtClean="0"/>
              <a:t>• A </a:t>
            </a:r>
            <a:r>
              <a:rPr lang="pt-BR" sz="3000" dirty="0"/>
              <a:t>palavra é o alicerce daquilo que o homem constrói; representa uma extensão do </a:t>
            </a:r>
            <a:r>
              <a:rPr lang="pt-BR" sz="3000" dirty="0" smtClean="0"/>
              <a:t>seu pensamento </a:t>
            </a:r>
            <a:r>
              <a:rPr lang="pt-BR" sz="3000" dirty="0"/>
              <a:t>– atitude</a:t>
            </a:r>
            <a:r>
              <a:rPr lang="pt-BR" sz="3000" dirty="0" smtClean="0"/>
              <a:t>.</a:t>
            </a:r>
          </a:p>
          <a:p>
            <a:pPr algn="just"/>
            <a:r>
              <a:rPr lang="pt-BR" sz="3000" dirty="0" smtClean="0"/>
              <a:t>• </a:t>
            </a:r>
            <a:r>
              <a:rPr lang="pt-BR" sz="3000" dirty="0"/>
              <a:t>Considera-se que no comportamento de designar poder às palavras existe arbitrariedade, </a:t>
            </a:r>
            <a:r>
              <a:rPr lang="pt-BR" sz="3000" dirty="0" smtClean="0"/>
              <a:t>na medida </a:t>
            </a:r>
            <a:r>
              <a:rPr lang="pt-BR" sz="3000" dirty="0"/>
              <a:t>em que se usar um nome pode significar “atrair” um bem ou um mal</a:t>
            </a:r>
            <a:r>
              <a:rPr lang="pt-BR" sz="3000" dirty="0" smtClean="0"/>
              <a:t>.</a:t>
            </a:r>
          </a:p>
          <a:p>
            <a:pPr algn="just"/>
            <a:r>
              <a:rPr lang="pt-BR" sz="3000" dirty="0" smtClean="0"/>
              <a:t>• </a:t>
            </a:r>
            <a:r>
              <a:rPr lang="pt-BR" sz="3000" dirty="0"/>
              <a:t>Uma palavra é considerada poderosa não porque ela representa alguma coisa objetiva, mas</a:t>
            </a:r>
            <a:r>
              <a:rPr lang="pt-BR" sz="3000" dirty="0" smtClean="0"/>
              <a:t>, principalmente</a:t>
            </a:r>
            <a:r>
              <a:rPr lang="pt-BR" sz="3000" dirty="0"/>
              <a:t>, porque o ato de dizer, “ativa” um significado implícito, atribui valor positivo </a:t>
            </a:r>
            <a:r>
              <a:rPr lang="pt-BR" sz="3000" dirty="0" smtClean="0"/>
              <a:t>ou negativo</a:t>
            </a:r>
            <a:r>
              <a:rPr lang="pt-BR" sz="3000" dirty="0"/>
              <a:t>, promovendo assim uma </a:t>
            </a:r>
            <a:r>
              <a:rPr lang="pt-BR" sz="3000" dirty="0" smtClean="0"/>
              <a:t>reação. Dessa </a:t>
            </a:r>
            <a:r>
              <a:rPr lang="pt-BR" sz="3000" dirty="0"/>
              <a:t>forma algumas palavras são oralmente evitadas, como é o caso de “desgraça</a:t>
            </a:r>
            <a:r>
              <a:rPr lang="pt-BR" sz="3000" dirty="0" smtClean="0"/>
              <a:t>”, “</a:t>
            </a:r>
            <a:r>
              <a:rPr lang="pt-BR" sz="3000" dirty="0"/>
              <a:t>demônio”, enquanto outras expressões são amplamente usadas como exemplo: </a:t>
            </a:r>
            <a:r>
              <a:rPr lang="pt-BR" sz="3000" dirty="0" smtClean="0"/>
              <a:t>“Deus te abençoe”, “Graças </a:t>
            </a:r>
            <a:r>
              <a:rPr lang="pt-BR" sz="3000" dirty="0"/>
              <a:t>a </a:t>
            </a:r>
            <a:r>
              <a:rPr lang="pt-BR" sz="3000" dirty="0" smtClean="0"/>
              <a:t>Deus”, “Deus </a:t>
            </a:r>
            <a:r>
              <a:rPr lang="pt-BR" sz="3000" dirty="0"/>
              <a:t>te acompanhe</a:t>
            </a:r>
            <a:r>
              <a:rPr lang="pt-BR" sz="3000" dirty="0" smtClean="0"/>
              <a:t>”.</a:t>
            </a:r>
          </a:p>
          <a:p>
            <a:pPr algn="just"/>
            <a:endParaRPr lang="pt-BR" sz="3000" b="1" u="sng" dirty="0"/>
          </a:p>
        </p:txBody>
      </p:sp>
    </p:spTree>
    <p:extLst>
      <p:ext uri="{BB962C8B-B14F-4D97-AF65-F5344CB8AC3E}">
        <p14:creationId xmlns:p14="http://schemas.microsoft.com/office/powerpoint/2010/main" val="128545897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6555641"/>
          </a:xfrm>
          <a:prstGeom prst="rect">
            <a:avLst/>
          </a:prstGeom>
        </p:spPr>
        <p:txBody>
          <a:bodyPr wrap="square">
            <a:spAutoFit/>
          </a:bodyPr>
          <a:lstStyle/>
          <a:p>
            <a:pPr algn="just"/>
            <a:r>
              <a:rPr lang="pt-BR" sz="3000" dirty="0"/>
              <a:t>• Acredita-se que o uso de certas expressões orais pode abençoar ou amaldiçoar. As </a:t>
            </a:r>
            <a:r>
              <a:rPr lang="pt-BR" sz="3000" dirty="0" smtClean="0"/>
              <a:t>palavras usadas </a:t>
            </a:r>
            <a:r>
              <a:rPr lang="pt-BR" sz="3000" dirty="0"/>
              <a:t>carregam autoridade e um poder sobrenatural. Exemplo: </a:t>
            </a:r>
            <a:r>
              <a:rPr lang="pt-BR" sz="3000" dirty="0" smtClean="0"/>
              <a:t>“Tomara </a:t>
            </a:r>
            <a:r>
              <a:rPr lang="pt-BR" sz="3000" dirty="0"/>
              <a:t>que fulano </a:t>
            </a:r>
            <a:r>
              <a:rPr lang="pt-BR" sz="3000" dirty="0" smtClean="0"/>
              <a:t>morra”.</a:t>
            </a:r>
          </a:p>
          <a:p>
            <a:pPr algn="just"/>
            <a:r>
              <a:rPr lang="pt-BR" sz="3000" dirty="0" smtClean="0"/>
              <a:t>• </a:t>
            </a:r>
            <a:r>
              <a:rPr lang="pt-BR" sz="3000" dirty="0"/>
              <a:t>Depois de dizer essa expressão, a pessoa bate na sua própria boca e continua: </a:t>
            </a:r>
            <a:r>
              <a:rPr lang="pt-BR" sz="3000" dirty="0" smtClean="0"/>
              <a:t>“Cruz </a:t>
            </a:r>
            <a:r>
              <a:rPr lang="pt-BR" sz="3000" dirty="0"/>
              <a:t>credo</a:t>
            </a:r>
            <a:r>
              <a:rPr lang="pt-BR" sz="3000" dirty="0" smtClean="0"/>
              <a:t>, Deus </a:t>
            </a:r>
            <a:r>
              <a:rPr lang="pt-BR" sz="3000" dirty="0"/>
              <a:t>me livre</a:t>
            </a:r>
            <a:r>
              <a:rPr lang="pt-BR" sz="3000" dirty="0" smtClean="0"/>
              <a:t>!”</a:t>
            </a:r>
          </a:p>
          <a:p>
            <a:pPr algn="just"/>
            <a:r>
              <a:rPr lang="pt-BR" sz="3000" dirty="0" smtClean="0"/>
              <a:t>• </a:t>
            </a:r>
            <a:r>
              <a:rPr lang="pt-BR" sz="3000" dirty="0"/>
              <a:t>O emissor dessa mensagem teme o poder do uso dessa expressão e, para neutralizar o </a:t>
            </a:r>
            <a:r>
              <a:rPr lang="pt-BR" sz="3000" dirty="0" smtClean="0"/>
              <a:t>seu efeito</a:t>
            </a:r>
            <a:r>
              <a:rPr lang="pt-BR" sz="3000" dirty="0"/>
              <a:t>, usa outra</a:t>
            </a:r>
            <a:r>
              <a:rPr lang="pt-BR" sz="3000" dirty="0" smtClean="0"/>
              <a:t>.</a:t>
            </a:r>
          </a:p>
          <a:p>
            <a:pPr algn="just"/>
            <a:r>
              <a:rPr lang="pt-BR" sz="3000" dirty="0" smtClean="0"/>
              <a:t>• </a:t>
            </a:r>
            <a:r>
              <a:rPr lang="pt-BR" sz="3000" dirty="0"/>
              <a:t>As palavras </a:t>
            </a:r>
            <a:r>
              <a:rPr lang="pt-BR" sz="3000" dirty="0" smtClean="0"/>
              <a:t>tem </a:t>
            </a:r>
            <a:r>
              <a:rPr lang="pt-BR" sz="3000" dirty="0"/>
              <a:t>o poder de criar imagens na mente de quem as ouve, podendo gerar, </a:t>
            </a:r>
            <a:r>
              <a:rPr lang="pt-BR" sz="3000" dirty="0" smtClean="0"/>
              <a:t>no receptor</a:t>
            </a:r>
            <a:r>
              <a:rPr lang="pt-BR" sz="3000" dirty="0"/>
              <a:t>, reações e emoções positivas ou negativas.• O receptor “vê” e sente aquilo que ouve, assim, as palavras podem afastar ou envolver </a:t>
            </a:r>
            <a:r>
              <a:rPr lang="pt-BR" sz="3000" dirty="0" smtClean="0"/>
              <a:t>o receptor.</a:t>
            </a:r>
          </a:p>
          <a:p>
            <a:pPr algn="just"/>
            <a:r>
              <a:rPr lang="pt-BR" sz="3000" dirty="0" smtClean="0"/>
              <a:t>• </a:t>
            </a:r>
            <a:r>
              <a:rPr lang="pt-BR" sz="3000" dirty="0"/>
              <a:t>Vários estudos </a:t>
            </a:r>
            <a:r>
              <a:rPr lang="pt-BR" sz="3000" dirty="0" smtClean="0"/>
              <a:t>tem </a:t>
            </a:r>
            <a:r>
              <a:rPr lang="pt-BR" sz="3000" dirty="0"/>
              <a:t>sido realizados por pesquisadores em todo o mundo sobre as </a:t>
            </a:r>
            <a:r>
              <a:rPr lang="pt-BR" sz="3000" dirty="0" smtClean="0"/>
              <a:t>palavras usadas </a:t>
            </a:r>
            <a:r>
              <a:rPr lang="pt-BR" sz="3000" dirty="0"/>
              <a:t>por políticos, profissionais que se relacionam com clientes e seu efeito sobre o </a:t>
            </a:r>
            <a:r>
              <a:rPr lang="pt-BR" sz="3000" dirty="0" smtClean="0"/>
              <a:t>ouvinte</a:t>
            </a:r>
            <a:endParaRPr lang="pt-BR" sz="3000" dirty="0"/>
          </a:p>
        </p:txBody>
      </p:sp>
    </p:spTree>
    <p:extLst>
      <p:ext uri="{BB962C8B-B14F-4D97-AF65-F5344CB8AC3E}">
        <p14:creationId xmlns:p14="http://schemas.microsoft.com/office/powerpoint/2010/main" val="5073832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0" y="0"/>
            <a:ext cx="12192000" cy="7232749"/>
          </a:xfrm>
          <a:prstGeom prst="rect">
            <a:avLst/>
          </a:prstGeom>
          <a:noFill/>
        </p:spPr>
        <p:txBody>
          <a:bodyPr wrap="square" rtlCol="0">
            <a:spAutoFit/>
          </a:bodyPr>
          <a:lstStyle/>
          <a:p>
            <a:pPr algn="just"/>
            <a:r>
              <a:rPr lang="pt-BR" sz="3000" u="sng" dirty="0"/>
              <a:t>8º - Ter consciência de que se negocia o tempo </a:t>
            </a:r>
            <a:r>
              <a:rPr lang="pt-BR" sz="3000" u="sng" dirty="0" smtClean="0"/>
              <a:t>todo:</a:t>
            </a:r>
            <a:r>
              <a:rPr lang="pt-BR" sz="3000" dirty="0" smtClean="0"/>
              <a:t> </a:t>
            </a:r>
            <a:r>
              <a:rPr lang="pt-BR" sz="3200" dirty="0" smtClean="0"/>
              <a:t>Aquilo </a:t>
            </a:r>
            <a:r>
              <a:rPr lang="pt-BR" sz="3200" dirty="0"/>
              <a:t>que um gerente faz é negociar o tempo todo, no seu dia-a-dia. Durante as suas atividades básicas ele: negocia a formulação da aceitação da filosofia empresarial, seus objetivos, políticas, estratégias e táticas de ação; </a:t>
            </a:r>
          </a:p>
          <a:p>
            <a:pPr algn="just"/>
            <a:r>
              <a:rPr lang="pt-BR" sz="3200" dirty="0"/>
              <a:t>negocia para obter participação social e o bem-estar de seus colaboradores; </a:t>
            </a:r>
          </a:p>
          <a:p>
            <a:pPr algn="just"/>
            <a:r>
              <a:rPr lang="pt-BR" sz="3200" dirty="0" smtClean="0"/>
              <a:t>Negocia </a:t>
            </a:r>
            <a:r>
              <a:rPr lang="pt-BR" sz="3200" dirty="0"/>
              <a:t>para alcançar a sobrevivência e expansão organizacional através de lucratividade sustentada; </a:t>
            </a:r>
          </a:p>
          <a:p>
            <a:pPr algn="just"/>
            <a:r>
              <a:rPr lang="pt-BR" sz="3200" dirty="0" smtClean="0"/>
              <a:t>Negocia </a:t>
            </a:r>
            <a:r>
              <a:rPr lang="pt-BR" sz="3200" dirty="0"/>
              <a:t>para preservar a satisfação dos clientes e fixação da imagem institucional, únicas garantias válidas de perpetuidade da empresa.</a:t>
            </a:r>
          </a:p>
          <a:p>
            <a:pPr algn="just"/>
            <a:r>
              <a:rPr lang="pt-BR" sz="3200" dirty="0"/>
              <a:t>Porém, negociar não é um atributo inato, nem tampouco meramente técnico, mas sim o resultado de um investimento permanente em educação gerencial.</a:t>
            </a:r>
          </a:p>
          <a:p>
            <a:endParaRPr lang="pt-BR" sz="3000" u="sng" dirty="0"/>
          </a:p>
          <a:p>
            <a:endParaRPr lang="pt-BR" dirty="0"/>
          </a:p>
        </p:txBody>
      </p:sp>
    </p:spTree>
    <p:extLst>
      <p:ext uri="{BB962C8B-B14F-4D97-AF65-F5344CB8AC3E}">
        <p14:creationId xmlns:p14="http://schemas.microsoft.com/office/powerpoint/2010/main" val="4304468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6647974"/>
          </a:xfrm>
          <a:prstGeom prst="rect">
            <a:avLst/>
          </a:prstGeom>
        </p:spPr>
        <p:txBody>
          <a:bodyPr wrap="square">
            <a:spAutoFit/>
          </a:bodyPr>
          <a:lstStyle/>
          <a:p>
            <a:pPr algn="ctr"/>
            <a:r>
              <a:rPr lang="pt-BR" sz="3200" b="1" u="sng" dirty="0">
                <a:solidFill>
                  <a:srgbClr val="000000"/>
                </a:solidFill>
                <a:latin typeface="Calibri (corpo)"/>
              </a:rPr>
              <a:t>PALAVRAS QUE PROJETAM UMA IMAGEM POSITIVA</a:t>
            </a:r>
            <a:r>
              <a:rPr lang="pt-BR" sz="3200" b="1" dirty="0">
                <a:solidFill>
                  <a:srgbClr val="000000"/>
                </a:solidFill>
                <a:latin typeface="ff13"/>
              </a:rPr>
              <a:t>  </a:t>
            </a:r>
            <a:endParaRPr lang="pt-BR" sz="3200" b="1" dirty="0" smtClean="0">
              <a:solidFill>
                <a:srgbClr val="000000"/>
              </a:solidFill>
              <a:latin typeface="ff13"/>
            </a:endParaRPr>
          </a:p>
          <a:p>
            <a:pPr indent="538163" algn="just"/>
            <a:r>
              <a:rPr lang="pt-BR" sz="3000" dirty="0" smtClean="0">
                <a:solidFill>
                  <a:srgbClr val="000000"/>
                </a:solidFill>
                <a:latin typeface="ff13"/>
              </a:rPr>
              <a:t>Acordo</a:t>
            </a:r>
            <a:r>
              <a:rPr lang="pt-BR" sz="3000" dirty="0">
                <a:solidFill>
                  <a:srgbClr val="000000"/>
                </a:solidFill>
                <a:latin typeface="ff13"/>
              </a:rPr>
              <a:t>, amor, aprovar, bom, caminho, clamor, coração, credibilidade, crescer, criar, descobrir</a:t>
            </a:r>
            <a:r>
              <a:rPr lang="pt-BR" sz="3000" dirty="0" smtClean="0">
                <a:solidFill>
                  <a:srgbClr val="000000"/>
                </a:solidFill>
                <a:latin typeface="ff13"/>
              </a:rPr>
              <a:t>, doçura</a:t>
            </a:r>
            <a:r>
              <a:rPr lang="pt-BR" sz="3000" dirty="0">
                <a:solidFill>
                  <a:srgbClr val="000000"/>
                </a:solidFill>
                <a:latin typeface="ff13"/>
              </a:rPr>
              <a:t>, economia, eficiente, endosse, excelência, fácil, fronteia, garantia, grátis, imaginação</a:t>
            </a:r>
            <a:r>
              <a:rPr lang="pt-BR" sz="3000" dirty="0" smtClean="0">
                <a:solidFill>
                  <a:srgbClr val="000000"/>
                </a:solidFill>
                <a:latin typeface="ff13"/>
              </a:rPr>
              <a:t>, inovação</a:t>
            </a:r>
            <a:r>
              <a:rPr lang="pt-BR" sz="3000" dirty="0">
                <a:solidFill>
                  <a:srgbClr val="000000"/>
                </a:solidFill>
                <a:latin typeface="ff13"/>
              </a:rPr>
              <a:t>, investir, jornada, lucro, limpo, melhor, moderno, mostrar, novidade, qualidade, raiz</a:t>
            </a:r>
            <a:r>
              <a:rPr lang="pt-BR" sz="3000" dirty="0" smtClean="0">
                <a:solidFill>
                  <a:srgbClr val="000000"/>
                </a:solidFill>
                <a:latin typeface="ff13"/>
              </a:rPr>
              <a:t>, reputação</a:t>
            </a:r>
            <a:r>
              <a:rPr lang="pt-BR" sz="3000" dirty="0">
                <a:solidFill>
                  <a:srgbClr val="000000"/>
                </a:solidFill>
                <a:latin typeface="ff13"/>
              </a:rPr>
              <a:t>, resultado, saúde, seguro, sonho, </a:t>
            </a:r>
            <a:r>
              <a:rPr lang="pt-BR" sz="3000" dirty="0" smtClean="0">
                <a:solidFill>
                  <a:srgbClr val="000000"/>
                </a:solidFill>
                <a:latin typeface="ff13"/>
              </a:rPr>
              <a:t>tranquilidade, </a:t>
            </a:r>
            <a:r>
              <a:rPr lang="pt-BR" sz="3000" dirty="0">
                <a:solidFill>
                  <a:srgbClr val="000000"/>
                </a:solidFill>
                <a:latin typeface="ff13"/>
              </a:rPr>
              <a:t>valor, </a:t>
            </a:r>
            <a:r>
              <a:rPr lang="pt-BR" sz="3000" dirty="0" smtClean="0">
                <a:solidFill>
                  <a:srgbClr val="000000"/>
                </a:solidFill>
                <a:latin typeface="ff13"/>
              </a:rPr>
              <a:t>vantagem.</a:t>
            </a:r>
          </a:p>
          <a:p>
            <a:pPr indent="538163" algn="just"/>
            <a:endParaRPr lang="pt-BR" sz="3000" dirty="0">
              <a:solidFill>
                <a:srgbClr val="000000"/>
              </a:solidFill>
              <a:latin typeface="ff13"/>
            </a:endParaRPr>
          </a:p>
          <a:p>
            <a:pPr algn="ctr"/>
            <a:r>
              <a:rPr lang="pt-BR" sz="3200" b="1" u="sng" dirty="0"/>
              <a:t>PALAVRAS QUE PROJETAM UMA IMAGEM NEGATIVA</a:t>
            </a:r>
            <a:r>
              <a:rPr lang="pt-BR" sz="3200" dirty="0"/>
              <a:t>  </a:t>
            </a:r>
            <a:endParaRPr lang="pt-BR" sz="3200" dirty="0" smtClean="0"/>
          </a:p>
          <a:p>
            <a:pPr indent="538163" algn="just"/>
            <a:r>
              <a:rPr lang="pt-BR" sz="3000" dirty="0" smtClean="0"/>
              <a:t>Acidente</a:t>
            </a:r>
            <a:r>
              <a:rPr lang="pt-BR" sz="3000" dirty="0"/>
              <a:t>, acho, adquirir, ajuda, alternativa, comprar, comprometimento, compromisso</a:t>
            </a:r>
            <a:r>
              <a:rPr lang="pt-BR" sz="3000" dirty="0" smtClean="0"/>
              <a:t>, considerar</a:t>
            </a:r>
            <a:r>
              <a:rPr lang="pt-BR" sz="3000" dirty="0"/>
              <a:t>, entender, </a:t>
            </a:r>
            <a:r>
              <a:rPr lang="pt-BR" sz="3000" dirty="0" smtClean="0"/>
              <a:t>ideia, </a:t>
            </a:r>
            <a:r>
              <a:rPr lang="pt-BR" sz="3000" dirty="0"/>
              <a:t>morte, negócio, obrigação, odiar, pagamento, pensar</a:t>
            </a:r>
            <a:r>
              <a:rPr lang="pt-BR" sz="3000" dirty="0" smtClean="0"/>
              <a:t>, possivelmente</a:t>
            </a:r>
            <a:r>
              <a:rPr lang="pt-BR" sz="3000" dirty="0"/>
              <a:t>, preço, produção, provar, quem sabe, requisitar, sinistro, talvez, </a:t>
            </a:r>
            <a:r>
              <a:rPr lang="pt-BR" sz="3000" dirty="0" smtClean="0"/>
              <a:t>tentar</a:t>
            </a:r>
            <a:r>
              <a:rPr lang="pt-BR" sz="3200" dirty="0" smtClean="0"/>
              <a:t>.</a:t>
            </a:r>
            <a:endParaRPr lang="pt-BR" sz="3200" dirty="0"/>
          </a:p>
          <a:p>
            <a:pPr indent="538163" algn="just"/>
            <a:endParaRPr lang="pt-BR" sz="3000" dirty="0"/>
          </a:p>
        </p:txBody>
      </p:sp>
    </p:spTree>
    <p:extLst>
      <p:ext uri="{BB962C8B-B14F-4D97-AF65-F5344CB8AC3E}">
        <p14:creationId xmlns:p14="http://schemas.microsoft.com/office/powerpoint/2010/main" val="45236497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7201972"/>
          </a:xfrm>
          <a:prstGeom prst="rect">
            <a:avLst/>
          </a:prstGeom>
        </p:spPr>
        <p:txBody>
          <a:bodyPr wrap="square">
            <a:spAutoFit/>
          </a:bodyPr>
          <a:lstStyle/>
          <a:p>
            <a:pPr algn="ctr"/>
            <a:r>
              <a:rPr lang="pt-BR" sz="3200" b="1" u="sng" dirty="0">
                <a:solidFill>
                  <a:srgbClr val="000000"/>
                </a:solidFill>
                <a:latin typeface="ff18"/>
              </a:rPr>
              <a:t>LINGUAGEM NÃO VERBAL</a:t>
            </a:r>
            <a:endParaRPr lang="pt-BR" sz="3200" b="1" u="sng" dirty="0">
              <a:solidFill>
                <a:srgbClr val="000000"/>
              </a:solidFill>
              <a:latin typeface="Source Sans Pro"/>
            </a:endParaRPr>
          </a:p>
          <a:p>
            <a:pPr indent="538163" algn="just"/>
            <a:r>
              <a:rPr lang="pt-BR" sz="3000" dirty="0">
                <a:solidFill>
                  <a:srgbClr val="000000"/>
                </a:solidFill>
                <a:latin typeface="ff13"/>
              </a:rPr>
              <a:t>Como se pode ver, não é fácil transmitir uma mensagem de uma mente para outra. </a:t>
            </a:r>
            <a:r>
              <a:rPr lang="pt-BR" sz="3000" dirty="0" smtClean="0">
                <a:solidFill>
                  <a:srgbClr val="000000"/>
                </a:solidFill>
                <a:latin typeface="ff13"/>
              </a:rPr>
              <a:t>As possibilidades </a:t>
            </a:r>
            <a:r>
              <a:rPr lang="pt-BR" sz="3000" dirty="0">
                <a:solidFill>
                  <a:srgbClr val="000000"/>
                </a:solidFill>
                <a:latin typeface="ff13"/>
              </a:rPr>
              <a:t>de colapso da comunicação podem ocorrer a qualquer momento do </a:t>
            </a:r>
            <a:r>
              <a:rPr lang="pt-BR" sz="3000" dirty="0" smtClean="0">
                <a:solidFill>
                  <a:srgbClr val="000000"/>
                </a:solidFill>
                <a:latin typeface="ff13"/>
              </a:rPr>
              <a:t>processo descrito</a:t>
            </a:r>
            <a:r>
              <a:rPr lang="pt-BR" sz="3000" dirty="0">
                <a:solidFill>
                  <a:srgbClr val="000000"/>
                </a:solidFill>
                <a:latin typeface="ff13"/>
              </a:rPr>
              <a:t>. Para ser eficaz você precisa compreender que a comunicação consiste em mais do </a:t>
            </a:r>
            <a:r>
              <a:rPr lang="pt-BR" sz="3000" dirty="0" smtClean="0">
                <a:solidFill>
                  <a:srgbClr val="000000"/>
                </a:solidFill>
                <a:latin typeface="ff13"/>
              </a:rPr>
              <a:t>que falar</a:t>
            </a:r>
            <a:r>
              <a:rPr lang="pt-BR" sz="3000" dirty="0">
                <a:solidFill>
                  <a:srgbClr val="000000"/>
                </a:solidFill>
                <a:latin typeface="ff13"/>
              </a:rPr>
              <a:t>. A palavra representa apenas 7% da capacidade de influência entre as pessoas. </a:t>
            </a:r>
            <a:r>
              <a:rPr lang="pt-BR" sz="3000" dirty="0" smtClean="0">
                <a:solidFill>
                  <a:srgbClr val="000000"/>
                </a:solidFill>
                <a:latin typeface="ff13"/>
              </a:rPr>
              <a:t>Para comunicar-se </a:t>
            </a:r>
            <a:r>
              <a:rPr lang="pt-BR" sz="3000" dirty="0">
                <a:solidFill>
                  <a:srgbClr val="000000"/>
                </a:solidFill>
                <a:latin typeface="ff13"/>
              </a:rPr>
              <a:t>bem é preciso formar uma estrutura que dê mais poder à sua comunicação</a:t>
            </a:r>
            <a:r>
              <a:rPr lang="pt-BR" sz="3000" dirty="0" smtClean="0">
                <a:solidFill>
                  <a:srgbClr val="000000"/>
                </a:solidFill>
                <a:latin typeface="ff13"/>
              </a:rPr>
              <a:t>.</a:t>
            </a:r>
          </a:p>
          <a:p>
            <a:pPr indent="538163" algn="just"/>
            <a:endParaRPr lang="pt-BR" sz="3000" b="0" i="0" dirty="0">
              <a:solidFill>
                <a:srgbClr val="000000"/>
              </a:solidFill>
              <a:effectLst/>
              <a:latin typeface="ff13"/>
            </a:endParaRPr>
          </a:p>
          <a:p>
            <a:pPr indent="538163" algn="ctr"/>
            <a:r>
              <a:rPr lang="pt-BR" sz="3200" b="1" u="sng" dirty="0"/>
              <a:t>A Linguagem </a:t>
            </a:r>
            <a:r>
              <a:rPr lang="pt-BR" sz="3200" b="1" u="sng" dirty="0" smtClean="0"/>
              <a:t>Corporal</a:t>
            </a:r>
          </a:p>
          <a:p>
            <a:pPr algn="just"/>
            <a:r>
              <a:rPr lang="pt-BR" sz="3000" dirty="0"/>
              <a:t>"Os olhos dos homens conversam tanto quanto </a:t>
            </a:r>
            <a:r>
              <a:rPr lang="pt-BR" sz="3000" dirty="0" smtClean="0"/>
              <a:t>suas línguas</a:t>
            </a:r>
            <a:r>
              <a:rPr lang="pt-BR" sz="3000" dirty="0"/>
              <a:t>, com a vantagem de que o dialeto ocular</a:t>
            </a:r>
            <a:r>
              <a:rPr lang="pt-BR" sz="3000" dirty="0" smtClean="0"/>
              <a:t>, embora </a:t>
            </a:r>
            <a:r>
              <a:rPr lang="pt-BR" sz="3000" dirty="0"/>
              <a:t>não precise de dicionário, é entendido </a:t>
            </a:r>
            <a:r>
              <a:rPr lang="pt-BR" sz="3000" dirty="0" smtClean="0"/>
              <a:t>no mundo </a:t>
            </a:r>
            <a:r>
              <a:rPr lang="pt-BR" sz="3000" dirty="0"/>
              <a:t>todo”.</a:t>
            </a:r>
          </a:p>
          <a:p>
            <a:pPr algn="r"/>
            <a:r>
              <a:rPr lang="pt-BR" sz="3000" dirty="0"/>
              <a:t>Ralph Waldo Emerson</a:t>
            </a:r>
          </a:p>
          <a:p>
            <a:pPr indent="538163" algn="just"/>
            <a:endParaRPr lang="pt-BR" sz="3000" b="0" i="0" dirty="0">
              <a:solidFill>
                <a:srgbClr val="000000"/>
              </a:solidFill>
              <a:effectLst/>
              <a:latin typeface="Source Sans Pro"/>
            </a:endParaRPr>
          </a:p>
        </p:txBody>
      </p:sp>
    </p:spTree>
    <p:extLst>
      <p:ext uri="{BB962C8B-B14F-4D97-AF65-F5344CB8AC3E}">
        <p14:creationId xmlns:p14="http://schemas.microsoft.com/office/powerpoint/2010/main" val="84388765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1077218"/>
          </a:xfrm>
          <a:prstGeom prst="rect">
            <a:avLst/>
          </a:prstGeom>
        </p:spPr>
        <p:txBody>
          <a:bodyPr wrap="square">
            <a:spAutoFit/>
          </a:bodyPr>
          <a:lstStyle/>
          <a:p>
            <a:pPr algn="ctr"/>
            <a:r>
              <a:rPr lang="pt-BR" sz="3200" b="1" u="sng" dirty="0">
                <a:solidFill>
                  <a:srgbClr val="000000"/>
                </a:solidFill>
                <a:latin typeface="ff18"/>
              </a:rPr>
              <a:t> As Linguagens </a:t>
            </a:r>
            <a:r>
              <a:rPr lang="pt-BR" sz="3200" b="1" u="sng" dirty="0" smtClean="0">
                <a:solidFill>
                  <a:srgbClr val="000000"/>
                </a:solidFill>
                <a:latin typeface="ff18"/>
              </a:rPr>
              <a:t>Silenciosas</a:t>
            </a:r>
          </a:p>
          <a:p>
            <a:pPr algn="ctr"/>
            <a:endParaRPr lang="pt-BR" sz="3200" b="1" u="sng" dirty="0"/>
          </a:p>
        </p:txBody>
      </p:sp>
      <p:pic>
        <p:nvPicPr>
          <p:cNvPr id="3" name="Imagem 2"/>
          <p:cNvPicPr>
            <a:picLocks noChangeAspect="1"/>
          </p:cNvPicPr>
          <p:nvPr/>
        </p:nvPicPr>
        <p:blipFill>
          <a:blip r:embed="rId2"/>
          <a:stretch>
            <a:fillRect/>
          </a:stretch>
        </p:blipFill>
        <p:spPr>
          <a:xfrm>
            <a:off x="1519992" y="650221"/>
            <a:ext cx="9152015" cy="1286156"/>
          </a:xfrm>
          <a:prstGeom prst="rect">
            <a:avLst/>
          </a:prstGeom>
        </p:spPr>
      </p:pic>
      <p:sp>
        <p:nvSpPr>
          <p:cNvPr id="4" name="Retângulo 3"/>
          <p:cNvSpPr/>
          <p:nvPr/>
        </p:nvSpPr>
        <p:spPr>
          <a:xfrm>
            <a:off x="0" y="2259107"/>
            <a:ext cx="12192000" cy="4062651"/>
          </a:xfrm>
          <a:prstGeom prst="rect">
            <a:avLst/>
          </a:prstGeom>
        </p:spPr>
        <p:txBody>
          <a:bodyPr wrap="square">
            <a:spAutoFit/>
          </a:bodyPr>
          <a:lstStyle/>
          <a:p>
            <a:pPr indent="538163" algn="just"/>
            <a:r>
              <a:rPr lang="pt-BR" sz="3000" dirty="0">
                <a:solidFill>
                  <a:srgbClr val="000000"/>
                </a:solidFill>
                <a:latin typeface="ff13"/>
              </a:rPr>
              <a:t>O ditado "Uma imagem vale por mil palavras" enfatiza a importância da linguagem corporal. Você precisa saber que a linguagem do seu corpo pode dizer a mesma coisa que a verbal</a:t>
            </a:r>
            <a:r>
              <a:rPr lang="pt-BR" sz="3000" dirty="0" smtClean="0">
                <a:solidFill>
                  <a:srgbClr val="000000"/>
                </a:solidFill>
                <a:latin typeface="ff13"/>
              </a:rPr>
              <a:t>. Também </a:t>
            </a:r>
            <a:r>
              <a:rPr lang="pt-BR" sz="3000" dirty="0">
                <a:solidFill>
                  <a:srgbClr val="000000"/>
                </a:solidFill>
                <a:latin typeface="ff13"/>
              </a:rPr>
              <a:t>é importante saber que podem existir conflitos entre a linguagem verbal e a corporal</a:t>
            </a:r>
            <a:r>
              <a:rPr lang="pt-BR" sz="3000" dirty="0" smtClean="0">
                <a:solidFill>
                  <a:srgbClr val="000000"/>
                </a:solidFill>
                <a:latin typeface="ff13"/>
              </a:rPr>
              <a:t>. Quando </a:t>
            </a:r>
            <a:r>
              <a:rPr lang="pt-BR" sz="3000" dirty="0">
                <a:solidFill>
                  <a:srgbClr val="000000"/>
                </a:solidFill>
                <a:latin typeface="ff13"/>
              </a:rPr>
              <a:t>ocorrem estes casos, a tendência das pessoas é de acreditar no que estão vendo, </a:t>
            </a:r>
            <a:r>
              <a:rPr lang="pt-BR" sz="3000" dirty="0" smtClean="0">
                <a:solidFill>
                  <a:srgbClr val="000000"/>
                </a:solidFill>
                <a:latin typeface="ff13"/>
              </a:rPr>
              <a:t>ficando para </a:t>
            </a:r>
            <a:r>
              <a:rPr lang="pt-BR" sz="3000" dirty="0">
                <a:solidFill>
                  <a:srgbClr val="000000"/>
                </a:solidFill>
                <a:latin typeface="ff13"/>
              </a:rPr>
              <a:t>segundo plano o que estão ouvindo</a:t>
            </a:r>
            <a:r>
              <a:rPr lang="pt-BR" dirty="0" smtClean="0">
                <a:solidFill>
                  <a:srgbClr val="000000"/>
                </a:solidFill>
                <a:latin typeface="ff13"/>
              </a:rPr>
              <a:t>.</a:t>
            </a:r>
          </a:p>
          <a:p>
            <a:pPr indent="538163" algn="just"/>
            <a:endParaRPr lang="pt-BR" dirty="0" smtClean="0">
              <a:solidFill>
                <a:srgbClr val="000000"/>
              </a:solidFill>
              <a:latin typeface="ff13"/>
            </a:endParaRPr>
          </a:p>
          <a:p>
            <a:pPr indent="538163" algn="just"/>
            <a:r>
              <a:rPr lang="pt-BR" sz="3000" dirty="0"/>
              <a:t>Os olhos acreditam em si próprios; os ouvidos acreditam nos outros.</a:t>
            </a:r>
          </a:p>
        </p:txBody>
      </p:sp>
    </p:spTree>
    <p:extLst>
      <p:ext uri="{BB962C8B-B14F-4D97-AF65-F5344CB8AC3E}">
        <p14:creationId xmlns:p14="http://schemas.microsoft.com/office/powerpoint/2010/main" val="103145135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6586418"/>
          </a:xfrm>
          <a:prstGeom prst="rect">
            <a:avLst/>
          </a:prstGeom>
        </p:spPr>
        <p:txBody>
          <a:bodyPr wrap="square">
            <a:spAutoFit/>
          </a:bodyPr>
          <a:lstStyle/>
          <a:p>
            <a:pPr indent="538163" algn="just"/>
            <a:r>
              <a:rPr lang="pt-BR" sz="3000" dirty="0">
                <a:solidFill>
                  <a:srgbClr val="000000"/>
                </a:solidFill>
                <a:latin typeface="ff13"/>
              </a:rPr>
              <a:t>Quando alguma pessoa está tentando nos vender algo, uma </a:t>
            </a:r>
            <a:r>
              <a:rPr lang="pt-BR" sz="3000" dirty="0" smtClean="0">
                <a:solidFill>
                  <a:srgbClr val="000000"/>
                </a:solidFill>
                <a:latin typeface="ff13"/>
              </a:rPr>
              <a:t>ideia, </a:t>
            </a:r>
            <a:r>
              <a:rPr lang="pt-BR" sz="3000" dirty="0">
                <a:solidFill>
                  <a:srgbClr val="000000"/>
                </a:solidFill>
                <a:latin typeface="ff13"/>
              </a:rPr>
              <a:t>um benefício de </a:t>
            </a:r>
            <a:r>
              <a:rPr lang="pt-BR" sz="3000" dirty="0" smtClean="0">
                <a:solidFill>
                  <a:srgbClr val="000000"/>
                </a:solidFill>
                <a:latin typeface="ff13"/>
              </a:rPr>
              <a:t>um produto</a:t>
            </a:r>
            <a:r>
              <a:rPr lang="pt-BR" sz="3000" dirty="0">
                <a:solidFill>
                  <a:srgbClr val="000000"/>
                </a:solidFill>
                <a:latin typeface="ff13"/>
              </a:rPr>
              <a:t>, e ficamos com "um pé atrás", desconfiados de algo, é porque o que estamos ouvindo </a:t>
            </a:r>
            <a:r>
              <a:rPr lang="pt-BR" sz="3000" dirty="0" smtClean="0">
                <a:solidFill>
                  <a:srgbClr val="000000"/>
                </a:solidFill>
                <a:latin typeface="ff13"/>
              </a:rPr>
              <a:t>da pessoa </a:t>
            </a:r>
            <a:r>
              <a:rPr lang="pt-BR" sz="3000" dirty="0">
                <a:solidFill>
                  <a:srgbClr val="000000"/>
                </a:solidFill>
                <a:latin typeface="ff13"/>
              </a:rPr>
              <a:t>não condiz com o que estamos lendo em sua linguagem corporal, seu rosto, seus </a:t>
            </a:r>
            <a:r>
              <a:rPr lang="pt-BR" sz="3000" dirty="0" smtClean="0">
                <a:solidFill>
                  <a:srgbClr val="000000"/>
                </a:solidFill>
                <a:latin typeface="ff13"/>
              </a:rPr>
              <a:t>gestos etc</a:t>
            </a:r>
            <a:r>
              <a:rPr lang="pt-BR" sz="3000" dirty="0">
                <a:solidFill>
                  <a:srgbClr val="000000"/>
                </a:solidFill>
                <a:latin typeface="ff13"/>
              </a:rPr>
              <a:t>. Nós acreditamos muito </a:t>
            </a:r>
            <a:r>
              <a:rPr lang="pt-BR" sz="3000" dirty="0" smtClean="0">
                <a:solidFill>
                  <a:srgbClr val="000000"/>
                </a:solidFill>
                <a:latin typeface="ff13"/>
              </a:rPr>
              <a:t>mais</a:t>
            </a:r>
            <a:r>
              <a:rPr lang="pt-BR" sz="3000" dirty="0">
                <a:solidFill>
                  <a:srgbClr val="000000"/>
                </a:solidFill>
                <a:latin typeface="Source Sans Pro"/>
              </a:rPr>
              <a:t> </a:t>
            </a:r>
            <a:r>
              <a:rPr lang="pt-BR" sz="3000" dirty="0" smtClean="0">
                <a:solidFill>
                  <a:srgbClr val="000000"/>
                </a:solidFill>
                <a:latin typeface="ff18"/>
              </a:rPr>
              <a:t>"no que vemos“</a:t>
            </a:r>
            <a:r>
              <a:rPr lang="pt-BR" sz="3000" dirty="0" smtClean="0">
                <a:solidFill>
                  <a:srgbClr val="000000"/>
                </a:solidFill>
                <a:latin typeface="Source Sans Pro"/>
              </a:rPr>
              <a:t> </a:t>
            </a:r>
            <a:r>
              <a:rPr lang="pt-BR" sz="3000" dirty="0" smtClean="0">
                <a:solidFill>
                  <a:srgbClr val="000000"/>
                </a:solidFill>
                <a:latin typeface="ff13"/>
              </a:rPr>
              <a:t>do que</a:t>
            </a:r>
            <a:r>
              <a:rPr lang="pt-BR" sz="3000" dirty="0" smtClean="0">
                <a:solidFill>
                  <a:srgbClr val="000000"/>
                </a:solidFill>
                <a:latin typeface="Source Sans Pro"/>
              </a:rPr>
              <a:t> </a:t>
            </a:r>
            <a:r>
              <a:rPr lang="pt-BR" sz="3000" dirty="0" smtClean="0">
                <a:solidFill>
                  <a:srgbClr val="000000"/>
                </a:solidFill>
                <a:latin typeface="ff18"/>
              </a:rPr>
              <a:t>"no </a:t>
            </a:r>
            <a:r>
              <a:rPr lang="pt-BR" sz="3000" dirty="0">
                <a:solidFill>
                  <a:srgbClr val="000000"/>
                </a:solidFill>
                <a:latin typeface="ff18"/>
              </a:rPr>
              <a:t>que </a:t>
            </a:r>
            <a:r>
              <a:rPr lang="pt-BR" sz="3000" dirty="0" smtClean="0">
                <a:solidFill>
                  <a:srgbClr val="000000"/>
                </a:solidFill>
                <a:latin typeface="ff18"/>
              </a:rPr>
              <a:t>escutamos“.</a:t>
            </a:r>
          </a:p>
          <a:p>
            <a:pPr indent="538163" algn="just"/>
            <a:r>
              <a:rPr lang="pt-BR" sz="3200" dirty="0"/>
              <a:t>É importante que você perceba os significados de todos </a:t>
            </a:r>
            <a:r>
              <a:rPr lang="pt-BR" sz="3200" dirty="0" smtClean="0"/>
              <a:t>eles num </a:t>
            </a:r>
            <a:r>
              <a:rPr lang="pt-BR" sz="3200" dirty="0"/>
              <a:t>nível consciente</a:t>
            </a:r>
            <a:r>
              <a:rPr lang="pt-BR" sz="3200" dirty="0" smtClean="0"/>
              <a:t>.</a:t>
            </a:r>
          </a:p>
          <a:p>
            <a:pPr indent="538163" algn="just"/>
            <a:endParaRPr lang="pt-BR" sz="3200" dirty="0" smtClean="0"/>
          </a:p>
          <a:p>
            <a:pPr algn="just">
              <a:buAutoNum type="arabicPeriod"/>
            </a:pPr>
            <a:r>
              <a:rPr lang="pt-BR" sz="3200" u="sng" dirty="0" smtClean="0"/>
              <a:t>Gestos </a:t>
            </a:r>
            <a:r>
              <a:rPr lang="pt-BR" sz="3200" u="sng" dirty="0"/>
              <a:t>Corporais. </a:t>
            </a:r>
            <a:r>
              <a:rPr lang="pt-BR" sz="3200" dirty="0"/>
              <a:t>Incluem movimentos das mãos, coordenação, </a:t>
            </a:r>
            <a:r>
              <a:rPr lang="pt-BR" sz="3200" dirty="0" smtClean="0"/>
              <a:t>postura, expressões </a:t>
            </a:r>
            <a:r>
              <a:rPr lang="pt-BR" sz="3200" dirty="0"/>
              <a:t>faciais (sorrisos, rostos franzidos, olhares à volta</a:t>
            </a:r>
            <a:r>
              <a:rPr lang="pt-BR" sz="3200" dirty="0" smtClean="0"/>
              <a:t>).</a:t>
            </a:r>
          </a:p>
          <a:p>
            <a:pPr algn="just">
              <a:buAutoNum type="arabicPeriod"/>
            </a:pPr>
            <a:r>
              <a:rPr lang="pt-BR" sz="3200" u="sng" dirty="0"/>
              <a:t>Movimento dos Olhos</a:t>
            </a:r>
            <a:r>
              <a:rPr lang="pt-BR" sz="3200" dirty="0"/>
              <a:t>. Movimentos das pupilas, rotação dos olhos, cílios abrindo </a:t>
            </a:r>
            <a:r>
              <a:rPr lang="pt-BR" sz="3200" dirty="0" smtClean="0"/>
              <a:t>e fechando</a:t>
            </a:r>
            <a:r>
              <a:rPr lang="pt-BR" sz="3200" dirty="0"/>
              <a:t>, </a:t>
            </a:r>
            <a:r>
              <a:rPr lang="pt-BR" sz="3200" dirty="0" smtClean="0"/>
              <a:t>piscadas</a:t>
            </a:r>
            <a:endParaRPr lang="pt-BR" sz="3000" dirty="0">
              <a:solidFill>
                <a:srgbClr val="000000"/>
              </a:solidFill>
              <a:latin typeface="Source Sans Pro"/>
            </a:endParaRPr>
          </a:p>
          <a:p>
            <a:r>
              <a:rPr lang="pt-BR" dirty="0">
                <a:solidFill>
                  <a:srgbClr val="000000"/>
                </a:solidFill>
                <a:latin typeface="ff13"/>
              </a:rPr>
              <a:t>.</a:t>
            </a:r>
            <a:endParaRPr lang="pt-BR" b="0" i="0" dirty="0">
              <a:solidFill>
                <a:srgbClr val="000000"/>
              </a:solidFill>
              <a:effectLst/>
              <a:latin typeface="Source Sans Pro"/>
            </a:endParaRPr>
          </a:p>
        </p:txBody>
      </p:sp>
    </p:spTree>
    <p:extLst>
      <p:ext uri="{BB962C8B-B14F-4D97-AF65-F5344CB8AC3E}">
        <p14:creationId xmlns:p14="http://schemas.microsoft.com/office/powerpoint/2010/main" val="423269066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6555641"/>
          </a:xfrm>
          <a:prstGeom prst="rect">
            <a:avLst/>
          </a:prstGeom>
        </p:spPr>
        <p:txBody>
          <a:bodyPr wrap="square">
            <a:spAutoFit/>
          </a:bodyPr>
          <a:lstStyle/>
          <a:p>
            <a:pPr algn="just"/>
            <a:r>
              <a:rPr lang="pt-BR" sz="3000" u="sng" dirty="0" smtClean="0">
                <a:solidFill>
                  <a:srgbClr val="000000"/>
                </a:solidFill>
                <a:latin typeface="ff13"/>
              </a:rPr>
              <a:t>3.</a:t>
            </a:r>
            <a:r>
              <a:rPr lang="pt-BR" sz="3000" u="sng" dirty="0" smtClean="0">
                <a:solidFill>
                  <a:srgbClr val="000000"/>
                </a:solidFill>
                <a:latin typeface="Source Sans Pro"/>
              </a:rPr>
              <a:t> </a:t>
            </a:r>
            <a:r>
              <a:rPr lang="pt-BR" sz="3000" u="sng" dirty="0" smtClean="0">
                <a:solidFill>
                  <a:srgbClr val="000000"/>
                </a:solidFill>
                <a:latin typeface="ff13"/>
              </a:rPr>
              <a:t>Sensação </a:t>
            </a:r>
            <a:r>
              <a:rPr lang="pt-BR" sz="3000" u="sng" dirty="0">
                <a:solidFill>
                  <a:srgbClr val="000000"/>
                </a:solidFill>
                <a:latin typeface="ff13"/>
              </a:rPr>
              <a:t>de Toque e de Pele.</a:t>
            </a:r>
            <a:r>
              <a:rPr lang="pt-BR" sz="3000" dirty="0">
                <a:solidFill>
                  <a:srgbClr val="000000"/>
                </a:solidFill>
                <a:latin typeface="ff13"/>
              </a:rPr>
              <a:t> Trata-se dos modos como a pele reage ao toque. </a:t>
            </a:r>
            <a:r>
              <a:rPr lang="pt-BR" sz="3000" dirty="0" smtClean="0">
                <a:solidFill>
                  <a:srgbClr val="000000"/>
                </a:solidFill>
                <a:latin typeface="ff13"/>
              </a:rPr>
              <a:t>Por exemplo</a:t>
            </a:r>
            <a:r>
              <a:rPr lang="pt-BR" sz="3000" dirty="0">
                <a:solidFill>
                  <a:srgbClr val="000000"/>
                </a:solidFill>
                <a:latin typeface="ff13"/>
              </a:rPr>
              <a:t>, as mãos frias e úmidas demonstram tensão (ou má circulação). Um aperto demão flácido significa falta de entusiasmo e confiança. Quando as pessoas se </a:t>
            </a:r>
            <a:r>
              <a:rPr lang="pt-BR" sz="3000" dirty="0" err="1">
                <a:solidFill>
                  <a:srgbClr val="000000"/>
                </a:solidFill>
                <a:latin typeface="ff13"/>
              </a:rPr>
              <a:t>tocamfisicamente</a:t>
            </a:r>
            <a:r>
              <a:rPr lang="pt-BR" sz="3000" dirty="0">
                <a:solidFill>
                  <a:srgbClr val="000000"/>
                </a:solidFill>
                <a:latin typeface="ff13"/>
              </a:rPr>
              <a:t>, os músculos retesados é um sinal de medo ou inibição. Movimentos </a:t>
            </a:r>
            <a:r>
              <a:rPr lang="pt-BR" sz="3000" dirty="0" smtClean="0">
                <a:solidFill>
                  <a:srgbClr val="000000"/>
                </a:solidFill>
                <a:latin typeface="ff13"/>
              </a:rPr>
              <a:t>rápidos de </a:t>
            </a:r>
            <a:r>
              <a:rPr lang="pt-BR" sz="3000" dirty="0">
                <a:solidFill>
                  <a:srgbClr val="000000"/>
                </a:solidFill>
                <a:latin typeface="ff13"/>
              </a:rPr>
              <a:t>cabeça significam que percebem (ou se enganam pensando que percebem) raiva</a:t>
            </a:r>
            <a:r>
              <a:rPr lang="pt-BR" sz="3000" dirty="0" smtClean="0">
                <a:solidFill>
                  <a:srgbClr val="000000"/>
                </a:solidFill>
                <a:latin typeface="ff13"/>
              </a:rPr>
              <a:t>.</a:t>
            </a:r>
          </a:p>
          <a:p>
            <a:pPr algn="just"/>
            <a:r>
              <a:rPr lang="pt-BR" sz="3000" u="sng" dirty="0" smtClean="0">
                <a:solidFill>
                  <a:srgbClr val="000000"/>
                </a:solidFill>
                <a:latin typeface="ff13"/>
              </a:rPr>
              <a:t>4.</a:t>
            </a:r>
            <a:r>
              <a:rPr lang="pt-BR" sz="3000" u="sng" dirty="0">
                <a:solidFill>
                  <a:srgbClr val="000000"/>
                </a:solidFill>
                <a:latin typeface="Source Sans Pro"/>
              </a:rPr>
              <a:t> </a:t>
            </a:r>
            <a:r>
              <a:rPr lang="pt-BR" sz="3000" u="sng" dirty="0" smtClean="0">
                <a:solidFill>
                  <a:srgbClr val="000000"/>
                </a:solidFill>
                <a:latin typeface="ff13"/>
              </a:rPr>
              <a:t>Espaço</a:t>
            </a:r>
            <a:r>
              <a:rPr lang="pt-BR" sz="3000" u="sng" dirty="0">
                <a:solidFill>
                  <a:srgbClr val="000000"/>
                </a:solidFill>
                <a:latin typeface="ff13"/>
              </a:rPr>
              <a:t>.</a:t>
            </a:r>
            <a:r>
              <a:rPr lang="pt-BR" sz="3000" dirty="0">
                <a:solidFill>
                  <a:srgbClr val="000000"/>
                </a:solidFill>
                <a:latin typeface="ff13"/>
              </a:rPr>
              <a:t> Agora, as relações com espaço. As maneiras como as pessoas se </a:t>
            </a:r>
            <a:r>
              <a:rPr lang="pt-BR" sz="3000" dirty="0" smtClean="0">
                <a:solidFill>
                  <a:srgbClr val="000000"/>
                </a:solidFill>
                <a:latin typeface="ff13"/>
              </a:rPr>
              <a:t>comportam frente </a:t>
            </a:r>
            <a:r>
              <a:rPr lang="pt-BR" sz="3000" dirty="0">
                <a:solidFill>
                  <a:srgbClr val="000000"/>
                </a:solidFill>
                <a:latin typeface="ff13"/>
              </a:rPr>
              <a:t>a essas relações formam também um sinal não-verbal. Por exemplo, </a:t>
            </a:r>
            <a:r>
              <a:rPr lang="pt-BR" sz="3000" dirty="0" smtClean="0">
                <a:solidFill>
                  <a:srgbClr val="000000"/>
                </a:solidFill>
                <a:latin typeface="ff13"/>
              </a:rPr>
              <a:t>param próximas </a:t>
            </a:r>
            <a:r>
              <a:rPr lang="pt-BR" sz="3000" dirty="0">
                <a:solidFill>
                  <a:srgbClr val="000000"/>
                </a:solidFill>
                <a:latin typeface="ff13"/>
              </a:rPr>
              <a:t>e se inclinam para outras. Isso pode demonstrar interesse e </a:t>
            </a:r>
            <a:r>
              <a:rPr lang="pt-BR" sz="3000" dirty="0" smtClean="0">
                <a:solidFill>
                  <a:srgbClr val="000000"/>
                </a:solidFill>
                <a:latin typeface="ff13"/>
              </a:rPr>
              <a:t>tranquilidade </a:t>
            </a:r>
            <a:r>
              <a:rPr lang="pt-BR" sz="3000" dirty="0">
                <a:solidFill>
                  <a:srgbClr val="000000"/>
                </a:solidFill>
                <a:latin typeface="ff13"/>
              </a:rPr>
              <a:t>coma situação. Dar um passo atrás indica medo e sensação de estar sendo pressionado</a:t>
            </a:r>
            <a:r>
              <a:rPr lang="pt-BR" sz="3000" dirty="0" smtClean="0">
                <a:solidFill>
                  <a:srgbClr val="000000"/>
                </a:solidFill>
                <a:latin typeface="ff13"/>
              </a:rPr>
              <a:t>. Constroem-se </a:t>
            </a:r>
            <a:r>
              <a:rPr lang="pt-BR" sz="3000" dirty="0">
                <a:solidFill>
                  <a:srgbClr val="000000"/>
                </a:solidFill>
                <a:latin typeface="ff13"/>
              </a:rPr>
              <a:t>fortes de papel ou outros objetos em volta, como proteção.</a:t>
            </a:r>
            <a:endParaRPr lang="pt-BR" sz="3000" b="0" i="0" dirty="0">
              <a:solidFill>
                <a:srgbClr val="000000"/>
              </a:solidFill>
              <a:effectLst/>
              <a:latin typeface="Source Sans Pro"/>
            </a:endParaRPr>
          </a:p>
        </p:txBody>
      </p:sp>
    </p:spTree>
    <p:extLst>
      <p:ext uri="{BB962C8B-B14F-4D97-AF65-F5344CB8AC3E}">
        <p14:creationId xmlns:p14="http://schemas.microsoft.com/office/powerpoint/2010/main" val="138476228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6340197"/>
          </a:xfrm>
          <a:prstGeom prst="rect">
            <a:avLst/>
          </a:prstGeom>
        </p:spPr>
        <p:txBody>
          <a:bodyPr wrap="square">
            <a:spAutoFit/>
          </a:bodyPr>
          <a:lstStyle/>
          <a:p>
            <a:pPr algn="just"/>
            <a:r>
              <a:rPr lang="pt-BR" sz="3000" dirty="0" smtClean="0">
                <a:solidFill>
                  <a:srgbClr val="000000"/>
                </a:solidFill>
                <a:latin typeface="ff13"/>
              </a:rPr>
              <a:t>5.</a:t>
            </a:r>
            <a:r>
              <a:rPr lang="pt-BR" sz="3000" dirty="0" smtClean="0">
                <a:solidFill>
                  <a:srgbClr val="000000"/>
                </a:solidFill>
                <a:latin typeface="Source Sans Pro"/>
              </a:rPr>
              <a:t> </a:t>
            </a:r>
            <a:r>
              <a:rPr lang="pt-BR" sz="3000" u="sng" dirty="0" smtClean="0">
                <a:solidFill>
                  <a:srgbClr val="000000"/>
                </a:solidFill>
                <a:latin typeface="ff13"/>
              </a:rPr>
              <a:t>Outros </a:t>
            </a:r>
            <a:r>
              <a:rPr lang="pt-BR" sz="3000" u="sng" dirty="0">
                <a:solidFill>
                  <a:srgbClr val="000000"/>
                </a:solidFill>
                <a:latin typeface="ff13"/>
              </a:rPr>
              <a:t>aspectos da linguagem corporal incluem</a:t>
            </a:r>
            <a:r>
              <a:rPr lang="pt-BR" sz="3000" dirty="0">
                <a:solidFill>
                  <a:srgbClr val="000000"/>
                </a:solidFill>
                <a:latin typeface="ff13"/>
              </a:rPr>
              <a:t>: ambiente (escolha de quadros</a:t>
            </a:r>
            <a:r>
              <a:rPr lang="pt-BR" sz="3000" dirty="0" smtClean="0">
                <a:solidFill>
                  <a:srgbClr val="000000"/>
                </a:solidFill>
                <a:latin typeface="ff13"/>
              </a:rPr>
              <a:t>, mobiliário </a:t>
            </a:r>
            <a:r>
              <a:rPr lang="pt-BR" sz="3000" dirty="0">
                <a:solidFill>
                  <a:srgbClr val="000000"/>
                </a:solidFill>
                <a:latin typeface="ff13"/>
              </a:rPr>
              <a:t>do escritório e arranjos); cores (escolha das roupas e da decoração </a:t>
            </a:r>
            <a:r>
              <a:rPr lang="pt-BR" sz="3000" dirty="0" smtClean="0">
                <a:solidFill>
                  <a:srgbClr val="000000"/>
                </a:solidFill>
                <a:latin typeface="ff13"/>
              </a:rPr>
              <a:t>do escritório</a:t>
            </a:r>
            <a:r>
              <a:rPr lang="pt-BR" sz="3000" dirty="0">
                <a:solidFill>
                  <a:srgbClr val="000000"/>
                </a:solidFill>
                <a:latin typeface="ff13"/>
              </a:rPr>
              <a:t>); perfumes e cheiros (a indústria de cosméticos ganhou fortunas </a:t>
            </a:r>
            <a:r>
              <a:rPr lang="pt-BR" sz="3000" dirty="0" smtClean="0">
                <a:solidFill>
                  <a:srgbClr val="000000"/>
                </a:solidFill>
                <a:latin typeface="ff13"/>
              </a:rPr>
              <a:t>por compreender </a:t>
            </a:r>
            <a:r>
              <a:rPr lang="pt-BR" sz="3000" dirty="0">
                <a:solidFill>
                  <a:srgbClr val="000000"/>
                </a:solidFill>
                <a:latin typeface="ff13"/>
              </a:rPr>
              <a:t>a relação entre as fragrâncias e certas personalidades</a:t>
            </a:r>
            <a:r>
              <a:rPr lang="pt-BR" sz="3000" dirty="0" smtClean="0">
                <a:solidFill>
                  <a:srgbClr val="000000"/>
                </a:solidFill>
                <a:latin typeface="ff13"/>
              </a:rPr>
              <a:t>).</a:t>
            </a:r>
          </a:p>
          <a:p>
            <a:pPr algn="just"/>
            <a:endParaRPr lang="pt-BR" sz="3200" dirty="0" smtClean="0"/>
          </a:p>
          <a:p>
            <a:pPr algn="just"/>
            <a:endParaRPr lang="pt-BR" sz="3200" dirty="0" smtClean="0"/>
          </a:p>
          <a:p>
            <a:pPr indent="538163" algn="just"/>
            <a:r>
              <a:rPr lang="pt-BR" sz="3200" dirty="0" smtClean="0"/>
              <a:t>Todas </a:t>
            </a:r>
            <a:r>
              <a:rPr lang="pt-BR" sz="3200" dirty="0"/>
              <a:t>as </a:t>
            </a:r>
            <a:r>
              <a:rPr lang="pt-BR" sz="3200" dirty="0" smtClean="0"/>
              <a:t>ideias </a:t>
            </a:r>
            <a:r>
              <a:rPr lang="pt-BR" sz="3200" dirty="0"/>
              <a:t>subentendidas nas linguagens silenciosas precisam ser combinadas para que </a:t>
            </a:r>
            <a:r>
              <a:rPr lang="pt-BR" sz="3200" dirty="0" smtClean="0"/>
              <a:t>os sinais </a:t>
            </a:r>
            <a:r>
              <a:rPr lang="pt-BR" sz="3200" dirty="0"/>
              <a:t>corretos sejam compreendidos. A maioria desses sinais é lida por nós pelo subconsciente, vindo depois à reação</a:t>
            </a:r>
            <a:r>
              <a:rPr lang="pt-BR" sz="3200" dirty="0" smtClean="0"/>
              <a:t>. </a:t>
            </a:r>
          </a:p>
          <a:p>
            <a:pPr indent="538163" algn="just"/>
            <a:r>
              <a:rPr lang="pt-BR" sz="3200" dirty="0" smtClean="0"/>
              <a:t>Se </a:t>
            </a:r>
            <a:r>
              <a:rPr lang="pt-BR" sz="3200" dirty="0"/>
              <a:t>você ouve o que a pessoa diz e não olha o que ela faz enquanto fala, perde a conexão </a:t>
            </a:r>
            <a:r>
              <a:rPr lang="pt-BR" sz="3200" dirty="0" smtClean="0"/>
              <a:t>essencial entre </a:t>
            </a:r>
            <a:r>
              <a:rPr lang="pt-BR" sz="3200" dirty="0"/>
              <a:t>a mente e o corpo.</a:t>
            </a:r>
            <a:endParaRPr lang="pt-BR" sz="3000" b="0" i="0" dirty="0">
              <a:solidFill>
                <a:srgbClr val="000000"/>
              </a:solidFill>
              <a:effectLst/>
              <a:latin typeface="Source Sans Pro"/>
            </a:endParaRPr>
          </a:p>
        </p:txBody>
      </p:sp>
    </p:spTree>
    <p:extLst>
      <p:ext uri="{BB962C8B-B14F-4D97-AF65-F5344CB8AC3E}">
        <p14:creationId xmlns:p14="http://schemas.microsoft.com/office/powerpoint/2010/main" val="91227372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stretch>
            <a:fillRect/>
          </a:stretch>
        </p:blipFill>
        <p:spPr>
          <a:xfrm>
            <a:off x="692803" y="110938"/>
            <a:ext cx="10822368" cy="547968"/>
          </a:xfrm>
          <a:prstGeom prst="rect">
            <a:avLst/>
          </a:prstGeom>
        </p:spPr>
      </p:pic>
      <p:sp>
        <p:nvSpPr>
          <p:cNvPr id="3" name="Retângulo 2"/>
          <p:cNvSpPr/>
          <p:nvPr/>
        </p:nvSpPr>
        <p:spPr>
          <a:xfrm>
            <a:off x="7986" y="838776"/>
            <a:ext cx="12184013" cy="5170646"/>
          </a:xfrm>
          <a:prstGeom prst="rect">
            <a:avLst/>
          </a:prstGeom>
        </p:spPr>
        <p:txBody>
          <a:bodyPr wrap="square">
            <a:spAutoFit/>
          </a:bodyPr>
          <a:lstStyle/>
          <a:p>
            <a:pPr algn="just">
              <a:buFont typeface="Wingdings" panose="05000000000000000000" pitchFamily="2" charset="2"/>
              <a:buChar char="ü"/>
            </a:pPr>
            <a:r>
              <a:rPr lang="pt-BR" sz="3000" u="sng" dirty="0" smtClean="0">
                <a:solidFill>
                  <a:srgbClr val="000000"/>
                </a:solidFill>
                <a:latin typeface="ff13"/>
              </a:rPr>
              <a:t>Gestos cruzados</a:t>
            </a:r>
            <a:r>
              <a:rPr lang="pt-BR" sz="3000" dirty="0" smtClean="0">
                <a:solidFill>
                  <a:srgbClr val="000000"/>
                </a:solidFill>
                <a:latin typeface="ff13"/>
              </a:rPr>
              <a:t>: De qualquer tipo - braços ou pernas, é sempre um gesto de confinamento, um modo de fechar o circuito.</a:t>
            </a:r>
            <a:endParaRPr lang="pt-BR" sz="3000" dirty="0" smtClean="0">
              <a:solidFill>
                <a:srgbClr val="000000"/>
              </a:solidFill>
              <a:latin typeface="Source Sans Pro"/>
            </a:endParaRPr>
          </a:p>
          <a:p>
            <a:pPr algn="just">
              <a:buFont typeface="Wingdings" panose="05000000000000000000" pitchFamily="2" charset="2"/>
              <a:buChar char="ü"/>
            </a:pPr>
            <a:r>
              <a:rPr lang="pt-BR" sz="3000" u="sng" dirty="0" smtClean="0">
                <a:solidFill>
                  <a:srgbClr val="000000"/>
                </a:solidFill>
                <a:latin typeface="ff13"/>
              </a:rPr>
              <a:t>Fazer pose</a:t>
            </a:r>
            <a:r>
              <a:rPr lang="pt-BR" sz="3000" dirty="0" smtClean="0">
                <a:solidFill>
                  <a:srgbClr val="000000"/>
                </a:solidFill>
                <a:latin typeface="ff13"/>
              </a:rPr>
              <a:t>: Qualquer gesto artificial e pensado significa "olhe para mim e para o que tenho; isto é o que sou".</a:t>
            </a:r>
            <a:endParaRPr lang="pt-BR" sz="3000" dirty="0" smtClean="0">
              <a:solidFill>
                <a:srgbClr val="000000"/>
              </a:solidFill>
              <a:latin typeface="Source Sans Pro"/>
            </a:endParaRPr>
          </a:p>
          <a:p>
            <a:pPr algn="just">
              <a:buFont typeface="Wingdings" panose="05000000000000000000" pitchFamily="2" charset="2"/>
              <a:buChar char="ü"/>
            </a:pPr>
            <a:r>
              <a:rPr lang="pt-BR" sz="3000" u="sng" dirty="0" smtClean="0">
                <a:solidFill>
                  <a:srgbClr val="000000"/>
                </a:solidFill>
                <a:latin typeface="ff13"/>
              </a:rPr>
              <a:t>Gestos vagarosos e deliberados</a:t>
            </a:r>
            <a:r>
              <a:rPr lang="pt-BR" sz="3000" dirty="0" smtClean="0">
                <a:solidFill>
                  <a:srgbClr val="000000"/>
                </a:solidFill>
                <a:latin typeface="ff13"/>
              </a:rPr>
              <a:t>: Esta pessoa está se acalmando, controlando as ideias antes de atacar um ponto com firmeza. Trata-se de um planejador.</a:t>
            </a:r>
            <a:endParaRPr lang="pt-BR" sz="3000" dirty="0" smtClean="0">
              <a:solidFill>
                <a:srgbClr val="000000"/>
              </a:solidFill>
              <a:latin typeface="Source Sans Pro"/>
            </a:endParaRPr>
          </a:p>
          <a:p>
            <a:pPr algn="just">
              <a:buFont typeface="Wingdings" panose="05000000000000000000" pitchFamily="2" charset="2"/>
              <a:buChar char="ü"/>
            </a:pPr>
            <a:r>
              <a:rPr lang="pt-BR" sz="3000" u="sng" dirty="0" smtClean="0">
                <a:solidFill>
                  <a:srgbClr val="000000"/>
                </a:solidFill>
                <a:latin typeface="ff13"/>
              </a:rPr>
              <a:t>Encostar-se em alguma coisa</a:t>
            </a:r>
            <a:r>
              <a:rPr lang="pt-BR" sz="3000" dirty="0" smtClean="0">
                <a:solidFill>
                  <a:srgbClr val="000000"/>
                </a:solidFill>
                <a:latin typeface="ff13"/>
              </a:rPr>
              <a:t>: Esta pessoa precisa de contato com seu ambiente e sente conforto em estar com outras pessoas.</a:t>
            </a:r>
            <a:endParaRPr lang="pt-BR" sz="3000" dirty="0" smtClean="0">
              <a:solidFill>
                <a:srgbClr val="000000"/>
              </a:solidFill>
              <a:latin typeface="Source Sans Pro"/>
            </a:endParaRPr>
          </a:p>
          <a:p>
            <a:pPr algn="just">
              <a:buFont typeface="Wingdings" panose="05000000000000000000" pitchFamily="2" charset="2"/>
              <a:buChar char="ü"/>
            </a:pPr>
            <a:r>
              <a:rPr lang="pt-BR" sz="3000" u="sng" dirty="0" smtClean="0">
                <a:solidFill>
                  <a:srgbClr val="000000"/>
                </a:solidFill>
                <a:latin typeface="ff13"/>
              </a:rPr>
              <a:t>Esparramar objetos em volta de si</a:t>
            </a:r>
            <a:r>
              <a:rPr lang="pt-BR" sz="3000" dirty="0" smtClean="0">
                <a:solidFill>
                  <a:srgbClr val="000000"/>
                </a:solidFill>
                <a:latin typeface="ff13"/>
              </a:rPr>
              <a:t>: Uma pessoa que coloca objetos à sua volta está ampliando seu alcance e tenta ganhar mais território.</a:t>
            </a:r>
            <a:endParaRPr lang="pt-BR" sz="3000" b="0" i="0" dirty="0">
              <a:solidFill>
                <a:srgbClr val="000000"/>
              </a:solidFill>
              <a:effectLst/>
              <a:latin typeface="Source Sans Pro"/>
            </a:endParaRPr>
          </a:p>
        </p:txBody>
      </p:sp>
    </p:spTree>
    <p:extLst>
      <p:ext uri="{BB962C8B-B14F-4D97-AF65-F5344CB8AC3E}">
        <p14:creationId xmlns:p14="http://schemas.microsoft.com/office/powerpoint/2010/main" val="156278628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7017306"/>
          </a:xfrm>
          <a:prstGeom prst="rect">
            <a:avLst/>
          </a:prstGeom>
        </p:spPr>
        <p:txBody>
          <a:bodyPr wrap="square">
            <a:spAutoFit/>
          </a:bodyPr>
          <a:lstStyle/>
          <a:p>
            <a:pPr algn="just">
              <a:buFont typeface="Wingdings" panose="05000000000000000000" pitchFamily="2" charset="2"/>
              <a:buChar char="ü"/>
            </a:pPr>
            <a:r>
              <a:rPr lang="pt-BR" sz="3000" u="sng" dirty="0">
                <a:solidFill>
                  <a:srgbClr val="000000"/>
                </a:solidFill>
                <a:latin typeface="ff13"/>
              </a:rPr>
              <a:t>Falta de movimento</a:t>
            </a:r>
            <a:r>
              <a:rPr lang="pt-BR" sz="3000" dirty="0">
                <a:solidFill>
                  <a:srgbClr val="000000"/>
                </a:solidFill>
                <a:latin typeface="ff13"/>
              </a:rPr>
              <a:t>: Uma pessoa que mantém o corpo imóvel procura se internar em </a:t>
            </a:r>
            <a:r>
              <a:rPr lang="pt-BR" sz="3000" dirty="0" smtClean="0">
                <a:solidFill>
                  <a:srgbClr val="000000"/>
                </a:solidFill>
                <a:latin typeface="ff13"/>
              </a:rPr>
              <a:t>si mesma</a:t>
            </a:r>
            <a:r>
              <a:rPr lang="pt-BR" sz="3000" dirty="0">
                <a:solidFill>
                  <a:srgbClr val="000000"/>
                </a:solidFill>
                <a:latin typeface="ff13"/>
              </a:rPr>
              <a:t>, esperando que ninguém repare nela, ou também pode estar ouvindo </a:t>
            </a:r>
            <a:r>
              <a:rPr lang="pt-BR" sz="3000" dirty="0" smtClean="0">
                <a:solidFill>
                  <a:srgbClr val="000000"/>
                </a:solidFill>
                <a:latin typeface="ff13"/>
              </a:rPr>
              <a:t>o planejado</a:t>
            </a:r>
            <a:r>
              <a:rPr lang="pt-BR" sz="3000" dirty="0">
                <a:solidFill>
                  <a:srgbClr val="000000"/>
                </a:solidFill>
                <a:latin typeface="ff13"/>
              </a:rPr>
              <a:t>, silenciosamente. Pode ainda estar cauteloso ou de olho no cargo que </a:t>
            </a:r>
            <a:r>
              <a:rPr lang="pt-BR" sz="3000" dirty="0" smtClean="0">
                <a:solidFill>
                  <a:srgbClr val="000000"/>
                </a:solidFill>
                <a:latin typeface="ff13"/>
              </a:rPr>
              <a:t>você ocupa</a:t>
            </a:r>
            <a:r>
              <a:rPr lang="pt-BR" sz="3000" dirty="0">
                <a:solidFill>
                  <a:srgbClr val="000000"/>
                </a:solidFill>
                <a:latin typeface="ff13"/>
              </a:rPr>
              <a:t>. Essa pessoa precisa ser olhada com cuidado.</a:t>
            </a:r>
            <a:endParaRPr lang="pt-BR" sz="3000" dirty="0">
              <a:solidFill>
                <a:srgbClr val="000000"/>
              </a:solidFill>
              <a:latin typeface="Source Sans Pro"/>
            </a:endParaRPr>
          </a:p>
          <a:p>
            <a:pPr algn="just">
              <a:buFont typeface="Wingdings" panose="05000000000000000000" pitchFamily="2" charset="2"/>
              <a:buChar char="ü"/>
            </a:pPr>
            <a:r>
              <a:rPr lang="pt-BR" sz="3000" u="sng" dirty="0" smtClean="0">
                <a:solidFill>
                  <a:srgbClr val="000000"/>
                </a:solidFill>
                <a:latin typeface="ff13"/>
              </a:rPr>
              <a:t>Ilustrar </a:t>
            </a:r>
            <a:r>
              <a:rPr lang="pt-BR" sz="3000" u="sng" dirty="0">
                <a:solidFill>
                  <a:srgbClr val="000000"/>
                </a:solidFill>
                <a:latin typeface="ff13"/>
              </a:rPr>
              <a:t>com objetos ou com o corpo</a:t>
            </a:r>
            <a:r>
              <a:rPr lang="pt-BR" sz="3000" dirty="0">
                <a:solidFill>
                  <a:srgbClr val="000000"/>
                </a:solidFill>
                <a:latin typeface="ff13"/>
              </a:rPr>
              <a:t>: Se alguém usa objetos sobre a mesa para </a:t>
            </a:r>
            <a:r>
              <a:rPr lang="pt-BR" sz="3000" dirty="0" smtClean="0">
                <a:solidFill>
                  <a:srgbClr val="000000"/>
                </a:solidFill>
                <a:latin typeface="ff13"/>
              </a:rPr>
              <a:t>sublinhar alguma </a:t>
            </a:r>
            <a:r>
              <a:rPr lang="pt-BR" sz="3000" dirty="0">
                <a:solidFill>
                  <a:srgbClr val="000000"/>
                </a:solidFill>
                <a:latin typeface="ff13"/>
              </a:rPr>
              <a:t>coisa que está dizendo, é do tipo expansivo e sabe o que quer. Essas pessoas </a:t>
            </a:r>
            <a:r>
              <a:rPr lang="pt-BR" sz="3000" dirty="0" smtClean="0">
                <a:solidFill>
                  <a:srgbClr val="000000"/>
                </a:solidFill>
                <a:latin typeface="ff13"/>
              </a:rPr>
              <a:t>são realistas</a:t>
            </a:r>
            <a:r>
              <a:rPr lang="pt-BR" sz="3000" dirty="0">
                <a:solidFill>
                  <a:srgbClr val="000000"/>
                </a:solidFill>
                <a:latin typeface="ff13"/>
              </a:rPr>
              <a:t>, não sonhadoras</a:t>
            </a:r>
            <a:r>
              <a:rPr lang="pt-BR" sz="3000" dirty="0" smtClean="0">
                <a:solidFill>
                  <a:srgbClr val="000000"/>
                </a:solidFill>
                <a:latin typeface="ff13"/>
              </a:rPr>
              <a:t>..</a:t>
            </a:r>
            <a:endParaRPr lang="pt-BR" sz="3000" dirty="0">
              <a:solidFill>
                <a:srgbClr val="000000"/>
              </a:solidFill>
              <a:latin typeface="Source Sans Pro"/>
            </a:endParaRPr>
          </a:p>
          <a:p>
            <a:pPr algn="just">
              <a:buFont typeface="Wingdings" panose="05000000000000000000" pitchFamily="2" charset="2"/>
              <a:buChar char="ü"/>
            </a:pPr>
            <a:r>
              <a:rPr lang="pt-BR" sz="3000" u="sng" dirty="0" smtClean="0">
                <a:solidFill>
                  <a:srgbClr val="000000"/>
                </a:solidFill>
                <a:latin typeface="ff13"/>
              </a:rPr>
              <a:t>Gestos </a:t>
            </a:r>
            <a:r>
              <a:rPr lang="pt-BR" sz="3000" u="sng" dirty="0">
                <a:solidFill>
                  <a:srgbClr val="000000"/>
                </a:solidFill>
                <a:latin typeface="ff13"/>
              </a:rPr>
              <a:t>abertos e fechados</a:t>
            </a:r>
            <a:r>
              <a:rPr lang="pt-BR" sz="3000" dirty="0">
                <a:solidFill>
                  <a:srgbClr val="000000"/>
                </a:solidFill>
                <a:latin typeface="ff13"/>
              </a:rPr>
              <a:t>: Geralmente os gestos abertos são confiantes, enquanto </a:t>
            </a:r>
            <a:r>
              <a:rPr lang="pt-BR" sz="3000" dirty="0" smtClean="0">
                <a:solidFill>
                  <a:srgbClr val="000000"/>
                </a:solidFill>
                <a:latin typeface="ff13"/>
              </a:rPr>
              <a:t>os fechados </a:t>
            </a:r>
            <a:r>
              <a:rPr lang="pt-BR" sz="3000" dirty="0">
                <a:solidFill>
                  <a:srgbClr val="000000"/>
                </a:solidFill>
                <a:latin typeface="ff13"/>
              </a:rPr>
              <a:t>indicam corte e retraimento.</a:t>
            </a:r>
            <a:endParaRPr lang="pt-BR" sz="3000" dirty="0">
              <a:solidFill>
                <a:srgbClr val="000000"/>
              </a:solidFill>
              <a:latin typeface="Source Sans Pro"/>
            </a:endParaRPr>
          </a:p>
          <a:p>
            <a:pPr algn="just">
              <a:buFont typeface="Wingdings" panose="05000000000000000000" pitchFamily="2" charset="2"/>
              <a:buChar char="ü"/>
            </a:pPr>
            <a:r>
              <a:rPr lang="pt-BR" sz="3000" u="sng" dirty="0" smtClean="0">
                <a:solidFill>
                  <a:srgbClr val="000000"/>
                </a:solidFill>
                <a:latin typeface="ff13"/>
              </a:rPr>
              <a:t>Virar </a:t>
            </a:r>
            <a:r>
              <a:rPr lang="pt-BR" sz="3000" u="sng" dirty="0">
                <a:solidFill>
                  <a:srgbClr val="000000"/>
                </a:solidFill>
                <a:latin typeface="ff13"/>
              </a:rPr>
              <a:t>de frente e virar de costas</a:t>
            </a:r>
            <a:r>
              <a:rPr lang="pt-BR" sz="3000" dirty="0">
                <a:solidFill>
                  <a:srgbClr val="000000"/>
                </a:solidFill>
                <a:latin typeface="ff13"/>
              </a:rPr>
              <a:t>: Mesmo que apenas uma parte do corpo - os ombros, </a:t>
            </a:r>
            <a:r>
              <a:rPr lang="pt-BR" sz="3000" dirty="0" smtClean="0">
                <a:solidFill>
                  <a:srgbClr val="000000"/>
                </a:solidFill>
                <a:latin typeface="ff13"/>
              </a:rPr>
              <a:t>por exemplo </a:t>
            </a:r>
            <a:r>
              <a:rPr lang="pt-BR" sz="3000" dirty="0">
                <a:solidFill>
                  <a:srgbClr val="000000"/>
                </a:solidFill>
                <a:latin typeface="ff13"/>
              </a:rPr>
              <a:t>- vire para você, significa que você está sendo incluído na conversa ou </a:t>
            </a:r>
            <a:r>
              <a:rPr lang="pt-BR" sz="3000" dirty="0" smtClean="0">
                <a:solidFill>
                  <a:srgbClr val="000000"/>
                </a:solidFill>
                <a:latin typeface="ff13"/>
              </a:rPr>
              <a:t>na situação. No </a:t>
            </a:r>
            <a:r>
              <a:rPr lang="pt-BR" sz="3000" dirty="0">
                <a:solidFill>
                  <a:srgbClr val="000000"/>
                </a:solidFill>
                <a:latin typeface="ff13"/>
              </a:rPr>
              <a:t>entanto, se a pessoa lhe voltar as costas, isso indica exclusão.</a:t>
            </a:r>
            <a:endParaRPr lang="pt-BR" sz="3000" b="0" i="0" dirty="0">
              <a:solidFill>
                <a:srgbClr val="000000"/>
              </a:solidFill>
              <a:effectLst/>
              <a:latin typeface="Source Sans Pro"/>
            </a:endParaRPr>
          </a:p>
        </p:txBody>
      </p:sp>
    </p:spTree>
    <p:extLst>
      <p:ext uri="{BB962C8B-B14F-4D97-AF65-F5344CB8AC3E}">
        <p14:creationId xmlns:p14="http://schemas.microsoft.com/office/powerpoint/2010/main" val="254804713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6863417"/>
          </a:xfrm>
          <a:prstGeom prst="rect">
            <a:avLst/>
          </a:prstGeom>
        </p:spPr>
        <p:txBody>
          <a:bodyPr wrap="square">
            <a:spAutoFit/>
          </a:bodyPr>
          <a:lstStyle/>
          <a:p>
            <a:pPr algn="just">
              <a:buFont typeface="Wingdings" panose="05000000000000000000" pitchFamily="2" charset="2"/>
              <a:buChar char="ü"/>
            </a:pPr>
            <a:r>
              <a:rPr lang="pt-BR" sz="3000" u="sng" dirty="0">
                <a:solidFill>
                  <a:srgbClr val="000000"/>
                </a:solidFill>
                <a:latin typeface="ff13"/>
              </a:rPr>
              <a:t>Inclinar-se para frente ou recostar-se na cadeira</a:t>
            </a:r>
            <a:r>
              <a:rPr lang="pt-BR" sz="3000" dirty="0">
                <a:solidFill>
                  <a:srgbClr val="000000"/>
                </a:solidFill>
                <a:latin typeface="ff13"/>
              </a:rPr>
              <a:t>: Aproximar o corpo pode significar </a:t>
            </a:r>
            <a:r>
              <a:rPr lang="pt-BR" sz="3000" dirty="0" smtClean="0">
                <a:solidFill>
                  <a:srgbClr val="000000"/>
                </a:solidFill>
                <a:latin typeface="ff13"/>
              </a:rPr>
              <a:t>um gesto </a:t>
            </a:r>
            <a:r>
              <a:rPr lang="pt-BR" sz="3000" dirty="0">
                <a:solidFill>
                  <a:srgbClr val="000000"/>
                </a:solidFill>
                <a:latin typeface="ff13"/>
              </a:rPr>
              <a:t>de amizade ou interesse ("Fale-me mais"). Encostar-se na cadeira indica </a:t>
            </a:r>
            <a:r>
              <a:rPr lang="pt-BR" sz="3000" dirty="0" smtClean="0">
                <a:solidFill>
                  <a:srgbClr val="000000"/>
                </a:solidFill>
                <a:latin typeface="ff13"/>
              </a:rPr>
              <a:t>uma diminuição </a:t>
            </a:r>
            <a:r>
              <a:rPr lang="pt-BR" sz="3000" dirty="0">
                <a:solidFill>
                  <a:srgbClr val="000000"/>
                </a:solidFill>
                <a:latin typeface="ff13"/>
              </a:rPr>
              <a:t>do interesse ("Deixe-me pensar no que você acaba de dizer</a:t>
            </a:r>
            <a:r>
              <a:rPr lang="pt-BR" sz="3000" dirty="0" smtClean="0">
                <a:solidFill>
                  <a:srgbClr val="000000"/>
                </a:solidFill>
                <a:latin typeface="ff13"/>
              </a:rPr>
              <a:t>").</a:t>
            </a:r>
          </a:p>
          <a:p>
            <a:pPr algn="just">
              <a:buFont typeface="Wingdings" panose="05000000000000000000" pitchFamily="2" charset="2"/>
              <a:buChar char="ü"/>
            </a:pPr>
            <a:r>
              <a:rPr lang="pt-BR" sz="3200" u="sng" dirty="0" smtClean="0"/>
              <a:t>Erguer </a:t>
            </a:r>
            <a:r>
              <a:rPr lang="pt-BR" sz="3200" u="sng" dirty="0"/>
              <a:t>a cabeça</a:t>
            </a:r>
            <a:r>
              <a:rPr lang="pt-BR" sz="3200" dirty="0"/>
              <a:t>: Manter a cabeça erguida é um sinal de interesse, de estar receptivo </a:t>
            </a:r>
            <a:r>
              <a:rPr lang="pt-BR" sz="3200" dirty="0" smtClean="0"/>
              <a:t>à opinião </a:t>
            </a:r>
            <a:r>
              <a:rPr lang="pt-BR" sz="3200" dirty="0"/>
              <a:t>dos </a:t>
            </a:r>
            <a:r>
              <a:rPr lang="pt-BR" sz="3200" dirty="0" smtClean="0"/>
              <a:t>outros.</a:t>
            </a:r>
          </a:p>
          <a:p>
            <a:pPr algn="just">
              <a:buFont typeface="Wingdings" panose="05000000000000000000" pitchFamily="2" charset="2"/>
              <a:buChar char="ü"/>
            </a:pPr>
            <a:r>
              <a:rPr lang="pt-BR" sz="3200" u="sng" dirty="0" smtClean="0"/>
              <a:t>Evitar </a:t>
            </a:r>
            <a:r>
              <a:rPr lang="pt-BR" sz="3200" u="sng" dirty="0"/>
              <a:t>a troca de olhares</a:t>
            </a:r>
            <a:r>
              <a:rPr lang="pt-BR" sz="3200" dirty="0"/>
              <a:t>: As pessoas que reagem dessa forma são inseguras de si </a:t>
            </a:r>
            <a:r>
              <a:rPr lang="pt-BR" sz="3200" dirty="0" smtClean="0"/>
              <a:t>mesma se </a:t>
            </a:r>
            <a:r>
              <a:rPr lang="pt-BR" sz="3200" dirty="0"/>
              <a:t>estão com medo de </a:t>
            </a:r>
            <a:r>
              <a:rPr lang="pt-BR" sz="3200" dirty="0" smtClean="0"/>
              <a:t>você.</a:t>
            </a:r>
          </a:p>
          <a:p>
            <a:pPr algn="just">
              <a:buFont typeface="Wingdings" panose="05000000000000000000" pitchFamily="2" charset="2"/>
              <a:buChar char="ü"/>
            </a:pPr>
            <a:r>
              <a:rPr lang="pt-BR" sz="3200" u="sng" dirty="0" smtClean="0"/>
              <a:t>Mãos </a:t>
            </a:r>
            <a:r>
              <a:rPr lang="pt-BR" sz="3200" u="sng" dirty="0"/>
              <a:t>juntas sobre o colo ou estômago</a:t>
            </a:r>
            <a:r>
              <a:rPr lang="pt-BR" sz="3200" dirty="0"/>
              <a:t>: Um gesto de </a:t>
            </a:r>
            <a:r>
              <a:rPr lang="pt-BR" sz="3200" dirty="0" smtClean="0"/>
              <a:t>proteção.</a:t>
            </a:r>
          </a:p>
          <a:p>
            <a:pPr algn="just">
              <a:buFont typeface="Wingdings" panose="05000000000000000000" pitchFamily="2" charset="2"/>
              <a:buChar char="ü"/>
            </a:pPr>
            <a:r>
              <a:rPr lang="pt-BR" sz="3200" u="sng" dirty="0" smtClean="0"/>
              <a:t>Mãos </a:t>
            </a:r>
            <a:r>
              <a:rPr lang="pt-BR" sz="3200" u="sng" dirty="0"/>
              <a:t>sobre a escrivaninha</a:t>
            </a:r>
            <a:r>
              <a:rPr lang="pt-BR" sz="3200" dirty="0"/>
              <a:t>: Inteiramente dedicado aos negócios - "Vamos direto </a:t>
            </a:r>
            <a:r>
              <a:rPr lang="pt-BR" sz="3200" dirty="0" smtClean="0"/>
              <a:t>ao assunto".</a:t>
            </a:r>
          </a:p>
          <a:p>
            <a:pPr algn="just">
              <a:buFont typeface="Wingdings" panose="05000000000000000000" pitchFamily="2" charset="2"/>
              <a:buChar char="ü"/>
            </a:pPr>
            <a:r>
              <a:rPr lang="pt-BR" sz="3200" u="sng" dirty="0" smtClean="0"/>
              <a:t>Mãos nos quadris</a:t>
            </a:r>
            <a:r>
              <a:rPr lang="pt-BR" sz="3200" dirty="0" smtClean="0"/>
              <a:t>: Provocativo ou duro, entretido ou ansioso para entrar no assunto principal. Este gesto também pode indicar antagonismo ou desafio.</a:t>
            </a:r>
            <a:endParaRPr lang="pt-BR" sz="3200" dirty="0"/>
          </a:p>
        </p:txBody>
      </p:sp>
    </p:spTree>
    <p:extLst>
      <p:ext uri="{BB962C8B-B14F-4D97-AF65-F5344CB8AC3E}">
        <p14:creationId xmlns:p14="http://schemas.microsoft.com/office/powerpoint/2010/main" val="228535596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7355860"/>
          </a:xfrm>
          <a:prstGeom prst="rect">
            <a:avLst/>
          </a:prstGeom>
        </p:spPr>
        <p:txBody>
          <a:bodyPr wrap="square">
            <a:spAutoFit/>
          </a:bodyPr>
          <a:lstStyle/>
          <a:p>
            <a:pPr algn="just">
              <a:buFont typeface="Wingdings" panose="05000000000000000000" pitchFamily="2" charset="2"/>
              <a:buChar char="ü"/>
            </a:pPr>
            <a:r>
              <a:rPr lang="pt-BR" sz="3000" u="sng" dirty="0" smtClean="0">
                <a:solidFill>
                  <a:srgbClr val="000000"/>
                </a:solidFill>
                <a:latin typeface="ff13"/>
              </a:rPr>
              <a:t>Mãos </a:t>
            </a:r>
            <a:r>
              <a:rPr lang="pt-BR" sz="3000" u="sng" dirty="0">
                <a:solidFill>
                  <a:srgbClr val="000000"/>
                </a:solidFill>
                <a:latin typeface="ff13"/>
              </a:rPr>
              <a:t>nos bolsos</a:t>
            </a:r>
            <a:r>
              <a:rPr lang="pt-BR" sz="3000" dirty="0">
                <a:solidFill>
                  <a:srgbClr val="000000"/>
                </a:solidFill>
                <a:latin typeface="ff13"/>
              </a:rPr>
              <a:t>: Uma sensação de estar em contato com o próprio corpo, centrado em </a:t>
            </a:r>
            <a:r>
              <a:rPr lang="pt-BR" sz="3000" dirty="0" smtClean="0">
                <a:solidFill>
                  <a:srgbClr val="000000"/>
                </a:solidFill>
                <a:latin typeface="ff13"/>
              </a:rPr>
              <a:t>si mesmo</a:t>
            </a:r>
            <a:r>
              <a:rPr lang="pt-BR" sz="3000" dirty="0">
                <a:solidFill>
                  <a:srgbClr val="000000"/>
                </a:solidFill>
                <a:latin typeface="ff13"/>
              </a:rPr>
              <a:t>. Ter as mãos enfiadas em um pequeno vão é </a:t>
            </a:r>
            <a:r>
              <a:rPr lang="pt-BR" sz="3000" dirty="0" smtClean="0">
                <a:solidFill>
                  <a:srgbClr val="000000"/>
                </a:solidFill>
                <a:latin typeface="ff13"/>
              </a:rPr>
              <a:t>confortador</a:t>
            </a:r>
          </a:p>
          <a:p>
            <a:pPr algn="just">
              <a:buFont typeface="Wingdings" panose="05000000000000000000" pitchFamily="2" charset="2"/>
              <a:buChar char="ü"/>
            </a:pPr>
            <a:r>
              <a:rPr lang="pt-BR" sz="3000" dirty="0">
                <a:solidFill>
                  <a:srgbClr val="000000"/>
                </a:solidFill>
                <a:latin typeface="ff13"/>
              </a:rPr>
              <a:t> </a:t>
            </a:r>
            <a:r>
              <a:rPr lang="pt-BR" sz="3200" u="sng" dirty="0"/>
              <a:t>Apontar um dedo</a:t>
            </a:r>
            <a:r>
              <a:rPr lang="pt-BR" sz="3200" dirty="0"/>
              <a:t>: A pessoa está afirmando sua autoridade ou ilustrando um </a:t>
            </a:r>
            <a:r>
              <a:rPr lang="pt-BR" sz="3200" dirty="0" smtClean="0"/>
              <a:t>fato.</a:t>
            </a:r>
          </a:p>
          <a:p>
            <a:pPr algn="just">
              <a:buFont typeface="Wingdings" panose="05000000000000000000" pitchFamily="2" charset="2"/>
              <a:buChar char="ü"/>
            </a:pPr>
            <a:r>
              <a:rPr lang="pt-BR" sz="3200" u="sng" dirty="0" smtClean="0"/>
              <a:t>Abanar o dedo</a:t>
            </a:r>
            <a:r>
              <a:rPr lang="pt-BR" sz="3200" dirty="0" smtClean="0"/>
              <a:t>: Isto</a:t>
            </a:r>
            <a:r>
              <a:rPr lang="pt-BR" sz="3200" dirty="0"/>
              <a:t> é uma ameaça; ele, ou ela, o vê com hostilidade e está lhe </a:t>
            </a:r>
            <a:r>
              <a:rPr lang="pt-BR" sz="3200" dirty="0" smtClean="0"/>
              <a:t>passando uma repreensão. </a:t>
            </a:r>
          </a:p>
          <a:p>
            <a:pPr algn="just">
              <a:buFont typeface="Wingdings" panose="05000000000000000000" pitchFamily="2" charset="2"/>
              <a:buChar char="ü"/>
            </a:pPr>
            <a:r>
              <a:rPr lang="pt-BR" sz="3200" u="sng" dirty="0" smtClean="0"/>
              <a:t>Usar </a:t>
            </a:r>
            <a:r>
              <a:rPr lang="pt-BR" sz="3200" u="sng" dirty="0"/>
              <a:t>o polegar</a:t>
            </a:r>
            <a:r>
              <a:rPr lang="pt-BR" sz="3200" dirty="0"/>
              <a:t>: Uma ilusão de poder, já que o polegar é o símbolo da </a:t>
            </a:r>
            <a:r>
              <a:rPr lang="pt-BR" sz="3200" dirty="0" smtClean="0"/>
              <a:t>autoridade.</a:t>
            </a:r>
          </a:p>
          <a:p>
            <a:pPr algn="just">
              <a:buFont typeface="Wingdings" panose="05000000000000000000" pitchFamily="2" charset="2"/>
              <a:buChar char="ü"/>
            </a:pPr>
            <a:r>
              <a:rPr lang="pt-BR" sz="3200" u="sng" dirty="0" smtClean="0"/>
              <a:t>Contar </a:t>
            </a:r>
            <a:r>
              <a:rPr lang="pt-BR" sz="3200" u="sng" dirty="0"/>
              <a:t>nos dedos</a:t>
            </a:r>
            <a:r>
              <a:rPr lang="pt-BR" sz="3200" dirty="0"/>
              <a:t>: Uma pessoa lógica e sensata, separando os fatos na mente </a:t>
            </a:r>
            <a:r>
              <a:rPr lang="pt-BR" sz="3200" dirty="0" smtClean="0"/>
              <a:t>ao apresentá-los.</a:t>
            </a:r>
          </a:p>
          <a:p>
            <a:pPr algn="just">
              <a:buFont typeface="Wingdings" panose="05000000000000000000" pitchFamily="2" charset="2"/>
              <a:buChar char="ü"/>
            </a:pPr>
            <a:r>
              <a:rPr lang="pt-BR" sz="3200" u="sng" dirty="0" smtClean="0"/>
              <a:t>Contar </a:t>
            </a:r>
            <a:r>
              <a:rPr lang="pt-BR" sz="3200" u="sng" dirty="0"/>
              <a:t>a partir do polegar</a:t>
            </a:r>
            <a:r>
              <a:rPr lang="pt-BR" sz="3200" dirty="0"/>
              <a:t>: Indica uma apresentação </a:t>
            </a:r>
            <a:r>
              <a:rPr lang="pt-BR" sz="3200" dirty="0" smtClean="0"/>
              <a:t>forçada.</a:t>
            </a:r>
          </a:p>
          <a:p>
            <a:pPr algn="just">
              <a:buFont typeface="Wingdings" panose="05000000000000000000" pitchFamily="2" charset="2"/>
              <a:buChar char="ü"/>
            </a:pPr>
            <a:r>
              <a:rPr lang="pt-BR" sz="3200" u="sng" dirty="0" smtClean="0"/>
              <a:t>Contar </a:t>
            </a:r>
            <a:r>
              <a:rPr lang="pt-BR" sz="3200" u="sng" dirty="0"/>
              <a:t>a partir do dedo mínimo</a:t>
            </a:r>
            <a:r>
              <a:rPr lang="pt-BR" sz="3200" dirty="0"/>
              <a:t>: É um meio suave de transmitir as </a:t>
            </a:r>
            <a:r>
              <a:rPr lang="pt-BR" sz="3200" dirty="0" smtClean="0"/>
              <a:t>ideias.</a:t>
            </a:r>
            <a:endParaRPr lang="pt-BR" sz="3200" dirty="0"/>
          </a:p>
          <a:p>
            <a:pPr algn="just">
              <a:buFont typeface="Wingdings" panose="05000000000000000000" pitchFamily="2" charset="2"/>
              <a:buChar char="ü"/>
            </a:pPr>
            <a:endParaRPr lang="pt-BR" sz="3000" dirty="0"/>
          </a:p>
        </p:txBody>
      </p:sp>
    </p:spTree>
    <p:extLst>
      <p:ext uri="{BB962C8B-B14F-4D97-AF65-F5344CB8AC3E}">
        <p14:creationId xmlns:p14="http://schemas.microsoft.com/office/powerpoint/2010/main" val="9880708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6771084"/>
          </a:xfrm>
          <a:prstGeom prst="rect">
            <a:avLst/>
          </a:prstGeom>
        </p:spPr>
        <p:txBody>
          <a:bodyPr wrap="square">
            <a:spAutoFit/>
          </a:bodyPr>
          <a:lstStyle/>
          <a:p>
            <a:pPr algn="just">
              <a:spcAft>
                <a:spcPts val="0"/>
              </a:spcAft>
            </a:pPr>
            <a:r>
              <a:rPr lang="pt-BR" sz="3000" b="1" u="sng" dirty="0" smtClean="0">
                <a:solidFill>
                  <a:srgbClr val="000000"/>
                </a:solidFill>
                <a:effectLst/>
                <a:latin typeface="+mj-lt"/>
                <a:ea typeface="Times New Roman" panose="02020603050405020304" pitchFamily="18" charset="0"/>
                <a:cs typeface="Times New Roman" panose="02020603050405020304" pitchFamily="18" charset="0"/>
              </a:rPr>
              <a:t>9º - Saber interpretar o comportamento humano e as relações as pessoas:</a:t>
            </a:r>
            <a:r>
              <a:rPr lang="pt-BR" sz="3000" b="1" dirty="0" smtClean="0">
                <a:latin typeface="+mj-lt"/>
              </a:rPr>
              <a:t> </a:t>
            </a:r>
            <a:r>
              <a:rPr lang="pt-BR" sz="3000" dirty="0"/>
              <a:t>Isso exige ter conhecimento sobre as pessoas, em termos de suas reações, maneiras de agir e de pensar. Estudar e aprender sobre o comportamento humano não só é adequado, como também torna-se essencial para os negociadores</a:t>
            </a:r>
            <a:r>
              <a:rPr lang="pt-BR" sz="3000" dirty="0" smtClean="0"/>
              <a:t>.</a:t>
            </a:r>
          </a:p>
          <a:p>
            <a:pPr algn="just">
              <a:spcAft>
                <a:spcPts val="0"/>
              </a:spcAft>
            </a:pPr>
            <a:endParaRPr lang="pt-BR" sz="3000" dirty="0" smtClean="0"/>
          </a:p>
          <a:p>
            <a:pPr algn="just"/>
            <a:r>
              <a:rPr lang="pt-BR" sz="3000" u="sng" dirty="0"/>
              <a:t>10º - Separar os relacionamentos pessoais dos </a:t>
            </a:r>
            <a:r>
              <a:rPr lang="pt-BR" sz="3000" u="sng" dirty="0" smtClean="0"/>
              <a:t>interesses</a:t>
            </a:r>
            <a:r>
              <a:rPr lang="pt-BR" sz="3000" u="sng" dirty="0" smtClean="0">
                <a:latin typeface="Calibri" panose="020F0502020204030204" pitchFamily="34" charset="0"/>
                <a:cs typeface="Times New Roman" panose="02020603050405020304" pitchFamily="18" charset="0"/>
              </a:rPr>
              <a:t>:</a:t>
            </a:r>
            <a:r>
              <a:rPr lang="pt-BR" sz="3000" dirty="0" smtClean="0">
                <a:latin typeface="Calibri" panose="020F0502020204030204" pitchFamily="34" charset="0"/>
                <a:cs typeface="Times New Roman" panose="02020603050405020304" pitchFamily="18" charset="0"/>
              </a:rPr>
              <a:t> </a:t>
            </a:r>
            <a:r>
              <a:rPr lang="pt-BR" sz="3200" dirty="0" smtClean="0"/>
              <a:t>Os </a:t>
            </a:r>
            <a:r>
              <a:rPr lang="pt-BR" sz="3200" dirty="0"/>
              <a:t>benefícios devem ser consequência do bom relacionamento e não o bom relacionamento ser a consequência dos objetivos pretendidos</a:t>
            </a:r>
            <a:r>
              <a:rPr lang="pt-BR" sz="3200" dirty="0" smtClean="0"/>
              <a:t>.</a:t>
            </a:r>
          </a:p>
          <a:p>
            <a:pPr algn="just"/>
            <a:endParaRPr lang="pt-BR" sz="3200" dirty="0"/>
          </a:p>
          <a:p>
            <a:pPr algn="just"/>
            <a:r>
              <a:rPr lang="pt-BR" sz="3000" u="sng" dirty="0"/>
              <a:t>11º - Evitar estruturar um relacionamento em função de um </a:t>
            </a:r>
            <a:r>
              <a:rPr lang="pt-BR" sz="3000" u="sng" dirty="0" smtClean="0"/>
              <a:t>acordo:</a:t>
            </a:r>
            <a:r>
              <a:rPr lang="pt-BR" sz="3000" dirty="0" smtClean="0"/>
              <a:t> </a:t>
            </a:r>
            <a:r>
              <a:rPr lang="pt-BR" sz="3200" dirty="0" smtClean="0"/>
              <a:t>Um </a:t>
            </a:r>
            <a:r>
              <a:rPr lang="pt-BR" sz="3200" dirty="0"/>
              <a:t>bom relacionamento não pode ser comprado ou vendido de repente; pelo contrário, ele tem que ir sendo construído aos poucos.</a:t>
            </a:r>
          </a:p>
          <a:p>
            <a:pPr algn="just"/>
            <a:endParaRPr lang="pt-BR" sz="3000" u="sng" dirty="0"/>
          </a:p>
        </p:txBody>
      </p:sp>
    </p:spTree>
    <p:extLst>
      <p:ext uri="{BB962C8B-B14F-4D97-AF65-F5344CB8AC3E}">
        <p14:creationId xmlns:p14="http://schemas.microsoft.com/office/powerpoint/2010/main" val="252741239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6401753"/>
          </a:xfrm>
          <a:prstGeom prst="rect">
            <a:avLst/>
          </a:prstGeom>
        </p:spPr>
        <p:txBody>
          <a:bodyPr wrap="square">
            <a:spAutoFit/>
          </a:bodyPr>
          <a:lstStyle/>
          <a:p>
            <a:pPr algn="just">
              <a:buFont typeface="Wingdings" panose="05000000000000000000" pitchFamily="2" charset="2"/>
              <a:buChar char="ü"/>
            </a:pPr>
            <a:r>
              <a:rPr lang="pt-BR" sz="3000" u="sng" dirty="0"/>
              <a:t>Manter os dedos esticados enquanto conta</a:t>
            </a:r>
            <a:r>
              <a:rPr lang="pt-BR" sz="3000" dirty="0"/>
              <a:t>: Esta pessoa tem os planos bem claros </a:t>
            </a:r>
            <a:r>
              <a:rPr lang="pt-BR" sz="3000" dirty="0" smtClean="0"/>
              <a:t>na mente </a:t>
            </a:r>
            <a:r>
              <a:rPr lang="pt-BR" sz="3000" dirty="0"/>
              <a:t>e sabe onde quer chegar com </a:t>
            </a:r>
            <a:r>
              <a:rPr lang="pt-BR" sz="3000" dirty="0" smtClean="0"/>
              <a:t>eles.</a:t>
            </a:r>
          </a:p>
          <a:p>
            <a:pPr algn="just">
              <a:buFont typeface="Wingdings" panose="05000000000000000000" pitchFamily="2" charset="2"/>
              <a:buChar char="ü"/>
            </a:pPr>
            <a:r>
              <a:rPr lang="pt-BR" sz="3000" dirty="0"/>
              <a:t> </a:t>
            </a:r>
            <a:r>
              <a:rPr lang="pt-BR" sz="3200" u="sng" dirty="0"/>
              <a:t>Braços cruzados na frente do corpo</a:t>
            </a:r>
            <a:r>
              <a:rPr lang="pt-BR" sz="3200" dirty="0"/>
              <a:t>: Indicam uma variedade de significados, </a:t>
            </a:r>
            <a:r>
              <a:rPr lang="pt-BR" sz="3200" dirty="0" smtClean="0"/>
              <a:t>dependendo da </a:t>
            </a:r>
            <a:r>
              <a:rPr lang="pt-BR" sz="3200" dirty="0"/>
              <a:t>situação. Pode ser uma forma de se resguardar ou de mostrar medo, timidez, força </a:t>
            </a:r>
            <a:r>
              <a:rPr lang="pt-BR" sz="3200" dirty="0" smtClean="0"/>
              <a:t>ou poder. Mas</a:t>
            </a:r>
            <a:r>
              <a:rPr lang="pt-BR" sz="3200" dirty="0"/>
              <a:t>, atenção: uma pessoa com os braços cruzados pode, simplesmente, ser fria</a:t>
            </a:r>
            <a:r>
              <a:rPr lang="pt-BR" sz="3200" dirty="0" smtClean="0"/>
              <a:t>.</a:t>
            </a:r>
          </a:p>
          <a:p>
            <a:pPr algn="just">
              <a:buFont typeface="Wingdings" panose="05000000000000000000" pitchFamily="2" charset="2"/>
              <a:buChar char="ü"/>
            </a:pPr>
            <a:endParaRPr lang="pt-BR" sz="3200" dirty="0"/>
          </a:p>
          <a:p>
            <a:r>
              <a:rPr lang="pt-BR" sz="3200" b="1" u="sng" dirty="0" smtClean="0"/>
              <a:t>Importante: </a:t>
            </a:r>
          </a:p>
          <a:p>
            <a:pPr indent="538163" algn="just"/>
            <a:r>
              <a:rPr lang="pt-BR" sz="3200" dirty="0" smtClean="0"/>
              <a:t>A </a:t>
            </a:r>
            <a:r>
              <a:rPr lang="pt-BR" sz="3200" dirty="0"/>
              <a:t>expressão corporal para trás é arrogante e cria barreiras; para frente </a:t>
            </a:r>
            <a:r>
              <a:rPr lang="pt-BR" sz="3200" dirty="0" smtClean="0"/>
              <a:t>cria aceitação</a:t>
            </a:r>
            <a:r>
              <a:rPr lang="pt-BR" sz="3200" dirty="0"/>
              <a:t>. Além disso, temos que prestar atenção em nossa expressão facial, pois revela </a:t>
            </a:r>
            <a:r>
              <a:rPr lang="pt-BR" sz="3200" dirty="0" smtClean="0"/>
              <a:t>nossos pensamentos</a:t>
            </a:r>
            <a:r>
              <a:rPr lang="pt-BR" sz="3200" dirty="0"/>
              <a:t>. Se for alegre, atrai pessoas; se for triste ou fechada, impede a aproximação.</a:t>
            </a:r>
          </a:p>
          <a:p>
            <a:pPr algn="just"/>
            <a:endParaRPr lang="pt-BR" sz="3000" dirty="0"/>
          </a:p>
        </p:txBody>
      </p:sp>
    </p:spTree>
    <p:extLst>
      <p:ext uri="{BB962C8B-B14F-4D97-AF65-F5344CB8AC3E}">
        <p14:creationId xmlns:p14="http://schemas.microsoft.com/office/powerpoint/2010/main" val="229030771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0" y="0"/>
            <a:ext cx="12192000" cy="7294305"/>
          </a:xfrm>
          <a:prstGeom prst="rect">
            <a:avLst/>
          </a:prstGeom>
          <a:noFill/>
        </p:spPr>
        <p:txBody>
          <a:bodyPr wrap="square" rtlCol="0">
            <a:spAutoFit/>
          </a:bodyPr>
          <a:lstStyle/>
          <a:p>
            <a:pPr algn="ctr">
              <a:lnSpc>
                <a:spcPct val="150000"/>
              </a:lnSpc>
            </a:pPr>
            <a:r>
              <a:rPr lang="pt-BR" sz="3200" b="1" u="sng" dirty="0" smtClean="0"/>
              <a:t>Persuasão: Segredos do Bom Negociador</a:t>
            </a:r>
          </a:p>
          <a:p>
            <a:pPr indent="538163" algn="just"/>
            <a:r>
              <a:rPr lang="pt-BR" sz="3000" dirty="0"/>
              <a:t>Competência social, a habilidade de entender-se com os outros, assim como a percepção social</a:t>
            </a:r>
            <a:r>
              <a:rPr lang="pt-BR" sz="3000" dirty="0" smtClean="0"/>
              <a:t>, a </a:t>
            </a:r>
            <a:r>
              <a:rPr lang="pt-BR" sz="3000" dirty="0"/>
              <a:t>expressividade, a administração da imagem, a habilidade de influenciar os outros e </a:t>
            </a:r>
            <a:r>
              <a:rPr lang="pt-BR" sz="3000" dirty="0" smtClean="0"/>
              <a:t>a adaptabilidade </a:t>
            </a:r>
            <a:r>
              <a:rPr lang="pt-BR" sz="3000" dirty="0"/>
              <a:t>social, são relevantes para um bom negociador. </a:t>
            </a:r>
            <a:endParaRPr lang="pt-BR" sz="3000" dirty="0" smtClean="0"/>
          </a:p>
          <a:p>
            <a:pPr indent="538163" algn="just"/>
            <a:r>
              <a:rPr lang="pt-BR" sz="3000" dirty="0" smtClean="0"/>
              <a:t>A </a:t>
            </a:r>
            <a:r>
              <a:rPr lang="pt-BR" sz="3000" dirty="0"/>
              <a:t>confiança é fundamental para o êxito das vendas. Mas o que é confiança? </a:t>
            </a:r>
            <a:endParaRPr lang="pt-BR" sz="3000" dirty="0" smtClean="0"/>
          </a:p>
          <a:p>
            <a:pPr indent="538163" algn="just"/>
            <a:r>
              <a:rPr lang="pt-BR" sz="3000" dirty="0" smtClean="0"/>
              <a:t>A </a:t>
            </a:r>
            <a:r>
              <a:rPr lang="pt-BR" sz="3000" dirty="0"/>
              <a:t>confiança é um ingrediente essencial na construção de relacionamentos cooperativos </a:t>
            </a:r>
            <a:r>
              <a:rPr lang="pt-BR" sz="3000" dirty="0" smtClean="0"/>
              <a:t>no trabalho</a:t>
            </a:r>
            <a:r>
              <a:rPr lang="pt-BR" sz="3000" dirty="0"/>
              <a:t>. </a:t>
            </a:r>
            <a:endParaRPr lang="pt-BR" sz="3000" dirty="0" smtClean="0"/>
          </a:p>
          <a:p>
            <a:pPr indent="538163" algn="just"/>
            <a:r>
              <a:rPr lang="pt-BR" sz="3000" dirty="0" smtClean="0"/>
              <a:t>Existem </a:t>
            </a:r>
            <a:r>
              <a:rPr lang="pt-BR" sz="3000" dirty="0"/>
              <a:t>dois tipos</a:t>
            </a:r>
            <a:r>
              <a:rPr lang="pt-BR" sz="3000" dirty="0" smtClean="0"/>
              <a:t>:</a:t>
            </a:r>
          </a:p>
          <a:p>
            <a:pPr marL="514350" indent="-514350" algn="just">
              <a:buAutoNum type="arabicParenR"/>
            </a:pPr>
            <a:r>
              <a:rPr lang="pt-BR" sz="3000" dirty="0" smtClean="0"/>
              <a:t>confiança </a:t>
            </a:r>
            <a:r>
              <a:rPr lang="pt-BR" sz="3000" dirty="0"/>
              <a:t>com base na identificação (fundamenta-se na crença de que a pessoa </a:t>
            </a:r>
            <a:r>
              <a:rPr lang="pt-BR" sz="3000" dirty="0" smtClean="0"/>
              <a:t>em questão </a:t>
            </a:r>
            <a:r>
              <a:rPr lang="pt-BR" sz="3000" dirty="0"/>
              <a:t>tem o desejo de satisfazer nossos interesses</a:t>
            </a:r>
            <a:r>
              <a:rPr lang="pt-BR" sz="3000" dirty="0" smtClean="0"/>
              <a:t>).</a:t>
            </a:r>
          </a:p>
          <a:p>
            <a:pPr marL="514350" indent="-514350" algn="just">
              <a:buAutoNum type="arabicParenR"/>
            </a:pPr>
            <a:r>
              <a:rPr lang="pt-BR" sz="3000" dirty="0" smtClean="0"/>
              <a:t>confiança </a:t>
            </a:r>
            <a:r>
              <a:rPr lang="pt-BR" sz="3000" dirty="0"/>
              <a:t>com base no cálculo (fundamenta-se na crença de que caso alguém não </a:t>
            </a:r>
            <a:r>
              <a:rPr lang="pt-BR" sz="3000" dirty="0" smtClean="0"/>
              <a:t>aja conforme </a:t>
            </a:r>
            <a:r>
              <a:rPr lang="pt-BR" sz="3000" dirty="0"/>
              <a:t>disse que faria, será punido).</a:t>
            </a:r>
          </a:p>
          <a:p>
            <a:pPr algn="just"/>
            <a:endParaRPr lang="pt-BR" sz="3000" b="1" u="sng" dirty="0"/>
          </a:p>
        </p:txBody>
      </p:sp>
    </p:spTree>
    <p:extLst>
      <p:ext uri="{BB962C8B-B14F-4D97-AF65-F5344CB8AC3E}">
        <p14:creationId xmlns:p14="http://schemas.microsoft.com/office/powerpoint/2010/main" val="112311035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7201972"/>
          </a:xfrm>
          <a:prstGeom prst="rect">
            <a:avLst/>
          </a:prstGeom>
        </p:spPr>
        <p:txBody>
          <a:bodyPr wrap="square">
            <a:spAutoFit/>
          </a:bodyPr>
          <a:lstStyle/>
          <a:p>
            <a:pPr algn="ctr"/>
            <a:r>
              <a:rPr lang="pt-BR" sz="3200" b="1" u="sng" dirty="0">
                <a:solidFill>
                  <a:srgbClr val="000000"/>
                </a:solidFill>
                <a:latin typeface="ff18"/>
              </a:rPr>
              <a:t>Influenciando os outros: da persuasão à </a:t>
            </a:r>
            <a:r>
              <a:rPr lang="pt-BR" sz="3200" b="1" u="sng" dirty="0" smtClean="0">
                <a:solidFill>
                  <a:srgbClr val="000000"/>
                </a:solidFill>
                <a:latin typeface="ff18"/>
              </a:rPr>
              <a:t>visão</a:t>
            </a:r>
          </a:p>
          <a:p>
            <a:pPr indent="538163" algn="just"/>
            <a:r>
              <a:rPr lang="pt-BR" sz="3000" dirty="0"/>
              <a:t>Quantas vezes ao dia cada um de nós procura influenciar os outros – mudar seus pontos de </a:t>
            </a:r>
            <a:r>
              <a:rPr lang="pt-BR" sz="3000" dirty="0" smtClean="0"/>
              <a:t>vista ou </a:t>
            </a:r>
            <a:r>
              <a:rPr lang="pt-BR" sz="3000" dirty="0"/>
              <a:t>seu comportamento? Quantas vezes ficamos, expostos às tentativas de outras pessoas de </a:t>
            </a:r>
            <a:r>
              <a:rPr lang="pt-BR" sz="3000" dirty="0" smtClean="0"/>
              <a:t>nos influenciarem</a:t>
            </a:r>
            <a:r>
              <a:rPr lang="pt-BR" sz="3000" dirty="0"/>
              <a:t>? Toda vez que você vê ou ouve um comercial, ou olha para um anúncio em um jornal ou revista, está sendo exposto a uma tentativa de influenciá-lo. Toda vez que você </a:t>
            </a:r>
            <a:r>
              <a:rPr lang="pt-BR" sz="3000" dirty="0" smtClean="0"/>
              <a:t>pedir um </a:t>
            </a:r>
            <a:r>
              <a:rPr lang="pt-BR" sz="3000" dirty="0"/>
              <a:t>favor a alguém ou tentar mudar o pensamento de um amigo a respeito de algum assunto</a:t>
            </a:r>
            <a:r>
              <a:rPr lang="pt-BR" sz="3000" dirty="0" smtClean="0"/>
              <a:t>, está </a:t>
            </a:r>
            <a:r>
              <a:rPr lang="pt-BR" sz="3000" dirty="0"/>
              <a:t>tentando exercer algum tipo de influência</a:t>
            </a:r>
            <a:r>
              <a:rPr lang="pt-BR" sz="3000" dirty="0" smtClean="0"/>
              <a:t>.</a:t>
            </a:r>
          </a:p>
          <a:p>
            <a:pPr indent="538163" algn="just"/>
            <a:endParaRPr lang="pt-BR" sz="3000" b="1" u="sng" dirty="0" smtClean="0"/>
          </a:p>
          <a:p>
            <a:r>
              <a:rPr lang="pt-BR" sz="3200" b="1" u="sng" dirty="0"/>
              <a:t>Táticas de influencia: Quais são as mais comuns? </a:t>
            </a:r>
          </a:p>
          <a:p>
            <a:pPr algn="just">
              <a:buFont typeface="Wingdings" panose="05000000000000000000" pitchFamily="2" charset="2"/>
              <a:buChar char="ü"/>
            </a:pPr>
            <a:r>
              <a:rPr lang="pt-BR" sz="3200" u="sng" dirty="0" smtClean="0"/>
              <a:t>Persuasão racional</a:t>
            </a:r>
            <a:r>
              <a:rPr lang="pt-BR" sz="3200" dirty="0" smtClean="0"/>
              <a:t>: </a:t>
            </a:r>
            <a:r>
              <a:rPr lang="pt-BR" sz="3200" dirty="0"/>
              <a:t>utilizar argumentos lógicos e fatos para persuadir o outro de </a:t>
            </a:r>
            <a:r>
              <a:rPr lang="pt-BR" sz="3200" dirty="0" smtClean="0"/>
              <a:t>que está </a:t>
            </a:r>
            <a:r>
              <a:rPr lang="pt-BR" sz="3200" dirty="0"/>
              <a:t>correto ou é necessário.</a:t>
            </a:r>
          </a:p>
          <a:p>
            <a:pPr algn="just">
              <a:buFont typeface="Wingdings" panose="05000000000000000000" pitchFamily="2" charset="2"/>
              <a:buChar char="ü"/>
            </a:pPr>
            <a:r>
              <a:rPr lang="pt-BR" sz="3200" u="sng" dirty="0" smtClean="0"/>
              <a:t>Apelo inspirador</a:t>
            </a:r>
            <a:r>
              <a:rPr lang="pt-BR" sz="3200" dirty="0" smtClean="0"/>
              <a:t>: </a:t>
            </a:r>
            <a:r>
              <a:rPr lang="pt-BR" sz="3200" dirty="0"/>
              <a:t>despertar entusiasmo mediante apelo aos valores e ideais do ouvinte.</a:t>
            </a:r>
          </a:p>
          <a:p>
            <a:pPr indent="538163" algn="just"/>
            <a:endParaRPr lang="pt-BR" sz="3000" b="1" u="sng" dirty="0"/>
          </a:p>
        </p:txBody>
      </p:sp>
    </p:spTree>
    <p:extLst>
      <p:ext uri="{BB962C8B-B14F-4D97-AF65-F5344CB8AC3E}">
        <p14:creationId xmlns:p14="http://schemas.microsoft.com/office/powerpoint/2010/main" val="114441712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6370975"/>
          </a:xfrm>
          <a:prstGeom prst="rect">
            <a:avLst/>
          </a:prstGeom>
        </p:spPr>
        <p:txBody>
          <a:bodyPr wrap="square">
            <a:spAutoFit/>
          </a:bodyPr>
          <a:lstStyle/>
          <a:p>
            <a:pPr algn="just">
              <a:buFont typeface="Wingdings" panose="05000000000000000000" pitchFamily="2" charset="2"/>
              <a:buChar char="ü"/>
            </a:pPr>
            <a:r>
              <a:rPr lang="pt-BR" sz="3000" u="sng" dirty="0" smtClean="0">
                <a:solidFill>
                  <a:srgbClr val="000000"/>
                </a:solidFill>
                <a:latin typeface="ff14"/>
              </a:rPr>
              <a:t>Consulta</a:t>
            </a:r>
            <a:r>
              <a:rPr lang="pt-BR" sz="3000" dirty="0" smtClean="0">
                <a:solidFill>
                  <a:srgbClr val="000000"/>
                </a:solidFill>
                <a:latin typeface="ff13"/>
              </a:rPr>
              <a:t>: </a:t>
            </a:r>
            <a:r>
              <a:rPr lang="pt-BR" sz="3000" dirty="0">
                <a:solidFill>
                  <a:srgbClr val="000000"/>
                </a:solidFill>
                <a:latin typeface="ff13"/>
              </a:rPr>
              <a:t>solicitar a participação na tomada de decisão ou no planejamento de </a:t>
            </a:r>
            <a:r>
              <a:rPr lang="pt-BR" sz="3000" dirty="0" smtClean="0">
                <a:solidFill>
                  <a:srgbClr val="000000"/>
                </a:solidFill>
                <a:latin typeface="ff13"/>
              </a:rPr>
              <a:t>uma mudança</a:t>
            </a:r>
            <a:r>
              <a:rPr lang="pt-BR" sz="3000" dirty="0">
                <a:solidFill>
                  <a:srgbClr val="000000"/>
                </a:solidFill>
                <a:latin typeface="ff13"/>
              </a:rPr>
              <a:t>.</a:t>
            </a:r>
            <a:endParaRPr lang="pt-BR" sz="3000" dirty="0">
              <a:solidFill>
                <a:srgbClr val="000000"/>
              </a:solidFill>
              <a:latin typeface="Source Sans Pro"/>
            </a:endParaRPr>
          </a:p>
          <a:p>
            <a:pPr algn="just">
              <a:buFont typeface="Wingdings" panose="05000000000000000000" pitchFamily="2" charset="2"/>
              <a:buChar char="ü"/>
            </a:pPr>
            <a:r>
              <a:rPr lang="pt-BR" sz="3000" u="sng" dirty="0" smtClean="0">
                <a:solidFill>
                  <a:srgbClr val="000000"/>
                </a:solidFill>
                <a:latin typeface="ff14"/>
              </a:rPr>
              <a:t>Insinuação</a:t>
            </a:r>
            <a:r>
              <a:rPr lang="pt-BR" sz="3000" dirty="0" smtClean="0">
                <a:solidFill>
                  <a:srgbClr val="000000"/>
                </a:solidFill>
                <a:latin typeface="ff13"/>
              </a:rPr>
              <a:t>: </a:t>
            </a:r>
            <a:r>
              <a:rPr lang="pt-BR" sz="3000" dirty="0">
                <a:solidFill>
                  <a:srgbClr val="000000"/>
                </a:solidFill>
                <a:latin typeface="ff13"/>
              </a:rPr>
              <a:t>conseguir que alguém faça o que você quer ao deixar essa pessoa de </a:t>
            </a:r>
            <a:r>
              <a:rPr lang="pt-BR" sz="3000" dirty="0" smtClean="0">
                <a:solidFill>
                  <a:srgbClr val="000000"/>
                </a:solidFill>
                <a:latin typeface="ff13"/>
              </a:rPr>
              <a:t>bom humor </a:t>
            </a:r>
            <a:r>
              <a:rPr lang="pt-BR" sz="3000" dirty="0">
                <a:solidFill>
                  <a:srgbClr val="000000"/>
                </a:solidFill>
                <a:latin typeface="ff13"/>
              </a:rPr>
              <a:t>ou ao fazer que ela goste de você.</a:t>
            </a:r>
            <a:endParaRPr lang="pt-BR" sz="3000" dirty="0">
              <a:solidFill>
                <a:srgbClr val="000000"/>
              </a:solidFill>
              <a:latin typeface="Source Sans Pro"/>
            </a:endParaRPr>
          </a:p>
          <a:p>
            <a:pPr algn="just">
              <a:buFont typeface="Wingdings" panose="05000000000000000000" pitchFamily="2" charset="2"/>
              <a:buChar char="ü"/>
            </a:pPr>
            <a:r>
              <a:rPr lang="pt-BR" sz="3000" u="sng" dirty="0" smtClean="0">
                <a:solidFill>
                  <a:srgbClr val="000000"/>
                </a:solidFill>
                <a:latin typeface="ff14"/>
              </a:rPr>
              <a:t>Troca</a:t>
            </a:r>
            <a:r>
              <a:rPr lang="pt-BR" sz="3000" dirty="0" smtClean="0">
                <a:solidFill>
                  <a:srgbClr val="000000"/>
                </a:solidFill>
                <a:latin typeface="ff13"/>
              </a:rPr>
              <a:t>: </a:t>
            </a:r>
            <a:r>
              <a:rPr lang="pt-BR" sz="3000" dirty="0">
                <a:solidFill>
                  <a:srgbClr val="000000"/>
                </a:solidFill>
                <a:latin typeface="ff13"/>
              </a:rPr>
              <a:t>prometer alguns benefícios em troca de aceitação.</a:t>
            </a:r>
            <a:endParaRPr lang="pt-BR" sz="3000" dirty="0">
              <a:solidFill>
                <a:srgbClr val="000000"/>
              </a:solidFill>
              <a:latin typeface="Source Sans Pro"/>
            </a:endParaRPr>
          </a:p>
          <a:p>
            <a:pPr algn="just">
              <a:buFont typeface="Wingdings" panose="05000000000000000000" pitchFamily="2" charset="2"/>
              <a:buChar char="ü"/>
            </a:pPr>
            <a:r>
              <a:rPr lang="pt-BR" sz="3000" u="sng" dirty="0" smtClean="0">
                <a:solidFill>
                  <a:srgbClr val="000000"/>
                </a:solidFill>
                <a:latin typeface="ff14"/>
              </a:rPr>
              <a:t>Apelo pessoal</a:t>
            </a:r>
            <a:r>
              <a:rPr lang="pt-BR" sz="3000" dirty="0" smtClean="0">
                <a:solidFill>
                  <a:srgbClr val="000000"/>
                </a:solidFill>
                <a:latin typeface="ff13"/>
              </a:rPr>
              <a:t>: </a:t>
            </a:r>
            <a:r>
              <a:rPr lang="pt-BR" sz="3000" dirty="0">
                <a:solidFill>
                  <a:srgbClr val="000000"/>
                </a:solidFill>
                <a:latin typeface="ff13"/>
              </a:rPr>
              <a:t>apelar aos sentimentos ou à lealdade e amizade, antes de fazer o pedido</a:t>
            </a:r>
            <a:r>
              <a:rPr lang="pt-BR" sz="3000" dirty="0" smtClean="0">
                <a:solidFill>
                  <a:srgbClr val="000000"/>
                </a:solidFill>
                <a:latin typeface="ff13"/>
              </a:rPr>
              <a:t>.</a:t>
            </a:r>
          </a:p>
          <a:p>
            <a:pPr algn="just">
              <a:buFont typeface="Wingdings" panose="05000000000000000000" pitchFamily="2" charset="2"/>
              <a:buChar char="ü"/>
            </a:pPr>
            <a:r>
              <a:rPr lang="pt-BR" sz="3000" u="sng" dirty="0" smtClean="0"/>
              <a:t>Construindo coalizão</a:t>
            </a:r>
            <a:r>
              <a:rPr lang="pt-BR" sz="3000" dirty="0" smtClean="0"/>
              <a:t>: </a:t>
            </a:r>
            <a:r>
              <a:rPr lang="pt-BR" sz="3000" dirty="0"/>
              <a:t>persuadir mediante pedido de ajuda a outros ou reconhecendo </a:t>
            </a:r>
            <a:r>
              <a:rPr lang="pt-BR" sz="3000" dirty="0" smtClean="0"/>
              <a:t>o apoio </a:t>
            </a:r>
            <a:r>
              <a:rPr lang="pt-BR" sz="3000" dirty="0"/>
              <a:t>de outros.</a:t>
            </a:r>
          </a:p>
          <a:p>
            <a:pPr algn="just">
              <a:buFont typeface="Wingdings" panose="05000000000000000000" pitchFamily="2" charset="2"/>
              <a:buChar char="ü"/>
            </a:pPr>
            <a:r>
              <a:rPr lang="pt-BR" sz="3000" u="sng" dirty="0" smtClean="0"/>
              <a:t>Legitimação</a:t>
            </a:r>
            <a:r>
              <a:rPr lang="pt-BR" sz="3000" dirty="0" smtClean="0"/>
              <a:t>: </a:t>
            </a:r>
            <a:r>
              <a:rPr lang="pt-BR" sz="3000" dirty="0"/>
              <a:t>ressaltar a sua própria autoridade para fazer um pedido ou assegurar-se deque o pedido é consistente.</a:t>
            </a:r>
          </a:p>
          <a:p>
            <a:pPr algn="just">
              <a:buFont typeface="Wingdings" panose="05000000000000000000" pitchFamily="2" charset="2"/>
              <a:buChar char="ü"/>
            </a:pPr>
            <a:r>
              <a:rPr lang="pt-BR" sz="3000" u="sng" dirty="0" smtClean="0"/>
              <a:t>Pressão</a:t>
            </a:r>
            <a:r>
              <a:rPr lang="pt-BR" sz="3000" dirty="0" smtClean="0"/>
              <a:t>: </a:t>
            </a:r>
            <a:r>
              <a:rPr lang="pt-BR" sz="3000" dirty="0"/>
              <a:t>buscar aprovação pelo uso de exigência, de ameaças ou de intimidação.</a:t>
            </a:r>
          </a:p>
          <a:p>
            <a:pPr algn="just"/>
            <a:endParaRPr lang="pt-BR" b="0" i="0" dirty="0">
              <a:solidFill>
                <a:srgbClr val="000000"/>
              </a:solidFill>
              <a:effectLst/>
              <a:latin typeface="Source Sans Pro"/>
            </a:endParaRPr>
          </a:p>
        </p:txBody>
      </p:sp>
    </p:spTree>
    <p:extLst>
      <p:ext uri="{BB962C8B-B14F-4D97-AF65-F5344CB8AC3E}">
        <p14:creationId xmlns:p14="http://schemas.microsoft.com/office/powerpoint/2010/main" val="384868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5940088"/>
          </a:xfrm>
          <a:prstGeom prst="rect">
            <a:avLst/>
          </a:prstGeom>
        </p:spPr>
        <p:txBody>
          <a:bodyPr wrap="square">
            <a:spAutoFit/>
          </a:bodyPr>
          <a:lstStyle/>
          <a:p>
            <a:pPr algn="ctr"/>
            <a:r>
              <a:rPr lang="pt-BR" sz="3000" b="1" u="sng" dirty="0">
                <a:solidFill>
                  <a:srgbClr val="000000"/>
                </a:solidFill>
                <a:latin typeface="ff18"/>
              </a:rPr>
              <a:t>Técnica de </a:t>
            </a:r>
            <a:r>
              <a:rPr lang="pt-BR" sz="3000" b="1" u="sng" dirty="0" smtClean="0">
                <a:solidFill>
                  <a:srgbClr val="000000"/>
                </a:solidFill>
                <a:latin typeface="ff18"/>
              </a:rPr>
              <a:t>PERSUASÃO</a:t>
            </a:r>
          </a:p>
          <a:p>
            <a:pPr indent="538163" algn="just"/>
            <a:r>
              <a:rPr lang="pt-BR" sz="3000" u="sng" dirty="0" smtClean="0"/>
              <a:t>Persuadir significa convencer, induzir:</a:t>
            </a:r>
            <a:r>
              <a:rPr lang="pt-BR" sz="3000" dirty="0" smtClean="0"/>
              <a:t> A persuasão deriva do poder de alguém em plantar uma ideia em mente alheia, com o fim de indu</a:t>
            </a:r>
            <a:r>
              <a:rPr lang="pt-BR" sz="3200" dirty="0"/>
              <a:t>zir este terceiro a tomar determinada atitude. A persuasão pode se dar de maneira pacífica (verbalmente) ou até mesmo de maneira </a:t>
            </a:r>
            <a:r>
              <a:rPr lang="pt-BR" sz="3200" dirty="0" smtClean="0"/>
              <a:t>quase coercitiva </a:t>
            </a:r>
            <a:r>
              <a:rPr lang="pt-BR" sz="3200" dirty="0"/>
              <a:t>(com o uso de graves ameaças e/ou uso de violência</a:t>
            </a:r>
            <a:r>
              <a:rPr lang="pt-BR" sz="3200" dirty="0" smtClean="0"/>
              <a:t>).</a:t>
            </a:r>
          </a:p>
          <a:p>
            <a:pPr indent="538163" algn="just"/>
            <a:endParaRPr lang="pt-BR" sz="3200" u="sng" dirty="0" smtClean="0"/>
          </a:p>
          <a:p>
            <a:pPr indent="538163" algn="just"/>
            <a:r>
              <a:rPr lang="pt-BR" sz="3200" u="sng" dirty="0" smtClean="0"/>
              <a:t>Persuasão </a:t>
            </a:r>
            <a:r>
              <a:rPr lang="pt-BR" sz="3200" u="sng" dirty="0"/>
              <a:t>corresponde a: </a:t>
            </a:r>
            <a:endParaRPr lang="pt-BR" sz="3200" u="sng" dirty="0" smtClean="0"/>
          </a:p>
          <a:p>
            <a:pPr indent="538163" algn="just"/>
            <a:r>
              <a:rPr lang="pt-BR" sz="3200" dirty="0"/>
              <a:t> chamar </a:t>
            </a:r>
            <a:r>
              <a:rPr lang="pt-BR" sz="3200" dirty="0" smtClean="0"/>
              <a:t>                Atenção</a:t>
            </a:r>
          </a:p>
          <a:p>
            <a:pPr indent="538163" algn="just"/>
            <a:r>
              <a:rPr lang="pt-BR" sz="3200" dirty="0" smtClean="0"/>
              <a:t>despertar              Interesse</a:t>
            </a:r>
          </a:p>
          <a:p>
            <a:pPr indent="538163" algn="just"/>
            <a:r>
              <a:rPr lang="pt-BR" sz="3200" dirty="0" smtClean="0"/>
              <a:t>criar                       Desejo</a:t>
            </a:r>
          </a:p>
          <a:p>
            <a:pPr indent="538163" algn="just"/>
            <a:r>
              <a:rPr lang="pt-BR" sz="3200" dirty="0" smtClean="0"/>
              <a:t>levar</a:t>
            </a:r>
            <a:r>
              <a:rPr lang="pt-BR" sz="3200" dirty="0"/>
              <a:t> à </a:t>
            </a:r>
            <a:r>
              <a:rPr lang="pt-BR" sz="3200" dirty="0" smtClean="0"/>
              <a:t>                  Ação</a:t>
            </a:r>
            <a:endParaRPr lang="pt-BR" sz="3000" u="sng" dirty="0"/>
          </a:p>
        </p:txBody>
      </p:sp>
    </p:spTree>
    <p:extLst>
      <p:ext uri="{BB962C8B-B14F-4D97-AF65-F5344CB8AC3E}">
        <p14:creationId xmlns:p14="http://schemas.microsoft.com/office/powerpoint/2010/main" val="10667858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820270"/>
            <a:ext cx="12192000" cy="5170646"/>
          </a:xfrm>
          <a:prstGeom prst="rect">
            <a:avLst/>
          </a:prstGeom>
        </p:spPr>
        <p:txBody>
          <a:bodyPr wrap="square">
            <a:spAutoFit/>
          </a:bodyPr>
          <a:lstStyle/>
          <a:p>
            <a:pPr indent="538163" algn="just"/>
            <a:r>
              <a:rPr lang="pt-BR" sz="3000" dirty="0">
                <a:solidFill>
                  <a:srgbClr val="000000"/>
                </a:solidFill>
                <a:latin typeface="ff18"/>
              </a:rPr>
              <a:t>Chame a </a:t>
            </a:r>
            <a:r>
              <a:rPr lang="pt-BR" sz="3000" dirty="0" smtClean="0">
                <a:solidFill>
                  <a:srgbClr val="000000"/>
                </a:solidFill>
                <a:latin typeface="ff18"/>
              </a:rPr>
              <a:t>Atenção</a:t>
            </a:r>
            <a:r>
              <a:rPr lang="pt-BR" sz="3000" dirty="0" smtClean="0">
                <a:solidFill>
                  <a:srgbClr val="000000"/>
                </a:solidFill>
                <a:latin typeface="ff13"/>
              </a:rPr>
              <a:t>, </a:t>
            </a:r>
            <a:r>
              <a:rPr lang="pt-BR" sz="3000" dirty="0">
                <a:solidFill>
                  <a:srgbClr val="000000"/>
                </a:solidFill>
                <a:latin typeface="ff13"/>
              </a:rPr>
              <a:t>apresentando boas notícias e "quebrando o gelo". A postura deve ser </a:t>
            </a:r>
            <a:r>
              <a:rPr lang="pt-BR" sz="3000" dirty="0" smtClean="0">
                <a:solidFill>
                  <a:srgbClr val="000000"/>
                </a:solidFill>
                <a:latin typeface="ff13"/>
              </a:rPr>
              <a:t>de assentimento </a:t>
            </a:r>
            <a:r>
              <a:rPr lang="pt-BR" sz="3000" dirty="0">
                <a:solidFill>
                  <a:srgbClr val="000000"/>
                </a:solidFill>
                <a:latin typeface="ff13"/>
              </a:rPr>
              <a:t>quando o outro fala, isto é, ligeiramente inclinada para frente. Faça observações </a:t>
            </a:r>
            <a:r>
              <a:rPr lang="pt-BR" sz="3000" dirty="0" smtClean="0">
                <a:solidFill>
                  <a:srgbClr val="000000"/>
                </a:solidFill>
                <a:latin typeface="ff13"/>
              </a:rPr>
              <a:t>eu se </a:t>
            </a:r>
            <a:r>
              <a:rPr lang="pt-BR" sz="3000" dirty="0">
                <a:solidFill>
                  <a:srgbClr val="000000"/>
                </a:solidFill>
                <a:latin typeface="ff13"/>
              </a:rPr>
              <a:t>a técnica de parafrasear, isto é, repetir uma frase inteira dita, quando fizer uma </a:t>
            </a:r>
            <a:r>
              <a:rPr lang="pt-BR" sz="3000" dirty="0" smtClean="0">
                <a:solidFill>
                  <a:srgbClr val="000000"/>
                </a:solidFill>
                <a:latin typeface="ff13"/>
              </a:rPr>
              <a:t>observação importante. </a:t>
            </a:r>
          </a:p>
          <a:p>
            <a:pPr indent="538163" algn="just"/>
            <a:r>
              <a:rPr lang="pt-BR" sz="3000" dirty="0" smtClean="0">
                <a:solidFill>
                  <a:srgbClr val="000000"/>
                </a:solidFill>
                <a:latin typeface="ff13"/>
              </a:rPr>
              <a:t>Para </a:t>
            </a:r>
            <a:r>
              <a:rPr lang="pt-BR" sz="3000" dirty="0" smtClean="0">
                <a:solidFill>
                  <a:srgbClr val="000000"/>
                </a:solidFill>
                <a:latin typeface="ff18"/>
              </a:rPr>
              <a:t>Despertar </a:t>
            </a:r>
            <a:r>
              <a:rPr lang="pt-BR" sz="3000" dirty="0">
                <a:solidFill>
                  <a:srgbClr val="000000"/>
                </a:solidFill>
                <a:latin typeface="ff18"/>
              </a:rPr>
              <a:t>o </a:t>
            </a:r>
            <a:r>
              <a:rPr lang="pt-BR" sz="3000" dirty="0" smtClean="0">
                <a:solidFill>
                  <a:srgbClr val="000000"/>
                </a:solidFill>
                <a:latin typeface="ff18"/>
              </a:rPr>
              <a:t>Interesse</a:t>
            </a:r>
            <a:r>
              <a:rPr lang="pt-BR" sz="3000" dirty="0" smtClean="0">
                <a:solidFill>
                  <a:srgbClr val="000000"/>
                </a:solidFill>
                <a:latin typeface="ff13"/>
              </a:rPr>
              <a:t>, </a:t>
            </a:r>
            <a:r>
              <a:rPr lang="pt-BR" sz="3000" dirty="0">
                <a:solidFill>
                  <a:srgbClr val="000000"/>
                </a:solidFill>
                <a:latin typeface="ff13"/>
              </a:rPr>
              <a:t>faça perguntas.</a:t>
            </a:r>
            <a:endParaRPr lang="pt-BR" sz="3000" dirty="0">
              <a:solidFill>
                <a:srgbClr val="000000"/>
              </a:solidFill>
              <a:latin typeface="Source Sans Pro"/>
            </a:endParaRPr>
          </a:p>
          <a:p>
            <a:pPr indent="538163" algn="just"/>
            <a:r>
              <a:rPr lang="pt-BR" sz="3000" dirty="0">
                <a:solidFill>
                  <a:srgbClr val="000000"/>
                </a:solidFill>
                <a:latin typeface="ff18"/>
              </a:rPr>
              <a:t>Crie o </a:t>
            </a:r>
            <a:r>
              <a:rPr lang="pt-BR" sz="3000" dirty="0" smtClean="0">
                <a:solidFill>
                  <a:srgbClr val="000000"/>
                </a:solidFill>
                <a:latin typeface="ff18"/>
              </a:rPr>
              <a:t>Desejo</a:t>
            </a:r>
            <a:r>
              <a:rPr lang="pt-BR" sz="3000" dirty="0" smtClean="0">
                <a:solidFill>
                  <a:srgbClr val="000000"/>
                </a:solidFill>
                <a:latin typeface="ff13"/>
              </a:rPr>
              <a:t>, </a:t>
            </a:r>
            <a:r>
              <a:rPr lang="pt-BR" sz="3000" dirty="0">
                <a:solidFill>
                  <a:srgbClr val="000000"/>
                </a:solidFill>
                <a:latin typeface="ff13"/>
              </a:rPr>
              <a:t>maximizando os pontos fortes e minimizando os pontos fracos. Desta forma você estará construindo o argumento que deverá ser apresentado com mais uma vantagem. </a:t>
            </a:r>
            <a:r>
              <a:rPr lang="pt-BR" sz="3000" dirty="0" smtClean="0">
                <a:solidFill>
                  <a:srgbClr val="000000"/>
                </a:solidFill>
                <a:latin typeface="ff13"/>
              </a:rPr>
              <a:t>Em seguida</a:t>
            </a:r>
            <a:r>
              <a:rPr lang="pt-BR" sz="3000" dirty="0">
                <a:solidFill>
                  <a:srgbClr val="000000"/>
                </a:solidFill>
                <a:latin typeface="ff13"/>
              </a:rPr>
              <a:t>, atue com convicção, fazendo uma pergunta </a:t>
            </a:r>
            <a:r>
              <a:rPr lang="pt-BR" sz="3000" dirty="0" smtClean="0">
                <a:solidFill>
                  <a:srgbClr val="000000"/>
                </a:solidFill>
                <a:latin typeface="ff13"/>
              </a:rPr>
              <a:t>que</a:t>
            </a:r>
            <a:r>
              <a:rPr lang="pt-BR" sz="3000" dirty="0" smtClean="0">
                <a:solidFill>
                  <a:srgbClr val="000000"/>
                </a:solidFill>
                <a:latin typeface="Source Sans Pro"/>
              </a:rPr>
              <a:t> </a:t>
            </a:r>
            <a:r>
              <a:rPr lang="pt-BR" sz="3000" dirty="0" smtClean="0">
                <a:solidFill>
                  <a:srgbClr val="000000"/>
                </a:solidFill>
                <a:latin typeface="ff18"/>
              </a:rPr>
              <a:t>Leve </a:t>
            </a:r>
            <a:r>
              <a:rPr lang="pt-BR" sz="3000" dirty="0">
                <a:solidFill>
                  <a:srgbClr val="000000"/>
                </a:solidFill>
                <a:latin typeface="ff18"/>
              </a:rPr>
              <a:t>à </a:t>
            </a:r>
            <a:r>
              <a:rPr lang="pt-BR" sz="3000" dirty="0" smtClean="0">
                <a:solidFill>
                  <a:srgbClr val="000000"/>
                </a:solidFill>
                <a:latin typeface="ff18"/>
              </a:rPr>
              <a:t>Ação</a:t>
            </a:r>
            <a:r>
              <a:rPr lang="pt-BR" sz="3000" dirty="0" smtClean="0">
                <a:solidFill>
                  <a:srgbClr val="000000"/>
                </a:solidFill>
                <a:latin typeface="Source Sans Pro"/>
              </a:rPr>
              <a:t> </a:t>
            </a:r>
            <a:r>
              <a:rPr lang="pt-BR" sz="3000" dirty="0" smtClean="0">
                <a:solidFill>
                  <a:srgbClr val="000000"/>
                </a:solidFill>
                <a:latin typeface="ff13"/>
              </a:rPr>
              <a:t>de</a:t>
            </a:r>
            <a:r>
              <a:rPr lang="pt-BR" sz="3000" dirty="0">
                <a:solidFill>
                  <a:srgbClr val="000000"/>
                </a:solidFill>
                <a:latin typeface="ff13"/>
              </a:rPr>
              <a:t> fechamento.</a:t>
            </a:r>
            <a:endParaRPr lang="pt-BR" sz="3000" b="0" i="0" dirty="0">
              <a:solidFill>
                <a:srgbClr val="000000"/>
              </a:solidFill>
              <a:effectLst/>
              <a:latin typeface="Source Sans Pro"/>
            </a:endParaRPr>
          </a:p>
        </p:txBody>
      </p:sp>
    </p:spTree>
    <p:extLst>
      <p:ext uri="{BB962C8B-B14F-4D97-AF65-F5344CB8AC3E}">
        <p14:creationId xmlns:p14="http://schemas.microsoft.com/office/powerpoint/2010/main" val="4288394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 y="0"/>
            <a:ext cx="12191999" cy="7171194"/>
          </a:xfrm>
          <a:prstGeom prst="rect">
            <a:avLst/>
          </a:prstGeom>
        </p:spPr>
        <p:txBody>
          <a:bodyPr wrap="square">
            <a:spAutoFit/>
          </a:bodyPr>
          <a:lstStyle/>
          <a:p>
            <a:pPr algn="ctr"/>
            <a:r>
              <a:rPr lang="pt-BR" sz="3200" b="1" u="sng" dirty="0">
                <a:solidFill>
                  <a:srgbClr val="000000"/>
                </a:solidFill>
                <a:latin typeface="ff18"/>
              </a:rPr>
              <a:t>Confiança é o poder do </a:t>
            </a:r>
            <a:r>
              <a:rPr lang="pt-BR" sz="3200" b="1" u="sng" dirty="0" smtClean="0">
                <a:solidFill>
                  <a:srgbClr val="000000"/>
                </a:solidFill>
                <a:latin typeface="ff18"/>
              </a:rPr>
              <a:t>inconsciente</a:t>
            </a:r>
          </a:p>
          <a:p>
            <a:pPr algn="just"/>
            <a:endParaRPr lang="pt-BR" sz="3000" b="1" u="sng" dirty="0" smtClean="0"/>
          </a:p>
          <a:p>
            <a:pPr indent="538163" algn="just"/>
            <a:r>
              <a:rPr lang="pt-BR" sz="3000" dirty="0"/>
              <a:t>Quando observamos duas pessoas conversando, mesmo sem ouvir o que elas dizem, </a:t>
            </a:r>
            <a:r>
              <a:rPr lang="pt-BR" sz="3000" dirty="0" smtClean="0"/>
              <a:t>podemos perceber </a:t>
            </a:r>
            <a:r>
              <a:rPr lang="pt-BR" sz="3000" dirty="0"/>
              <a:t>como está a comunicação entre elas apenas observando a postura corporal</a:t>
            </a:r>
            <a:r>
              <a:rPr lang="pt-BR" sz="3000" dirty="0" smtClean="0"/>
              <a:t>.</a:t>
            </a:r>
          </a:p>
          <a:p>
            <a:pPr algn="just"/>
            <a:endParaRPr lang="pt-BR" sz="3000" dirty="0"/>
          </a:p>
          <a:p>
            <a:pPr algn="just"/>
            <a:r>
              <a:rPr lang="pt-BR" sz="3000" b="1" u="sng" dirty="0"/>
              <a:t>O que é </a:t>
            </a:r>
            <a:r>
              <a:rPr lang="pt-BR" sz="3000" b="1" u="sng" dirty="0" err="1" smtClean="0"/>
              <a:t>Rapport</a:t>
            </a:r>
            <a:r>
              <a:rPr lang="pt-BR" sz="3000" b="1" u="sng" dirty="0" smtClean="0"/>
              <a:t>?</a:t>
            </a:r>
            <a:endParaRPr lang="pt-BR" sz="3000" b="1" u="sng" dirty="0"/>
          </a:p>
          <a:p>
            <a:pPr indent="538163" algn="just"/>
            <a:r>
              <a:rPr lang="pt-BR" sz="3000" dirty="0" smtClean="0"/>
              <a:t>É </a:t>
            </a:r>
            <a:r>
              <a:rPr lang="pt-BR" sz="3000" dirty="0"/>
              <a:t>estar em sintonia com alguém. É entrar no mundo da outra pessoa e estabelecer com ela </a:t>
            </a:r>
            <a:r>
              <a:rPr lang="pt-BR" sz="3000" dirty="0" smtClean="0"/>
              <a:t>uma comunicação </a:t>
            </a:r>
            <a:r>
              <a:rPr lang="pt-BR" sz="3000" dirty="0"/>
              <a:t>plena</a:t>
            </a:r>
            <a:r>
              <a:rPr lang="pt-BR" sz="3000" dirty="0" smtClean="0"/>
              <a:t>.</a:t>
            </a:r>
          </a:p>
          <a:p>
            <a:pPr indent="538163" algn="just"/>
            <a:r>
              <a:rPr lang="pt-BR" sz="3200" dirty="0"/>
              <a:t>Podemos </a:t>
            </a:r>
            <a:r>
              <a:rPr lang="pt-BR" sz="3200" dirty="0" smtClean="0"/>
              <a:t>estabelecer </a:t>
            </a:r>
            <a:r>
              <a:rPr lang="pt-BR" sz="3200" dirty="0" err="1" smtClean="0"/>
              <a:t>rapport</a:t>
            </a:r>
            <a:r>
              <a:rPr lang="pt-BR" sz="3200" dirty="0"/>
              <a:t> </a:t>
            </a:r>
            <a:r>
              <a:rPr lang="pt-BR" sz="3200" dirty="0" smtClean="0"/>
              <a:t>através </a:t>
            </a:r>
            <a:r>
              <a:rPr lang="pt-BR" sz="3200" dirty="0"/>
              <a:t>do conteúdo das palavras e do modo como as palavras </a:t>
            </a:r>
            <a:r>
              <a:rPr lang="pt-BR" sz="3200" dirty="0" smtClean="0"/>
              <a:t>são pronunciadas</a:t>
            </a:r>
            <a:r>
              <a:rPr lang="pt-BR" sz="3200" dirty="0"/>
              <a:t>. Se a pessoa fala devagar, você também fala devagar (pelo menos nos primeiros 4minutos de conversa com ela). Se ela fala depressa, você passa a falar depressa.</a:t>
            </a:r>
          </a:p>
          <a:p>
            <a:pPr algn="just"/>
            <a:endParaRPr lang="pt-BR" sz="3000" dirty="0"/>
          </a:p>
          <a:p>
            <a:pPr algn="just"/>
            <a:endParaRPr lang="pt-BR" sz="3000" b="1" u="sng" dirty="0"/>
          </a:p>
        </p:txBody>
      </p:sp>
    </p:spTree>
    <p:extLst>
      <p:ext uri="{BB962C8B-B14F-4D97-AF65-F5344CB8AC3E}">
        <p14:creationId xmlns:p14="http://schemas.microsoft.com/office/powerpoint/2010/main" val="30103155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336016"/>
            <a:ext cx="12192000" cy="3785652"/>
          </a:xfrm>
          <a:prstGeom prst="rect">
            <a:avLst/>
          </a:prstGeom>
        </p:spPr>
        <p:txBody>
          <a:bodyPr wrap="square">
            <a:spAutoFit/>
          </a:bodyPr>
          <a:lstStyle/>
          <a:p>
            <a:pPr indent="538163" algn="just"/>
            <a:r>
              <a:rPr lang="pt-BR" sz="3000" dirty="0">
                <a:solidFill>
                  <a:srgbClr val="000000"/>
                </a:solidFill>
                <a:latin typeface="ff13"/>
              </a:rPr>
              <a:t>É muito importante assumir uma posição corporal semelhante à do seu interlocutor, como </a:t>
            </a:r>
            <a:r>
              <a:rPr lang="pt-BR" sz="3000" dirty="0" smtClean="0">
                <a:solidFill>
                  <a:srgbClr val="000000"/>
                </a:solidFill>
                <a:latin typeface="ff13"/>
              </a:rPr>
              <a:t>um espelho</a:t>
            </a:r>
            <a:r>
              <a:rPr lang="pt-BR" sz="3000" dirty="0">
                <a:solidFill>
                  <a:srgbClr val="000000"/>
                </a:solidFill>
                <a:latin typeface="ff13"/>
              </a:rPr>
              <a:t>. Se ele tem os braços cruzados, cruze os seus por um espaço de tempo. Se ele </a:t>
            </a:r>
            <a:r>
              <a:rPr lang="pt-BR" sz="3000" dirty="0" smtClean="0">
                <a:solidFill>
                  <a:srgbClr val="000000"/>
                </a:solidFill>
                <a:latin typeface="ff13"/>
              </a:rPr>
              <a:t>gesticula muito</a:t>
            </a:r>
            <a:r>
              <a:rPr lang="pt-BR" sz="3000" dirty="0">
                <a:solidFill>
                  <a:srgbClr val="000000"/>
                </a:solidFill>
                <a:latin typeface="ff13"/>
              </a:rPr>
              <a:t>, gesticule um pouco mais. Outra técnica excelente, porém mais difícil, é manter </a:t>
            </a:r>
            <a:r>
              <a:rPr lang="pt-BR" sz="3000" dirty="0" smtClean="0">
                <a:solidFill>
                  <a:srgbClr val="000000"/>
                </a:solidFill>
                <a:latin typeface="ff13"/>
              </a:rPr>
              <a:t>a respiração </a:t>
            </a:r>
            <a:r>
              <a:rPr lang="pt-BR" sz="3000" dirty="0">
                <a:solidFill>
                  <a:srgbClr val="000000"/>
                </a:solidFill>
                <a:latin typeface="ff13"/>
              </a:rPr>
              <a:t>na mesma </a:t>
            </a:r>
            <a:r>
              <a:rPr lang="pt-BR" sz="3000" dirty="0" smtClean="0">
                <a:solidFill>
                  <a:srgbClr val="000000"/>
                </a:solidFill>
                <a:latin typeface="ff13"/>
              </a:rPr>
              <a:t>frequência </a:t>
            </a:r>
            <a:r>
              <a:rPr lang="pt-BR" sz="3000" dirty="0">
                <a:solidFill>
                  <a:srgbClr val="000000"/>
                </a:solidFill>
                <a:latin typeface="ff13"/>
              </a:rPr>
              <a:t>do outro. </a:t>
            </a:r>
            <a:endParaRPr lang="pt-BR" sz="3000" dirty="0" smtClean="0">
              <a:solidFill>
                <a:srgbClr val="000000"/>
              </a:solidFill>
              <a:latin typeface="ff13"/>
            </a:endParaRPr>
          </a:p>
          <a:p>
            <a:pPr indent="538163" algn="just"/>
            <a:r>
              <a:rPr lang="pt-BR" sz="3000" dirty="0" smtClean="0">
                <a:solidFill>
                  <a:srgbClr val="000000"/>
                </a:solidFill>
                <a:latin typeface="ff13"/>
              </a:rPr>
              <a:t>A </a:t>
            </a:r>
            <a:r>
              <a:rPr lang="pt-BR" sz="3000" dirty="0">
                <a:solidFill>
                  <a:srgbClr val="000000"/>
                </a:solidFill>
                <a:latin typeface="ff13"/>
              </a:rPr>
              <a:t>Simetria Corporal entre duas pessoas tem mais poder que a palavra, para a eficiência </a:t>
            </a:r>
            <a:r>
              <a:rPr lang="pt-BR" sz="3000" dirty="0" smtClean="0">
                <a:solidFill>
                  <a:srgbClr val="000000"/>
                </a:solidFill>
                <a:latin typeface="ff13"/>
              </a:rPr>
              <a:t>da comunicação.</a:t>
            </a:r>
          </a:p>
          <a:p>
            <a:pPr algn="just"/>
            <a:endParaRPr lang="pt-BR" sz="3000" dirty="0"/>
          </a:p>
        </p:txBody>
      </p:sp>
      <p:pic>
        <p:nvPicPr>
          <p:cNvPr id="3" name="Imagem 2"/>
          <p:cNvPicPr>
            <a:picLocks noChangeAspect="1"/>
          </p:cNvPicPr>
          <p:nvPr/>
        </p:nvPicPr>
        <p:blipFill>
          <a:blip r:embed="rId2"/>
          <a:stretch>
            <a:fillRect/>
          </a:stretch>
        </p:blipFill>
        <p:spPr>
          <a:xfrm>
            <a:off x="152939" y="4121668"/>
            <a:ext cx="11886122" cy="1490097"/>
          </a:xfrm>
          <a:prstGeom prst="rect">
            <a:avLst/>
          </a:prstGeom>
        </p:spPr>
      </p:pic>
    </p:spTree>
    <p:extLst>
      <p:ext uri="{BB962C8B-B14F-4D97-AF65-F5344CB8AC3E}">
        <p14:creationId xmlns:p14="http://schemas.microsoft.com/office/powerpoint/2010/main" val="317412428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6740307"/>
          </a:xfrm>
          <a:prstGeom prst="rect">
            <a:avLst/>
          </a:prstGeom>
        </p:spPr>
        <p:txBody>
          <a:bodyPr wrap="square">
            <a:spAutoFit/>
          </a:bodyPr>
          <a:lstStyle/>
          <a:p>
            <a:pPr algn="ctr"/>
            <a:r>
              <a:rPr lang="pt-BR" sz="3200" b="1" u="sng" dirty="0">
                <a:solidFill>
                  <a:srgbClr val="000000"/>
                </a:solidFill>
                <a:latin typeface="ff18"/>
              </a:rPr>
              <a:t>Dicas para melhorar ainda mais a sua </a:t>
            </a:r>
            <a:endParaRPr lang="pt-BR" sz="3200" b="1" u="sng" dirty="0" smtClean="0">
              <a:solidFill>
                <a:srgbClr val="000000"/>
              </a:solidFill>
              <a:latin typeface="ff18"/>
            </a:endParaRPr>
          </a:p>
          <a:p>
            <a:pPr algn="ctr"/>
            <a:r>
              <a:rPr lang="pt-BR" sz="3200" b="1" u="sng" dirty="0" smtClean="0">
                <a:solidFill>
                  <a:srgbClr val="000000"/>
                </a:solidFill>
                <a:latin typeface="ff18"/>
              </a:rPr>
              <a:t>performance </a:t>
            </a:r>
            <a:r>
              <a:rPr lang="pt-BR" sz="3200" b="1" u="sng" dirty="0">
                <a:solidFill>
                  <a:srgbClr val="000000"/>
                </a:solidFill>
                <a:latin typeface="ff18"/>
              </a:rPr>
              <a:t>em </a:t>
            </a:r>
            <a:r>
              <a:rPr lang="pt-BR" sz="3200" b="1" u="sng" dirty="0" smtClean="0">
                <a:solidFill>
                  <a:srgbClr val="000000"/>
                </a:solidFill>
                <a:latin typeface="ff18"/>
              </a:rPr>
              <a:t>comunicação</a:t>
            </a:r>
          </a:p>
          <a:p>
            <a:pPr algn="ctr"/>
            <a:endParaRPr lang="pt-BR" dirty="0" smtClean="0">
              <a:solidFill>
                <a:srgbClr val="000000"/>
              </a:solidFill>
              <a:latin typeface="ff18"/>
            </a:endParaRPr>
          </a:p>
          <a:p>
            <a:pPr algn="just">
              <a:buFont typeface="Wingdings" panose="05000000000000000000" pitchFamily="2" charset="2"/>
              <a:buChar char="ü"/>
            </a:pPr>
            <a:r>
              <a:rPr lang="pt-BR" sz="3200" u="sng" dirty="0"/>
              <a:t>“</a:t>
            </a:r>
            <a:r>
              <a:rPr lang="pt-BR" sz="3200" u="sng" dirty="0" err="1"/>
              <a:t>Resignificação</a:t>
            </a:r>
            <a:r>
              <a:rPr lang="pt-BR" sz="3200" u="sng" dirty="0" smtClean="0"/>
              <a:t>”</a:t>
            </a:r>
            <a:r>
              <a:rPr lang="pt-BR" sz="3200" dirty="0" smtClean="0"/>
              <a:t>: </a:t>
            </a:r>
            <a:r>
              <a:rPr lang="pt-BR" sz="3200" dirty="0" err="1"/>
              <a:t>Resignificar</a:t>
            </a:r>
            <a:r>
              <a:rPr lang="pt-BR" sz="3200" dirty="0"/>
              <a:t> é transformar uma situação negativa ou neutra em algo mais positivo e útil</a:t>
            </a:r>
            <a:r>
              <a:rPr lang="pt-BR" sz="3200" dirty="0" smtClean="0"/>
              <a:t>. </a:t>
            </a:r>
          </a:p>
          <a:p>
            <a:pPr algn="just"/>
            <a:r>
              <a:rPr lang="pt-BR" sz="3200" dirty="0" smtClean="0"/>
              <a:t>Ex</a:t>
            </a:r>
            <a:r>
              <a:rPr lang="pt-BR" sz="3200" dirty="0"/>
              <a:t>.: quando vamos cumprimentar alguém </a:t>
            </a:r>
            <a:r>
              <a:rPr lang="pt-BR" sz="3200" dirty="0" smtClean="0"/>
              <a:t>perguntamos: </a:t>
            </a:r>
          </a:p>
          <a:p>
            <a:pPr algn="just"/>
            <a:r>
              <a:rPr lang="pt-BR" sz="3200" dirty="0" smtClean="0"/>
              <a:t>Como vai? </a:t>
            </a:r>
          </a:p>
          <a:p>
            <a:pPr algn="just"/>
            <a:r>
              <a:rPr lang="pt-BR" sz="3200" dirty="0" smtClean="0"/>
              <a:t>E </a:t>
            </a:r>
            <a:r>
              <a:rPr lang="pt-BR" sz="3200" dirty="0"/>
              <a:t>a </a:t>
            </a:r>
            <a:r>
              <a:rPr lang="pt-BR" sz="3200" dirty="0" smtClean="0"/>
              <a:t>pessoa responde</a:t>
            </a:r>
            <a:r>
              <a:rPr lang="pt-BR" sz="3200" dirty="0"/>
              <a:t>,</a:t>
            </a:r>
          </a:p>
          <a:p>
            <a:pPr algn="just"/>
            <a:r>
              <a:rPr lang="pt-BR" sz="3200" dirty="0"/>
              <a:t>Bem, </a:t>
            </a:r>
            <a:r>
              <a:rPr lang="pt-BR" sz="3200" dirty="0" smtClean="0"/>
              <a:t>obrigado! </a:t>
            </a:r>
          </a:p>
          <a:p>
            <a:pPr algn="just"/>
            <a:r>
              <a:rPr lang="pt-BR" sz="3200" dirty="0" smtClean="0"/>
              <a:t>Na </a:t>
            </a:r>
            <a:r>
              <a:rPr lang="pt-BR" sz="3200" dirty="0"/>
              <a:t>próxima vez, tente </a:t>
            </a:r>
            <a:r>
              <a:rPr lang="pt-BR" sz="3200" dirty="0" err="1"/>
              <a:t>resignificar</a:t>
            </a:r>
            <a:r>
              <a:rPr lang="pt-BR" sz="3200" dirty="0"/>
              <a:t> a sua saudação. Em vez </a:t>
            </a:r>
            <a:r>
              <a:rPr lang="pt-BR" sz="3200" dirty="0" smtClean="0"/>
              <a:t>de Como </a:t>
            </a:r>
            <a:r>
              <a:rPr lang="pt-BR" sz="3200" dirty="0"/>
              <a:t>vai?, diga algo como, </a:t>
            </a:r>
            <a:r>
              <a:rPr lang="pt-BR" sz="3200" dirty="0" smtClean="0"/>
              <a:t>“Como </a:t>
            </a:r>
            <a:r>
              <a:rPr lang="pt-BR" sz="3200" dirty="0"/>
              <a:t>está o seu dia </a:t>
            </a:r>
            <a:r>
              <a:rPr lang="pt-BR" sz="3200" dirty="0" smtClean="0"/>
              <a:t>hoje?”</a:t>
            </a:r>
            <a:r>
              <a:rPr lang="pt-BR" sz="3200" dirty="0" err="1"/>
              <a:t>Resignificar</a:t>
            </a:r>
            <a:r>
              <a:rPr lang="pt-BR" sz="3200" dirty="0"/>
              <a:t> é fazer a outra pessoa não responder automaticamente, mas sim pensar </a:t>
            </a:r>
            <a:r>
              <a:rPr lang="pt-BR" sz="3200" dirty="0" smtClean="0"/>
              <a:t>no que </a:t>
            </a:r>
            <a:r>
              <a:rPr lang="pt-BR" sz="3200" dirty="0"/>
              <a:t>você lhe perguntou. Pegue uma frase negativa e a transforme em afirmativa.</a:t>
            </a:r>
          </a:p>
          <a:p>
            <a:pPr marL="457200" indent="-457200" algn="just">
              <a:buFont typeface="Wingdings" panose="05000000000000000000" pitchFamily="2" charset="2"/>
              <a:buChar char="ü"/>
            </a:pPr>
            <a:endParaRPr lang="pt-BR" sz="3000" b="1" u="sng" dirty="0"/>
          </a:p>
        </p:txBody>
      </p:sp>
    </p:spTree>
    <p:extLst>
      <p:ext uri="{BB962C8B-B14F-4D97-AF65-F5344CB8AC3E}">
        <p14:creationId xmlns:p14="http://schemas.microsoft.com/office/powerpoint/2010/main" val="254860755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147918"/>
            <a:ext cx="12192000" cy="6555641"/>
          </a:xfrm>
          <a:prstGeom prst="rect">
            <a:avLst/>
          </a:prstGeom>
        </p:spPr>
        <p:txBody>
          <a:bodyPr wrap="square">
            <a:spAutoFit/>
          </a:bodyPr>
          <a:lstStyle/>
          <a:p>
            <a:pPr algn="just">
              <a:buFont typeface="Wingdings" panose="05000000000000000000" pitchFamily="2" charset="2"/>
              <a:buChar char="ü"/>
            </a:pPr>
            <a:r>
              <a:rPr lang="pt-BR" sz="3000" b="1" u="sng" dirty="0">
                <a:solidFill>
                  <a:srgbClr val="000000"/>
                </a:solidFill>
                <a:latin typeface="ff18"/>
              </a:rPr>
              <a:t>“Metáforas</a:t>
            </a:r>
            <a:r>
              <a:rPr lang="pt-BR" sz="3000" b="1" u="sng" dirty="0" smtClean="0">
                <a:solidFill>
                  <a:srgbClr val="000000"/>
                </a:solidFill>
                <a:latin typeface="ff18"/>
              </a:rPr>
              <a:t>”</a:t>
            </a:r>
            <a:r>
              <a:rPr lang="pt-BR" sz="3000" dirty="0" smtClean="0">
                <a:solidFill>
                  <a:srgbClr val="000000"/>
                </a:solidFill>
                <a:latin typeface="ff18"/>
              </a:rPr>
              <a:t>: </a:t>
            </a:r>
            <a:r>
              <a:rPr lang="pt-BR" sz="3000" dirty="0"/>
              <a:t>As metáforas podem adotar várias formas, dependendo do efeito que se deseja, </a:t>
            </a:r>
            <a:r>
              <a:rPr lang="pt-BR" sz="3000" dirty="0" smtClean="0"/>
              <a:t>do conteúdo </a:t>
            </a:r>
            <a:r>
              <a:rPr lang="pt-BR" sz="3000" dirty="0"/>
              <a:t>que se quer veicular, do tempo disponível, do interlocutor ou de grupo </a:t>
            </a:r>
            <a:r>
              <a:rPr lang="pt-BR" sz="3000" dirty="0" smtClean="0"/>
              <a:t>de ouvintes</a:t>
            </a:r>
            <a:r>
              <a:rPr lang="pt-BR" sz="3000" dirty="0"/>
              <a:t>. Alguns tipos de metáforas que </a:t>
            </a:r>
            <a:r>
              <a:rPr lang="pt-BR" sz="3000" dirty="0" smtClean="0"/>
              <a:t>interessam:</a:t>
            </a:r>
          </a:p>
          <a:p>
            <a:pPr algn="just"/>
            <a:endParaRPr lang="pt-BR" sz="3000" dirty="0" smtClean="0"/>
          </a:p>
          <a:p>
            <a:pPr marL="901700" indent="-188913" algn="just">
              <a:buFont typeface="Arial" panose="020B0604020202020204" pitchFamily="34" charset="0"/>
              <a:buChar char="•"/>
            </a:pPr>
            <a:r>
              <a:rPr lang="pt-BR" sz="3000" u="sng" dirty="0"/>
              <a:t>As </a:t>
            </a:r>
            <a:r>
              <a:rPr lang="pt-BR" sz="3000" u="sng" dirty="0" smtClean="0"/>
              <a:t>imagens:</a:t>
            </a:r>
            <a:r>
              <a:rPr lang="pt-BR" sz="3000" dirty="0" smtClean="0"/>
              <a:t> </a:t>
            </a:r>
            <a:r>
              <a:rPr lang="pt-BR" sz="3000" dirty="0"/>
              <a:t>palavra ou frase que muda de </a:t>
            </a:r>
            <a:r>
              <a:rPr lang="pt-BR" sz="3000" dirty="0" smtClean="0"/>
              <a:t>sentido: pegar</a:t>
            </a:r>
            <a:r>
              <a:rPr lang="pt-BR" sz="3000" dirty="0"/>
              <a:t> o touro a unha; ficar de nariz torcido; tapar o sol com a </a:t>
            </a:r>
            <a:r>
              <a:rPr lang="pt-BR" sz="3000" dirty="0" smtClean="0"/>
              <a:t>peneira</a:t>
            </a:r>
            <a:r>
              <a:rPr lang="pt-BR" sz="3000" dirty="0"/>
              <a:t>.</a:t>
            </a:r>
          </a:p>
          <a:p>
            <a:pPr marL="901700" indent="-188913" algn="just">
              <a:buFont typeface="Arial" panose="020B0604020202020204" pitchFamily="34" charset="0"/>
              <a:buChar char="•"/>
            </a:pPr>
            <a:r>
              <a:rPr lang="pt-BR" sz="3000" u="sng" dirty="0" smtClean="0"/>
              <a:t>As comparações:</a:t>
            </a:r>
            <a:r>
              <a:rPr lang="pt-BR" sz="3000" u="sng" dirty="0"/>
              <a:t> </a:t>
            </a:r>
            <a:r>
              <a:rPr lang="pt-BR" sz="3000" dirty="0" smtClean="0"/>
              <a:t>Também </a:t>
            </a:r>
            <a:r>
              <a:rPr lang="pt-BR" sz="3000" dirty="0"/>
              <a:t>são imagens. Contêm, no entanto, um </a:t>
            </a:r>
            <a:r>
              <a:rPr lang="pt-BR" sz="3000" dirty="0" smtClean="0"/>
              <a:t>elemento comparativo: fumar </a:t>
            </a:r>
            <a:r>
              <a:rPr lang="pt-BR" sz="3000" dirty="0"/>
              <a:t>como uma chaminé, beber como um </a:t>
            </a:r>
            <a:r>
              <a:rPr lang="pt-BR" sz="3000" dirty="0" smtClean="0"/>
              <a:t>gambá</a:t>
            </a:r>
            <a:r>
              <a:rPr lang="pt-BR" sz="3000" dirty="0"/>
              <a:t>.</a:t>
            </a:r>
          </a:p>
          <a:p>
            <a:pPr marL="901700" indent="-188913" algn="just">
              <a:buFont typeface="Arial" panose="020B0604020202020204" pitchFamily="34" charset="0"/>
              <a:buChar char="•"/>
            </a:pPr>
            <a:r>
              <a:rPr lang="pt-BR" sz="3000" u="sng" dirty="0"/>
              <a:t>Os </a:t>
            </a:r>
            <a:r>
              <a:rPr lang="pt-BR" sz="3000" u="sng" dirty="0" smtClean="0"/>
              <a:t>provérbios:</a:t>
            </a:r>
            <a:r>
              <a:rPr lang="pt-BR" sz="3000" dirty="0" smtClean="0"/>
              <a:t> </a:t>
            </a:r>
            <a:r>
              <a:rPr lang="pt-BR" sz="3000" dirty="0"/>
              <a:t>de caráter prático e popular, comum a todo um grupo social, </a:t>
            </a:r>
            <a:r>
              <a:rPr lang="pt-BR" sz="3000" dirty="0" smtClean="0"/>
              <a:t>expressa em </a:t>
            </a:r>
            <a:r>
              <a:rPr lang="pt-BR" sz="3000" dirty="0"/>
              <a:t>forma sucinta e geralmente rica em </a:t>
            </a:r>
            <a:r>
              <a:rPr lang="pt-BR" sz="3000" dirty="0" smtClean="0"/>
              <a:t>imagens: quanto </a:t>
            </a:r>
            <a:r>
              <a:rPr lang="pt-BR" sz="3000" dirty="0"/>
              <a:t>maior a nau, maior a tormenta; gato escaldado tem medo de água fria </a:t>
            </a:r>
          </a:p>
        </p:txBody>
      </p:sp>
    </p:spTree>
    <p:extLst>
      <p:ext uri="{BB962C8B-B14F-4D97-AF65-F5344CB8AC3E}">
        <p14:creationId xmlns:p14="http://schemas.microsoft.com/office/powerpoint/2010/main" val="38700104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0" y="0"/>
            <a:ext cx="12192000" cy="7140416"/>
          </a:xfrm>
          <a:prstGeom prst="rect">
            <a:avLst/>
          </a:prstGeom>
          <a:noFill/>
        </p:spPr>
        <p:txBody>
          <a:bodyPr wrap="square" rtlCol="0">
            <a:spAutoFit/>
          </a:bodyPr>
          <a:lstStyle/>
          <a:p>
            <a:pPr algn="just"/>
            <a:r>
              <a:rPr lang="pt-BR" sz="3000" u="sng" dirty="0"/>
              <a:t>12º - Habilidades em negociação para negociadores convencionais e não </a:t>
            </a:r>
            <a:r>
              <a:rPr lang="pt-BR" sz="3000" u="sng" dirty="0" smtClean="0"/>
              <a:t>convencionais:</a:t>
            </a:r>
            <a:r>
              <a:rPr lang="pt-BR" sz="3000" dirty="0" smtClean="0"/>
              <a:t> </a:t>
            </a:r>
          </a:p>
          <a:p>
            <a:pPr marL="457200" indent="-457200" algn="just">
              <a:buFontTx/>
              <a:buChar char="-"/>
            </a:pPr>
            <a:r>
              <a:rPr lang="pt-BR" sz="3000" i="1" dirty="0" smtClean="0"/>
              <a:t>Habilidades </a:t>
            </a:r>
            <a:r>
              <a:rPr lang="pt-BR" sz="3000" i="1" dirty="0"/>
              <a:t>necessárias para um negociador </a:t>
            </a:r>
            <a:r>
              <a:rPr lang="pt-BR" sz="3000" i="1" dirty="0" smtClean="0"/>
              <a:t>convencional:</a:t>
            </a:r>
          </a:p>
          <a:p>
            <a:pPr algn="just"/>
            <a:r>
              <a:rPr lang="pt-BR" sz="3200" dirty="0"/>
              <a:t>1- Utilizar questões que terminem abertamente – são aquelas questões que não podem ser respondidas simplesmente com um SIM ou NÃO. São muito efetivas para se obter informações da outra parte, esclarecendo e conduzindo a discussão.</a:t>
            </a:r>
          </a:p>
          <a:p>
            <a:pPr algn="just"/>
            <a:r>
              <a:rPr lang="pt-BR" sz="3200" dirty="0"/>
              <a:t>2 - Parafrasear ou reformular aquilo que o outro negociador disse, usando as próprias palavras. Essa habilidade apresenta como vantagem o fato de capacitar o negociador a mostrar interesse, verificar sua compreensão sobre o que foi dito, ganhar tempo para preparar a resposta e propiciar a outra parte a oportunidade de acrescentar algo à discussão.</a:t>
            </a:r>
            <a:endParaRPr lang="pt-BR" sz="3000" i="1" dirty="0" smtClean="0"/>
          </a:p>
          <a:p>
            <a:pPr algn="just"/>
            <a:endParaRPr lang="pt-BR" sz="3000" u="sng" dirty="0"/>
          </a:p>
          <a:p>
            <a:endParaRPr lang="pt-BR" dirty="0"/>
          </a:p>
        </p:txBody>
      </p:sp>
    </p:spTree>
    <p:extLst>
      <p:ext uri="{BB962C8B-B14F-4D97-AF65-F5344CB8AC3E}">
        <p14:creationId xmlns:p14="http://schemas.microsoft.com/office/powerpoint/2010/main" val="229731608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107576"/>
            <a:ext cx="12192000" cy="5632311"/>
          </a:xfrm>
          <a:prstGeom prst="rect">
            <a:avLst/>
          </a:prstGeom>
        </p:spPr>
        <p:txBody>
          <a:bodyPr wrap="square">
            <a:spAutoFit/>
          </a:bodyPr>
          <a:lstStyle/>
          <a:p>
            <a:pPr marL="712788" indent="-349250" algn="just">
              <a:buFont typeface="Arial" panose="020B0604020202020204" pitchFamily="34" charset="0"/>
              <a:buChar char="•"/>
            </a:pPr>
            <a:r>
              <a:rPr lang="pt-BR" sz="3000" u="sng" dirty="0">
                <a:solidFill>
                  <a:srgbClr val="000000"/>
                </a:solidFill>
                <a:latin typeface="ff18"/>
              </a:rPr>
              <a:t>As anedotas e as </a:t>
            </a:r>
            <a:r>
              <a:rPr lang="pt-BR" sz="3000" u="sng" dirty="0" smtClean="0">
                <a:solidFill>
                  <a:srgbClr val="000000"/>
                </a:solidFill>
                <a:latin typeface="ff18"/>
              </a:rPr>
              <a:t>citações</a:t>
            </a:r>
            <a:r>
              <a:rPr lang="pt-BR" sz="3000" dirty="0" smtClean="0">
                <a:solidFill>
                  <a:srgbClr val="000000"/>
                </a:solidFill>
                <a:latin typeface="Source Sans Pro"/>
              </a:rPr>
              <a:t>: </a:t>
            </a:r>
            <a:r>
              <a:rPr lang="pt-BR" sz="3000" dirty="0" smtClean="0">
                <a:solidFill>
                  <a:srgbClr val="000000"/>
                </a:solidFill>
                <a:latin typeface="ff13"/>
              </a:rPr>
              <a:t>São </a:t>
            </a:r>
            <a:r>
              <a:rPr lang="pt-BR" sz="3000" dirty="0">
                <a:solidFill>
                  <a:srgbClr val="000000"/>
                </a:solidFill>
                <a:latin typeface="ff13"/>
              </a:rPr>
              <a:t>relatos sucintos de fatos curiosos vividos por outros </a:t>
            </a:r>
            <a:r>
              <a:rPr lang="pt-BR" sz="3000" dirty="0" smtClean="0">
                <a:solidFill>
                  <a:srgbClr val="000000"/>
                </a:solidFill>
                <a:latin typeface="ff13"/>
              </a:rPr>
              <a:t>e citados </a:t>
            </a:r>
            <a:r>
              <a:rPr lang="pt-BR" sz="3000" dirty="0">
                <a:solidFill>
                  <a:srgbClr val="000000"/>
                </a:solidFill>
                <a:latin typeface="ff13"/>
              </a:rPr>
              <a:t>entre aspas, pelo autor do discurso ou do texto</a:t>
            </a:r>
            <a:r>
              <a:rPr lang="pt-BR" sz="3000" dirty="0" smtClean="0">
                <a:solidFill>
                  <a:srgbClr val="000000"/>
                </a:solidFill>
                <a:latin typeface="ff13"/>
              </a:rPr>
              <a:t>:</a:t>
            </a:r>
            <a:r>
              <a:rPr lang="pt-BR" sz="3000" dirty="0" smtClean="0">
                <a:solidFill>
                  <a:srgbClr val="000000"/>
                </a:solidFill>
                <a:latin typeface="Source Sans Pro"/>
              </a:rPr>
              <a:t> </a:t>
            </a:r>
            <a:r>
              <a:rPr lang="pt-BR" sz="3000" dirty="0" smtClean="0">
                <a:solidFill>
                  <a:srgbClr val="000000"/>
                </a:solidFill>
                <a:latin typeface="ff17"/>
              </a:rPr>
              <a:t>"</a:t>
            </a:r>
            <a:r>
              <a:rPr lang="pt-BR" sz="3000" dirty="0">
                <a:solidFill>
                  <a:srgbClr val="000000"/>
                </a:solidFill>
                <a:latin typeface="ff17"/>
              </a:rPr>
              <a:t>Isto me faz pensar na pergunta que fulano fez durante…"; "Como teria dito o professor de português…" </a:t>
            </a:r>
            <a:endParaRPr lang="pt-BR" sz="3000" dirty="0" smtClean="0">
              <a:solidFill>
                <a:srgbClr val="000000"/>
              </a:solidFill>
              <a:latin typeface="ff17"/>
            </a:endParaRPr>
          </a:p>
          <a:p>
            <a:pPr marL="712788" indent="-349250" algn="just">
              <a:buFont typeface="Arial" panose="020B0604020202020204" pitchFamily="34" charset="0"/>
              <a:buChar char="•"/>
            </a:pPr>
            <a:endParaRPr lang="pt-BR" sz="3000" dirty="0">
              <a:solidFill>
                <a:srgbClr val="000000"/>
              </a:solidFill>
              <a:latin typeface="Source Sans Pro"/>
            </a:endParaRPr>
          </a:p>
          <a:p>
            <a:pPr marL="712788" indent="-349250" algn="just">
              <a:buFont typeface="Arial" panose="020B0604020202020204" pitchFamily="34" charset="0"/>
              <a:buChar char="•"/>
            </a:pPr>
            <a:r>
              <a:rPr lang="pt-BR" sz="3000" u="sng" dirty="0" smtClean="0">
                <a:solidFill>
                  <a:srgbClr val="000000"/>
                </a:solidFill>
                <a:latin typeface="ff18"/>
              </a:rPr>
              <a:t>Os </a:t>
            </a:r>
            <a:r>
              <a:rPr lang="pt-BR" sz="3000" u="sng" dirty="0">
                <a:solidFill>
                  <a:srgbClr val="000000"/>
                </a:solidFill>
                <a:latin typeface="ff18"/>
              </a:rPr>
              <a:t>mitos e os </a:t>
            </a:r>
            <a:r>
              <a:rPr lang="pt-BR" sz="3000" u="sng" dirty="0" smtClean="0">
                <a:solidFill>
                  <a:srgbClr val="000000"/>
                </a:solidFill>
                <a:latin typeface="ff18"/>
              </a:rPr>
              <a:t>contos</a:t>
            </a:r>
            <a:r>
              <a:rPr lang="pt-BR" sz="3000" u="sng" dirty="0" smtClean="0">
                <a:solidFill>
                  <a:srgbClr val="000000"/>
                </a:solidFill>
                <a:latin typeface="Source Sans Pro"/>
              </a:rPr>
              <a:t>:</a:t>
            </a:r>
            <a:r>
              <a:rPr lang="pt-BR" sz="3000" dirty="0" smtClean="0">
                <a:solidFill>
                  <a:srgbClr val="000000"/>
                </a:solidFill>
                <a:latin typeface="Source Sans Pro"/>
              </a:rPr>
              <a:t> </a:t>
            </a:r>
            <a:r>
              <a:rPr lang="pt-BR" sz="3000" dirty="0" smtClean="0">
                <a:solidFill>
                  <a:srgbClr val="000000"/>
                </a:solidFill>
                <a:latin typeface="ff13"/>
              </a:rPr>
              <a:t>fazem </a:t>
            </a:r>
            <a:r>
              <a:rPr lang="pt-BR" sz="3000" dirty="0">
                <a:solidFill>
                  <a:srgbClr val="000000"/>
                </a:solidFill>
                <a:latin typeface="ff13"/>
              </a:rPr>
              <a:t>parte do inconsciente </a:t>
            </a:r>
            <a:r>
              <a:rPr lang="pt-BR" sz="3000" dirty="0" smtClean="0">
                <a:solidFill>
                  <a:srgbClr val="000000"/>
                </a:solidFill>
                <a:latin typeface="ff13"/>
              </a:rPr>
              <a:t>coletivo:</a:t>
            </a:r>
            <a:r>
              <a:rPr lang="pt-BR" sz="3000" dirty="0" smtClean="0">
                <a:solidFill>
                  <a:srgbClr val="000000"/>
                </a:solidFill>
                <a:latin typeface="Source Sans Pro"/>
              </a:rPr>
              <a:t> </a:t>
            </a:r>
            <a:r>
              <a:rPr lang="pt-BR" sz="3000" dirty="0" smtClean="0">
                <a:solidFill>
                  <a:srgbClr val="000000"/>
                </a:solidFill>
                <a:latin typeface="ff18"/>
              </a:rPr>
              <a:t>o </a:t>
            </a:r>
            <a:r>
              <a:rPr lang="pt-BR" sz="3000" dirty="0">
                <a:solidFill>
                  <a:srgbClr val="000000"/>
                </a:solidFill>
                <a:latin typeface="ff18"/>
              </a:rPr>
              <a:t>mito do </a:t>
            </a:r>
            <a:r>
              <a:rPr lang="pt-BR" sz="3000" dirty="0" smtClean="0">
                <a:solidFill>
                  <a:srgbClr val="000000"/>
                </a:solidFill>
                <a:latin typeface="ff18"/>
              </a:rPr>
              <a:t>paraíso perdido</a:t>
            </a:r>
            <a:r>
              <a:rPr lang="pt-BR" sz="3000" dirty="0">
                <a:solidFill>
                  <a:srgbClr val="000000"/>
                </a:solidFill>
                <a:latin typeface="ff18"/>
              </a:rPr>
              <a:t>, as mitologias greco-romanas, os contos de </a:t>
            </a:r>
            <a:r>
              <a:rPr lang="pt-BR" sz="3000" dirty="0" smtClean="0">
                <a:solidFill>
                  <a:srgbClr val="000000"/>
                </a:solidFill>
                <a:latin typeface="ff18"/>
              </a:rPr>
              <a:t>fada</a:t>
            </a:r>
            <a:r>
              <a:rPr lang="pt-BR" sz="3000" dirty="0" smtClean="0">
                <a:solidFill>
                  <a:srgbClr val="000000"/>
                </a:solidFill>
                <a:latin typeface="Source Sans Pro"/>
              </a:rPr>
              <a:t>. </a:t>
            </a:r>
          </a:p>
          <a:p>
            <a:pPr marL="363538" algn="just"/>
            <a:endParaRPr lang="pt-BR" sz="3000" dirty="0" smtClean="0">
              <a:solidFill>
                <a:srgbClr val="000000"/>
              </a:solidFill>
              <a:latin typeface="Source Sans Pro"/>
            </a:endParaRPr>
          </a:p>
          <a:p>
            <a:pPr marL="712788" indent="-349250" algn="just">
              <a:buFont typeface="Arial" panose="020B0604020202020204" pitchFamily="34" charset="0"/>
              <a:buChar char="•"/>
            </a:pPr>
            <a:r>
              <a:rPr lang="pt-BR" sz="3000" u="sng" dirty="0" smtClean="0">
                <a:solidFill>
                  <a:srgbClr val="000000"/>
                </a:solidFill>
                <a:latin typeface="ff18"/>
              </a:rPr>
              <a:t>Narrações</a:t>
            </a:r>
            <a:r>
              <a:rPr lang="pt-BR" sz="3000" u="sng" dirty="0">
                <a:solidFill>
                  <a:srgbClr val="000000"/>
                </a:solidFill>
                <a:latin typeface="ff18"/>
              </a:rPr>
              <a:t>, parábolas, </a:t>
            </a:r>
            <a:r>
              <a:rPr lang="pt-BR" sz="3000" u="sng" dirty="0" smtClean="0">
                <a:solidFill>
                  <a:srgbClr val="000000"/>
                </a:solidFill>
                <a:latin typeface="ff18"/>
              </a:rPr>
              <a:t>histórias</a:t>
            </a:r>
            <a:r>
              <a:rPr lang="pt-BR" sz="3000" dirty="0">
                <a:solidFill>
                  <a:srgbClr val="000000"/>
                </a:solidFill>
                <a:latin typeface="ff18"/>
              </a:rPr>
              <a:t>:</a:t>
            </a:r>
            <a:r>
              <a:rPr lang="pt-BR" sz="3000" dirty="0" smtClean="0">
                <a:solidFill>
                  <a:srgbClr val="000000"/>
                </a:solidFill>
                <a:latin typeface="Source Sans Pro"/>
              </a:rPr>
              <a:t> </a:t>
            </a:r>
            <a:r>
              <a:rPr lang="pt-BR" sz="3000" dirty="0" smtClean="0">
                <a:solidFill>
                  <a:srgbClr val="000000"/>
                </a:solidFill>
                <a:latin typeface="ff14"/>
              </a:rPr>
              <a:t>Esta </a:t>
            </a:r>
            <a:r>
              <a:rPr lang="pt-BR" sz="3000" dirty="0">
                <a:solidFill>
                  <a:srgbClr val="000000"/>
                </a:solidFill>
                <a:latin typeface="ff14"/>
              </a:rPr>
              <a:t>identificação não só ajuda a compreender suas </a:t>
            </a:r>
            <a:r>
              <a:rPr lang="pt-BR" sz="3000" dirty="0" smtClean="0">
                <a:solidFill>
                  <a:srgbClr val="000000"/>
                </a:solidFill>
                <a:latin typeface="ff14"/>
              </a:rPr>
              <a:t>ideias </a:t>
            </a:r>
            <a:r>
              <a:rPr lang="pt-BR" sz="3000" dirty="0">
                <a:solidFill>
                  <a:srgbClr val="000000"/>
                </a:solidFill>
                <a:latin typeface="ff14"/>
              </a:rPr>
              <a:t>muito mais rápido, como </a:t>
            </a:r>
            <a:r>
              <a:rPr lang="pt-BR" sz="3000" dirty="0" smtClean="0">
                <a:solidFill>
                  <a:srgbClr val="000000"/>
                </a:solidFill>
                <a:latin typeface="ff14"/>
              </a:rPr>
              <a:t>gera emoção </a:t>
            </a:r>
            <a:r>
              <a:rPr lang="pt-BR" sz="3000" dirty="0">
                <a:solidFill>
                  <a:srgbClr val="000000"/>
                </a:solidFill>
                <a:latin typeface="ff14"/>
              </a:rPr>
              <a:t>e os faz prestar atenção no seu </a:t>
            </a:r>
            <a:r>
              <a:rPr lang="pt-BR" sz="3000" dirty="0" smtClean="0">
                <a:solidFill>
                  <a:srgbClr val="000000"/>
                </a:solidFill>
                <a:latin typeface="ff14"/>
              </a:rPr>
              <a:t>produto.</a:t>
            </a:r>
            <a:endParaRPr lang="pt-BR" sz="3000" b="0" i="0" dirty="0">
              <a:solidFill>
                <a:srgbClr val="000000"/>
              </a:solidFill>
              <a:effectLst/>
              <a:latin typeface="Source Sans Pro"/>
            </a:endParaRPr>
          </a:p>
        </p:txBody>
      </p:sp>
    </p:spTree>
    <p:extLst>
      <p:ext uri="{BB962C8B-B14F-4D97-AF65-F5344CB8AC3E}">
        <p14:creationId xmlns:p14="http://schemas.microsoft.com/office/powerpoint/2010/main" val="277093175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174812"/>
            <a:ext cx="12192000" cy="6155531"/>
          </a:xfrm>
          <a:prstGeom prst="rect">
            <a:avLst/>
          </a:prstGeom>
        </p:spPr>
        <p:txBody>
          <a:bodyPr wrap="square">
            <a:spAutoFit/>
          </a:bodyPr>
          <a:lstStyle/>
          <a:p>
            <a:pPr algn="ctr"/>
            <a:r>
              <a:rPr lang="pt-BR" sz="3200" b="1" u="sng" dirty="0">
                <a:solidFill>
                  <a:srgbClr val="000000"/>
                </a:solidFill>
                <a:latin typeface="ff18"/>
              </a:rPr>
              <a:t>As quinze palavras mais </a:t>
            </a:r>
            <a:r>
              <a:rPr lang="pt-BR" sz="3200" b="1" u="sng" dirty="0" smtClean="0">
                <a:solidFill>
                  <a:srgbClr val="000000"/>
                </a:solidFill>
                <a:latin typeface="ff18"/>
              </a:rPr>
              <a:t>persuasivas</a:t>
            </a:r>
          </a:p>
          <a:p>
            <a:pPr algn="ctr"/>
            <a:endParaRPr lang="pt-BR" sz="3200" b="1" u="sng" dirty="0">
              <a:solidFill>
                <a:srgbClr val="000000"/>
              </a:solidFill>
              <a:latin typeface="Source Sans Pro"/>
            </a:endParaRPr>
          </a:p>
          <a:p>
            <a:pPr indent="1076325"/>
            <a:r>
              <a:rPr lang="pt-BR" sz="3000" dirty="0" smtClean="0">
                <a:solidFill>
                  <a:srgbClr val="000000"/>
                </a:solidFill>
                <a:latin typeface="ff13"/>
              </a:rPr>
              <a:t>1.</a:t>
            </a:r>
            <a:r>
              <a:rPr lang="pt-BR" sz="3000" dirty="0" smtClean="0">
                <a:solidFill>
                  <a:srgbClr val="000000"/>
                </a:solidFill>
                <a:latin typeface="Source Sans Pro"/>
              </a:rPr>
              <a:t> </a:t>
            </a:r>
            <a:r>
              <a:rPr lang="pt-BR" sz="3000" dirty="0" smtClean="0">
                <a:solidFill>
                  <a:srgbClr val="000000"/>
                </a:solidFill>
                <a:latin typeface="ff18"/>
              </a:rPr>
              <a:t>Descobrir                                </a:t>
            </a:r>
            <a:r>
              <a:rPr lang="pt-BR" sz="3000" dirty="0">
                <a:solidFill>
                  <a:srgbClr val="000000"/>
                </a:solidFill>
                <a:latin typeface="ff13"/>
              </a:rPr>
              <a:t>11.</a:t>
            </a:r>
            <a:r>
              <a:rPr lang="pt-BR" sz="3000" dirty="0">
                <a:solidFill>
                  <a:srgbClr val="000000"/>
                </a:solidFill>
                <a:latin typeface="Source Sans Pro"/>
              </a:rPr>
              <a:t> </a:t>
            </a:r>
            <a:r>
              <a:rPr lang="pt-BR" sz="3000" dirty="0" smtClean="0">
                <a:solidFill>
                  <a:srgbClr val="000000"/>
                </a:solidFill>
                <a:latin typeface="ff18"/>
              </a:rPr>
              <a:t>Seguro</a:t>
            </a:r>
            <a:endParaRPr lang="pt-BR" sz="3000" dirty="0">
              <a:solidFill>
                <a:srgbClr val="000000"/>
              </a:solidFill>
              <a:latin typeface="Source Sans Pro"/>
            </a:endParaRPr>
          </a:p>
          <a:p>
            <a:pPr indent="1076325"/>
            <a:r>
              <a:rPr lang="pt-BR" sz="3000" dirty="0" smtClean="0">
                <a:solidFill>
                  <a:srgbClr val="000000"/>
                </a:solidFill>
                <a:latin typeface="ff13"/>
              </a:rPr>
              <a:t>2.</a:t>
            </a:r>
            <a:r>
              <a:rPr lang="pt-BR" sz="3000" dirty="0" smtClean="0">
                <a:solidFill>
                  <a:srgbClr val="000000"/>
                </a:solidFill>
                <a:latin typeface="Source Sans Pro"/>
              </a:rPr>
              <a:t> </a:t>
            </a:r>
            <a:r>
              <a:rPr lang="pt-BR" sz="3000" dirty="0" smtClean="0">
                <a:solidFill>
                  <a:srgbClr val="000000"/>
                </a:solidFill>
                <a:latin typeface="ff18"/>
              </a:rPr>
              <a:t>Bom</a:t>
            </a:r>
            <a:r>
              <a:rPr lang="pt-BR" sz="3000" dirty="0">
                <a:solidFill>
                  <a:srgbClr val="000000"/>
                </a:solidFill>
                <a:latin typeface="ff13"/>
              </a:rPr>
              <a:t> </a:t>
            </a:r>
            <a:r>
              <a:rPr lang="pt-BR" sz="3000" dirty="0" smtClean="0">
                <a:solidFill>
                  <a:srgbClr val="000000"/>
                </a:solidFill>
                <a:latin typeface="ff13"/>
              </a:rPr>
              <a:t>                                       12</a:t>
            </a:r>
            <a:r>
              <a:rPr lang="pt-BR" sz="3000" dirty="0">
                <a:solidFill>
                  <a:srgbClr val="000000"/>
                </a:solidFill>
                <a:latin typeface="ff13"/>
              </a:rPr>
              <a:t>.</a:t>
            </a:r>
            <a:r>
              <a:rPr lang="pt-BR" sz="3000" dirty="0">
                <a:solidFill>
                  <a:srgbClr val="000000"/>
                </a:solidFill>
                <a:latin typeface="Source Sans Pro"/>
              </a:rPr>
              <a:t> </a:t>
            </a:r>
            <a:r>
              <a:rPr lang="pt-BR" sz="3000" dirty="0">
                <a:solidFill>
                  <a:srgbClr val="000000"/>
                </a:solidFill>
                <a:latin typeface="ff18"/>
              </a:rPr>
              <a:t>Economia</a:t>
            </a:r>
            <a:endParaRPr lang="pt-BR" sz="3000" dirty="0">
              <a:solidFill>
                <a:srgbClr val="000000"/>
              </a:solidFill>
              <a:latin typeface="Source Sans Pro"/>
            </a:endParaRPr>
          </a:p>
          <a:p>
            <a:pPr indent="1076325"/>
            <a:r>
              <a:rPr lang="pt-BR" sz="3000" dirty="0" smtClean="0">
                <a:solidFill>
                  <a:srgbClr val="000000"/>
                </a:solidFill>
                <a:latin typeface="ff13"/>
              </a:rPr>
              <a:t>3.</a:t>
            </a:r>
            <a:r>
              <a:rPr lang="pt-BR" sz="3000" dirty="0" smtClean="0">
                <a:solidFill>
                  <a:srgbClr val="000000"/>
                </a:solidFill>
                <a:latin typeface="Source Sans Pro"/>
              </a:rPr>
              <a:t> </a:t>
            </a:r>
            <a:r>
              <a:rPr lang="pt-BR" sz="3000" dirty="0" smtClean="0">
                <a:solidFill>
                  <a:srgbClr val="000000"/>
                </a:solidFill>
                <a:latin typeface="ff18"/>
              </a:rPr>
              <a:t>Dinheiro</a:t>
            </a:r>
            <a:r>
              <a:rPr lang="pt-BR" sz="3000" dirty="0">
                <a:solidFill>
                  <a:srgbClr val="000000"/>
                </a:solidFill>
                <a:latin typeface="ff13"/>
              </a:rPr>
              <a:t> </a:t>
            </a:r>
            <a:r>
              <a:rPr lang="pt-BR" sz="3000" dirty="0" smtClean="0">
                <a:solidFill>
                  <a:srgbClr val="000000"/>
                </a:solidFill>
                <a:latin typeface="ff13"/>
              </a:rPr>
              <a:t>                                 </a:t>
            </a:r>
            <a:r>
              <a:rPr lang="pt-BR" sz="3000" dirty="0">
                <a:solidFill>
                  <a:srgbClr val="000000"/>
                </a:solidFill>
                <a:latin typeface="ff13"/>
              </a:rPr>
              <a:t>13.</a:t>
            </a:r>
            <a:r>
              <a:rPr lang="pt-BR" sz="3000" dirty="0">
                <a:solidFill>
                  <a:srgbClr val="000000"/>
                </a:solidFill>
                <a:latin typeface="Source Sans Pro"/>
              </a:rPr>
              <a:t> </a:t>
            </a:r>
            <a:r>
              <a:rPr lang="pt-BR" sz="3000" dirty="0" smtClean="0">
                <a:solidFill>
                  <a:srgbClr val="000000"/>
                </a:solidFill>
                <a:latin typeface="ff18"/>
              </a:rPr>
              <a:t>Possuir</a:t>
            </a:r>
            <a:endParaRPr lang="pt-BR" sz="3000" dirty="0" smtClean="0">
              <a:solidFill>
                <a:srgbClr val="000000"/>
              </a:solidFill>
              <a:latin typeface="ff13"/>
            </a:endParaRPr>
          </a:p>
          <a:p>
            <a:pPr indent="1076325"/>
            <a:r>
              <a:rPr lang="pt-BR" sz="3000" dirty="0" smtClean="0">
                <a:solidFill>
                  <a:srgbClr val="000000"/>
                </a:solidFill>
                <a:latin typeface="ff13"/>
              </a:rPr>
              <a:t>4.</a:t>
            </a:r>
            <a:r>
              <a:rPr lang="pt-BR" sz="3000" dirty="0" smtClean="0">
                <a:solidFill>
                  <a:srgbClr val="000000"/>
                </a:solidFill>
                <a:latin typeface="Source Sans Pro"/>
              </a:rPr>
              <a:t> </a:t>
            </a:r>
            <a:r>
              <a:rPr lang="pt-BR" sz="3000" dirty="0" smtClean="0">
                <a:solidFill>
                  <a:srgbClr val="000000"/>
                </a:solidFill>
                <a:latin typeface="ff18"/>
              </a:rPr>
              <a:t>Fácil                                        </a:t>
            </a:r>
            <a:r>
              <a:rPr lang="pt-BR" sz="3000" dirty="0">
                <a:solidFill>
                  <a:srgbClr val="000000"/>
                </a:solidFill>
                <a:latin typeface="ff13"/>
              </a:rPr>
              <a:t>14.</a:t>
            </a:r>
            <a:r>
              <a:rPr lang="pt-BR" sz="3000" dirty="0">
                <a:solidFill>
                  <a:srgbClr val="000000"/>
                </a:solidFill>
                <a:latin typeface="Source Sans Pro"/>
              </a:rPr>
              <a:t> </a:t>
            </a:r>
            <a:r>
              <a:rPr lang="pt-BR" sz="3000" dirty="0" smtClean="0">
                <a:solidFill>
                  <a:srgbClr val="000000"/>
                </a:solidFill>
                <a:latin typeface="ff18"/>
              </a:rPr>
              <a:t>Grátis</a:t>
            </a:r>
            <a:endParaRPr lang="pt-BR" sz="3000" dirty="0">
              <a:solidFill>
                <a:srgbClr val="000000"/>
              </a:solidFill>
              <a:latin typeface="Source Sans Pro"/>
            </a:endParaRPr>
          </a:p>
          <a:p>
            <a:pPr indent="1076325"/>
            <a:r>
              <a:rPr lang="pt-BR" sz="3000" dirty="0" smtClean="0">
                <a:solidFill>
                  <a:srgbClr val="000000"/>
                </a:solidFill>
                <a:latin typeface="ff13"/>
              </a:rPr>
              <a:t>5.</a:t>
            </a:r>
            <a:r>
              <a:rPr lang="pt-BR" sz="3000" dirty="0" smtClean="0">
                <a:solidFill>
                  <a:srgbClr val="000000"/>
                </a:solidFill>
                <a:latin typeface="Source Sans Pro"/>
              </a:rPr>
              <a:t> </a:t>
            </a:r>
            <a:r>
              <a:rPr lang="pt-BR" sz="3000" dirty="0" smtClean="0">
                <a:solidFill>
                  <a:srgbClr val="000000"/>
                </a:solidFill>
                <a:latin typeface="ff18"/>
              </a:rPr>
              <a:t>Garantido                                </a:t>
            </a:r>
            <a:r>
              <a:rPr lang="pt-BR" sz="3000" dirty="0">
                <a:solidFill>
                  <a:srgbClr val="000000"/>
                </a:solidFill>
                <a:latin typeface="ff13"/>
              </a:rPr>
              <a:t>15.</a:t>
            </a:r>
            <a:r>
              <a:rPr lang="pt-BR" sz="3000" dirty="0">
                <a:solidFill>
                  <a:srgbClr val="000000"/>
                </a:solidFill>
                <a:latin typeface="Source Sans Pro"/>
              </a:rPr>
              <a:t> </a:t>
            </a:r>
            <a:r>
              <a:rPr lang="pt-BR" sz="3000" dirty="0" smtClean="0">
                <a:solidFill>
                  <a:srgbClr val="000000"/>
                </a:solidFill>
                <a:latin typeface="ff18"/>
              </a:rPr>
              <a:t>Melhor</a:t>
            </a:r>
            <a:endParaRPr lang="pt-BR" sz="3000" dirty="0">
              <a:solidFill>
                <a:srgbClr val="000000"/>
              </a:solidFill>
              <a:latin typeface="Source Sans Pro"/>
            </a:endParaRPr>
          </a:p>
          <a:p>
            <a:pPr indent="1076325"/>
            <a:r>
              <a:rPr lang="pt-BR" sz="3000" dirty="0" smtClean="0">
                <a:solidFill>
                  <a:srgbClr val="000000"/>
                </a:solidFill>
                <a:latin typeface="ff13"/>
              </a:rPr>
              <a:t>6.</a:t>
            </a:r>
            <a:r>
              <a:rPr lang="pt-BR" sz="3000" dirty="0" smtClean="0">
                <a:solidFill>
                  <a:srgbClr val="000000"/>
                </a:solidFill>
                <a:latin typeface="Source Sans Pro"/>
              </a:rPr>
              <a:t> </a:t>
            </a:r>
            <a:r>
              <a:rPr lang="pt-BR" sz="3000" dirty="0" smtClean="0">
                <a:solidFill>
                  <a:srgbClr val="000000"/>
                </a:solidFill>
                <a:latin typeface="ff18"/>
              </a:rPr>
              <a:t>Saúde</a:t>
            </a:r>
            <a:endParaRPr lang="pt-BR" sz="3000" dirty="0">
              <a:solidFill>
                <a:srgbClr val="000000"/>
              </a:solidFill>
              <a:latin typeface="Source Sans Pro"/>
            </a:endParaRPr>
          </a:p>
          <a:p>
            <a:pPr indent="1076325"/>
            <a:r>
              <a:rPr lang="pt-BR" sz="3000" dirty="0" smtClean="0">
                <a:solidFill>
                  <a:srgbClr val="000000"/>
                </a:solidFill>
                <a:latin typeface="ff13"/>
              </a:rPr>
              <a:t>7.</a:t>
            </a:r>
            <a:r>
              <a:rPr lang="pt-BR" sz="3000" dirty="0" smtClean="0">
                <a:solidFill>
                  <a:srgbClr val="000000"/>
                </a:solidFill>
                <a:latin typeface="Source Sans Pro"/>
              </a:rPr>
              <a:t> </a:t>
            </a:r>
            <a:r>
              <a:rPr lang="pt-BR" sz="3000" dirty="0" smtClean="0">
                <a:solidFill>
                  <a:srgbClr val="000000"/>
                </a:solidFill>
                <a:latin typeface="ff18"/>
              </a:rPr>
              <a:t>Amor</a:t>
            </a:r>
            <a:endParaRPr lang="pt-BR" sz="3000" dirty="0">
              <a:solidFill>
                <a:srgbClr val="000000"/>
              </a:solidFill>
              <a:latin typeface="Source Sans Pro"/>
            </a:endParaRPr>
          </a:p>
          <a:p>
            <a:pPr indent="1076325"/>
            <a:r>
              <a:rPr lang="pt-BR" sz="3000" dirty="0" smtClean="0">
                <a:solidFill>
                  <a:srgbClr val="000000"/>
                </a:solidFill>
                <a:latin typeface="ff13"/>
              </a:rPr>
              <a:t>8.</a:t>
            </a:r>
            <a:r>
              <a:rPr lang="pt-BR" sz="3000" dirty="0" smtClean="0">
                <a:solidFill>
                  <a:srgbClr val="000000"/>
                </a:solidFill>
                <a:latin typeface="Source Sans Pro"/>
              </a:rPr>
              <a:t> </a:t>
            </a:r>
            <a:r>
              <a:rPr lang="pt-BR" sz="3000" dirty="0" smtClean="0">
                <a:solidFill>
                  <a:srgbClr val="000000"/>
                </a:solidFill>
                <a:latin typeface="ff18"/>
              </a:rPr>
              <a:t>Novo</a:t>
            </a:r>
            <a:endParaRPr lang="pt-BR" sz="3000" dirty="0">
              <a:solidFill>
                <a:srgbClr val="000000"/>
              </a:solidFill>
              <a:latin typeface="Source Sans Pro"/>
            </a:endParaRPr>
          </a:p>
          <a:p>
            <a:pPr indent="1076325"/>
            <a:r>
              <a:rPr lang="pt-BR" sz="3000" dirty="0" smtClean="0">
                <a:solidFill>
                  <a:srgbClr val="000000"/>
                </a:solidFill>
                <a:latin typeface="ff13"/>
              </a:rPr>
              <a:t>9.</a:t>
            </a:r>
            <a:r>
              <a:rPr lang="pt-BR" sz="3000" dirty="0" smtClean="0">
                <a:solidFill>
                  <a:srgbClr val="000000"/>
                </a:solidFill>
                <a:latin typeface="Source Sans Pro"/>
              </a:rPr>
              <a:t> </a:t>
            </a:r>
            <a:r>
              <a:rPr lang="pt-BR" sz="3000" dirty="0" smtClean="0">
                <a:solidFill>
                  <a:srgbClr val="000000"/>
                </a:solidFill>
                <a:latin typeface="ff18"/>
              </a:rPr>
              <a:t>Provado</a:t>
            </a:r>
            <a:endParaRPr lang="pt-BR" sz="3000" dirty="0" smtClean="0">
              <a:solidFill>
                <a:srgbClr val="000000"/>
              </a:solidFill>
              <a:latin typeface="Source Sans Pro"/>
            </a:endParaRPr>
          </a:p>
          <a:p>
            <a:pPr indent="1076325"/>
            <a:r>
              <a:rPr lang="pt-BR" sz="3000" dirty="0" smtClean="0">
                <a:solidFill>
                  <a:srgbClr val="000000"/>
                </a:solidFill>
                <a:latin typeface="ff13"/>
              </a:rPr>
              <a:t>10.</a:t>
            </a:r>
            <a:r>
              <a:rPr lang="pt-BR" sz="3000" dirty="0" smtClean="0">
                <a:solidFill>
                  <a:srgbClr val="000000"/>
                </a:solidFill>
                <a:latin typeface="Source Sans Pro"/>
              </a:rPr>
              <a:t> </a:t>
            </a:r>
            <a:r>
              <a:rPr lang="pt-BR" sz="3000" dirty="0" smtClean="0">
                <a:solidFill>
                  <a:srgbClr val="000000"/>
                </a:solidFill>
                <a:latin typeface="ff18"/>
              </a:rPr>
              <a:t>Resultados</a:t>
            </a:r>
            <a:endParaRPr lang="pt-BR" sz="3000" dirty="0">
              <a:solidFill>
                <a:srgbClr val="000000"/>
              </a:solidFill>
              <a:latin typeface="Source Sans Pro"/>
            </a:endParaRPr>
          </a:p>
          <a:p>
            <a:pPr indent="1076325"/>
            <a:endParaRPr lang="pt-BR" sz="3000" dirty="0">
              <a:solidFill>
                <a:srgbClr val="000000"/>
              </a:solidFill>
              <a:latin typeface="Source Sans Pro"/>
            </a:endParaRPr>
          </a:p>
        </p:txBody>
      </p:sp>
    </p:spTree>
    <p:extLst>
      <p:ext uri="{BB962C8B-B14F-4D97-AF65-F5344CB8AC3E}">
        <p14:creationId xmlns:p14="http://schemas.microsoft.com/office/powerpoint/2010/main" val="105557610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6709529"/>
          </a:xfrm>
          <a:prstGeom prst="rect">
            <a:avLst/>
          </a:prstGeom>
        </p:spPr>
        <p:txBody>
          <a:bodyPr wrap="square">
            <a:spAutoFit/>
          </a:bodyPr>
          <a:lstStyle/>
          <a:p>
            <a:pPr algn="just"/>
            <a:r>
              <a:rPr lang="pt-BR" sz="3000" u="sng" dirty="0">
                <a:solidFill>
                  <a:srgbClr val="000000"/>
                </a:solidFill>
                <a:latin typeface="ff13"/>
              </a:rPr>
              <a:t>Lembre-se</a:t>
            </a:r>
            <a:r>
              <a:rPr lang="pt-BR" sz="3000" dirty="0" smtClean="0">
                <a:solidFill>
                  <a:srgbClr val="000000"/>
                </a:solidFill>
                <a:latin typeface="ff13"/>
              </a:rPr>
              <a:t>:</a:t>
            </a:r>
          </a:p>
          <a:p>
            <a:pPr algn="just"/>
            <a:r>
              <a:rPr lang="pt-BR" sz="3000" dirty="0" smtClean="0">
                <a:solidFill>
                  <a:srgbClr val="000000"/>
                </a:solidFill>
                <a:latin typeface="ff13"/>
              </a:rPr>
              <a:t>Para </a:t>
            </a:r>
            <a:r>
              <a:rPr lang="pt-BR" sz="3000" dirty="0">
                <a:solidFill>
                  <a:srgbClr val="000000"/>
                </a:solidFill>
                <a:latin typeface="ff13"/>
              </a:rPr>
              <a:t>ter sucesso na comunicação você precisa</a:t>
            </a:r>
            <a:r>
              <a:rPr lang="pt-BR" sz="3000" dirty="0" smtClean="0">
                <a:solidFill>
                  <a:srgbClr val="000000"/>
                </a:solidFill>
                <a:latin typeface="ff13"/>
              </a:rPr>
              <a:t>:</a:t>
            </a:r>
          </a:p>
          <a:p>
            <a:pPr algn="just"/>
            <a:r>
              <a:rPr lang="pt-BR" sz="3000" dirty="0" smtClean="0">
                <a:solidFill>
                  <a:srgbClr val="000000"/>
                </a:solidFill>
                <a:latin typeface="ff13"/>
              </a:rPr>
              <a:t>1- USAR </a:t>
            </a:r>
            <a:r>
              <a:rPr lang="pt-BR" sz="3000" dirty="0">
                <a:solidFill>
                  <a:srgbClr val="000000"/>
                </a:solidFill>
                <a:latin typeface="ff13"/>
              </a:rPr>
              <a:t>LINGUAGEM QUE GERE </a:t>
            </a:r>
            <a:r>
              <a:rPr lang="pt-BR" sz="3000" dirty="0" smtClean="0">
                <a:solidFill>
                  <a:srgbClr val="000000"/>
                </a:solidFill>
                <a:latin typeface="ff13"/>
              </a:rPr>
              <a:t>AÇÃO</a:t>
            </a:r>
          </a:p>
          <a:p>
            <a:pPr algn="just"/>
            <a:r>
              <a:rPr lang="pt-BR" sz="3000" dirty="0" smtClean="0">
                <a:solidFill>
                  <a:srgbClr val="000000"/>
                </a:solidFill>
                <a:latin typeface="ff13"/>
              </a:rPr>
              <a:t>Não </a:t>
            </a:r>
            <a:r>
              <a:rPr lang="pt-BR" sz="3000" dirty="0">
                <a:solidFill>
                  <a:srgbClr val="000000"/>
                </a:solidFill>
                <a:latin typeface="ff13"/>
              </a:rPr>
              <a:t>use frases no </a:t>
            </a:r>
            <a:r>
              <a:rPr lang="pt-BR" sz="3000" dirty="0" smtClean="0">
                <a:solidFill>
                  <a:srgbClr val="000000"/>
                </a:solidFill>
                <a:latin typeface="ff13"/>
              </a:rPr>
              <a:t>condicional</a:t>
            </a:r>
          </a:p>
          <a:p>
            <a:pPr algn="just"/>
            <a:r>
              <a:rPr lang="pt-BR" sz="3000" dirty="0" smtClean="0">
                <a:solidFill>
                  <a:srgbClr val="000000"/>
                </a:solidFill>
                <a:latin typeface="ff13"/>
              </a:rPr>
              <a:t>Ex</a:t>
            </a:r>
            <a:r>
              <a:rPr lang="pt-BR" sz="3000" dirty="0">
                <a:solidFill>
                  <a:srgbClr val="000000"/>
                </a:solidFill>
                <a:latin typeface="ff13"/>
              </a:rPr>
              <a:t>.: Eu gostaria de agradecer a sua presença</a:t>
            </a:r>
            <a:r>
              <a:rPr lang="pt-BR" sz="3000" dirty="0" smtClean="0">
                <a:solidFill>
                  <a:srgbClr val="000000"/>
                </a:solidFill>
                <a:latin typeface="ff13"/>
              </a:rPr>
              <a:t>.</a:t>
            </a:r>
          </a:p>
          <a:p>
            <a:pPr algn="just"/>
            <a:r>
              <a:rPr lang="pt-BR" sz="3000" dirty="0" smtClean="0">
                <a:solidFill>
                  <a:srgbClr val="000000"/>
                </a:solidFill>
                <a:latin typeface="ff13"/>
              </a:rPr>
              <a:t>Use</a:t>
            </a:r>
            <a:r>
              <a:rPr lang="pt-BR" sz="3000" dirty="0">
                <a:solidFill>
                  <a:srgbClr val="000000"/>
                </a:solidFill>
                <a:latin typeface="ff13"/>
              </a:rPr>
              <a:t>: Eu agradeço sua presença</a:t>
            </a:r>
            <a:r>
              <a:rPr lang="pt-BR" sz="3000" dirty="0" smtClean="0">
                <a:solidFill>
                  <a:srgbClr val="000000"/>
                </a:solidFill>
                <a:latin typeface="ff13"/>
              </a:rPr>
              <a:t>.</a:t>
            </a:r>
          </a:p>
          <a:p>
            <a:pPr algn="just"/>
            <a:endParaRPr lang="pt-BR" sz="2000" dirty="0" smtClean="0">
              <a:solidFill>
                <a:srgbClr val="000000"/>
              </a:solidFill>
              <a:latin typeface="ff13"/>
            </a:endParaRPr>
          </a:p>
          <a:p>
            <a:pPr algn="just"/>
            <a:r>
              <a:rPr lang="pt-BR" sz="3000" dirty="0" smtClean="0">
                <a:solidFill>
                  <a:srgbClr val="000000"/>
                </a:solidFill>
                <a:latin typeface="ff13"/>
              </a:rPr>
              <a:t>2- </a:t>
            </a:r>
            <a:r>
              <a:rPr lang="pt-BR" sz="3000" dirty="0">
                <a:solidFill>
                  <a:srgbClr val="000000"/>
                </a:solidFill>
                <a:latin typeface="ff13"/>
              </a:rPr>
              <a:t>USAR CORRETAMENTE O TOM DE VOZ </a:t>
            </a:r>
            <a:endParaRPr lang="pt-BR" sz="3000" dirty="0" smtClean="0">
              <a:solidFill>
                <a:srgbClr val="000000"/>
              </a:solidFill>
              <a:latin typeface="ff13"/>
            </a:endParaRPr>
          </a:p>
          <a:p>
            <a:pPr algn="just"/>
            <a:r>
              <a:rPr lang="pt-BR" sz="3000" dirty="0" smtClean="0">
                <a:solidFill>
                  <a:srgbClr val="000000"/>
                </a:solidFill>
                <a:latin typeface="ff13"/>
              </a:rPr>
              <a:t>Variando </a:t>
            </a:r>
            <a:r>
              <a:rPr lang="pt-BR" sz="3000" dirty="0">
                <a:solidFill>
                  <a:srgbClr val="000000"/>
                </a:solidFill>
                <a:latin typeface="ff13"/>
              </a:rPr>
              <a:t>o tom de voz e a velocidade da fala você atrai a atenção dos ouvintes</a:t>
            </a:r>
            <a:r>
              <a:rPr lang="pt-BR" sz="3000" dirty="0" smtClean="0">
                <a:solidFill>
                  <a:srgbClr val="000000"/>
                </a:solidFill>
                <a:latin typeface="ff13"/>
              </a:rPr>
              <a:t>.</a:t>
            </a:r>
          </a:p>
          <a:p>
            <a:pPr algn="just"/>
            <a:endParaRPr lang="pt-BR" sz="2000" dirty="0" smtClean="0">
              <a:solidFill>
                <a:srgbClr val="000000"/>
              </a:solidFill>
              <a:latin typeface="ff13"/>
            </a:endParaRPr>
          </a:p>
          <a:p>
            <a:pPr algn="just"/>
            <a:r>
              <a:rPr lang="pt-BR" sz="3000" dirty="0" smtClean="0">
                <a:solidFill>
                  <a:srgbClr val="000000"/>
                </a:solidFill>
                <a:latin typeface="ff13"/>
              </a:rPr>
              <a:t>3- </a:t>
            </a:r>
            <a:r>
              <a:rPr lang="pt-BR" sz="3000" dirty="0">
                <a:solidFill>
                  <a:srgbClr val="000000"/>
                </a:solidFill>
                <a:latin typeface="ff13"/>
              </a:rPr>
              <a:t>USE A LINGUAGEM </a:t>
            </a:r>
            <a:r>
              <a:rPr lang="pt-BR" sz="3000" dirty="0" smtClean="0">
                <a:solidFill>
                  <a:srgbClr val="000000"/>
                </a:solidFill>
                <a:latin typeface="ff13"/>
              </a:rPr>
              <a:t>CORPORAL</a:t>
            </a:r>
          </a:p>
          <a:p>
            <a:r>
              <a:rPr lang="pt-BR" sz="3000" dirty="0" smtClean="0"/>
              <a:t>Sua </a:t>
            </a:r>
            <a:r>
              <a:rPr lang="pt-BR" sz="3000" dirty="0"/>
              <a:t>apresentação pessoal e postura ao falar com as pessoas são fatores importantes </a:t>
            </a:r>
            <a:r>
              <a:rPr lang="pt-BR" sz="3000" dirty="0" smtClean="0"/>
              <a:t>da comunicação</a:t>
            </a:r>
            <a:r>
              <a:rPr lang="pt-BR" sz="3000" dirty="0"/>
              <a:t>. O corpo também "FALA" juntamente com a voz</a:t>
            </a:r>
            <a:r>
              <a:rPr lang="pt-BR" sz="3000" dirty="0" smtClean="0"/>
              <a:t>.</a:t>
            </a:r>
            <a:endParaRPr lang="pt-BR" sz="3000" dirty="0"/>
          </a:p>
        </p:txBody>
      </p:sp>
    </p:spTree>
    <p:extLst>
      <p:ext uri="{BB962C8B-B14F-4D97-AF65-F5344CB8AC3E}">
        <p14:creationId xmlns:p14="http://schemas.microsoft.com/office/powerpoint/2010/main" val="204831519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stretch>
            <a:fillRect/>
          </a:stretch>
        </p:blipFill>
        <p:spPr>
          <a:xfrm>
            <a:off x="1252816" y="145115"/>
            <a:ext cx="9948583" cy="1704673"/>
          </a:xfrm>
          <a:prstGeom prst="rect">
            <a:avLst/>
          </a:prstGeom>
        </p:spPr>
      </p:pic>
      <p:sp>
        <p:nvSpPr>
          <p:cNvPr id="3" name="CaixaDeTexto 2"/>
          <p:cNvSpPr txBox="1"/>
          <p:nvPr/>
        </p:nvSpPr>
        <p:spPr>
          <a:xfrm>
            <a:off x="0" y="2030506"/>
            <a:ext cx="12192000" cy="4708981"/>
          </a:xfrm>
          <a:prstGeom prst="rect">
            <a:avLst/>
          </a:prstGeom>
          <a:noFill/>
        </p:spPr>
        <p:txBody>
          <a:bodyPr wrap="square" rtlCol="0">
            <a:spAutoFit/>
          </a:bodyPr>
          <a:lstStyle/>
          <a:p>
            <a:pPr indent="538163" algn="just"/>
            <a:r>
              <a:rPr lang="pt-BR" sz="3000" dirty="0"/>
              <a:t>“A etiqueta deve ser antes de tudo uma </a:t>
            </a:r>
            <a:r>
              <a:rPr lang="pt-BR" sz="3000" dirty="0" smtClean="0"/>
              <a:t>forma respeitosa </a:t>
            </a:r>
            <a:r>
              <a:rPr lang="pt-BR" sz="3000" dirty="0"/>
              <a:t>de viver em sociedade. Por mais </a:t>
            </a:r>
            <a:r>
              <a:rPr lang="pt-BR" sz="3000" dirty="0" smtClean="0"/>
              <a:t>que algumas </a:t>
            </a:r>
            <a:r>
              <a:rPr lang="pt-BR" sz="3000" dirty="0"/>
              <a:t>normas de boas maneiras mudem, </a:t>
            </a:r>
            <a:r>
              <a:rPr lang="pt-BR" sz="3000" dirty="0" smtClean="0"/>
              <a:t>o respeito </a:t>
            </a:r>
            <a:r>
              <a:rPr lang="pt-BR" sz="3000" dirty="0"/>
              <a:t>ao outro continua inquestionável</a:t>
            </a:r>
            <a:r>
              <a:rPr lang="pt-BR" sz="3000" dirty="0" smtClean="0"/>
              <a:t>”.</a:t>
            </a:r>
          </a:p>
          <a:p>
            <a:pPr indent="538163" algn="just"/>
            <a:r>
              <a:rPr lang="pt-BR" sz="3000" dirty="0"/>
              <a:t>Etiqueta é um conjunto de regras cerimoniosas detrato entre as pessoas e que são estabelecidas </a:t>
            </a:r>
            <a:r>
              <a:rPr lang="pt-BR" sz="3000" dirty="0" smtClean="0"/>
              <a:t>a partir </a:t>
            </a:r>
            <a:r>
              <a:rPr lang="pt-BR" sz="3000" dirty="0"/>
              <a:t>do bom senso e do bom gosto. As regras </a:t>
            </a:r>
            <a:r>
              <a:rPr lang="pt-BR" sz="3000" dirty="0" smtClean="0"/>
              <a:t>de etiqueta </a:t>
            </a:r>
            <a:r>
              <a:rPr lang="pt-BR" sz="3000" dirty="0"/>
              <a:t>são uma espécie de código através do </a:t>
            </a:r>
            <a:r>
              <a:rPr lang="pt-BR" sz="3000" dirty="0" smtClean="0"/>
              <a:t>qual nós </a:t>
            </a:r>
            <a:r>
              <a:rPr lang="pt-BR" sz="3000" dirty="0"/>
              <a:t>informamos aos outros que somos </a:t>
            </a:r>
            <a:r>
              <a:rPr lang="pt-BR" sz="3000" dirty="0" smtClean="0"/>
              <a:t>preparados para </a:t>
            </a:r>
            <a:r>
              <a:rPr lang="pt-BR" sz="3000" dirty="0"/>
              <a:t>conviver harmoniosamente no grupo. </a:t>
            </a:r>
            <a:r>
              <a:rPr lang="pt-BR" sz="3000" dirty="0" smtClean="0"/>
              <a:t>Essas regras </a:t>
            </a:r>
            <a:r>
              <a:rPr lang="pt-BR" sz="3000" dirty="0"/>
              <a:t>tratam basicamente do comportamento social, É importante considerar que nesse </a:t>
            </a:r>
            <a:r>
              <a:rPr lang="pt-BR" sz="3000" dirty="0" smtClean="0"/>
              <a:t>mundo altamente </a:t>
            </a:r>
            <a:r>
              <a:rPr lang="pt-BR" sz="3000" dirty="0"/>
              <a:t>competitivo, a pessoa que cultiva </a:t>
            </a:r>
            <a:r>
              <a:rPr lang="pt-BR" sz="3000" dirty="0" smtClean="0"/>
              <a:t>os bons modos tem </a:t>
            </a:r>
            <a:r>
              <a:rPr lang="pt-BR" sz="3000" dirty="0"/>
              <a:t>mais chances de </a:t>
            </a:r>
            <a:r>
              <a:rPr lang="pt-BR" sz="3000" dirty="0" smtClean="0"/>
              <a:t>ascensão pessoal </a:t>
            </a:r>
            <a:r>
              <a:rPr lang="pt-BR" sz="3000" dirty="0"/>
              <a:t>e profissional</a:t>
            </a:r>
            <a:r>
              <a:rPr lang="pt-BR" sz="3000" dirty="0" smtClean="0"/>
              <a:t>.</a:t>
            </a:r>
            <a:endParaRPr lang="pt-BR" sz="3000" dirty="0"/>
          </a:p>
        </p:txBody>
      </p:sp>
    </p:spTree>
    <p:extLst>
      <p:ext uri="{BB962C8B-B14F-4D97-AF65-F5344CB8AC3E}">
        <p14:creationId xmlns:p14="http://schemas.microsoft.com/office/powerpoint/2010/main" val="153152203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1999" cy="7001917"/>
          </a:xfrm>
          <a:prstGeom prst="rect">
            <a:avLst/>
          </a:prstGeom>
        </p:spPr>
        <p:txBody>
          <a:bodyPr wrap="square">
            <a:spAutoFit/>
          </a:bodyPr>
          <a:lstStyle/>
          <a:p>
            <a:pPr algn="ctr">
              <a:lnSpc>
                <a:spcPct val="150000"/>
              </a:lnSpc>
              <a:spcAft>
                <a:spcPts val="600"/>
              </a:spcAft>
            </a:pPr>
            <a:r>
              <a:rPr lang="pt-BR" sz="3200" b="1" u="sng" dirty="0">
                <a:solidFill>
                  <a:srgbClr val="000000"/>
                </a:solidFill>
                <a:latin typeface="ff18"/>
              </a:rPr>
              <a:t>Marketing </a:t>
            </a:r>
            <a:r>
              <a:rPr lang="pt-BR" sz="3200" b="1" u="sng" dirty="0" smtClean="0">
                <a:solidFill>
                  <a:srgbClr val="000000"/>
                </a:solidFill>
                <a:latin typeface="ff18"/>
              </a:rPr>
              <a:t>Pessoal</a:t>
            </a:r>
          </a:p>
          <a:p>
            <a:pPr indent="538163" algn="just"/>
            <a:r>
              <a:rPr lang="pt-BR" sz="3000" dirty="0"/>
              <a:t>Você como profissional no mundo corporativo tem muito a oferecer: seu talento, </a:t>
            </a:r>
            <a:r>
              <a:rPr lang="pt-BR" sz="3000" dirty="0" smtClean="0"/>
              <a:t>sua experiência</a:t>
            </a:r>
            <a:r>
              <a:rPr lang="pt-BR" sz="3000" dirty="0"/>
              <a:t>, seu </a:t>
            </a:r>
            <a:r>
              <a:rPr lang="pt-BR" sz="3000" dirty="0" smtClean="0"/>
              <a:t>conhecimento.</a:t>
            </a:r>
          </a:p>
          <a:p>
            <a:pPr indent="538163" algn="just"/>
            <a:r>
              <a:rPr lang="pt-BR" sz="3000" u="sng" dirty="0" smtClean="0"/>
              <a:t>Talento</a:t>
            </a:r>
            <a:r>
              <a:rPr lang="pt-BR" sz="3000" dirty="0" smtClean="0"/>
              <a:t> é </a:t>
            </a:r>
            <a:r>
              <a:rPr lang="pt-BR" sz="3000" dirty="0"/>
              <a:t>a sua vocação para determinada ocupação ou função. As pessoas nascem com isso. A primeira coisa a fazer na vida profissional é respeitar o seu talento e seguir a carreira para a qual você tem vocação. Somente assim você estará realizado trabalhando, e somente </a:t>
            </a:r>
            <a:r>
              <a:rPr lang="pt-BR" sz="3000" dirty="0" smtClean="0"/>
              <a:t>assim conseguirá </a:t>
            </a:r>
            <a:r>
              <a:rPr lang="pt-BR" sz="3000" dirty="0"/>
              <a:t>ser feliz </a:t>
            </a:r>
            <a:r>
              <a:rPr lang="pt-BR" sz="3000" dirty="0" smtClean="0"/>
              <a:t>profissionalmente.</a:t>
            </a:r>
          </a:p>
          <a:p>
            <a:pPr indent="538163" algn="just"/>
            <a:r>
              <a:rPr lang="pt-BR" sz="3000" u="sng" dirty="0" smtClean="0"/>
              <a:t>Experiência</a:t>
            </a:r>
            <a:r>
              <a:rPr lang="pt-BR" sz="3000" dirty="0"/>
              <a:t> </a:t>
            </a:r>
            <a:r>
              <a:rPr lang="pt-BR" sz="3000" dirty="0" smtClean="0"/>
              <a:t>é </a:t>
            </a:r>
            <a:r>
              <a:rPr lang="pt-BR" sz="3000" dirty="0"/>
              <a:t>o que se adquire executando trabalhos e aprendendo sempre com cada etapa </a:t>
            </a:r>
            <a:r>
              <a:rPr lang="pt-BR" sz="3000" dirty="0" smtClean="0"/>
              <a:t>da execução.</a:t>
            </a:r>
            <a:endParaRPr lang="pt-BR" sz="3000" b="1" u="sng" dirty="0"/>
          </a:p>
          <a:p>
            <a:pPr indent="538163" algn="just"/>
            <a:r>
              <a:rPr lang="pt-BR" sz="3200" u="sng" dirty="0" smtClean="0"/>
              <a:t>Aperfeiçoamento</a:t>
            </a:r>
            <a:r>
              <a:rPr lang="pt-BR" sz="3200" dirty="0"/>
              <a:t> </a:t>
            </a:r>
            <a:r>
              <a:rPr lang="pt-BR" sz="3200" dirty="0" smtClean="0"/>
              <a:t>é </a:t>
            </a:r>
            <a:r>
              <a:rPr lang="pt-BR" sz="3200" dirty="0"/>
              <a:t>uma atitude positiva na direção da experiência. Faça sempre o </a:t>
            </a:r>
            <a:r>
              <a:rPr lang="pt-BR" sz="3200" dirty="0" smtClean="0"/>
              <a:t>melhor que </a:t>
            </a:r>
            <a:r>
              <a:rPr lang="pt-BR" sz="3200" dirty="0"/>
              <a:t>puder em tudo, planeje corretamente, estude situações e prepare-se para </a:t>
            </a:r>
            <a:r>
              <a:rPr lang="pt-BR" sz="3200" dirty="0" smtClean="0"/>
              <a:t>novas oportunidades</a:t>
            </a:r>
            <a:r>
              <a:rPr lang="pt-BR" sz="3200" dirty="0"/>
              <a:t>.</a:t>
            </a:r>
          </a:p>
          <a:p>
            <a:pPr indent="538163" algn="just"/>
            <a:endParaRPr lang="pt-BR" sz="3000" dirty="0"/>
          </a:p>
        </p:txBody>
      </p:sp>
    </p:spTree>
    <p:extLst>
      <p:ext uri="{BB962C8B-B14F-4D97-AF65-F5344CB8AC3E}">
        <p14:creationId xmlns:p14="http://schemas.microsoft.com/office/powerpoint/2010/main" val="402039621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6555641"/>
          </a:xfrm>
          <a:prstGeom prst="rect">
            <a:avLst/>
          </a:prstGeom>
        </p:spPr>
        <p:txBody>
          <a:bodyPr wrap="square">
            <a:spAutoFit/>
          </a:bodyPr>
          <a:lstStyle/>
          <a:p>
            <a:pPr indent="538163" algn="just"/>
            <a:r>
              <a:rPr lang="pt-BR" sz="3000" u="sng" dirty="0" smtClean="0">
                <a:solidFill>
                  <a:srgbClr val="000000"/>
                </a:solidFill>
                <a:latin typeface="ff14"/>
              </a:rPr>
              <a:t>Conhecimento</a:t>
            </a:r>
            <a:r>
              <a:rPr lang="pt-BR" sz="3000" dirty="0" smtClean="0">
                <a:solidFill>
                  <a:srgbClr val="000000"/>
                </a:solidFill>
                <a:latin typeface="Source Sans Pro"/>
              </a:rPr>
              <a:t> </a:t>
            </a:r>
            <a:r>
              <a:rPr lang="pt-BR" sz="3000" dirty="0" smtClean="0">
                <a:solidFill>
                  <a:srgbClr val="000000"/>
                </a:solidFill>
                <a:latin typeface="ff13"/>
              </a:rPr>
              <a:t>é </a:t>
            </a:r>
            <a:r>
              <a:rPr lang="pt-BR" sz="3000" dirty="0">
                <a:solidFill>
                  <a:srgbClr val="000000"/>
                </a:solidFill>
                <a:latin typeface="ff13"/>
              </a:rPr>
              <a:t>a soma das experiências que você adquire ao longo dos trabalhos para os </a:t>
            </a:r>
            <a:r>
              <a:rPr lang="pt-BR" sz="3000" dirty="0" smtClean="0">
                <a:solidFill>
                  <a:srgbClr val="000000"/>
                </a:solidFill>
                <a:latin typeface="ff13"/>
              </a:rPr>
              <a:t>quais tem </a:t>
            </a:r>
            <a:r>
              <a:rPr lang="pt-BR" sz="3000" dirty="0">
                <a:solidFill>
                  <a:srgbClr val="000000"/>
                </a:solidFill>
                <a:latin typeface="ff13"/>
              </a:rPr>
              <a:t>talento. Para melhorar neste item é que você pode aplicar uma atitude de esforço contínuo </a:t>
            </a:r>
            <a:r>
              <a:rPr lang="pt-BR" sz="3000" dirty="0" smtClean="0">
                <a:solidFill>
                  <a:srgbClr val="000000"/>
                </a:solidFill>
                <a:latin typeface="ff13"/>
              </a:rPr>
              <a:t>e se </a:t>
            </a:r>
            <a:r>
              <a:rPr lang="pt-BR" sz="3000" dirty="0">
                <a:solidFill>
                  <a:srgbClr val="000000"/>
                </a:solidFill>
                <a:latin typeface="ff13"/>
              </a:rPr>
              <a:t>aperfeiçoar a cada momento. Estude, pesquise, interesse-se. E avance</a:t>
            </a:r>
            <a:r>
              <a:rPr lang="pt-BR" sz="3000" dirty="0" smtClean="0">
                <a:solidFill>
                  <a:srgbClr val="000000"/>
                </a:solidFill>
                <a:latin typeface="ff13"/>
              </a:rPr>
              <a:t>.</a:t>
            </a:r>
          </a:p>
          <a:p>
            <a:pPr indent="538163" algn="just"/>
            <a:endParaRPr lang="pt-BR" sz="3000" dirty="0" smtClean="0">
              <a:solidFill>
                <a:srgbClr val="000000"/>
              </a:solidFill>
              <a:latin typeface="ff13"/>
            </a:endParaRPr>
          </a:p>
          <a:p>
            <a:pPr indent="538163" algn="just"/>
            <a:r>
              <a:rPr lang="pt-BR" sz="3000" dirty="0"/>
              <a:t>O sucesso de sua carreira depende de como você lida com esse produto, que </a:t>
            </a:r>
            <a:r>
              <a:rPr lang="pt-BR" sz="3000" dirty="0" smtClean="0"/>
              <a:t>é você</a:t>
            </a:r>
            <a:r>
              <a:rPr lang="pt-BR" sz="3000" dirty="0"/>
              <a:t> </a:t>
            </a:r>
            <a:r>
              <a:rPr lang="pt-BR" sz="3000" dirty="0" smtClean="0"/>
              <a:t>mesmo, como </a:t>
            </a:r>
            <a:r>
              <a:rPr lang="pt-BR" sz="3000" dirty="0"/>
              <a:t>cuida da 'embalagem', da apresentação. E aí entra o diferencial de quem tem sucesso: </a:t>
            </a:r>
            <a:r>
              <a:rPr lang="pt-BR" sz="3000" dirty="0" smtClean="0"/>
              <a:t>a habilidade </a:t>
            </a:r>
            <a:r>
              <a:rPr lang="pt-BR" sz="3000" dirty="0"/>
              <a:t>de relacionamento</a:t>
            </a:r>
            <a:r>
              <a:rPr lang="pt-BR" sz="3000" dirty="0" smtClean="0"/>
              <a:t>.</a:t>
            </a:r>
          </a:p>
          <a:p>
            <a:pPr indent="538163" algn="just"/>
            <a:r>
              <a:rPr lang="pt-BR" sz="3000" dirty="0" smtClean="0"/>
              <a:t> Executivos </a:t>
            </a:r>
            <a:r>
              <a:rPr lang="pt-BR" sz="3000" dirty="0"/>
              <a:t>em posição de contratar ou de promover executivos normalmente buscam </a:t>
            </a:r>
            <a:r>
              <a:rPr lang="pt-BR" sz="3000" dirty="0" smtClean="0"/>
              <a:t>selecionar pessoas </a:t>
            </a:r>
            <a:r>
              <a:rPr lang="pt-BR" sz="3000" dirty="0"/>
              <a:t>que eles conheçam e a quem eles respeitem. O caminho, então, para ser promovido </a:t>
            </a:r>
            <a:r>
              <a:rPr lang="pt-BR" sz="3000" dirty="0" smtClean="0"/>
              <a:t>ou ser </a:t>
            </a:r>
            <a:r>
              <a:rPr lang="pt-BR" sz="3000" dirty="0"/>
              <a:t>contratado é fazer-se conhecido desses executivos e respeitado por eles. Mas como </a:t>
            </a:r>
            <a:r>
              <a:rPr lang="pt-BR" sz="3000" dirty="0" smtClean="0"/>
              <a:t>fazer isto</a:t>
            </a:r>
            <a:r>
              <a:rPr lang="pt-BR" sz="3000" dirty="0"/>
              <a:t>?</a:t>
            </a:r>
          </a:p>
          <a:p>
            <a:pPr indent="538163" algn="just"/>
            <a:endParaRPr lang="pt-BR" sz="3000" b="0" i="0" dirty="0">
              <a:solidFill>
                <a:srgbClr val="000000"/>
              </a:solidFill>
              <a:effectLst/>
              <a:latin typeface="Source Sans Pro"/>
            </a:endParaRPr>
          </a:p>
        </p:txBody>
      </p:sp>
    </p:spTree>
    <p:extLst>
      <p:ext uri="{BB962C8B-B14F-4D97-AF65-F5344CB8AC3E}">
        <p14:creationId xmlns:p14="http://schemas.microsoft.com/office/powerpoint/2010/main" val="105966826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5632311"/>
          </a:xfrm>
          <a:prstGeom prst="rect">
            <a:avLst/>
          </a:prstGeom>
        </p:spPr>
        <p:txBody>
          <a:bodyPr wrap="square">
            <a:spAutoFit/>
          </a:bodyPr>
          <a:lstStyle/>
          <a:p>
            <a:pPr algn="ctr"/>
            <a:r>
              <a:rPr lang="pt-BR" sz="3000" b="1" u="sng" dirty="0">
                <a:solidFill>
                  <a:srgbClr val="000000"/>
                </a:solidFill>
                <a:latin typeface="ff18"/>
              </a:rPr>
              <a:t>Roteiro de </a:t>
            </a:r>
            <a:r>
              <a:rPr lang="pt-BR" sz="3000" b="1" u="sng" dirty="0" smtClean="0">
                <a:solidFill>
                  <a:srgbClr val="000000"/>
                </a:solidFill>
                <a:latin typeface="ff18"/>
              </a:rPr>
              <a:t>Autoconhecimento</a:t>
            </a:r>
          </a:p>
          <a:p>
            <a:pPr algn="ctr"/>
            <a:endParaRPr lang="pt-BR" sz="3000" b="1" u="sng" dirty="0">
              <a:solidFill>
                <a:srgbClr val="000000"/>
              </a:solidFill>
              <a:latin typeface="Source Sans Pro"/>
            </a:endParaRPr>
          </a:p>
          <a:p>
            <a:pPr algn="just">
              <a:spcAft>
                <a:spcPts val="600"/>
              </a:spcAft>
              <a:buFont typeface="Wingdings" panose="05000000000000000000" pitchFamily="2" charset="2"/>
              <a:buChar char="ü"/>
            </a:pPr>
            <a:r>
              <a:rPr lang="pt-BR" sz="3000" dirty="0" smtClean="0">
                <a:solidFill>
                  <a:srgbClr val="000000"/>
                </a:solidFill>
                <a:latin typeface="ff13"/>
              </a:rPr>
              <a:t>Quem </a:t>
            </a:r>
            <a:r>
              <a:rPr lang="pt-BR" sz="3000" dirty="0">
                <a:solidFill>
                  <a:srgbClr val="000000"/>
                </a:solidFill>
                <a:latin typeface="ff13"/>
              </a:rPr>
              <a:t>é você? Que características o tornam uma pessoa interessante e especial?</a:t>
            </a:r>
            <a:endParaRPr lang="pt-BR" sz="3000" dirty="0">
              <a:solidFill>
                <a:srgbClr val="000000"/>
              </a:solidFill>
              <a:latin typeface="Source Sans Pro"/>
            </a:endParaRPr>
          </a:p>
          <a:p>
            <a:pPr algn="just">
              <a:spcAft>
                <a:spcPts val="600"/>
              </a:spcAft>
              <a:buFont typeface="Wingdings" panose="05000000000000000000" pitchFamily="2" charset="2"/>
              <a:buChar char="ü"/>
            </a:pPr>
            <a:r>
              <a:rPr lang="pt-BR" sz="3000" dirty="0" smtClean="0">
                <a:solidFill>
                  <a:srgbClr val="000000"/>
                </a:solidFill>
                <a:latin typeface="ff13"/>
              </a:rPr>
              <a:t>O </a:t>
            </a:r>
            <a:r>
              <a:rPr lang="pt-BR" sz="3000" dirty="0">
                <a:solidFill>
                  <a:srgbClr val="000000"/>
                </a:solidFill>
                <a:latin typeface="ff13"/>
              </a:rPr>
              <a:t>que você faz? Qual sua formação?</a:t>
            </a:r>
            <a:endParaRPr lang="pt-BR" sz="3000" dirty="0">
              <a:solidFill>
                <a:srgbClr val="000000"/>
              </a:solidFill>
              <a:latin typeface="Source Sans Pro"/>
            </a:endParaRPr>
          </a:p>
          <a:p>
            <a:pPr algn="just">
              <a:spcAft>
                <a:spcPts val="600"/>
              </a:spcAft>
              <a:buFont typeface="Wingdings" panose="05000000000000000000" pitchFamily="2" charset="2"/>
              <a:buChar char="ü"/>
            </a:pPr>
            <a:r>
              <a:rPr lang="pt-BR" sz="3000" dirty="0" smtClean="0">
                <a:solidFill>
                  <a:srgbClr val="000000"/>
                </a:solidFill>
                <a:latin typeface="ff13"/>
              </a:rPr>
              <a:t>Qual </a:t>
            </a:r>
            <a:r>
              <a:rPr lang="pt-BR" sz="3000" dirty="0">
                <a:solidFill>
                  <a:srgbClr val="000000"/>
                </a:solidFill>
                <a:latin typeface="ff13"/>
              </a:rPr>
              <a:t>sua imagem perante os demais?</a:t>
            </a:r>
            <a:endParaRPr lang="pt-BR" sz="3000" dirty="0">
              <a:solidFill>
                <a:srgbClr val="000000"/>
              </a:solidFill>
              <a:latin typeface="Source Sans Pro"/>
            </a:endParaRPr>
          </a:p>
          <a:p>
            <a:pPr algn="just">
              <a:spcAft>
                <a:spcPts val="600"/>
              </a:spcAft>
              <a:buFont typeface="Wingdings" panose="05000000000000000000" pitchFamily="2" charset="2"/>
              <a:buChar char="ü"/>
            </a:pPr>
            <a:r>
              <a:rPr lang="pt-BR" sz="3000" dirty="0" smtClean="0">
                <a:solidFill>
                  <a:srgbClr val="000000"/>
                </a:solidFill>
                <a:latin typeface="ff13"/>
              </a:rPr>
              <a:t>O </a:t>
            </a:r>
            <a:r>
              <a:rPr lang="pt-BR" sz="3000" dirty="0">
                <a:solidFill>
                  <a:srgbClr val="000000"/>
                </a:solidFill>
                <a:latin typeface="ff13"/>
              </a:rPr>
              <a:t>que tem a oferecer?</a:t>
            </a:r>
            <a:endParaRPr lang="pt-BR" sz="3000" dirty="0">
              <a:solidFill>
                <a:srgbClr val="000000"/>
              </a:solidFill>
              <a:latin typeface="Source Sans Pro"/>
            </a:endParaRPr>
          </a:p>
          <a:p>
            <a:pPr algn="just">
              <a:spcAft>
                <a:spcPts val="600"/>
              </a:spcAft>
              <a:buFont typeface="Wingdings" panose="05000000000000000000" pitchFamily="2" charset="2"/>
              <a:buChar char="ü"/>
            </a:pPr>
            <a:r>
              <a:rPr lang="pt-BR" sz="3000" dirty="0" smtClean="0">
                <a:solidFill>
                  <a:srgbClr val="000000"/>
                </a:solidFill>
                <a:latin typeface="ff13"/>
              </a:rPr>
              <a:t>Quais </a:t>
            </a:r>
            <a:r>
              <a:rPr lang="pt-BR" sz="3000" dirty="0">
                <a:solidFill>
                  <a:srgbClr val="000000"/>
                </a:solidFill>
                <a:latin typeface="ff13"/>
              </a:rPr>
              <a:t>seus pontos fortes e habilidades?</a:t>
            </a:r>
            <a:endParaRPr lang="pt-BR" sz="3000" dirty="0">
              <a:solidFill>
                <a:srgbClr val="000000"/>
              </a:solidFill>
              <a:latin typeface="Source Sans Pro"/>
            </a:endParaRPr>
          </a:p>
          <a:p>
            <a:pPr algn="just">
              <a:spcAft>
                <a:spcPts val="600"/>
              </a:spcAft>
              <a:buFont typeface="Wingdings" panose="05000000000000000000" pitchFamily="2" charset="2"/>
              <a:buChar char="ü"/>
            </a:pPr>
            <a:r>
              <a:rPr lang="pt-BR" sz="3000" dirty="0" smtClean="0">
                <a:solidFill>
                  <a:srgbClr val="000000"/>
                </a:solidFill>
                <a:latin typeface="ff13"/>
              </a:rPr>
              <a:t>Quais </a:t>
            </a:r>
            <a:r>
              <a:rPr lang="pt-BR" sz="3000" dirty="0">
                <a:solidFill>
                  <a:srgbClr val="000000"/>
                </a:solidFill>
                <a:latin typeface="ff13"/>
              </a:rPr>
              <a:t>são seus pontos a desenvolver?</a:t>
            </a:r>
            <a:endParaRPr lang="pt-BR" sz="3000" dirty="0">
              <a:solidFill>
                <a:srgbClr val="000000"/>
              </a:solidFill>
              <a:latin typeface="Source Sans Pro"/>
            </a:endParaRPr>
          </a:p>
          <a:p>
            <a:pPr algn="just">
              <a:spcAft>
                <a:spcPts val="600"/>
              </a:spcAft>
              <a:buFont typeface="Wingdings" panose="05000000000000000000" pitchFamily="2" charset="2"/>
              <a:buChar char="ü"/>
            </a:pPr>
            <a:r>
              <a:rPr lang="pt-BR" sz="3000" dirty="0" smtClean="0">
                <a:solidFill>
                  <a:srgbClr val="000000"/>
                </a:solidFill>
                <a:latin typeface="ff13"/>
              </a:rPr>
              <a:t>Sua </a:t>
            </a:r>
            <a:r>
              <a:rPr lang="pt-BR" sz="3000" dirty="0">
                <a:solidFill>
                  <a:srgbClr val="000000"/>
                </a:solidFill>
                <a:latin typeface="ff13"/>
              </a:rPr>
              <a:t>imagem pessoal e profissional está adequada para a instituição que você </a:t>
            </a:r>
            <a:r>
              <a:rPr lang="pt-BR" sz="3000" dirty="0" smtClean="0">
                <a:solidFill>
                  <a:srgbClr val="000000"/>
                </a:solidFill>
                <a:latin typeface="ff13"/>
              </a:rPr>
              <a:t>representa?</a:t>
            </a:r>
            <a:endParaRPr lang="pt-BR" b="0" i="0" dirty="0">
              <a:solidFill>
                <a:srgbClr val="000000"/>
              </a:solidFill>
              <a:effectLst/>
              <a:latin typeface="Source Sans Pro"/>
            </a:endParaRPr>
          </a:p>
        </p:txBody>
      </p:sp>
    </p:spTree>
    <p:extLst>
      <p:ext uri="{BB962C8B-B14F-4D97-AF65-F5344CB8AC3E}">
        <p14:creationId xmlns:p14="http://schemas.microsoft.com/office/powerpoint/2010/main" val="382184176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6586418"/>
          </a:xfrm>
          <a:prstGeom prst="rect">
            <a:avLst/>
          </a:prstGeom>
        </p:spPr>
        <p:txBody>
          <a:bodyPr wrap="square">
            <a:spAutoFit/>
          </a:bodyPr>
          <a:lstStyle/>
          <a:p>
            <a:pPr algn="ctr"/>
            <a:r>
              <a:rPr lang="pt-BR" sz="3200" b="1" u="sng" dirty="0">
                <a:solidFill>
                  <a:srgbClr val="000000"/>
                </a:solidFill>
                <a:latin typeface="ff18"/>
              </a:rPr>
              <a:t>Regras para Cumprimentar e Apresentar </a:t>
            </a:r>
            <a:r>
              <a:rPr lang="pt-BR" sz="3200" b="1" u="sng" dirty="0" smtClean="0">
                <a:solidFill>
                  <a:srgbClr val="000000"/>
                </a:solidFill>
                <a:latin typeface="ff18"/>
              </a:rPr>
              <a:t>Pessoas</a:t>
            </a:r>
          </a:p>
          <a:p>
            <a:pPr indent="538163" algn="just"/>
            <a:r>
              <a:rPr lang="pt-BR" sz="3000" dirty="0"/>
              <a:t>Há uma regra básica para todos os tipos de apresentação: quem quer que esteja se </a:t>
            </a:r>
            <a:r>
              <a:rPr lang="pt-BR" sz="3000" dirty="0" smtClean="0"/>
              <a:t>apresentando ou </a:t>
            </a:r>
            <a:r>
              <a:rPr lang="pt-BR" sz="3000" dirty="0"/>
              <a:t>sendo apresentado, deve sorrir e olhar a pessoa nos olhos. Seriedade e tensão não funcionam bem nas apresentações. Outra regrinha diz que: "A pessoa mais importante é quem recebe </a:t>
            </a:r>
            <a:r>
              <a:rPr lang="pt-BR" sz="3000" dirty="0" smtClean="0"/>
              <a:t>a outra </a:t>
            </a:r>
            <a:r>
              <a:rPr lang="pt-BR" sz="3000" dirty="0"/>
              <a:t>e tem seu nome dito primeiro. No meio empresarial, é interessante dar ao cliente </a:t>
            </a:r>
            <a:r>
              <a:rPr lang="pt-BR" sz="3000" dirty="0" smtClean="0"/>
              <a:t>essa importância </a:t>
            </a:r>
            <a:r>
              <a:rPr lang="pt-BR" sz="3000" dirty="0"/>
              <a:t>maior." Outra coisa importante que deve ser observada — tanto por homens </a:t>
            </a:r>
            <a:r>
              <a:rPr lang="pt-BR" sz="3000" dirty="0" smtClean="0"/>
              <a:t>como por </a:t>
            </a:r>
            <a:r>
              <a:rPr lang="pt-BR" sz="3000" dirty="0"/>
              <a:t>mulheres — é que o tapinha nas costas e os beijinhos devem ser evitados sempre, a </a:t>
            </a:r>
            <a:r>
              <a:rPr lang="pt-BR" sz="3000" dirty="0" smtClean="0"/>
              <a:t>menos que </a:t>
            </a:r>
            <a:r>
              <a:rPr lang="pt-BR" sz="3000" dirty="0"/>
              <a:t>haja grande intimidade entre eles e a ocasião permita esse tipo de carinho. Pode ocorrer</a:t>
            </a:r>
            <a:r>
              <a:rPr lang="pt-BR" sz="3000" dirty="0" smtClean="0"/>
              <a:t>, também</a:t>
            </a:r>
            <a:r>
              <a:rPr lang="pt-BR" sz="3000" dirty="0"/>
              <a:t>, que a pessoa apresentada — por uma questão de descortesia — não estique a mão </a:t>
            </a:r>
            <a:r>
              <a:rPr lang="pt-BR" sz="3000" dirty="0" smtClean="0"/>
              <a:t>para receber </a:t>
            </a:r>
            <a:r>
              <a:rPr lang="pt-BR" sz="3000" dirty="0"/>
              <a:t>o cumprimento. O que fazer</a:t>
            </a:r>
            <a:r>
              <a:rPr lang="pt-BR" sz="3000" dirty="0" smtClean="0"/>
              <a:t>? Se </a:t>
            </a:r>
            <a:r>
              <a:rPr lang="pt-BR" sz="3000" dirty="0"/>
              <a:t>ao esticar a mão para apresentar-se a alguém, ela não retribuir esse gesto, retire a mão, </a:t>
            </a:r>
            <a:r>
              <a:rPr lang="pt-BR" sz="3000" dirty="0" smtClean="0"/>
              <a:t>mas continue </a:t>
            </a:r>
            <a:r>
              <a:rPr lang="pt-BR" sz="3000" dirty="0"/>
              <a:t>a apresentação.</a:t>
            </a:r>
            <a:endParaRPr lang="pt-BR" sz="3000" b="1" u="sng" dirty="0"/>
          </a:p>
        </p:txBody>
      </p:sp>
    </p:spTree>
    <p:extLst>
      <p:ext uri="{BB962C8B-B14F-4D97-AF65-F5344CB8AC3E}">
        <p14:creationId xmlns:p14="http://schemas.microsoft.com/office/powerpoint/2010/main" val="47375781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642355"/>
            <a:ext cx="12192000" cy="3480248"/>
          </a:xfrm>
          <a:prstGeom prst="rect">
            <a:avLst/>
          </a:prstGeom>
        </p:spPr>
        <p:txBody>
          <a:bodyPr wrap="square">
            <a:spAutoFit/>
          </a:bodyPr>
          <a:lstStyle/>
          <a:p>
            <a:pPr indent="538163" algn="just">
              <a:lnSpc>
                <a:spcPct val="150000"/>
              </a:lnSpc>
            </a:pPr>
            <a:r>
              <a:rPr lang="pt-BR" sz="3000" dirty="0">
                <a:solidFill>
                  <a:srgbClr val="000000"/>
                </a:solidFill>
                <a:latin typeface="ff13"/>
              </a:rPr>
              <a:t>Para apresentar alguém a um grupo, </a:t>
            </a:r>
            <a:r>
              <a:rPr lang="pt-BR" sz="3000" dirty="0" smtClean="0">
                <a:solidFill>
                  <a:srgbClr val="000000"/>
                </a:solidFill>
                <a:latin typeface="ff13"/>
              </a:rPr>
              <a:t>aproveite o </a:t>
            </a:r>
            <a:r>
              <a:rPr lang="pt-BR" sz="3000" dirty="0">
                <a:solidFill>
                  <a:srgbClr val="000000"/>
                </a:solidFill>
                <a:latin typeface="ff13"/>
              </a:rPr>
              <a:t>momento em que estiverem reunidos e diga algo mais ou menos assim: "Olá pessoal, </a:t>
            </a:r>
            <a:r>
              <a:rPr lang="pt-BR" sz="3000" dirty="0" smtClean="0">
                <a:solidFill>
                  <a:srgbClr val="000000"/>
                </a:solidFill>
                <a:latin typeface="ff13"/>
              </a:rPr>
              <a:t>queria apresentar-lhes </a:t>
            </a:r>
            <a:r>
              <a:rPr lang="pt-BR" sz="3000" dirty="0">
                <a:solidFill>
                  <a:srgbClr val="000000"/>
                </a:solidFill>
                <a:latin typeface="ff13"/>
              </a:rPr>
              <a:t>a Luciana Almeida, designer da </a:t>
            </a:r>
            <a:r>
              <a:rPr lang="pt-BR" sz="3000" dirty="0" err="1">
                <a:solidFill>
                  <a:srgbClr val="000000"/>
                </a:solidFill>
                <a:latin typeface="ff13"/>
              </a:rPr>
              <a:t>Briattore</a:t>
            </a:r>
            <a:r>
              <a:rPr lang="pt-BR" sz="3000" dirty="0">
                <a:solidFill>
                  <a:srgbClr val="000000"/>
                </a:solidFill>
                <a:latin typeface="ff13"/>
              </a:rPr>
              <a:t>, em Milão." Saiba também que nas apresentações para um grupo estão dispensados os apertos de mão.</a:t>
            </a:r>
            <a:endParaRPr lang="pt-BR" sz="3000" dirty="0"/>
          </a:p>
        </p:txBody>
      </p:sp>
    </p:spTree>
    <p:extLst>
      <p:ext uri="{BB962C8B-B14F-4D97-AF65-F5344CB8AC3E}">
        <p14:creationId xmlns:p14="http://schemas.microsoft.com/office/powerpoint/2010/main" val="95081791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6909584"/>
          </a:xfrm>
          <a:prstGeom prst="rect">
            <a:avLst/>
          </a:prstGeom>
        </p:spPr>
        <p:txBody>
          <a:bodyPr wrap="square">
            <a:spAutoFit/>
          </a:bodyPr>
          <a:lstStyle/>
          <a:p>
            <a:pPr indent="538163" algn="ctr">
              <a:lnSpc>
                <a:spcPct val="150000"/>
              </a:lnSpc>
              <a:spcAft>
                <a:spcPts val="600"/>
              </a:spcAft>
            </a:pPr>
            <a:r>
              <a:rPr lang="pt-BR" sz="3200" b="1" u="sng" dirty="0">
                <a:solidFill>
                  <a:srgbClr val="000000"/>
                </a:solidFill>
                <a:latin typeface="ff18"/>
              </a:rPr>
              <a:t>Anatomia da </a:t>
            </a:r>
            <a:r>
              <a:rPr lang="pt-BR" sz="3200" b="1" u="sng" dirty="0" smtClean="0">
                <a:solidFill>
                  <a:srgbClr val="000000"/>
                </a:solidFill>
                <a:latin typeface="ff18"/>
              </a:rPr>
              <a:t>apresentação</a:t>
            </a:r>
            <a:endParaRPr lang="pt-BR" sz="3200" b="1" u="sng" dirty="0">
              <a:solidFill>
                <a:srgbClr val="000000"/>
              </a:solidFill>
              <a:latin typeface="Source Sans Pro"/>
            </a:endParaRPr>
          </a:p>
          <a:p>
            <a:pPr indent="538163" algn="just"/>
            <a:r>
              <a:rPr lang="pt-BR" sz="3000" dirty="0">
                <a:solidFill>
                  <a:srgbClr val="000000"/>
                </a:solidFill>
                <a:latin typeface="ff13"/>
              </a:rPr>
              <a:t>Normalmente cabe a mulher estender a mão ao homem</a:t>
            </a:r>
            <a:r>
              <a:rPr lang="pt-BR" sz="3000" dirty="0" smtClean="0">
                <a:solidFill>
                  <a:srgbClr val="000000"/>
                </a:solidFill>
                <a:latin typeface="ff13"/>
              </a:rPr>
              <a:t>.</a:t>
            </a:r>
          </a:p>
          <a:p>
            <a:pPr marL="457200" indent="-457200" algn="just">
              <a:buFontTx/>
              <a:buChar char="-"/>
            </a:pPr>
            <a:r>
              <a:rPr lang="pt-BR" sz="3000" dirty="0" smtClean="0">
                <a:solidFill>
                  <a:srgbClr val="000000"/>
                </a:solidFill>
                <a:latin typeface="ff13"/>
              </a:rPr>
              <a:t>Entre </a:t>
            </a:r>
            <a:r>
              <a:rPr lang="pt-BR" sz="3000" dirty="0">
                <a:solidFill>
                  <a:srgbClr val="000000"/>
                </a:solidFill>
                <a:latin typeface="ff13"/>
              </a:rPr>
              <a:t>dois homens, cabe a quem chega ser o primeiro a estender a mão para o cumprimento</a:t>
            </a:r>
            <a:r>
              <a:rPr lang="pt-BR" sz="3000" dirty="0" smtClean="0">
                <a:solidFill>
                  <a:srgbClr val="000000"/>
                </a:solidFill>
                <a:latin typeface="ff13"/>
              </a:rPr>
              <a:t>.</a:t>
            </a:r>
          </a:p>
          <a:p>
            <a:pPr marL="457200" indent="-457200" algn="just">
              <a:buFontTx/>
              <a:buChar char="-"/>
            </a:pPr>
            <a:r>
              <a:rPr lang="pt-BR" sz="3000" dirty="0" smtClean="0">
                <a:solidFill>
                  <a:srgbClr val="000000"/>
                </a:solidFill>
                <a:latin typeface="ff13"/>
              </a:rPr>
              <a:t>Na </a:t>
            </a:r>
            <a:r>
              <a:rPr lang="pt-BR" sz="3000" dirty="0">
                <a:solidFill>
                  <a:srgbClr val="000000"/>
                </a:solidFill>
                <a:latin typeface="ff13"/>
              </a:rPr>
              <a:t>hora de se apresentar alguém, vale a regra da hierarquia profissional: é o chefe que </a:t>
            </a:r>
            <a:r>
              <a:rPr lang="pt-BR" sz="3000" dirty="0" smtClean="0">
                <a:solidFill>
                  <a:srgbClr val="000000"/>
                </a:solidFill>
                <a:latin typeface="ff13"/>
              </a:rPr>
              <a:t>decide estender </a:t>
            </a:r>
            <a:r>
              <a:rPr lang="pt-BR" sz="3000" dirty="0">
                <a:solidFill>
                  <a:srgbClr val="000000"/>
                </a:solidFill>
                <a:latin typeface="ff13"/>
              </a:rPr>
              <a:t>ou não a mão para cumprimentar o subordinado</a:t>
            </a:r>
            <a:r>
              <a:rPr lang="pt-BR" sz="3000" dirty="0" smtClean="0">
                <a:solidFill>
                  <a:srgbClr val="000000"/>
                </a:solidFill>
                <a:latin typeface="ff13"/>
              </a:rPr>
              <a:t>.</a:t>
            </a:r>
          </a:p>
          <a:p>
            <a:pPr marL="457200" indent="-457200" algn="just">
              <a:buFontTx/>
              <a:buChar char="-"/>
            </a:pPr>
            <a:r>
              <a:rPr lang="pt-BR" sz="3000" dirty="0" smtClean="0">
                <a:solidFill>
                  <a:srgbClr val="000000"/>
                </a:solidFill>
                <a:latin typeface="ff13"/>
              </a:rPr>
              <a:t>O </a:t>
            </a:r>
            <a:r>
              <a:rPr lang="pt-BR" sz="3000" dirty="0">
                <a:solidFill>
                  <a:srgbClr val="000000"/>
                </a:solidFill>
                <a:latin typeface="ff13"/>
              </a:rPr>
              <a:t>funcionário deve sempre ser apresentado ao patrão, e nunca o inverso</a:t>
            </a:r>
            <a:r>
              <a:rPr lang="pt-BR" sz="3000" dirty="0" smtClean="0">
                <a:solidFill>
                  <a:srgbClr val="000000"/>
                </a:solidFill>
                <a:latin typeface="ff13"/>
              </a:rPr>
              <a:t>.</a:t>
            </a:r>
          </a:p>
          <a:p>
            <a:pPr marL="457200" indent="-457200" algn="just">
              <a:buFontTx/>
              <a:buChar char="-"/>
            </a:pPr>
            <a:r>
              <a:rPr lang="pt-BR" sz="3000" dirty="0" smtClean="0">
                <a:solidFill>
                  <a:srgbClr val="000000"/>
                </a:solidFill>
                <a:latin typeface="ff13"/>
              </a:rPr>
              <a:t>O </a:t>
            </a:r>
            <a:r>
              <a:rPr lang="pt-BR" sz="3000" dirty="0">
                <a:solidFill>
                  <a:srgbClr val="000000"/>
                </a:solidFill>
                <a:latin typeface="ff13"/>
              </a:rPr>
              <a:t>homem deve ser apresentado à mulher</a:t>
            </a:r>
            <a:r>
              <a:rPr lang="pt-BR" sz="3000" dirty="0" smtClean="0">
                <a:solidFill>
                  <a:srgbClr val="000000"/>
                </a:solidFill>
                <a:latin typeface="ff13"/>
              </a:rPr>
              <a:t>.</a:t>
            </a:r>
          </a:p>
          <a:p>
            <a:pPr marL="457200" indent="-457200" algn="just">
              <a:buFontTx/>
              <a:buChar char="-"/>
            </a:pPr>
            <a:r>
              <a:rPr lang="pt-BR" sz="3000" dirty="0" smtClean="0">
                <a:solidFill>
                  <a:srgbClr val="000000"/>
                </a:solidFill>
                <a:latin typeface="ff13"/>
              </a:rPr>
              <a:t>Um </a:t>
            </a:r>
            <a:r>
              <a:rPr lang="pt-BR" sz="3000" dirty="0">
                <a:solidFill>
                  <a:srgbClr val="000000"/>
                </a:solidFill>
                <a:latin typeface="ff13"/>
              </a:rPr>
              <a:t>jovem ao mais idoso</a:t>
            </a:r>
            <a:r>
              <a:rPr lang="pt-BR" sz="3000" dirty="0" smtClean="0">
                <a:solidFill>
                  <a:srgbClr val="000000"/>
                </a:solidFill>
                <a:latin typeface="ff13"/>
              </a:rPr>
              <a:t>.</a:t>
            </a:r>
          </a:p>
          <a:p>
            <a:pPr marL="457200" indent="-457200" algn="just">
              <a:buFontTx/>
              <a:buChar char="-"/>
            </a:pPr>
            <a:r>
              <a:rPr lang="pt-BR" sz="3000" dirty="0" smtClean="0">
                <a:solidFill>
                  <a:srgbClr val="000000"/>
                </a:solidFill>
                <a:latin typeface="ff13"/>
              </a:rPr>
              <a:t>A </a:t>
            </a:r>
            <a:r>
              <a:rPr lang="pt-BR" sz="3000" dirty="0">
                <a:solidFill>
                  <a:srgbClr val="000000"/>
                </a:solidFill>
                <a:latin typeface="ff13"/>
              </a:rPr>
              <a:t>pessoa menos importante à mais importante</a:t>
            </a:r>
            <a:r>
              <a:rPr lang="pt-BR" sz="3000" dirty="0" smtClean="0">
                <a:solidFill>
                  <a:srgbClr val="000000"/>
                </a:solidFill>
                <a:latin typeface="ff13"/>
              </a:rPr>
              <a:t>.</a:t>
            </a:r>
          </a:p>
          <a:p>
            <a:pPr marL="457200" indent="-457200" algn="just">
              <a:buFontTx/>
              <a:buChar char="-"/>
            </a:pPr>
            <a:r>
              <a:rPr lang="pt-BR" sz="3000" dirty="0" smtClean="0">
                <a:solidFill>
                  <a:srgbClr val="000000"/>
                </a:solidFill>
                <a:latin typeface="ff13"/>
              </a:rPr>
              <a:t>Um </a:t>
            </a:r>
            <a:r>
              <a:rPr lang="pt-BR" sz="3000" dirty="0">
                <a:solidFill>
                  <a:srgbClr val="000000"/>
                </a:solidFill>
                <a:latin typeface="ff13"/>
              </a:rPr>
              <a:t>casal a uma pessoa só</a:t>
            </a:r>
            <a:r>
              <a:rPr lang="pt-BR" sz="3000" dirty="0" smtClean="0">
                <a:solidFill>
                  <a:srgbClr val="000000"/>
                </a:solidFill>
                <a:latin typeface="ff13"/>
              </a:rPr>
              <a:t>.</a:t>
            </a:r>
          </a:p>
          <a:p>
            <a:pPr algn="ctr"/>
            <a:r>
              <a:rPr lang="pt-BR" sz="3000" b="1" dirty="0" smtClean="0">
                <a:solidFill>
                  <a:srgbClr val="000000"/>
                </a:solidFill>
                <a:latin typeface="ff13"/>
              </a:rPr>
              <a:t>...</a:t>
            </a:r>
            <a:endParaRPr lang="pt-BR" sz="3000" b="1" i="0" dirty="0">
              <a:solidFill>
                <a:srgbClr val="000000"/>
              </a:solidFill>
              <a:effectLst/>
              <a:latin typeface="Source Sans Pro"/>
            </a:endParaRPr>
          </a:p>
        </p:txBody>
      </p:sp>
    </p:spTree>
    <p:extLst>
      <p:ext uri="{BB962C8B-B14F-4D97-AF65-F5344CB8AC3E}">
        <p14:creationId xmlns:p14="http://schemas.microsoft.com/office/powerpoint/2010/main" val="4840988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0" y="605117"/>
            <a:ext cx="12192000" cy="5632311"/>
          </a:xfrm>
          <a:prstGeom prst="rect">
            <a:avLst/>
          </a:prstGeom>
          <a:noFill/>
        </p:spPr>
        <p:txBody>
          <a:bodyPr wrap="square" rtlCol="0">
            <a:spAutoFit/>
          </a:bodyPr>
          <a:lstStyle/>
          <a:p>
            <a:pPr algn="just"/>
            <a:r>
              <a:rPr lang="pt-BR" sz="3000" dirty="0"/>
              <a:t>3 - Usar o silêncio – tanto depois de uma pergunta quanto depois de uma declaração da outra parte (se você não diz nada, há uma grande chance que a outra parte recomece a fazê-lo</a:t>
            </a:r>
            <a:r>
              <a:rPr lang="pt-BR" sz="3000" dirty="0" smtClean="0"/>
              <a:t>).</a:t>
            </a:r>
          </a:p>
          <a:p>
            <a:pPr algn="just"/>
            <a:endParaRPr lang="pt-BR" sz="3000" dirty="0" smtClean="0"/>
          </a:p>
          <a:p>
            <a:r>
              <a:rPr lang="pt-BR" sz="3200" dirty="0"/>
              <a:t>4 - Sumarizar – fazer um resumo de tempos em tempos dos pontos mais importantes discutidos durante a negociação</a:t>
            </a:r>
            <a:r>
              <a:rPr lang="pt-BR" sz="3200" dirty="0" smtClean="0"/>
              <a:t>.</a:t>
            </a:r>
          </a:p>
          <a:p>
            <a:endParaRPr lang="pt-BR" sz="3200" dirty="0"/>
          </a:p>
          <a:p>
            <a:r>
              <a:rPr lang="pt-BR" sz="3200" dirty="0"/>
              <a:t>5- Confirmar sentimentos e emoções – para aliviar a tensão e reforçar a confiança. A principal habilidade é a de lidar com a dimensão humana da negociação.</a:t>
            </a:r>
          </a:p>
          <a:p>
            <a:pPr algn="just"/>
            <a:endParaRPr lang="pt-BR" sz="3000" dirty="0"/>
          </a:p>
          <a:p>
            <a:endParaRPr lang="pt-BR" dirty="0"/>
          </a:p>
        </p:txBody>
      </p:sp>
    </p:spTree>
    <p:extLst>
      <p:ext uri="{BB962C8B-B14F-4D97-AF65-F5344CB8AC3E}">
        <p14:creationId xmlns:p14="http://schemas.microsoft.com/office/powerpoint/2010/main" val="180359929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4708981"/>
          </a:xfrm>
          <a:prstGeom prst="rect">
            <a:avLst/>
          </a:prstGeom>
        </p:spPr>
        <p:txBody>
          <a:bodyPr wrap="square">
            <a:spAutoFit/>
          </a:bodyPr>
          <a:lstStyle/>
          <a:p>
            <a:pPr marL="457200" indent="-457200" algn="just">
              <a:buFontTx/>
              <a:buChar char="-"/>
            </a:pPr>
            <a:r>
              <a:rPr lang="pt-BR" sz="3000" dirty="0">
                <a:solidFill>
                  <a:srgbClr val="000000"/>
                </a:solidFill>
                <a:latin typeface="ff13"/>
              </a:rPr>
              <a:t>Um homem sempre se levanta quando apresentado a qualquer pessoa</a:t>
            </a:r>
            <a:r>
              <a:rPr lang="pt-BR" sz="3000" dirty="0" smtClean="0">
                <a:solidFill>
                  <a:srgbClr val="000000"/>
                </a:solidFill>
                <a:latin typeface="ff13"/>
              </a:rPr>
              <a:t>.</a:t>
            </a:r>
          </a:p>
          <a:p>
            <a:pPr marL="457200" indent="-457200" algn="just">
              <a:buFontTx/>
              <a:buChar char="-"/>
            </a:pPr>
            <a:r>
              <a:rPr lang="pt-BR" sz="3000" dirty="0" smtClean="0">
                <a:solidFill>
                  <a:srgbClr val="000000"/>
                </a:solidFill>
                <a:latin typeface="ff13"/>
              </a:rPr>
              <a:t>A </a:t>
            </a:r>
            <a:r>
              <a:rPr lang="pt-BR" sz="3000" dirty="0">
                <a:solidFill>
                  <a:srgbClr val="000000"/>
                </a:solidFill>
                <a:latin typeface="ff13"/>
              </a:rPr>
              <a:t>mulher permanece sentada salvo as exceções com a anfitriã, pessoas idosas ou religiosas</a:t>
            </a:r>
            <a:r>
              <a:rPr lang="pt-BR" sz="3000" dirty="0" smtClean="0">
                <a:solidFill>
                  <a:srgbClr val="000000"/>
                </a:solidFill>
                <a:latin typeface="ff13"/>
              </a:rPr>
              <a:t>.</a:t>
            </a:r>
          </a:p>
          <a:p>
            <a:pPr marL="457200" indent="-457200" algn="just">
              <a:buFontTx/>
              <a:buChar char="-"/>
            </a:pPr>
            <a:r>
              <a:rPr lang="pt-BR" sz="3000" dirty="0" smtClean="0">
                <a:solidFill>
                  <a:srgbClr val="000000"/>
                </a:solidFill>
                <a:latin typeface="ff13"/>
              </a:rPr>
              <a:t>Atenção </a:t>
            </a:r>
            <a:r>
              <a:rPr lang="pt-BR" sz="3000" dirty="0">
                <a:solidFill>
                  <a:srgbClr val="000000"/>
                </a:solidFill>
                <a:latin typeface="ff13"/>
              </a:rPr>
              <a:t>com as expressões em desuso: “encantado”, “muito prazer”, ”Qual sua graça”. Se já </a:t>
            </a:r>
            <a:r>
              <a:rPr lang="pt-BR" sz="3000" dirty="0" smtClean="0">
                <a:solidFill>
                  <a:srgbClr val="000000"/>
                </a:solidFill>
                <a:latin typeface="ff13"/>
              </a:rPr>
              <a:t>foi apresentado</a:t>
            </a:r>
            <a:r>
              <a:rPr lang="pt-BR" sz="3000" dirty="0">
                <a:solidFill>
                  <a:srgbClr val="000000"/>
                </a:solidFill>
                <a:latin typeface="ff13"/>
              </a:rPr>
              <a:t>, diga apenas, “Como vai”, “</a:t>
            </a:r>
            <a:r>
              <a:rPr lang="pt-BR" sz="3000" dirty="0" smtClean="0">
                <a:solidFill>
                  <a:srgbClr val="000000"/>
                </a:solidFill>
                <a:latin typeface="ff13"/>
              </a:rPr>
              <a:t>Olá.</a:t>
            </a:r>
            <a:endParaRPr lang="pt-BR" sz="3000" dirty="0" smtClean="0">
              <a:solidFill>
                <a:srgbClr val="000000"/>
              </a:solidFill>
              <a:latin typeface="Source Sans Pro"/>
            </a:endParaRPr>
          </a:p>
          <a:p>
            <a:pPr marL="457200" indent="-457200" algn="just">
              <a:buFontTx/>
              <a:buChar char="-"/>
            </a:pPr>
            <a:endParaRPr lang="pt-BR" sz="3000" dirty="0">
              <a:solidFill>
                <a:srgbClr val="000000"/>
              </a:solidFill>
              <a:latin typeface="Source Sans Pro"/>
            </a:endParaRPr>
          </a:p>
          <a:p>
            <a:pPr indent="538163" algn="just"/>
            <a:r>
              <a:rPr lang="pt-BR" sz="3000" dirty="0" smtClean="0">
                <a:solidFill>
                  <a:srgbClr val="000000"/>
                </a:solidFill>
                <a:latin typeface="ff13"/>
              </a:rPr>
              <a:t>Quando </a:t>
            </a:r>
            <a:r>
              <a:rPr lang="pt-BR" sz="3000" dirty="0">
                <a:solidFill>
                  <a:srgbClr val="000000"/>
                </a:solidFill>
                <a:latin typeface="ff13"/>
              </a:rPr>
              <a:t>lhe cabe apresentar alguém, diga o nome completo da pessoa e algo que propicie </a:t>
            </a:r>
            <a:r>
              <a:rPr lang="pt-BR" sz="3000" dirty="0" smtClean="0">
                <a:solidFill>
                  <a:srgbClr val="000000"/>
                </a:solidFill>
                <a:latin typeface="ff13"/>
              </a:rPr>
              <a:t>o início </a:t>
            </a:r>
            <a:r>
              <a:rPr lang="pt-BR" sz="3000" dirty="0">
                <a:solidFill>
                  <a:srgbClr val="000000"/>
                </a:solidFill>
                <a:latin typeface="ff13"/>
              </a:rPr>
              <a:t>de uma conversa</a:t>
            </a:r>
            <a:endParaRPr lang="pt-BR" sz="3000" dirty="0"/>
          </a:p>
        </p:txBody>
      </p:sp>
    </p:spTree>
    <p:extLst>
      <p:ext uri="{BB962C8B-B14F-4D97-AF65-F5344CB8AC3E}">
        <p14:creationId xmlns:p14="http://schemas.microsoft.com/office/powerpoint/2010/main" val="356297015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6678751"/>
          </a:xfrm>
          <a:prstGeom prst="rect">
            <a:avLst/>
          </a:prstGeom>
        </p:spPr>
        <p:txBody>
          <a:bodyPr wrap="square">
            <a:spAutoFit/>
          </a:bodyPr>
          <a:lstStyle/>
          <a:p>
            <a:pPr indent="538163" algn="just"/>
            <a:r>
              <a:rPr lang="pt-BR" sz="3000" dirty="0">
                <a:solidFill>
                  <a:srgbClr val="000000"/>
                </a:solidFill>
                <a:latin typeface="ff13"/>
              </a:rPr>
              <a:t>O "olá!" e o "como vai?" são considerados cumprimentos padrões. Você não precisa </a:t>
            </a:r>
            <a:r>
              <a:rPr lang="pt-BR" sz="3000" dirty="0" smtClean="0">
                <a:solidFill>
                  <a:srgbClr val="000000"/>
                </a:solidFill>
                <a:latin typeface="ff13"/>
              </a:rPr>
              <a:t>usar aquele </a:t>
            </a:r>
            <a:r>
              <a:rPr lang="pt-BR" sz="3000" dirty="0">
                <a:solidFill>
                  <a:srgbClr val="000000"/>
                </a:solidFill>
                <a:latin typeface="ff13"/>
              </a:rPr>
              <a:t>tradicional "muito prazer</a:t>
            </a:r>
            <a:r>
              <a:rPr lang="pt-BR" sz="3000" dirty="0" smtClean="0">
                <a:solidFill>
                  <a:srgbClr val="000000"/>
                </a:solidFill>
                <a:latin typeface="ff13"/>
              </a:rPr>
              <a:t>!“</a:t>
            </a:r>
            <a:endParaRPr lang="pt-BR" sz="3000" dirty="0" smtClean="0">
              <a:solidFill>
                <a:srgbClr val="000000"/>
              </a:solidFill>
              <a:latin typeface="Source Sans Pro"/>
            </a:endParaRPr>
          </a:p>
          <a:p>
            <a:pPr indent="538163" algn="just"/>
            <a:r>
              <a:rPr lang="pt-BR" sz="3000" dirty="0" smtClean="0">
                <a:solidFill>
                  <a:srgbClr val="000000"/>
                </a:solidFill>
                <a:latin typeface="ff13"/>
              </a:rPr>
              <a:t>As </a:t>
            </a:r>
            <a:r>
              <a:rPr lang="pt-BR" sz="3000" dirty="0">
                <a:solidFill>
                  <a:srgbClr val="000000"/>
                </a:solidFill>
                <a:latin typeface="ff13"/>
              </a:rPr>
              <a:t>mulheres também se cumprimentam apertando as mãos</a:t>
            </a:r>
            <a:r>
              <a:rPr lang="pt-BR" sz="3000" dirty="0" smtClean="0">
                <a:solidFill>
                  <a:srgbClr val="000000"/>
                </a:solidFill>
                <a:latin typeface="ff13"/>
              </a:rPr>
              <a:t>.</a:t>
            </a:r>
          </a:p>
          <a:p>
            <a:pPr indent="538163" algn="just"/>
            <a:endParaRPr lang="pt-BR" sz="3000" dirty="0" smtClean="0">
              <a:solidFill>
                <a:srgbClr val="000000"/>
              </a:solidFill>
              <a:latin typeface="ff13"/>
            </a:endParaRPr>
          </a:p>
          <a:p>
            <a:pPr indent="538163" algn="just"/>
            <a:r>
              <a:rPr lang="pt-BR" sz="3000" i="1" u="sng" dirty="0" smtClean="0">
                <a:solidFill>
                  <a:srgbClr val="000000"/>
                </a:solidFill>
                <a:latin typeface="ff13"/>
              </a:rPr>
              <a:t>Uma dúvida muito comum:</a:t>
            </a:r>
            <a:r>
              <a:rPr lang="pt-BR" sz="3000" i="1" dirty="0" smtClean="0">
                <a:solidFill>
                  <a:srgbClr val="000000"/>
                </a:solidFill>
                <a:latin typeface="ff13"/>
              </a:rPr>
              <a:t> </a:t>
            </a:r>
            <a:r>
              <a:rPr lang="pt-BR" sz="3000" dirty="0" smtClean="0"/>
              <a:t>Algumas </a:t>
            </a:r>
            <a:r>
              <a:rPr lang="pt-BR" sz="3000" dirty="0"/>
              <a:t>pessoas ficam em dúvida na hora de apresentar o cônjuge. Diga algo do tipo: "Olá, </a:t>
            </a:r>
            <a:r>
              <a:rPr lang="pt-BR" sz="3000" dirty="0" smtClean="0"/>
              <a:t>esta é </a:t>
            </a:r>
            <a:r>
              <a:rPr lang="pt-BR" sz="3000" dirty="0"/>
              <a:t>minha mulher, </a:t>
            </a:r>
            <a:r>
              <a:rPr lang="pt-BR" sz="3000" dirty="0" smtClean="0"/>
              <a:t>Juliane." </a:t>
            </a:r>
            <a:r>
              <a:rPr lang="pt-BR" sz="3000" dirty="0"/>
              <a:t>E de bom tom e evita constrangimentos</a:t>
            </a:r>
            <a:r>
              <a:rPr lang="pt-BR" sz="3000" dirty="0" smtClean="0"/>
              <a:t>.</a:t>
            </a:r>
            <a:endParaRPr lang="pt-BR" sz="3000" dirty="0"/>
          </a:p>
          <a:p>
            <a:pPr indent="538163" algn="just"/>
            <a:r>
              <a:rPr lang="pt-BR" sz="3000" i="1" u="sng" dirty="0"/>
              <a:t>Pergunta </a:t>
            </a:r>
            <a:r>
              <a:rPr lang="pt-BR" sz="3000" i="1" u="sng" dirty="0" smtClean="0"/>
              <a:t>indiscreta:</a:t>
            </a:r>
            <a:r>
              <a:rPr lang="pt-BR" sz="3000" i="1" dirty="0" smtClean="0"/>
              <a:t> </a:t>
            </a:r>
            <a:r>
              <a:rPr lang="pt-BR" sz="3000" dirty="0" smtClean="0"/>
              <a:t>Nunca </a:t>
            </a:r>
            <a:r>
              <a:rPr lang="pt-BR" sz="3000" dirty="0"/>
              <a:t>se deve perguntar a uma mulher se ela está grávida. Se, por outro lado, ela só </a:t>
            </a:r>
            <a:r>
              <a:rPr lang="pt-BR" sz="3000" dirty="0" smtClean="0"/>
              <a:t>tiver engordado</a:t>
            </a:r>
            <a:r>
              <a:rPr lang="pt-BR" sz="3000" dirty="0"/>
              <a:t>, a situação é constrangedora</a:t>
            </a:r>
            <a:r>
              <a:rPr lang="pt-BR" sz="3000" dirty="0" smtClean="0"/>
              <a:t>.</a:t>
            </a:r>
          </a:p>
          <a:p>
            <a:pPr indent="538163" algn="just"/>
            <a:r>
              <a:rPr lang="pt-BR" sz="3200" i="1" u="sng" dirty="0" smtClean="0"/>
              <a:t>Uma recomendação importante</a:t>
            </a:r>
            <a:r>
              <a:rPr lang="pt-BR" sz="3200" dirty="0" smtClean="0"/>
              <a:t>:</a:t>
            </a:r>
            <a:r>
              <a:rPr lang="pt-BR" sz="3200" dirty="0"/>
              <a:t> </a:t>
            </a:r>
            <a:r>
              <a:rPr lang="pt-BR" sz="3200" dirty="0" smtClean="0"/>
              <a:t>Quando </a:t>
            </a:r>
            <a:r>
              <a:rPr lang="pt-BR" sz="3200" dirty="0"/>
              <a:t>você se apresentar a alguém, não se intitule doutor, professor etc. Se você é doutor</a:t>
            </a:r>
            <a:r>
              <a:rPr lang="pt-BR" sz="3200" dirty="0" smtClean="0"/>
              <a:t>, professor </a:t>
            </a:r>
            <a:r>
              <a:rPr lang="pt-BR" sz="3200" dirty="0"/>
              <a:t>ou magistrado, todos saberão no momento oportuno. Isso não é de bom tom na horada apresentação. Você deve apenas dizer o seu </a:t>
            </a:r>
            <a:r>
              <a:rPr lang="pt-BR" sz="3200" dirty="0" smtClean="0"/>
              <a:t>nome</a:t>
            </a:r>
            <a:r>
              <a:rPr lang="pt-BR" sz="3000" dirty="0"/>
              <a:t>.</a:t>
            </a:r>
            <a:endParaRPr lang="pt-BR" sz="3200" dirty="0"/>
          </a:p>
        </p:txBody>
      </p:sp>
    </p:spTree>
    <p:extLst>
      <p:ext uri="{BB962C8B-B14F-4D97-AF65-F5344CB8AC3E}">
        <p14:creationId xmlns:p14="http://schemas.microsoft.com/office/powerpoint/2010/main" val="27150326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12192000" cy="7626831"/>
          </a:xfrm>
          <a:prstGeom prst="rect">
            <a:avLst/>
          </a:prstGeom>
        </p:spPr>
        <p:txBody>
          <a:bodyPr wrap="square">
            <a:spAutoFit/>
          </a:bodyPr>
          <a:lstStyle/>
          <a:p>
            <a:pPr marL="457200" indent="-457200" algn="just">
              <a:buFontTx/>
              <a:buChar char="-"/>
            </a:pPr>
            <a:r>
              <a:rPr lang="pt-BR" sz="3000" i="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Habilidades necessárias para um negociador não convencional:</a:t>
            </a:r>
            <a:endParaRPr lang="pt-BR" sz="3000"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r>
              <a:rPr lang="pt-BR" sz="3000" dirty="0" smtClean="0"/>
              <a:t>1 - </a:t>
            </a:r>
            <a:r>
              <a:rPr lang="pt-BR" sz="3000" dirty="0"/>
              <a:t>Equívocos – compreender mal a outra parte nos propósitos, através da reformulação de um erro, questão ou resumo. Apresenta a vantagem de forçar a outra parte a esclarecer sua posição e acrescentar alguma informação. </a:t>
            </a:r>
            <a:endParaRPr lang="pt-BR" sz="3000" dirty="0" smtClean="0"/>
          </a:p>
          <a:p>
            <a:pPr algn="just"/>
            <a:r>
              <a:rPr lang="pt-BR" sz="3000" dirty="0" smtClean="0"/>
              <a:t>2 - </a:t>
            </a:r>
            <a:r>
              <a:rPr lang="pt-BR" sz="3000" dirty="0"/>
              <a:t>Exagerar – ampliar tudo aquilo que o outro negociador diz (normalmente isso é feito através de palavras tais como “sempre”, “nunca”, “impossível”, “ninguém”, “todos”, “extremamente”). Tem a vantagem de ser extremamente útil para questionar uma posição extrema que a outra parte está pronta a tomar.</a:t>
            </a:r>
          </a:p>
          <a:p>
            <a:pPr algn="just"/>
            <a:r>
              <a:rPr lang="pt-BR" sz="3000" dirty="0"/>
              <a:t>3- Mudança inesperada – dizer ou fazer algo, repentinamente, que destoe daquilo que está sendo discutido. </a:t>
            </a:r>
            <a:endParaRPr lang="pt-BR" sz="3000" dirty="0" smtClean="0"/>
          </a:p>
          <a:p>
            <a:pPr algn="just"/>
            <a:r>
              <a:rPr lang="pt-BR" sz="3000" dirty="0"/>
              <a:t>4- Ser sarcástico – utilizar-se de zombarias, às custas do outro negociador. Tem como vantagem poder provocar reações </a:t>
            </a:r>
            <a:r>
              <a:rPr lang="pt-BR" sz="3000" dirty="0" smtClean="0"/>
              <a:t>emocionais.</a:t>
            </a:r>
          </a:p>
          <a:p>
            <a:pPr algn="just"/>
            <a:r>
              <a:rPr lang="pt-BR" sz="3000" dirty="0"/>
              <a:t>5- Sufocar a outra parte com um excesso de informações ou questões. </a:t>
            </a:r>
          </a:p>
          <a:p>
            <a:pPr marL="457200" indent="-457200" algn="just">
              <a:lnSpc>
                <a:spcPct val="150000"/>
              </a:lnSpc>
              <a:spcAft>
                <a:spcPts val="0"/>
              </a:spcAft>
              <a:buFontTx/>
              <a:buChar char="-"/>
            </a:pPr>
            <a:endParaRPr lang="pt-BR" sz="3000" i="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67202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396985"/>
            <a:ext cx="12192000" cy="5401479"/>
          </a:xfrm>
          <a:prstGeom prst="rect">
            <a:avLst/>
          </a:prstGeom>
        </p:spPr>
        <p:txBody>
          <a:bodyPr wrap="square">
            <a:spAutoFit/>
          </a:bodyPr>
          <a:lstStyle/>
          <a:p>
            <a:pPr algn="ctr">
              <a:lnSpc>
                <a:spcPct val="150000"/>
              </a:lnSpc>
              <a:spcAft>
                <a:spcPts val="0"/>
              </a:spcAft>
            </a:pPr>
            <a:r>
              <a:rPr lang="pt-BR" sz="3000" b="1" u="sng"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Características de um bom negociador</a:t>
            </a:r>
          </a:p>
          <a:p>
            <a:pPr algn="ctr">
              <a:lnSpc>
                <a:spcPct val="150000"/>
              </a:lnSpc>
              <a:spcAft>
                <a:spcPts val="0"/>
              </a:spcAft>
            </a:pPr>
            <a:endParaRPr lang="pt-B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Atitude (ser proativo);</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pt-BR" sz="3000" spc="75"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Criatividade (ousar, buscar ideias, soluções, alternativas);</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Gosto pelo planejamento (criar estratégias do que você quer e o que o outro quer);</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Orientado por metas (estabelecer metas e objetivos);</a:t>
            </a:r>
            <a:endParaRPr lang="pt-BR"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pt-BR" sz="3000" spc="75"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Assertividade</a:t>
            </a:r>
            <a:r>
              <a:rPr lang="pt-BR" sz="3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(habilidade de expressar ideias, opiniões, sentimentos).</a:t>
            </a:r>
            <a:endParaRPr lang="pt-BR"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448752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p:nvPr/>
        </p:nvPicPr>
        <p:blipFill>
          <a:blip r:embed="rId2">
            <a:extLst>
              <a:ext uri="{28A0092B-C50C-407E-A947-70E740481C1C}">
                <a14:useLocalDpi xmlns:a14="http://schemas.microsoft.com/office/drawing/2010/main" val="0"/>
              </a:ext>
            </a:extLst>
          </a:blip>
          <a:srcRect/>
          <a:stretch>
            <a:fillRect/>
          </a:stretch>
        </p:blipFill>
        <p:spPr bwMode="auto">
          <a:xfrm>
            <a:off x="1976719" y="941294"/>
            <a:ext cx="7639890" cy="4662768"/>
          </a:xfrm>
          <a:prstGeom prst="rect">
            <a:avLst/>
          </a:prstGeom>
          <a:noFill/>
          <a:ln>
            <a:noFill/>
          </a:ln>
        </p:spPr>
      </p:pic>
    </p:spTree>
    <p:extLst>
      <p:ext uri="{BB962C8B-B14F-4D97-AF65-F5344CB8AC3E}">
        <p14:creationId xmlns:p14="http://schemas.microsoft.com/office/powerpoint/2010/main" val="52974984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4823</TotalTime>
  <Words>2306</Words>
  <Application>Microsoft Office PowerPoint</Application>
  <PresentationFormat>Widescreen</PresentationFormat>
  <Paragraphs>340</Paragraphs>
  <Slides>61</Slides>
  <Notes>0</Notes>
  <HiddenSlides>0</HiddenSlides>
  <MMClips>0</MMClips>
  <ScaleCrop>false</ScaleCrop>
  <HeadingPairs>
    <vt:vector size="6" baseType="variant">
      <vt:variant>
        <vt:lpstr>Fontes usadas</vt:lpstr>
      </vt:variant>
      <vt:variant>
        <vt:i4>13</vt:i4>
      </vt:variant>
      <vt:variant>
        <vt:lpstr>Tema</vt:lpstr>
      </vt:variant>
      <vt:variant>
        <vt:i4>1</vt:i4>
      </vt:variant>
      <vt:variant>
        <vt:lpstr>Títulos de slides</vt:lpstr>
      </vt:variant>
      <vt:variant>
        <vt:i4>61</vt:i4>
      </vt:variant>
    </vt:vector>
  </HeadingPairs>
  <TitlesOfParts>
    <vt:vector size="75" baseType="lpstr">
      <vt:lpstr>Arial</vt:lpstr>
      <vt:lpstr>Calibri</vt:lpstr>
      <vt:lpstr>Calibri (corpo)</vt:lpstr>
      <vt:lpstr>Calibri Light</vt:lpstr>
      <vt:lpstr>ff13</vt:lpstr>
      <vt:lpstr>ff14</vt:lpstr>
      <vt:lpstr>ff17</vt:lpstr>
      <vt:lpstr>ff18</vt:lpstr>
      <vt:lpstr>ff24</vt:lpstr>
      <vt:lpstr>Source Sans Pro</vt:lpstr>
      <vt:lpstr>Symbol</vt:lpstr>
      <vt:lpstr>Times New Roman</vt:lpstr>
      <vt:lpstr>Wingdings</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Fernando</dc:creator>
  <cp:lastModifiedBy>pc</cp:lastModifiedBy>
  <cp:revision>191</cp:revision>
  <dcterms:created xsi:type="dcterms:W3CDTF">2018-06-17T22:50:12Z</dcterms:created>
  <dcterms:modified xsi:type="dcterms:W3CDTF">2019-10-17T19:23:13Z</dcterms:modified>
</cp:coreProperties>
</file>