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7" r:id="rId8"/>
    <p:sldId id="283" r:id="rId9"/>
    <p:sldId id="278" r:id="rId10"/>
    <p:sldId id="269" r:id="rId11"/>
    <p:sldId id="282" r:id="rId12"/>
    <p:sldId id="276" r:id="rId13"/>
    <p:sldId id="279" r:id="rId14"/>
    <p:sldId id="285" r:id="rId15"/>
    <p:sldId id="284" r:id="rId16"/>
    <p:sldId id="280" r:id="rId17"/>
    <p:sldId id="258" r:id="rId18"/>
    <p:sldId id="281" r:id="rId19"/>
    <p:sldId id="26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0" autoAdjust="0"/>
  </p:normalViewPr>
  <p:slideViewPr>
    <p:cSldViewPr>
      <p:cViewPr varScale="1">
        <p:scale>
          <a:sx n="77" d="100"/>
          <a:sy n="77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F32B0A-46A2-4FA3-81D6-0BF8B886F40D}" type="datetimeFigureOut">
              <a:rPr lang="pt-BR" smtClean="0"/>
              <a:pPr/>
              <a:t>30/07/2019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A0502E-0BA5-4B14-B4DD-21980434BD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TECIDO ÓSSEO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considerado como uma forma especializada de tecido conjuntivo;</a:t>
            </a:r>
          </a:p>
          <a:p>
            <a:r>
              <a:rPr lang="pt-BR" dirty="0" smtClean="0"/>
              <a:t>A flexibilidade existente na cartilagem desaparece no tecido ósseo em razão da presença de sais minerais na substância intercelular tornando-o um dos tecidos mais duros do organismo;</a:t>
            </a:r>
          </a:p>
          <a:p>
            <a:r>
              <a:rPr lang="pt-BR" dirty="0" smtClean="0"/>
              <a:t>Tem a função de sustentação, proteção, locomoção e também como reservatório de minerais.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OSTEÓCITOS</a:t>
            </a:r>
            <a:endParaRPr lang="pt-BR" dirty="0"/>
          </a:p>
        </p:txBody>
      </p:sp>
      <p:pic>
        <p:nvPicPr>
          <p:cNvPr id="4" name="Picture 2" descr="110 p2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982119" y="1527175"/>
            <a:ext cx="314325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876300"/>
            <a:ext cx="5162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OSTEOCLASTOS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É uma célula gigante com vários núcleos;</a:t>
            </a:r>
          </a:p>
          <a:p>
            <a:r>
              <a:rPr lang="pt-BR" dirty="0" smtClean="0"/>
              <a:t>Possui numerosos lisossomos e mitocôndrias;</a:t>
            </a:r>
          </a:p>
          <a:p>
            <a:r>
              <a:rPr lang="pt-BR" dirty="0" smtClean="0"/>
              <a:t>Encontram-se em cavidades rasas na superfície do osso, chamamos de lacunas de </a:t>
            </a:r>
            <a:r>
              <a:rPr lang="pt-BR" dirty="0" err="1" smtClean="0"/>
              <a:t>Howship</a:t>
            </a:r>
            <a:r>
              <a:rPr lang="pt-BR" dirty="0" smtClean="0"/>
              <a:t> e que representam áreas de reabsorção do tecido ósseo;</a:t>
            </a:r>
          </a:p>
          <a:p>
            <a:r>
              <a:rPr lang="pt-BR" dirty="0" smtClean="0"/>
              <a:t>A membrana celular do </a:t>
            </a:r>
            <a:r>
              <a:rPr lang="pt-BR" dirty="0" err="1" smtClean="0"/>
              <a:t>osteoclasto</a:t>
            </a:r>
            <a:r>
              <a:rPr lang="pt-BR" dirty="0" smtClean="0"/>
              <a:t> próximo do osso sofre um </a:t>
            </a:r>
            <a:r>
              <a:rPr lang="pt-BR" dirty="0" err="1" smtClean="0"/>
              <a:t>pregueamento</a:t>
            </a:r>
            <a:r>
              <a:rPr lang="pt-BR" dirty="0" smtClean="0"/>
              <a:t> que passa a ser chamada de borda franjada ou em escova.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OSTEOCLASTOS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Quanto mais proeminente for esta borda, maior é a atividade de reabsorção do </a:t>
            </a:r>
            <a:r>
              <a:rPr lang="pt-BR" dirty="0" err="1" smtClean="0"/>
              <a:t>osteoclasto</a:t>
            </a:r>
            <a:r>
              <a:rPr lang="pt-BR" dirty="0" smtClean="0"/>
              <a:t>;</a:t>
            </a:r>
          </a:p>
          <a:p>
            <a:r>
              <a:rPr lang="pt-BR" dirty="0" smtClean="0"/>
              <a:t>Não se conhece exatamente o mecanismo da reabsorção parece que o </a:t>
            </a:r>
            <a:r>
              <a:rPr lang="pt-BR" dirty="0" err="1" smtClean="0"/>
              <a:t>osteoclasto</a:t>
            </a:r>
            <a:r>
              <a:rPr lang="pt-BR" dirty="0" smtClean="0"/>
              <a:t>  produz, em primeiro lugar, ácido cítrico para dissolver os sais minerais. Depois libera enzimas proteolíticas que vão degradar a matriz orgânica. Finalmente este material é </a:t>
            </a:r>
            <a:r>
              <a:rPr lang="pt-BR" dirty="0" err="1" smtClean="0"/>
              <a:t>despolimerizado</a:t>
            </a:r>
            <a:r>
              <a:rPr lang="pt-BR" dirty="0" smtClean="0"/>
              <a:t> em moléculas e absorvido pelo </a:t>
            </a:r>
            <a:r>
              <a:rPr lang="pt-BR" dirty="0" err="1" smtClean="0"/>
              <a:t>osteoclasto</a:t>
            </a:r>
            <a:r>
              <a:rPr lang="pt-BR" dirty="0" smtClean="0"/>
              <a:t> ou células auxiliar. 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88641"/>
            <a:ext cx="619268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42913"/>
            <a:ext cx="712879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sso osteoclasto"/>
          <p:cNvPicPr>
            <a:picLocks noChangeAspect="1" noChangeArrowheads="1"/>
          </p:cNvPicPr>
          <p:nvPr/>
        </p:nvPicPr>
        <p:blipFill>
          <a:blip r:embed="rId2"/>
          <a:srcRect r="-6"/>
          <a:stretch>
            <a:fillRect/>
          </a:stretch>
        </p:blipFill>
        <p:spPr bwMode="auto">
          <a:xfrm>
            <a:off x="500034" y="1412776"/>
            <a:ext cx="8143932" cy="4713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osso osteoblas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67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PERIÓSTEO E ENDÓSTEO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Periósteo é uma membrana de tecido conjuntivo que reveste externamente o osso. É formado por duas camadas, uma mais externa de tecido conjuntivo denso e uma mais interna rica em células e vasos sanguíneos.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endósteo</a:t>
            </a:r>
            <a:r>
              <a:rPr lang="pt-BR" dirty="0" smtClean="0"/>
              <a:t> é constituído de uma delgada camada de tecido conjuntivo reticular e células com potencial </a:t>
            </a:r>
            <a:r>
              <a:rPr lang="pt-BR" dirty="0" err="1" smtClean="0"/>
              <a:t>osteogênico</a:t>
            </a:r>
            <a:r>
              <a:rPr lang="pt-BR" dirty="0" smtClean="0"/>
              <a:t> que reveste as cavidades medulares do osso.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osseo lon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35785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SUBSTÂNCIA INTERCELULAR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composta de aproximadamente 65% de sais minerais e 35% de substância orgânica;</a:t>
            </a:r>
          </a:p>
          <a:p>
            <a:r>
              <a:rPr lang="pt-BR" dirty="0" smtClean="0"/>
              <a:t>A matriz orgânica dos tecidos conjuntivos </a:t>
            </a:r>
            <a:r>
              <a:rPr lang="pt-BR" dirty="0" err="1" smtClean="0"/>
              <a:t>mineralizados</a:t>
            </a:r>
            <a:r>
              <a:rPr lang="pt-BR" dirty="0" smtClean="0"/>
              <a:t> é sempre constituída de colágeno associado a vários tipos de macromoléculas como </a:t>
            </a:r>
            <a:r>
              <a:rPr lang="pt-BR" dirty="0" err="1" smtClean="0"/>
              <a:t>glicoproteínas</a:t>
            </a:r>
            <a:r>
              <a:rPr lang="pt-BR" dirty="0" smtClean="0"/>
              <a:t> e </a:t>
            </a:r>
            <a:r>
              <a:rPr lang="pt-BR" dirty="0" err="1" smtClean="0"/>
              <a:t>proteoglicanas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Aproximadamente 95% da matriz orgânica é formada por fibras colágenas e 5 % de substância fundamental amorfa.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CÉLULAS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No osso são encontrados três tipos celulares, cada qual com a função específica. O osteoblasto que secreta a matriz orgânica, o </a:t>
            </a:r>
            <a:r>
              <a:rPr lang="pt-BR" dirty="0" err="1" smtClean="0"/>
              <a:t>osteócito</a:t>
            </a:r>
            <a:r>
              <a:rPr lang="pt-BR" dirty="0" smtClean="0"/>
              <a:t> que mantém o osso e o </a:t>
            </a:r>
            <a:r>
              <a:rPr lang="pt-BR" dirty="0" err="1" smtClean="0"/>
              <a:t>osteoclasto</a:t>
            </a:r>
            <a:r>
              <a:rPr lang="pt-BR" dirty="0" smtClean="0"/>
              <a:t> que reabsorve o tecido ósseo.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OSTEOBLASTOS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Célula responsável pela síntese das fibras colágenas e da substância fundamental amorfa que vão constituir a matriz orgânica do osso;</a:t>
            </a:r>
          </a:p>
          <a:p>
            <a:r>
              <a:rPr lang="pt-BR" dirty="0" smtClean="0"/>
              <a:t>Sua ultra-estrutura é característica de uma célula secretora, pois apresenta um proeminente aparelho de </a:t>
            </a:r>
            <a:r>
              <a:rPr lang="pt-BR" dirty="0" err="1" smtClean="0"/>
              <a:t>Golgi</a:t>
            </a:r>
            <a:r>
              <a:rPr lang="pt-BR" dirty="0" smtClean="0"/>
              <a:t> e um retículo endoplasmático bem desenvolvido.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OSTEOBLASTOS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Quando a atividade secretora cessa ou diminui, o osteoblasto torna-se achatado. A medida que a matriz vai sendo depositada, alguns osteoblastos ficam retidos no meio dela e passam a ser chamados osteócitos.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sseo osteoblasto 2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r="15" b="15"/>
          <a:stretch>
            <a:fillRect/>
          </a:stretch>
        </p:blipFill>
        <p:spPr bwMode="auto">
          <a:xfrm>
            <a:off x="928662" y="428605"/>
            <a:ext cx="7572428" cy="571504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635896" y="46531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osteócitos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8104" y="306896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mic Sans MS" pitchFamily="66" charset="0"/>
              </a:rPr>
              <a:t>Células osteogênicas</a:t>
            </a:r>
          </a:p>
          <a:p>
            <a:pPr algn="ctr"/>
            <a:r>
              <a:rPr lang="pt-BR" b="1" dirty="0" smtClean="0">
                <a:latin typeface="Comic Sans MS" pitchFamily="66" charset="0"/>
              </a:rPr>
              <a:t>e</a:t>
            </a:r>
          </a:p>
          <a:p>
            <a:pPr algn="ctr"/>
            <a:r>
              <a:rPr lang="pt-BR" b="1" dirty="0" smtClean="0">
                <a:latin typeface="Comic Sans MS" pitchFamily="66" charset="0"/>
              </a:rPr>
              <a:t>Osteoblastos</a:t>
            </a:r>
            <a:endParaRPr lang="en-US" b="1" dirty="0" smtClean="0">
              <a:latin typeface="Comic Sans MS" pitchFamily="66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OSTEÓCITOS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a matriz orgânica sofre </a:t>
            </a:r>
            <a:r>
              <a:rPr lang="pt-BR" dirty="0" err="1" smtClean="0"/>
              <a:t>mineralização</a:t>
            </a:r>
            <a:r>
              <a:rPr lang="pt-BR" dirty="0" smtClean="0"/>
              <a:t>, cada </a:t>
            </a:r>
            <a:r>
              <a:rPr lang="pt-BR" dirty="0" err="1" smtClean="0"/>
              <a:t>osteócito</a:t>
            </a:r>
            <a:r>
              <a:rPr lang="pt-BR" dirty="0" smtClean="0"/>
              <a:t> ocupa uma pequena cavidade de forma elíptica chamada de lacuna;</a:t>
            </a:r>
          </a:p>
          <a:p>
            <a:r>
              <a:rPr lang="pt-BR" dirty="0" smtClean="0"/>
              <a:t>De cada lacuna saem delgados canais chamados canalículos nos quais se alojam os prolongamentos dos osteócitos;</a:t>
            </a:r>
          </a:p>
          <a:p>
            <a:r>
              <a:rPr lang="pt-BR" dirty="0" smtClean="0"/>
              <a:t>Os osteócitos mantém contato com os osteócitos vizinhos e com os osteoblastos situados na periferia do osso, formando um verdadeiro sincício.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60647"/>
            <a:ext cx="6264696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OSTEÓCITOS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Possuem uma forma achatada com numerosos prolongamentos citoplasmáticos e núcleo com a cromatina condensada;</a:t>
            </a:r>
          </a:p>
          <a:p>
            <a:r>
              <a:rPr lang="pt-BR" dirty="0" smtClean="0"/>
              <a:t>Revela-se pobre em retículo endoplasmático rugoso e um aparelho de </a:t>
            </a:r>
            <a:r>
              <a:rPr lang="pt-BR" dirty="0" err="1" smtClean="0"/>
              <a:t>Golgi</a:t>
            </a:r>
            <a:r>
              <a:rPr lang="pt-BR" dirty="0" smtClean="0"/>
              <a:t> pouco desenvolvido;</a:t>
            </a:r>
          </a:p>
          <a:p>
            <a:r>
              <a:rPr lang="pt-BR" dirty="0" smtClean="0"/>
              <a:t>Atribui-se a eles a função de manter a vitalidade óssea.</a:t>
            </a:r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Personalizada 2">
      <a:dk1>
        <a:sysClr val="windowText" lastClr="000000"/>
      </a:dk1>
      <a:lt1>
        <a:srgbClr val="C0504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EB2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541</Words>
  <Application>Microsoft Office PowerPoint</Application>
  <PresentationFormat>Apresentação na tela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Comic Sans MS</vt:lpstr>
      <vt:lpstr>Georgia</vt:lpstr>
      <vt:lpstr>Wingdings</vt:lpstr>
      <vt:lpstr>Wingdings 2</vt:lpstr>
      <vt:lpstr>Cívico</vt:lpstr>
      <vt:lpstr>TECIDO ÓSSEO</vt:lpstr>
      <vt:lpstr>SUBSTÂNCIA INTERCELULAR</vt:lpstr>
      <vt:lpstr>CÉLULAS</vt:lpstr>
      <vt:lpstr>OSTEOBLASTOS</vt:lpstr>
      <vt:lpstr>OSTEOBLASTOS</vt:lpstr>
      <vt:lpstr>Apresentação do PowerPoint</vt:lpstr>
      <vt:lpstr>OSTEÓCITOS</vt:lpstr>
      <vt:lpstr>Apresentação do PowerPoint</vt:lpstr>
      <vt:lpstr>OSTEÓCITOS</vt:lpstr>
      <vt:lpstr>OSTEÓCITOS</vt:lpstr>
      <vt:lpstr>Apresentação do PowerPoint</vt:lpstr>
      <vt:lpstr>OSTEOCLASTOS</vt:lpstr>
      <vt:lpstr>OSTEOCLASTOS</vt:lpstr>
      <vt:lpstr>Apresentação do PowerPoint</vt:lpstr>
      <vt:lpstr>Apresentação do PowerPoint</vt:lpstr>
      <vt:lpstr>Apresentação do PowerPoint</vt:lpstr>
      <vt:lpstr>Apresentação do PowerPoint</vt:lpstr>
      <vt:lpstr>PERIÓSTEO E ENDÓSTEO</vt:lpstr>
      <vt:lpstr>Apresentação do PowerPoint</vt:lpstr>
    </vt:vector>
  </TitlesOfParts>
  <Company>part.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Osteócitos</dc:title>
  <dc:creator>Liz Regina</dc:creator>
  <cp:lastModifiedBy>Usuario</cp:lastModifiedBy>
  <cp:revision>8</cp:revision>
  <dcterms:created xsi:type="dcterms:W3CDTF">2010-01-21T01:43:50Z</dcterms:created>
  <dcterms:modified xsi:type="dcterms:W3CDTF">2019-07-31T00:36:12Z</dcterms:modified>
</cp:coreProperties>
</file>