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96" r:id="rId5"/>
    <p:sldId id="297" r:id="rId6"/>
    <p:sldId id="305" r:id="rId7"/>
    <p:sldId id="306" r:id="rId8"/>
    <p:sldId id="298" r:id="rId9"/>
    <p:sldId id="299" r:id="rId10"/>
    <p:sldId id="321" r:id="rId11"/>
    <p:sldId id="309" r:id="rId12"/>
    <p:sldId id="310" r:id="rId13"/>
    <p:sldId id="311" r:id="rId14"/>
    <p:sldId id="312" r:id="rId15"/>
    <p:sldId id="322" r:id="rId16"/>
    <p:sldId id="323" r:id="rId17"/>
    <p:sldId id="324" r:id="rId18"/>
    <p:sldId id="325" r:id="rId19"/>
    <p:sldId id="300" r:id="rId20"/>
    <p:sldId id="313" r:id="rId21"/>
    <p:sldId id="314" r:id="rId22"/>
    <p:sldId id="315" r:id="rId23"/>
    <p:sldId id="301" r:id="rId24"/>
    <p:sldId id="326" r:id="rId25"/>
    <p:sldId id="319" r:id="rId26"/>
    <p:sldId id="320" r:id="rId27"/>
    <p:sldId id="302" r:id="rId28"/>
    <p:sldId id="303" r:id="rId29"/>
    <p:sldId id="277" r:id="rId30"/>
    <p:sldId id="278" r:id="rId31"/>
    <p:sldId id="280" r:id="rId32"/>
    <p:sldId id="284" r:id="rId33"/>
    <p:sldId id="288" r:id="rId34"/>
    <p:sldId id="291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FBD3-BC6A-49D4-AD4F-058099B13568}" type="datetimeFigureOut">
              <a:rPr lang="pt-BR" smtClean="0"/>
              <a:pPr/>
              <a:t>28/10/2018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52712-9927-432E-8B64-4AFB8E78541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afh.bio.br/img/musculo3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368151"/>
          </a:xfrm>
        </p:spPr>
        <p:txBody>
          <a:bodyPr/>
          <a:lstStyle/>
          <a:p>
            <a:r>
              <a:rPr lang="pt-BR" dirty="0" smtClean="0"/>
              <a:t>TECIDO MUSCULAR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5" descr="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827584" y="1700808"/>
            <a:ext cx="6408712" cy="496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899592" y="549275"/>
          <a:ext cx="7632848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Photo Editor Photo" r:id="rId3" imgW="11155332" imgH="13676190" progId="">
                  <p:embed/>
                </p:oleObj>
              </mc:Choice>
              <mc:Fallback>
                <p:oleObj name="Photo Editor Photo" r:id="rId3" imgW="11155332" imgH="1367619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549275"/>
                        <a:ext cx="7632848" cy="583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MUSCULOESTRIADOESQ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803400"/>
            <a:ext cx="4191000" cy="319246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79513" y="3244334"/>
            <a:ext cx="21602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pt-BR" dirty="0" smtClean="0"/>
              <a:t>Músculo esquelético em corte longitudinal.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ibramuscularestriaDAESQUELÉT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667000"/>
            <a:ext cx="5195888" cy="3303588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2286000" y="404665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dirty="0" smtClean="0"/>
              <a:t>Aspectos histológicos característicos das fibras musculares esqueléticas em corte longitudinal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820738"/>
            <a:ext cx="7924800" cy="55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467544" y="188641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u="sng" dirty="0" smtClean="0"/>
              <a:t>CONSTITUIÇÃO  HISTOLÓGICA DA FIBRA MUSCULAR</a:t>
            </a:r>
            <a:endParaRPr lang="pt-BR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8313" y="1987550"/>
            <a:ext cx="8280400" cy="4321175"/>
            <a:chOff x="567" y="1406"/>
            <a:chExt cx="4717" cy="2432"/>
          </a:xfrm>
        </p:grpSpPr>
        <p:graphicFrame>
          <p:nvGraphicFramePr>
            <p:cNvPr id="3" name="Object 6"/>
            <p:cNvGraphicFramePr>
              <a:graphicFrameLocks noChangeAspect="1"/>
            </p:cNvGraphicFramePr>
            <p:nvPr/>
          </p:nvGraphicFramePr>
          <p:xfrm>
            <a:off x="567" y="1406"/>
            <a:ext cx="4717" cy="2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07" name="Imagem de bitmap" r:id="rId3" imgW="5638095" imgH="3457143" progId="PBrush">
                    <p:embed/>
                  </p:oleObj>
                </mc:Choice>
                <mc:Fallback>
                  <p:oleObj name="Imagem de bitmap" r:id="rId3" imgW="5638095" imgH="3457143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1406"/>
                          <a:ext cx="4717" cy="2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AutoShape 8"/>
            <p:cNvSpPr>
              <a:spLocks noChangeArrowheads="1"/>
            </p:cNvSpPr>
            <p:nvPr/>
          </p:nvSpPr>
          <p:spPr bwMode="auto">
            <a:xfrm rot="5400000">
              <a:off x="3107" y="1479"/>
              <a:ext cx="182" cy="4083"/>
            </a:xfrm>
            <a:prstGeom prst="can">
              <a:avLst>
                <a:gd name="adj" fmla="val 90048"/>
              </a:avLst>
            </a:prstGeom>
            <a:noFill/>
            <a:ln w="28575">
              <a:solidFill>
                <a:srgbClr val="EF2A0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" name="Retângulo 4"/>
          <p:cNvSpPr/>
          <p:nvPr/>
        </p:nvSpPr>
        <p:spPr>
          <a:xfrm>
            <a:off x="683568" y="332656"/>
            <a:ext cx="8064896" cy="832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Sarcômeros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65000"/>
              </a:lnSpc>
            </a:pPr>
            <a:endParaRPr lang="en-US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65000"/>
              </a:lnSpc>
            </a:pP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Unidades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que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se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repetem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ao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longo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uma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miofibrila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formando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estriações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736725"/>
            <a:ext cx="4752975" cy="46482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5580112" y="2164039"/>
            <a:ext cx="3168352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É formado   por: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endParaRPr lang="pt-BR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pt-BR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2 linhas </a:t>
            </a:r>
            <a:r>
              <a:rPr lang="pt-B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pt-BR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1 banda </a:t>
            </a:r>
            <a:r>
              <a:rPr lang="pt-B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pt-BR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pt-BR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1 banda </a:t>
            </a:r>
            <a:r>
              <a:rPr lang="pt-B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342900" indent="-342900" algn="just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pt-BR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pt-B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2 semi-bandas </a:t>
            </a:r>
            <a:r>
              <a:rPr lang="pt-B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endParaRPr lang="pt-BR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225" y="528638"/>
            <a:ext cx="706755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332655"/>
            <a:ext cx="7776864" cy="626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3" y="623888"/>
            <a:ext cx="8064897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 LISO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Quase todo órgão do corpo contém músculo liso, o que significa que parte das nossas funções corporais depende da contração destes músculos;</a:t>
            </a:r>
          </a:p>
          <a:p>
            <a:r>
              <a:rPr lang="pt-BR" dirty="0" smtClean="0"/>
              <a:t>O músculo liso é composto de células longas e fusiformes, com apenas um núcleo situado centralmente e como o nome diz, não possui estrias transversais;</a:t>
            </a:r>
          </a:p>
          <a:p>
            <a:r>
              <a:rPr lang="pt-BR" dirty="0" smtClean="0"/>
              <a:t>As células se agrupam muito perto umas das outras, e se situam em tão estreito contato que é, na maioria das vezes, difícil ver os seus limites;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igura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84888" y="0"/>
            <a:ext cx="3059112" cy="2293938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pic>
        <p:nvPicPr>
          <p:cNvPr id="3" name="Picture 4" descr="Figura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4888" y="2349500"/>
            <a:ext cx="3059112" cy="215900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</p:pic>
      <p:pic>
        <p:nvPicPr>
          <p:cNvPr id="4" name="Picture 7" descr="http://www.afh.bio.br/img/musculo3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081713" y="4560888"/>
            <a:ext cx="3062287" cy="22971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83568" y="260648"/>
            <a:ext cx="48245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Músculo Estriado Esquelético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Célula longa, multinucleada com estrias.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Contração: forte, rápida e voluntária.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395536" y="2564904"/>
            <a:ext cx="5400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Músculo Estriado Cardíaco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Célula alongada, ramificada, com estrias, discos intercalares.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Contração: forte, rápida, contínua e involuntária.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1560" y="4906323"/>
            <a:ext cx="47525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Músculo Liso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Célula fusiforme, não possui estrias.</a:t>
            </a:r>
          </a:p>
          <a:p>
            <a:pPr lvl="1"/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Contração lenta, fraca e involuntária.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376238" y="685800"/>
          <a:ext cx="8393112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Photo Editor Photo" r:id="rId3" imgW="8392696" imgH="4791744" progId="">
                  <p:embed/>
                </p:oleObj>
              </mc:Choice>
              <mc:Fallback>
                <p:oleObj name="Photo Editor Photo" r:id="rId3" imgW="8392696" imgH="479174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685800"/>
                        <a:ext cx="8393112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7" y="500063"/>
            <a:ext cx="8280921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1675" y="1400175"/>
            <a:ext cx="520065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 LISO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Este músculo é encontrado na maioria dos órgãos, como por exemplo, nas paredes do tubo </a:t>
            </a:r>
            <a:r>
              <a:rPr lang="pt-BR" dirty="0" err="1" smtClean="0"/>
              <a:t>digestório</a:t>
            </a:r>
            <a:r>
              <a:rPr lang="pt-BR" dirty="0" smtClean="0"/>
              <a:t>, útero, </a:t>
            </a:r>
            <a:r>
              <a:rPr lang="pt-BR" dirty="0" err="1" smtClean="0"/>
              <a:t>uretéres</a:t>
            </a:r>
            <a:r>
              <a:rPr lang="pt-BR" dirty="0" smtClean="0"/>
              <a:t>, vasos sanguíneos, etc.</a:t>
            </a:r>
          </a:p>
          <a:p>
            <a:r>
              <a:rPr lang="pt-BR" dirty="0" smtClean="0"/>
              <a:t>O citoplasma das células musculares lisas contém também filamentos de </a:t>
            </a:r>
            <a:r>
              <a:rPr lang="pt-BR" dirty="0" err="1" smtClean="0"/>
              <a:t>actina</a:t>
            </a:r>
            <a:r>
              <a:rPr lang="pt-BR" dirty="0" smtClean="0"/>
              <a:t> e miosina.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1675" y="260648"/>
            <a:ext cx="520065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50950"/>
            <a:ext cx="81534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179512" y="4725144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>
                <a:latin typeface="Arial" charset="0"/>
              </a:rPr>
              <a:t>“A ação responsável pela contração do músculo ocorre dentro do </a:t>
            </a:r>
            <a:r>
              <a:rPr lang="pt-BR" b="1" u="sng" dirty="0" err="1" smtClean="0">
                <a:latin typeface="Arial" charset="0"/>
              </a:rPr>
              <a:t>sarcômero</a:t>
            </a:r>
            <a:r>
              <a:rPr lang="pt-BR" b="1" u="sng" dirty="0" smtClean="0">
                <a:latin typeface="Arial" charset="0"/>
              </a:rPr>
              <a:t>,</a:t>
            </a:r>
            <a:r>
              <a:rPr lang="pt-BR" b="1" dirty="0" smtClean="0">
                <a:latin typeface="Arial" charset="0"/>
              </a:rPr>
              <a:t> com as pontes cruzadas dos filamentos de miosina, puxam, soltam e </a:t>
            </a:r>
            <a:r>
              <a:rPr lang="pt-BR" b="1" dirty="0" err="1" smtClean="0">
                <a:latin typeface="Arial" charset="0"/>
              </a:rPr>
              <a:t>reconectam-se</a:t>
            </a:r>
            <a:r>
              <a:rPr lang="pt-BR" b="1" dirty="0" smtClean="0">
                <a:latin typeface="Arial" charset="0"/>
              </a:rPr>
              <a:t> aos locais específicos no filamento de </a:t>
            </a:r>
            <a:r>
              <a:rPr lang="pt-BR" b="1" dirty="0" err="1" smtClean="0">
                <a:latin typeface="Arial" charset="0"/>
              </a:rPr>
              <a:t>actina</a:t>
            </a:r>
            <a:r>
              <a:rPr lang="pt-BR" b="1" dirty="0" smtClean="0">
                <a:latin typeface="Arial" charset="0"/>
              </a:rPr>
              <a:t>”.</a:t>
            </a:r>
            <a:endParaRPr lang="pt-BR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609600" y="1295400"/>
          <a:ext cx="8001000" cy="527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Photo Editor Photo" r:id="rId3" imgW="8516539" imgH="6287378" progId="">
                  <p:embed/>
                </p:oleObj>
              </mc:Choice>
              <mc:Fallback>
                <p:oleObj name="Photo Editor Photo" r:id="rId3" imgW="8516539" imgH="628737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95400"/>
                        <a:ext cx="8001000" cy="527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 CARDÍACO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célula muscular cardíaca é semelhante à fibra muscular estriada esquelética pois o </a:t>
            </a:r>
            <a:r>
              <a:rPr lang="pt-BR" dirty="0" err="1" smtClean="0"/>
              <a:t>sarcoplasma</a:t>
            </a:r>
            <a:r>
              <a:rPr lang="pt-BR" dirty="0" smtClean="0"/>
              <a:t> também possui </a:t>
            </a:r>
            <a:r>
              <a:rPr lang="pt-BR" dirty="0" err="1" smtClean="0"/>
              <a:t>miofibrilas</a:t>
            </a:r>
            <a:r>
              <a:rPr lang="pt-BR" dirty="0" smtClean="0"/>
              <a:t> com </a:t>
            </a:r>
            <a:r>
              <a:rPr lang="pt-BR" dirty="0" err="1" smtClean="0"/>
              <a:t>estriações</a:t>
            </a:r>
            <a:r>
              <a:rPr lang="pt-BR" dirty="0" smtClean="0"/>
              <a:t> transversais;</a:t>
            </a:r>
          </a:p>
          <a:p>
            <a:r>
              <a:rPr lang="pt-BR" dirty="0" smtClean="0"/>
              <a:t>Possui um único núcleo, embora algumas vezes existam dois situados na centro da célula;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 CARDÍACO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Uma das características morfológicas marcante da célula muscular cardíaca é a presença de linhas escuras transversais, </a:t>
            </a:r>
            <a:r>
              <a:rPr lang="pt-BR" dirty="0" err="1" smtClean="0"/>
              <a:t>frequentemente</a:t>
            </a:r>
            <a:r>
              <a:rPr lang="pt-BR" dirty="0" smtClean="0"/>
              <a:t> em forma de degraus, denominados discos intercalares;</a:t>
            </a:r>
          </a:p>
          <a:p>
            <a:r>
              <a:rPr lang="pt-BR" dirty="0" smtClean="0"/>
              <a:t> O </a:t>
            </a:r>
            <a:r>
              <a:rPr lang="pt-BR" dirty="0" err="1" smtClean="0"/>
              <a:t>sarcoplasma</a:t>
            </a:r>
            <a:r>
              <a:rPr lang="pt-BR" dirty="0" smtClean="0"/>
              <a:t> de uma célula muscular cardíaca contém </a:t>
            </a:r>
            <a:r>
              <a:rPr lang="pt-BR" dirty="0" err="1" smtClean="0"/>
              <a:t>miofibrilas</a:t>
            </a:r>
            <a:r>
              <a:rPr lang="pt-BR" dirty="0" smtClean="0"/>
              <a:t>, entre as quais estão presentes abundantes mitocôndrias, refletindo as consideráveis necessidades energéticas do músculo cardíaco.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l="22501" t="23334" r="21500" b="25999"/>
          <a:stretch>
            <a:fillRect/>
          </a:stretch>
        </p:blipFill>
        <p:spPr bwMode="auto">
          <a:xfrm>
            <a:off x="971550" y="876300"/>
            <a:ext cx="7115175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95536" y="332655"/>
          <a:ext cx="8424938" cy="6264697"/>
        </p:xfrm>
        <a:graphic>
          <a:graphicData uri="http://schemas.openxmlformats.org/drawingml/2006/table">
            <a:tbl>
              <a:tblPr/>
              <a:tblGrid>
                <a:gridCol w="2310997"/>
                <a:gridCol w="1899950"/>
                <a:gridCol w="2090249"/>
                <a:gridCol w="2123742"/>
              </a:tblGrid>
              <a:tr h="756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Características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Liso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Esquelético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Cardíaco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3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Forma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Fusiforme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Filamentar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Filamentar ramificada</a:t>
                      </a:r>
                      <a:b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</a:b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(a</a:t>
                      </a: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nastomosada)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Tamanho</a:t>
                      </a: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Diâmetro: 7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 Comprimento: 100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30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 Centímetros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15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  100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Estrias transversais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Não há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Há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Há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Núcleo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1 central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Muitos periféricos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1  central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Discos intercalares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Não há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Não há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Há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Contração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Lenta, involuntária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Rápida, voluntária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Rápida, involuntária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82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Apresentação</a:t>
                      </a: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Formam camadas envolvendo órgãos.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Formam pacotes bem definidos que são os músculos esqueléticos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Verdana" pitchFamily="34" charset="0"/>
                        </a:rPr>
                        <a:t>Formam as paredes do coração (miocárdio)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16013" y="1412875"/>
            <a:ext cx="6743700" cy="3395663"/>
            <a:chOff x="220" y="1536"/>
            <a:chExt cx="5348" cy="2592"/>
          </a:xfrm>
        </p:grpSpPr>
        <p:pic>
          <p:nvPicPr>
            <p:cNvPr id="3" name="Picture 3" descr="014"/>
            <p:cNvPicPr>
              <a:picLocks noChangeAspect="1" noChangeArrowheads="1"/>
            </p:cNvPicPr>
            <p:nvPr/>
          </p:nvPicPr>
          <p:blipFill>
            <a:blip r:embed="rId2">
              <a:lum bright="-40000" contrast="40000"/>
            </a:blip>
            <a:srcRect t="63307"/>
            <a:stretch>
              <a:fillRect/>
            </a:stretch>
          </p:blipFill>
          <p:spPr bwMode="auto">
            <a:xfrm>
              <a:off x="220" y="2115"/>
              <a:ext cx="5348" cy="2013"/>
            </a:xfrm>
            <a:prstGeom prst="rect">
              <a:avLst/>
            </a:prstGeom>
            <a:noFill/>
          </p:spPr>
        </p:pic>
        <p:sp>
          <p:nvSpPr>
            <p:cNvPr id="4" name="Line 5"/>
            <p:cNvSpPr>
              <a:spLocks noChangeShapeType="1"/>
            </p:cNvSpPr>
            <p:nvPr/>
          </p:nvSpPr>
          <p:spPr bwMode="auto">
            <a:xfrm>
              <a:off x="1776" y="3072"/>
              <a:ext cx="378" cy="24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>
              <a:off x="3558" y="3072"/>
              <a:ext cx="378" cy="24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AutoShape 8"/>
            <p:cNvSpPr>
              <a:spLocks/>
            </p:cNvSpPr>
            <p:nvPr/>
          </p:nvSpPr>
          <p:spPr bwMode="auto">
            <a:xfrm rot="5400000">
              <a:off x="2712" y="840"/>
              <a:ext cx="288" cy="2256"/>
            </a:xfrm>
            <a:prstGeom prst="leftBrace">
              <a:avLst>
                <a:gd name="adj1" fmla="val 65278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2304" y="1536"/>
              <a:ext cx="1919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800">
                  <a:solidFill>
                    <a:schemeClr val="accent1"/>
                  </a:solidFill>
                </a:rPr>
                <a:t>sarcômero</a:t>
              </a:r>
            </a:p>
          </p:txBody>
        </p:sp>
      </p:grpSp>
      <p:pic>
        <p:nvPicPr>
          <p:cNvPr id="8" name="Picture 14" descr="Dec_29_003"/>
          <p:cNvPicPr>
            <a:picLocks noChangeAspect="1" noChangeArrowheads="1"/>
          </p:cNvPicPr>
          <p:nvPr/>
        </p:nvPicPr>
        <p:blipFill>
          <a:blip r:embed="rId3">
            <a:lum bright="-28000" contrast="40000"/>
          </a:blip>
          <a:srcRect t="3870" r="7645"/>
          <a:stretch>
            <a:fillRect/>
          </a:stretch>
        </p:blipFill>
        <p:spPr bwMode="auto">
          <a:xfrm>
            <a:off x="1116013" y="5013325"/>
            <a:ext cx="2438400" cy="1671638"/>
          </a:xfrm>
          <a:prstGeom prst="rect">
            <a:avLst/>
          </a:prstGeom>
          <a:noFill/>
          <a:effectLst>
            <a:outerShdw dist="35921" dir="2700000" algn="ctr" rotWithShape="0">
              <a:srgbClr val="000000"/>
            </a:outerShdw>
          </a:effectLst>
        </p:spPr>
      </p:pic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4284663" y="5300663"/>
            <a:ext cx="4038600" cy="1144587"/>
            <a:chOff x="1608" y="3599"/>
            <a:chExt cx="2544" cy="721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1608" y="3599"/>
              <a:ext cx="2544" cy="721"/>
            </a:xfrm>
            <a:prstGeom prst="flowChartAlternateProcess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1" name="Picture 12" descr="desliza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13" y="3702"/>
              <a:ext cx="2134" cy="457"/>
            </a:xfrm>
            <a:prstGeom prst="rect">
              <a:avLst/>
            </a:prstGeom>
            <a:noFill/>
          </p:spPr>
        </p:pic>
      </p:grpSp>
      <p:sp>
        <p:nvSpPr>
          <p:cNvPr id="12" name="Retângulo 11"/>
          <p:cNvSpPr/>
          <p:nvPr/>
        </p:nvSpPr>
        <p:spPr>
          <a:xfrm>
            <a:off x="1259632" y="836713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dirty="0" smtClean="0"/>
              <a:t>Filamentos finos de </a:t>
            </a:r>
            <a:r>
              <a:rPr lang="pt-BR" dirty="0" err="1" smtClean="0"/>
              <a:t>actina</a:t>
            </a:r>
            <a:r>
              <a:rPr lang="pt-BR" dirty="0" smtClean="0"/>
              <a:t> deslizam sobre os filamentos de miosina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2267744" y="188640"/>
            <a:ext cx="3560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CONTRAÇÃO MUSCULAR</a:t>
            </a:r>
            <a:endParaRPr lang="pt-B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207963"/>
            <a:ext cx="3097212" cy="2343150"/>
          </a:xfrm>
          <a:prstGeom prst="rect">
            <a:avLst/>
          </a:prstGeom>
          <a:noFill/>
        </p:spPr>
      </p:pic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835150" y="2636838"/>
            <a:ext cx="7058025" cy="2597150"/>
            <a:chOff x="1156" y="1661"/>
            <a:chExt cx="4446" cy="1636"/>
          </a:xfrm>
        </p:grpSpPr>
        <p:pic>
          <p:nvPicPr>
            <p:cNvPr id="4" name="Picture 6" descr="2-5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56" y="1661"/>
              <a:ext cx="1938" cy="1636"/>
            </a:xfrm>
            <a:prstGeom prst="rect">
              <a:avLst/>
            </a:prstGeom>
            <a:noFill/>
          </p:spPr>
        </p:pic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152" y="1797"/>
              <a:ext cx="2450" cy="1475"/>
              <a:chOff x="3152" y="1797"/>
              <a:chExt cx="2450" cy="1475"/>
            </a:xfrm>
          </p:grpSpPr>
          <p:sp>
            <p:nvSpPr>
              <p:cNvPr id="6" name="Text Box 14"/>
              <p:cNvSpPr txBox="1">
                <a:spLocks noChangeArrowheads="1"/>
              </p:cNvSpPr>
              <p:nvPr/>
            </p:nvSpPr>
            <p:spPr bwMode="auto">
              <a:xfrm>
                <a:off x="3152" y="1797"/>
                <a:ext cx="245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pt-BR" sz="2000" b="1" dirty="0"/>
              </a:p>
            </p:txBody>
          </p:sp>
          <p:grpSp>
            <p:nvGrpSpPr>
              <p:cNvPr id="7" name="Group 15"/>
              <p:cNvGrpSpPr>
                <a:grpSpLocks/>
              </p:cNvGrpSpPr>
              <p:nvPr/>
            </p:nvGrpSpPr>
            <p:grpSpPr bwMode="auto">
              <a:xfrm>
                <a:off x="3197" y="2251"/>
                <a:ext cx="2042" cy="1021"/>
                <a:chOff x="3197" y="2251"/>
                <a:chExt cx="2042" cy="1021"/>
              </a:xfrm>
            </p:grpSpPr>
            <p:grpSp>
              <p:nvGrpSpPr>
                <p:cNvPr id="8" name="Group 16"/>
                <p:cNvGrpSpPr>
                  <a:grpSpLocks/>
                </p:cNvGrpSpPr>
                <p:nvPr/>
              </p:nvGrpSpPr>
              <p:grpSpPr bwMode="auto">
                <a:xfrm>
                  <a:off x="3197" y="2704"/>
                  <a:ext cx="1025" cy="568"/>
                  <a:chOff x="3197" y="2704"/>
                  <a:chExt cx="1025" cy="568"/>
                </a:xfrm>
              </p:grpSpPr>
              <p:sp>
                <p:nvSpPr>
                  <p:cNvPr id="12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7" y="3022"/>
                    <a:ext cx="1025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000000"/>
                    </a:outerShdw>
                  </a:effec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t-BR" sz="2000" b="1">
                        <a:solidFill>
                          <a:srgbClr val="FFFF00"/>
                        </a:solidFill>
                      </a:rPr>
                      <a:t>ATP</a:t>
                    </a:r>
                  </a:p>
                </p:txBody>
              </p:sp>
              <p:sp>
                <p:nvSpPr>
                  <p:cNvPr id="13" name="AutoShape 18"/>
                  <p:cNvSpPr>
                    <a:spLocks noChangeArrowheads="1"/>
                  </p:cNvSpPr>
                  <p:nvPr/>
                </p:nvSpPr>
                <p:spPr bwMode="auto">
                  <a:xfrm rot="12635943" flipV="1">
                    <a:off x="3379" y="2704"/>
                    <a:ext cx="197" cy="339"/>
                  </a:xfrm>
                  <a:prstGeom prst="curvedLeftArrow">
                    <a:avLst>
                      <a:gd name="adj1" fmla="val 34416"/>
                      <a:gd name="adj2" fmla="val 68832"/>
                      <a:gd name="adj3" fmla="val 33333"/>
                    </a:avLst>
                  </a:prstGeom>
                  <a:solidFill>
                    <a:srgbClr val="FFFF66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rgbClr val="000000"/>
                    </a:outerShdw>
                  </a:effectLst>
                </p:spPr>
                <p:txBody>
                  <a:bodyPr wrap="none" anchor="ctr"/>
                  <a:lstStyle/>
                  <a:p>
                    <a:pPr algn="ctr"/>
                    <a:endParaRPr lang="pt-BR" sz="2400" b="1">
                      <a:solidFill>
                        <a:schemeClr val="bg1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9" name="Group 19"/>
                <p:cNvGrpSpPr>
                  <a:grpSpLocks/>
                </p:cNvGrpSpPr>
                <p:nvPr/>
              </p:nvGrpSpPr>
              <p:grpSpPr bwMode="auto">
                <a:xfrm>
                  <a:off x="3651" y="2251"/>
                  <a:ext cx="1588" cy="594"/>
                  <a:chOff x="3651" y="2251"/>
                  <a:chExt cx="1588" cy="594"/>
                </a:xfrm>
              </p:grpSpPr>
              <p:sp>
                <p:nvSpPr>
                  <p:cNvPr id="10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51" y="2614"/>
                    <a:ext cx="1588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pt-BR" b="1"/>
                      <a:t>Liberação de Ca++</a:t>
                    </a:r>
                    <a:endParaRPr lang="pt-BR"/>
                  </a:p>
                </p:txBody>
              </p:sp>
              <p:sp>
                <p:nvSpPr>
                  <p:cNvPr id="11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2251"/>
                    <a:ext cx="181" cy="272"/>
                  </a:xfrm>
                  <a:prstGeom prst="downArrow">
                    <a:avLst>
                      <a:gd name="adj1" fmla="val 50000"/>
                      <a:gd name="adj2" fmla="val 37569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</p:grpSp>
      </p:grpSp>
      <p:sp>
        <p:nvSpPr>
          <p:cNvPr id="14" name="Retângulo 13"/>
          <p:cNvSpPr/>
          <p:nvPr/>
        </p:nvSpPr>
        <p:spPr>
          <a:xfrm>
            <a:off x="3995936" y="980728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/>
              <a:t>estímulo da placa motora (acetilcolina)</a:t>
            </a:r>
            <a:endParaRPr lang="pt-BR" b="1" dirty="0"/>
          </a:p>
        </p:txBody>
      </p:sp>
      <p:grpSp>
        <p:nvGrpSpPr>
          <p:cNvPr id="17" name="Group 26"/>
          <p:cNvGrpSpPr>
            <a:grpSpLocks/>
          </p:cNvGrpSpPr>
          <p:nvPr/>
        </p:nvGrpSpPr>
        <p:grpSpPr bwMode="auto">
          <a:xfrm>
            <a:off x="792163" y="5517232"/>
            <a:ext cx="8172325" cy="1144588"/>
            <a:chOff x="431" y="3480"/>
            <a:chExt cx="5261" cy="721"/>
          </a:xfrm>
        </p:grpSpPr>
        <p:grpSp>
          <p:nvGrpSpPr>
            <p:cNvPr id="18" name="Group 9"/>
            <p:cNvGrpSpPr>
              <a:grpSpLocks/>
            </p:cNvGrpSpPr>
            <p:nvPr/>
          </p:nvGrpSpPr>
          <p:grpSpPr bwMode="auto">
            <a:xfrm>
              <a:off x="3148" y="3480"/>
              <a:ext cx="2544" cy="721"/>
              <a:chOff x="3148" y="3480"/>
              <a:chExt cx="2544" cy="721"/>
            </a:xfrm>
          </p:grpSpPr>
          <p:sp>
            <p:nvSpPr>
              <p:cNvPr id="22" name="AutoShape 7"/>
              <p:cNvSpPr>
                <a:spLocks noChangeArrowheads="1"/>
              </p:cNvSpPr>
              <p:nvPr/>
            </p:nvSpPr>
            <p:spPr bwMode="auto">
              <a:xfrm>
                <a:off x="3148" y="3480"/>
                <a:ext cx="2544" cy="721"/>
              </a:xfrm>
              <a:prstGeom prst="flowChartAlternateProcess">
                <a:avLst/>
              </a:prstGeom>
              <a:solidFill>
                <a:srgbClr val="0033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23" name="Picture 8" descr="desliza"/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71" y="3616"/>
                <a:ext cx="2134" cy="457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Group 22"/>
            <p:cNvGrpSpPr>
              <a:grpSpLocks/>
            </p:cNvGrpSpPr>
            <p:nvPr/>
          </p:nvGrpSpPr>
          <p:grpSpPr bwMode="auto">
            <a:xfrm>
              <a:off x="431" y="3657"/>
              <a:ext cx="2551" cy="333"/>
              <a:chOff x="431" y="3657"/>
              <a:chExt cx="2551" cy="333"/>
            </a:xfrm>
          </p:grpSpPr>
          <p:sp>
            <p:nvSpPr>
              <p:cNvPr id="20" name="Text Box 23"/>
              <p:cNvSpPr txBox="1">
                <a:spLocks noChangeArrowheads="1"/>
              </p:cNvSpPr>
              <p:nvPr/>
            </p:nvSpPr>
            <p:spPr bwMode="auto">
              <a:xfrm>
                <a:off x="431" y="3657"/>
                <a:ext cx="217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pt-BR" sz="2000" b="1" dirty="0"/>
              </a:p>
            </p:txBody>
          </p:sp>
          <p:sp>
            <p:nvSpPr>
              <p:cNvPr id="21" name="AutoShape 24"/>
              <p:cNvSpPr>
                <a:spLocks noChangeArrowheads="1"/>
              </p:cNvSpPr>
              <p:nvPr/>
            </p:nvSpPr>
            <p:spPr bwMode="auto">
              <a:xfrm rot="-5393293">
                <a:off x="2668" y="3675"/>
                <a:ext cx="242" cy="387"/>
              </a:xfrm>
              <a:prstGeom prst="downArrow">
                <a:avLst>
                  <a:gd name="adj1" fmla="val 50000"/>
                  <a:gd name="adj2" fmla="val 39979"/>
                </a:avLst>
              </a:prstGeom>
              <a:gradFill rotWithShape="1">
                <a:gsLst>
                  <a:gs pos="0">
                    <a:srgbClr val="FFEBFA"/>
                  </a:gs>
                  <a:gs pos="30000">
                    <a:srgbClr val="C4D6EB"/>
                  </a:gs>
                  <a:gs pos="60001">
                    <a:srgbClr val="85C2FF"/>
                  </a:gs>
                  <a:gs pos="100000">
                    <a:srgbClr val="5E9E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24" name="Retângulo 23"/>
          <p:cNvSpPr/>
          <p:nvPr/>
        </p:nvSpPr>
        <p:spPr>
          <a:xfrm>
            <a:off x="4860032" y="3244334"/>
            <a:ext cx="4283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/>
              <a:t>despolarização do retículo sarcoplasmático </a:t>
            </a:r>
            <a:endParaRPr lang="pt-BR" b="1" dirty="0"/>
          </a:p>
        </p:txBody>
      </p:sp>
      <p:sp>
        <p:nvSpPr>
          <p:cNvPr id="25" name="Retângulo 24"/>
          <p:cNvSpPr/>
          <p:nvPr/>
        </p:nvSpPr>
        <p:spPr>
          <a:xfrm>
            <a:off x="179512" y="5733256"/>
            <a:ext cx="388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/>
              <a:t>deslizamento da </a:t>
            </a:r>
            <a:r>
              <a:rPr lang="pt-BR" b="1" dirty="0" err="1" smtClean="0"/>
              <a:t>actina</a:t>
            </a:r>
            <a:r>
              <a:rPr lang="pt-BR" b="1" dirty="0" smtClean="0"/>
              <a:t> sobre a miosina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538163"/>
            <a:ext cx="792088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" y="692696"/>
            <a:ext cx="8086725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332657"/>
            <a:ext cx="806489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TECIDO MUSCULAR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contratilidade é uma das propriedades do protoplasma e na célula muscular esta propriedade se apresenta altamente desenvolvida.</a:t>
            </a:r>
          </a:p>
          <a:p>
            <a:r>
              <a:rPr lang="pt-BR" dirty="0" smtClean="0"/>
              <a:t>Para desempenhar eficazmente sua função – contração – ela deve ter a forma alongada, em vez de forma arredondada. Por esta razão são chamadas de fibras musculares.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TECIDO MUSCULAR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São células altamente especializadas para produzir movimentos;</a:t>
            </a:r>
          </a:p>
          <a:p>
            <a:r>
              <a:rPr lang="pt-BR" dirty="0" smtClean="0"/>
              <a:t>Para os vários tipos de movimentos do organismo existem três tipos de músculo.</a:t>
            </a:r>
          </a:p>
          <a:p>
            <a:r>
              <a:rPr lang="pt-BR" dirty="0" smtClean="0"/>
              <a:t>Músculo estriado ou esquelético (responsável pelo movimento dos membros).</a:t>
            </a:r>
          </a:p>
          <a:p>
            <a:r>
              <a:rPr lang="pt-BR" dirty="0" smtClean="0"/>
              <a:t>O cardíaco ( provoca os batimentos do coração).</a:t>
            </a:r>
          </a:p>
          <a:p>
            <a:r>
              <a:rPr lang="pt-BR" dirty="0" smtClean="0"/>
              <a:t>O músculo liso (comanda a musculatura lisa). 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Meus documentos\fibra_muscul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825" y="2740025"/>
            <a:ext cx="4879975" cy="3051175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2286000" y="332656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>
                <a:latin typeface="Arial" charset="0"/>
              </a:rPr>
              <a:t>“Os músculos são os motores que permitem as alavancas do esqueleto moverem-se ou mudar de posição”.</a:t>
            </a:r>
            <a:endParaRPr lang="pt-BR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209800"/>
            <a:ext cx="6172200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899592" y="3326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pt-BR" b="1" dirty="0" smtClean="0">
                <a:latin typeface="Arial" charset="0"/>
              </a:rPr>
              <a:t>O tecido muscular não é constituído apenas por FIBRAS MUSCULARES. Há também o TECIDO CONJUNTIVO que as envolve e se prolongam,  formando os TENDÕES ou APONEUROSES que fixam o músculo a um osso.</a:t>
            </a:r>
            <a:endParaRPr lang="pt-BR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 ESTRIADO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Também chamado de esquelético é formado por células longas, cilíndricas e com vários núcleos situados perifericamente;</a:t>
            </a:r>
          </a:p>
          <a:p>
            <a:r>
              <a:rPr lang="pt-BR" dirty="0" smtClean="0"/>
              <a:t>Em cortes longitudinais é possível se observar a presença de </a:t>
            </a:r>
            <a:r>
              <a:rPr lang="pt-BR" dirty="0" err="1" smtClean="0"/>
              <a:t>estriações</a:t>
            </a:r>
            <a:r>
              <a:rPr lang="pt-BR" dirty="0" smtClean="0"/>
              <a:t> transversais que se alteram ao longo de toda a fibra muscular;</a:t>
            </a:r>
          </a:p>
          <a:p>
            <a:r>
              <a:rPr lang="pt-BR" dirty="0" smtClean="0"/>
              <a:t> As fibras escuras são denominadas de bandas A e as claras de bandas I.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MÚSCULO ESTRIADO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banda I é dividida em duas </a:t>
            </a:r>
            <a:r>
              <a:rPr lang="pt-BR" dirty="0" err="1" smtClean="0"/>
              <a:t>semibandas</a:t>
            </a:r>
            <a:r>
              <a:rPr lang="pt-BR" dirty="0" smtClean="0"/>
              <a:t> por uma linha escura Z, enquanto que na banda A observa-se uma zona mais clara na região central denominada banda H.</a:t>
            </a:r>
          </a:p>
          <a:p>
            <a:r>
              <a:rPr lang="pt-BR" dirty="0" smtClean="0"/>
              <a:t>O segmento entre duas linhas Z é chamada </a:t>
            </a:r>
            <a:r>
              <a:rPr lang="pt-BR" dirty="0" err="1" smtClean="0"/>
              <a:t>sarcômero</a:t>
            </a:r>
            <a:r>
              <a:rPr lang="pt-BR" dirty="0" smtClean="0"/>
              <a:t>, que é a unidade </a:t>
            </a:r>
            <a:r>
              <a:rPr lang="pt-BR" dirty="0" err="1" smtClean="0"/>
              <a:t>morfo-funcional</a:t>
            </a:r>
            <a:r>
              <a:rPr lang="pt-BR" dirty="0" smtClean="0"/>
              <a:t> da fibra muscular estriada.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749</Words>
  <Application>Microsoft Office PowerPoint</Application>
  <PresentationFormat>Apresentação na tela (4:3)</PresentationFormat>
  <Paragraphs>94</Paragraphs>
  <Slides>34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44" baseType="lpstr">
      <vt:lpstr>Arial</vt:lpstr>
      <vt:lpstr>Calibri</vt:lpstr>
      <vt:lpstr>Symbol</vt:lpstr>
      <vt:lpstr>Tahoma</vt:lpstr>
      <vt:lpstr>Times New Roman</vt:lpstr>
      <vt:lpstr>Verdana</vt:lpstr>
      <vt:lpstr>Wingdings</vt:lpstr>
      <vt:lpstr>Tema do Office</vt:lpstr>
      <vt:lpstr>Photo Editor Photo</vt:lpstr>
      <vt:lpstr>Imagem de bitmap</vt:lpstr>
      <vt:lpstr>TECIDO MUSCULAR</vt:lpstr>
      <vt:lpstr>Apresentação do PowerPoint</vt:lpstr>
      <vt:lpstr>Apresentação do PowerPoint</vt:lpstr>
      <vt:lpstr>TECIDO MUSCULAR</vt:lpstr>
      <vt:lpstr>TECIDO MUSCULAR</vt:lpstr>
      <vt:lpstr>Apresentação do PowerPoint</vt:lpstr>
      <vt:lpstr>Apresentação do PowerPoint</vt:lpstr>
      <vt:lpstr>MÚSCULO ESTRIADO</vt:lpstr>
      <vt:lpstr>MÚSCULO ESTRIADO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MÚSCULO LISO</vt:lpstr>
      <vt:lpstr>Apresentação do PowerPoint</vt:lpstr>
      <vt:lpstr>Apresentação do PowerPoint</vt:lpstr>
      <vt:lpstr>Apresentação do PowerPoint</vt:lpstr>
      <vt:lpstr>MÚSCULO LISO</vt:lpstr>
      <vt:lpstr>Apresentação do PowerPoint</vt:lpstr>
      <vt:lpstr>Apresentação do PowerPoint</vt:lpstr>
      <vt:lpstr>Apresentação do PowerPoint</vt:lpstr>
      <vt:lpstr>MÚSCULO CARDÍACO</vt:lpstr>
      <vt:lpstr>MÚSCULO CARDÍACO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Liz Regina</dc:creator>
  <cp:lastModifiedBy>Usuario</cp:lastModifiedBy>
  <cp:revision>68</cp:revision>
  <dcterms:created xsi:type="dcterms:W3CDTF">2010-06-18T17:07:04Z</dcterms:created>
  <dcterms:modified xsi:type="dcterms:W3CDTF">2018-10-29T01:13:41Z</dcterms:modified>
</cp:coreProperties>
</file>