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sldIdLst>
    <p:sldId id="257" r:id="rId3"/>
    <p:sldId id="316" r:id="rId4"/>
    <p:sldId id="263" r:id="rId5"/>
    <p:sldId id="264" r:id="rId6"/>
    <p:sldId id="265" r:id="rId7"/>
    <p:sldId id="266" r:id="rId8"/>
    <p:sldId id="267" r:id="rId9"/>
    <p:sldId id="268" r:id="rId10"/>
    <p:sldId id="270" r:id="rId11"/>
    <p:sldId id="272" r:id="rId12"/>
    <p:sldId id="273" r:id="rId13"/>
    <p:sldId id="276" r:id="rId14"/>
    <p:sldId id="277" r:id="rId15"/>
    <p:sldId id="280" r:id="rId16"/>
    <p:sldId id="281" r:id="rId17"/>
    <p:sldId id="282" r:id="rId18"/>
    <p:sldId id="283" r:id="rId19"/>
    <p:sldId id="284" r:id="rId20"/>
    <p:sldId id="285" r:id="rId21"/>
    <p:sldId id="286" r:id="rId22"/>
    <p:sldId id="288" r:id="rId23"/>
    <p:sldId id="289" r:id="rId24"/>
    <p:sldId id="291" r:id="rId25"/>
    <p:sldId id="292" r:id="rId26"/>
    <p:sldId id="293" r:id="rId27"/>
    <p:sldId id="294" r:id="rId28"/>
    <p:sldId id="295" r:id="rId29"/>
    <p:sldId id="307" r:id="rId30"/>
    <p:sldId id="308" r:id="rId31"/>
    <p:sldId id="309" r:id="rId32"/>
    <p:sldId id="310" r:id="rId33"/>
    <p:sldId id="314" r:id="rId34"/>
    <p:sldId id="315" r:id="rId3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9A7F80-318B-4F78-AFD2-E91010F02D36}" type="datetimeFigureOut">
              <a:rPr lang="pt-BR" smtClean="0"/>
              <a:t>30/06/2019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87B3FD-F0C8-4525-8938-62E3A99F7795}" type="slidenum">
              <a:rPr lang="pt-BR" smtClean="0"/>
              <a:t>‹nº›</a:t>
            </a:fld>
            <a:endParaRPr lang="pt-BR"/>
          </a:p>
        </p:txBody>
      </p:sp>
    </p:spTree>
    <p:extLst>
      <p:ext uri="{BB962C8B-B14F-4D97-AF65-F5344CB8AC3E}">
        <p14:creationId xmlns:p14="http://schemas.microsoft.com/office/powerpoint/2010/main" val="2294798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4" name="Retângulo 3"/>
          <p:cNvSpPr/>
          <p:nvPr/>
        </p:nvSpPr>
        <p:spPr bwMode="white">
          <a:xfrm>
            <a:off x="0" y="5970588"/>
            <a:ext cx="12192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tângulo 4"/>
          <p:cNvSpPr/>
          <p:nvPr/>
        </p:nvSpPr>
        <p:spPr>
          <a:xfrm>
            <a:off x="-12700" y="6053139"/>
            <a:ext cx="2999317"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tângulo 5"/>
          <p:cNvSpPr/>
          <p:nvPr/>
        </p:nvSpPr>
        <p:spPr>
          <a:xfrm>
            <a:off x="3145368" y="6043614"/>
            <a:ext cx="9046633"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Título 7"/>
          <p:cNvSpPr>
            <a:spLocks noGrp="1"/>
          </p:cNvSpPr>
          <p:nvPr>
            <p:ph type="ctrTitle"/>
          </p:nvPr>
        </p:nvSpPr>
        <p:spPr>
          <a:xfrm>
            <a:off x="3149600" y="4038600"/>
            <a:ext cx="8636000" cy="1828800"/>
          </a:xfrm>
        </p:spPr>
        <p:txBody>
          <a:bodyPr anchor="b"/>
          <a:lstStyle>
            <a:lvl1pPr>
              <a:defRPr cap="all" baseline="0"/>
            </a:lvl1pPr>
          </a:lstStyle>
          <a:p>
            <a:r>
              <a:rPr lang="pt-BR" smtClean="0"/>
              <a:t>Clique para editar o estilo do título mestre</a:t>
            </a:r>
            <a:endParaRPr lang="en-US"/>
          </a:p>
        </p:txBody>
      </p:sp>
      <p:sp>
        <p:nvSpPr>
          <p:cNvPr id="9" name="Subtítulo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7" name="Espaço Reservado para Data 27"/>
          <p:cNvSpPr>
            <a:spLocks noGrp="1"/>
          </p:cNvSpPr>
          <p:nvPr>
            <p:ph type="dt" sz="half" idx="10"/>
          </p:nvPr>
        </p:nvSpPr>
        <p:spPr>
          <a:xfrm>
            <a:off x="101600" y="6069013"/>
            <a:ext cx="2743200" cy="685800"/>
          </a:xfrm>
        </p:spPr>
        <p:txBody>
          <a:bodyPr>
            <a:noAutofit/>
          </a:bodyPr>
          <a:lstStyle>
            <a:lvl1pPr algn="ctr">
              <a:defRPr sz="2000">
                <a:solidFill>
                  <a:srgbClr val="FFFFFF"/>
                </a:solidFill>
              </a:defRPr>
            </a:lvl1pPr>
          </a:lstStyle>
          <a:p>
            <a:pPr>
              <a:defRPr/>
            </a:pPr>
            <a:fld id="{D5A5B338-9459-4766-B7EE-4D467BDCFD96}" type="datetime8">
              <a:rPr lang="pt-BR"/>
              <a:pPr>
                <a:defRPr/>
              </a:pPr>
              <a:t>30/06/2019 10:37</a:t>
            </a:fld>
            <a:endParaRPr lang="en-US"/>
          </a:p>
        </p:txBody>
      </p:sp>
      <p:sp>
        <p:nvSpPr>
          <p:cNvPr id="10" name="Espaço Reservado para Rodapé 16"/>
          <p:cNvSpPr>
            <a:spLocks noGrp="1"/>
          </p:cNvSpPr>
          <p:nvPr>
            <p:ph type="ftr" sz="quarter" idx="11"/>
          </p:nvPr>
        </p:nvSpPr>
        <p:spPr>
          <a:xfrm>
            <a:off x="2781300" y="236539"/>
            <a:ext cx="7823200" cy="365125"/>
          </a:xfrm>
        </p:spPr>
        <p:txBody>
          <a:bodyPr/>
          <a:lstStyle>
            <a:lvl1pPr algn="r">
              <a:defRPr>
                <a:solidFill>
                  <a:srgbClr val="EBDDC3"/>
                </a:solidFill>
              </a:defRPr>
            </a:lvl1pPr>
          </a:lstStyle>
          <a:p>
            <a:pPr>
              <a:defRPr/>
            </a:pPr>
            <a:r>
              <a:rPr lang="en-US"/>
              <a:t>Prof. Danielly Borguezan </a:t>
            </a:r>
          </a:p>
        </p:txBody>
      </p:sp>
      <p:sp>
        <p:nvSpPr>
          <p:cNvPr id="11" name="Espaço Reservado para Número de Slide 28"/>
          <p:cNvSpPr>
            <a:spLocks noGrp="1"/>
          </p:cNvSpPr>
          <p:nvPr>
            <p:ph type="sldNum" sz="quarter" idx="12"/>
          </p:nvPr>
        </p:nvSpPr>
        <p:spPr>
          <a:xfrm>
            <a:off x="10668000" y="228600"/>
            <a:ext cx="1117600" cy="381000"/>
          </a:xfrm>
        </p:spPr>
        <p:txBody>
          <a:bodyPr/>
          <a:lstStyle>
            <a:lvl1pPr>
              <a:defRPr>
                <a:solidFill>
                  <a:srgbClr val="EBDDC3"/>
                </a:solidFill>
              </a:defRPr>
            </a:lvl1pPr>
          </a:lstStyle>
          <a:p>
            <a:pPr>
              <a:defRPr/>
            </a:pPr>
            <a:fld id="{0AE8F9CE-F258-4204-8683-975DA23BDD5D}" type="slidenum">
              <a:rPr lang="en-US"/>
              <a:pPr>
                <a:defRPr/>
              </a:pPr>
              <a:t>‹nº›</a:t>
            </a:fld>
            <a:endParaRPr lang="en-US"/>
          </a:p>
        </p:txBody>
      </p:sp>
    </p:spTree>
    <p:extLst>
      <p:ext uri="{BB962C8B-B14F-4D97-AF65-F5344CB8AC3E}">
        <p14:creationId xmlns:p14="http://schemas.microsoft.com/office/powerpoint/2010/main" val="3865083256"/>
      </p:ext>
    </p:extLst>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13"/>
          <p:cNvSpPr>
            <a:spLocks noGrp="1"/>
          </p:cNvSpPr>
          <p:nvPr>
            <p:ph type="dt" sz="half" idx="10"/>
          </p:nvPr>
        </p:nvSpPr>
        <p:spPr/>
        <p:txBody>
          <a:bodyPr/>
          <a:lstStyle>
            <a:lvl1pPr>
              <a:defRPr/>
            </a:lvl1pPr>
          </a:lstStyle>
          <a:p>
            <a:pPr>
              <a:defRPr/>
            </a:pPr>
            <a:fld id="{8897AE3F-62E8-4EC9-8DD4-26237963475C}" type="datetime8">
              <a:rPr lang="pt-BR"/>
              <a:pPr>
                <a:defRPr/>
              </a:pPr>
              <a:t>30/06/2019 10:37</a:t>
            </a:fld>
            <a:endParaRPr lang="en-US"/>
          </a:p>
        </p:txBody>
      </p:sp>
      <p:sp>
        <p:nvSpPr>
          <p:cNvPr id="5" name="Espaço Reservado para Rodapé 2"/>
          <p:cNvSpPr>
            <a:spLocks noGrp="1"/>
          </p:cNvSpPr>
          <p:nvPr>
            <p:ph type="ftr" sz="quarter" idx="11"/>
          </p:nvPr>
        </p:nvSpPr>
        <p:spPr/>
        <p:txBody>
          <a:bodyPr/>
          <a:lstStyle>
            <a:lvl1pPr>
              <a:defRPr/>
            </a:lvl1pPr>
          </a:lstStyle>
          <a:p>
            <a:pPr>
              <a:defRPr/>
            </a:pPr>
            <a:r>
              <a:rPr lang="en-US"/>
              <a:t>Prof. Danielly Borguezan </a:t>
            </a:r>
          </a:p>
        </p:txBody>
      </p:sp>
      <p:sp>
        <p:nvSpPr>
          <p:cNvPr id="6" name="Espaço Reservado para Número de Slide 22"/>
          <p:cNvSpPr>
            <a:spLocks noGrp="1"/>
          </p:cNvSpPr>
          <p:nvPr>
            <p:ph type="sldNum" sz="quarter" idx="12"/>
          </p:nvPr>
        </p:nvSpPr>
        <p:spPr/>
        <p:txBody>
          <a:bodyPr/>
          <a:lstStyle>
            <a:lvl1pPr>
              <a:defRPr/>
            </a:lvl1pPr>
          </a:lstStyle>
          <a:p>
            <a:pPr>
              <a:defRPr/>
            </a:pPr>
            <a:fld id="{853617D7-92BE-48C2-A729-01F8A3EE3E6F}" type="slidenum">
              <a:rPr lang="en-US"/>
              <a:pPr>
                <a:defRPr/>
              </a:pPr>
              <a:t>‹nº›</a:t>
            </a:fld>
            <a:endParaRPr lang="en-US"/>
          </a:p>
        </p:txBody>
      </p:sp>
    </p:spTree>
    <p:extLst>
      <p:ext uri="{BB962C8B-B14F-4D97-AF65-F5344CB8AC3E}">
        <p14:creationId xmlns:p14="http://schemas.microsoft.com/office/powerpoint/2010/main" val="3207663312"/>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4" name="Retângulo 3"/>
          <p:cNvSpPr/>
          <p:nvPr/>
        </p:nvSpPr>
        <p:spPr bwMode="white">
          <a:xfrm>
            <a:off x="8128001" y="0"/>
            <a:ext cx="427567"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tângulo 4"/>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etângulo 5"/>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ítulo Vertical 1"/>
          <p:cNvSpPr>
            <a:spLocks noGrp="1"/>
          </p:cNvSpPr>
          <p:nvPr>
            <p:ph type="title" orient="vert"/>
          </p:nvPr>
        </p:nvSpPr>
        <p:spPr>
          <a:xfrm>
            <a:off x="8737600" y="609601"/>
            <a:ext cx="2743200" cy="5516563"/>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609600" y="609600"/>
            <a:ext cx="7416800" cy="5516564"/>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3"/>
          <p:cNvSpPr>
            <a:spLocks noGrp="1"/>
          </p:cNvSpPr>
          <p:nvPr>
            <p:ph type="dt" sz="half" idx="10"/>
          </p:nvPr>
        </p:nvSpPr>
        <p:spPr>
          <a:xfrm>
            <a:off x="8737600" y="6248401"/>
            <a:ext cx="2946400" cy="365125"/>
          </a:xfrm>
        </p:spPr>
        <p:txBody>
          <a:bodyPr/>
          <a:lstStyle>
            <a:lvl1pPr>
              <a:defRPr/>
            </a:lvl1pPr>
          </a:lstStyle>
          <a:p>
            <a:pPr>
              <a:defRPr/>
            </a:pPr>
            <a:fld id="{2AD86D3A-4640-48C6-A660-FF741A73A9B3}" type="datetime8">
              <a:rPr lang="pt-BR"/>
              <a:pPr>
                <a:defRPr/>
              </a:pPr>
              <a:t>30/06/2019 10:37</a:t>
            </a:fld>
            <a:endParaRPr lang="en-US"/>
          </a:p>
        </p:txBody>
      </p:sp>
      <p:sp>
        <p:nvSpPr>
          <p:cNvPr id="8" name="Espaço Reservado para Rodapé 4"/>
          <p:cNvSpPr>
            <a:spLocks noGrp="1"/>
          </p:cNvSpPr>
          <p:nvPr>
            <p:ph type="ftr" sz="quarter" idx="11"/>
          </p:nvPr>
        </p:nvSpPr>
        <p:spPr>
          <a:xfrm>
            <a:off x="609601" y="6248401"/>
            <a:ext cx="7431617" cy="365125"/>
          </a:xfrm>
        </p:spPr>
        <p:txBody>
          <a:bodyPr/>
          <a:lstStyle>
            <a:lvl1pPr>
              <a:defRPr/>
            </a:lvl1pPr>
          </a:lstStyle>
          <a:p>
            <a:pPr>
              <a:defRPr/>
            </a:pPr>
            <a:r>
              <a:rPr lang="en-US"/>
              <a:t>Prof. Danielly Borguezan </a:t>
            </a:r>
          </a:p>
        </p:txBody>
      </p:sp>
      <p:sp>
        <p:nvSpPr>
          <p:cNvPr id="9" name="Espaço Reservado para Número de Slide 5"/>
          <p:cNvSpPr>
            <a:spLocks noGrp="1"/>
          </p:cNvSpPr>
          <p:nvPr>
            <p:ph type="sldNum" sz="quarter" idx="12"/>
          </p:nvPr>
        </p:nvSpPr>
        <p:spPr>
          <a:xfrm rot="5400000">
            <a:off x="8075084" y="103717"/>
            <a:ext cx="533400" cy="325967"/>
          </a:xfrm>
        </p:spPr>
        <p:txBody>
          <a:bodyPr/>
          <a:lstStyle>
            <a:lvl1pPr>
              <a:defRPr/>
            </a:lvl1pPr>
          </a:lstStyle>
          <a:p>
            <a:pPr>
              <a:defRPr/>
            </a:pPr>
            <a:fld id="{098B0F21-EE64-4916-AA3C-E2D48A34E96E}" type="slidenum">
              <a:rPr lang="en-US"/>
              <a:pPr>
                <a:defRPr/>
              </a:pPr>
              <a:t>‹nº›</a:t>
            </a:fld>
            <a:endParaRPr lang="en-US"/>
          </a:p>
        </p:txBody>
      </p:sp>
    </p:spTree>
    <p:extLst>
      <p:ext uri="{BB962C8B-B14F-4D97-AF65-F5344CB8AC3E}">
        <p14:creationId xmlns:p14="http://schemas.microsoft.com/office/powerpoint/2010/main" val="239386796"/>
      </p:ext>
    </p:extLst>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5" name="Retângulo 20"/>
          <p:cNvSpPr>
            <a:spLocks noChangeArrowheads="1"/>
          </p:cNvSpPr>
          <p:nvPr/>
        </p:nvSpPr>
        <p:spPr bwMode="white">
          <a:xfrm>
            <a:off x="11988800" y="3175"/>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6" name="Retângulo 21"/>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7" name="Retângulo 23"/>
          <p:cNvSpPr>
            <a:spLocks noChangeArrowheads="1"/>
          </p:cNvSpPr>
          <p:nvPr/>
        </p:nvSpPr>
        <p:spPr bwMode="white">
          <a:xfrm>
            <a:off x="0" y="0"/>
            <a:ext cx="12192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 name="Retângulo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Conector reto 10"/>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Retângulo 11"/>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Elipse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e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ítulo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8" name="Título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pt-BR" smtClean="0"/>
              <a:t>Clique para editar o estilo do título mestre</a:t>
            </a:r>
            <a:endParaRPr lang="en-US"/>
          </a:p>
        </p:txBody>
      </p:sp>
      <p:sp>
        <p:nvSpPr>
          <p:cNvPr id="15" name="Espaço Reservado para Data 27"/>
          <p:cNvSpPr>
            <a:spLocks noGrp="1"/>
          </p:cNvSpPr>
          <p:nvPr>
            <p:ph type="dt" sz="half" idx="10"/>
          </p:nvPr>
        </p:nvSpPr>
        <p:spPr/>
        <p:txBody>
          <a:bodyPr/>
          <a:lstStyle>
            <a:lvl1pPr>
              <a:defRPr/>
            </a:lvl1pPr>
          </a:lstStyle>
          <a:p>
            <a:pPr>
              <a:defRPr/>
            </a:pPr>
            <a:fld id="{D1F50210-1B52-4347-A25D-9C878DDB974C}" type="datetimeFigureOut">
              <a:rPr lang="pt-BR"/>
              <a:pPr>
                <a:defRPr/>
              </a:pPr>
              <a:t>30/06/2019</a:t>
            </a:fld>
            <a:endParaRPr lang="pt-BR"/>
          </a:p>
        </p:txBody>
      </p:sp>
      <p:sp>
        <p:nvSpPr>
          <p:cNvPr id="16" name="Espaço Reservado para Rodapé 16"/>
          <p:cNvSpPr>
            <a:spLocks noGrp="1"/>
          </p:cNvSpPr>
          <p:nvPr>
            <p:ph type="ftr" sz="quarter" idx="11"/>
          </p:nvPr>
        </p:nvSpPr>
        <p:spPr/>
        <p:txBody>
          <a:bodyPr/>
          <a:lstStyle>
            <a:lvl1pPr>
              <a:defRPr/>
            </a:lvl1pPr>
          </a:lstStyle>
          <a:p>
            <a:pPr>
              <a:defRPr/>
            </a:pPr>
            <a:endParaRPr lang="pt-BR"/>
          </a:p>
        </p:txBody>
      </p:sp>
      <p:sp>
        <p:nvSpPr>
          <p:cNvPr id="17" name="Espaço Reservado para Número de Slide 28"/>
          <p:cNvSpPr>
            <a:spLocks noGrp="1"/>
          </p:cNvSpPr>
          <p:nvPr>
            <p:ph type="sldNum" sz="quarter" idx="12"/>
          </p:nvPr>
        </p:nvSpPr>
        <p:spPr>
          <a:xfrm>
            <a:off x="5791200" y="2198689"/>
            <a:ext cx="609600" cy="441325"/>
          </a:xfrm>
        </p:spPr>
        <p:txBody>
          <a:bodyPr/>
          <a:lstStyle>
            <a:lvl1pPr>
              <a:defRPr>
                <a:solidFill>
                  <a:schemeClr val="accent3">
                    <a:shade val="75000"/>
                  </a:schemeClr>
                </a:solidFill>
              </a:defRPr>
            </a:lvl1pPr>
          </a:lstStyle>
          <a:p>
            <a:pPr>
              <a:defRPr/>
            </a:pPr>
            <a:fld id="{144571C4-A7B1-4E89-BA11-6B7816FB8C69}"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2098415480"/>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lang="pt-BR" smtClean="0"/>
              <a:t>Clique para editar o estilo do título mestre</a:t>
            </a:r>
            <a:endParaRPr lang="en-US"/>
          </a:p>
        </p:txBody>
      </p:sp>
      <p:sp>
        <p:nvSpPr>
          <p:cNvPr id="8" name="Espaço Reservado para Conteúdo 7"/>
          <p:cNvSpPr>
            <a:spLocks noGrp="1"/>
          </p:cNvSpPr>
          <p:nvPr>
            <p:ph sz="quarter" idx="1"/>
          </p:nvPr>
        </p:nvSpPr>
        <p:spPr>
          <a:xfrm>
            <a:off x="402336" y="1527048"/>
            <a:ext cx="11338560"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27348B12-E138-41BB-9088-E94237EF0C5A}" type="datetimeFigureOut">
              <a:rPr lang="pt-BR"/>
              <a:pPr>
                <a:defRPr/>
              </a:pPr>
              <a:t>30/06/2019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a:xfrm>
            <a:off x="5816600" y="1027114"/>
            <a:ext cx="609600" cy="441325"/>
          </a:xfrm>
        </p:spPr>
        <p:txBody>
          <a:bodyPr/>
          <a:lstStyle>
            <a:lvl1pPr>
              <a:defRPr/>
            </a:lvl1pPr>
          </a:lstStyle>
          <a:p>
            <a:pPr>
              <a:defRPr/>
            </a:pPr>
            <a:fld id="{D31823ED-D8D6-4E19-B40F-213330934673}"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3203678335"/>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5" name="Retângulo 20"/>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6" name="Retângulo 21"/>
          <p:cNvSpPr>
            <a:spLocks noChangeArrowheads="1"/>
          </p:cNvSpPr>
          <p:nvPr/>
        </p:nvSpPr>
        <p:spPr bwMode="white">
          <a:xfrm>
            <a:off x="0" y="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7" name="Retângulo 23"/>
          <p:cNvSpPr>
            <a:spLocks noChangeArrowheads="1"/>
          </p:cNvSpPr>
          <p:nvPr/>
        </p:nvSpPr>
        <p:spPr bwMode="white">
          <a:xfrm>
            <a:off x="11988800" y="1905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8" name="Retângulo 24"/>
          <p:cNvSpPr>
            <a:spLocks noChangeArrowheads="1"/>
          </p:cNvSpPr>
          <p:nvPr/>
        </p:nvSpPr>
        <p:spPr bwMode="white">
          <a:xfrm>
            <a:off x="203200" y="2286000"/>
            <a:ext cx="11777133"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9" name="Retângulo 25"/>
          <p:cNvSpPr>
            <a:spLocks noChangeArrowheads="1"/>
          </p:cNvSpPr>
          <p:nvPr/>
        </p:nvSpPr>
        <p:spPr bwMode="auto">
          <a:xfrm>
            <a:off x="207434" y="142875"/>
            <a:ext cx="11777133"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 name="Retângulo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tângulo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Conector reto 11"/>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Elipse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e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Espaço Reservado para Texto 2"/>
          <p:cNvSpPr>
            <a:spLocks noGrp="1"/>
          </p:cNvSpPr>
          <p:nvPr>
            <p:ph type="body" idx="1"/>
          </p:nvPr>
        </p:nvSpPr>
        <p:spPr>
          <a:xfrm>
            <a:off x="1824568" y="2743200"/>
            <a:ext cx="8640232"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
        <p:nvSpPr>
          <p:cNvPr id="2" name="Título 1"/>
          <p:cNvSpPr>
            <a:spLocks noGrp="1"/>
          </p:cNvSpPr>
          <p:nvPr>
            <p:ph type="title"/>
          </p:nvPr>
        </p:nvSpPr>
        <p:spPr>
          <a:xfrm>
            <a:off x="963084" y="533400"/>
            <a:ext cx="10363200" cy="1524000"/>
          </a:xfrm>
        </p:spPr>
        <p:txBody>
          <a:bodyPr/>
          <a:lstStyle>
            <a:lvl1pPr algn="ctr">
              <a:buNone/>
              <a:defRPr sz="4200" b="0" cap="none" baseline="0">
                <a:solidFill>
                  <a:srgbClr val="FFFFFF"/>
                </a:solidFill>
              </a:defRPr>
            </a:lvl1pPr>
          </a:lstStyle>
          <a:p>
            <a:r>
              <a:rPr lang="pt-BR" smtClean="0"/>
              <a:t>Clique para editar o estilo do título mestre</a:t>
            </a:r>
            <a:endParaRPr lang="en-US"/>
          </a:p>
        </p:txBody>
      </p:sp>
      <p:sp>
        <p:nvSpPr>
          <p:cNvPr id="15" name="Espaço Reservado para Rodapé 4"/>
          <p:cNvSpPr>
            <a:spLocks noGrp="1"/>
          </p:cNvSpPr>
          <p:nvPr>
            <p:ph type="ftr" sz="quarter" idx="10"/>
          </p:nvPr>
        </p:nvSpPr>
        <p:spPr/>
        <p:txBody>
          <a:bodyPr/>
          <a:lstStyle>
            <a:lvl1pPr>
              <a:defRPr/>
            </a:lvl1pPr>
          </a:lstStyle>
          <a:p>
            <a:pPr>
              <a:defRPr/>
            </a:pPr>
            <a:endParaRPr lang="pt-BR"/>
          </a:p>
        </p:txBody>
      </p:sp>
      <p:sp>
        <p:nvSpPr>
          <p:cNvPr id="16" name="Espaço Reservado para Data 3"/>
          <p:cNvSpPr>
            <a:spLocks noGrp="1"/>
          </p:cNvSpPr>
          <p:nvPr>
            <p:ph type="dt" sz="half" idx="11"/>
          </p:nvPr>
        </p:nvSpPr>
        <p:spPr/>
        <p:txBody>
          <a:bodyPr/>
          <a:lstStyle>
            <a:lvl1pPr>
              <a:defRPr/>
            </a:lvl1pPr>
          </a:lstStyle>
          <a:p>
            <a:pPr>
              <a:defRPr/>
            </a:pPr>
            <a:fld id="{B6645C4E-552B-4C56-8AD8-5BB7B24B5D8E}" type="datetimeFigureOut">
              <a:rPr lang="pt-BR"/>
              <a:pPr>
                <a:defRPr/>
              </a:pPr>
              <a:t>30/06/2019</a:t>
            </a:fld>
            <a:endParaRPr lang="pt-BR"/>
          </a:p>
        </p:txBody>
      </p:sp>
      <p:sp>
        <p:nvSpPr>
          <p:cNvPr id="17" name="Espaço Reservado para Número de Slide 5"/>
          <p:cNvSpPr>
            <a:spLocks noGrp="1"/>
          </p:cNvSpPr>
          <p:nvPr>
            <p:ph type="sldNum" sz="quarter" idx="12"/>
          </p:nvPr>
        </p:nvSpPr>
        <p:spPr>
          <a:xfrm>
            <a:off x="5791200" y="2198689"/>
            <a:ext cx="609600" cy="441325"/>
          </a:xfrm>
        </p:spPr>
        <p:txBody>
          <a:bodyPr/>
          <a:lstStyle>
            <a:lvl1pPr>
              <a:defRPr>
                <a:solidFill>
                  <a:schemeClr val="accent3">
                    <a:shade val="75000"/>
                  </a:schemeClr>
                </a:solidFill>
              </a:defRPr>
            </a:lvl1pPr>
          </a:lstStyle>
          <a:p>
            <a:pPr>
              <a:defRPr/>
            </a:pPr>
            <a:fld id="{E9560E40-5D15-45B7-8E91-1D20AB8C8412}"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962640078"/>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5" name="Conector reto 19"/>
          <p:cNvSpPr>
            <a:spLocks noChangeShapeType="1"/>
          </p:cNvSpPr>
          <p:nvPr/>
        </p:nvSpPr>
        <p:spPr bwMode="auto">
          <a:xfrm flipV="1">
            <a:off x="6083301" y="1576388"/>
            <a:ext cx="12700"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pt-BR">
              <a:solidFill>
                <a:prstClr val="black"/>
              </a:solidFill>
              <a:latin typeface="Arial" charset="0"/>
              <a:cs typeface="Arial" charset="0"/>
            </a:endParaRPr>
          </a:p>
        </p:txBody>
      </p:sp>
      <p:sp>
        <p:nvSpPr>
          <p:cNvPr id="2" name="Título 1"/>
          <p:cNvSpPr>
            <a:spLocks noGrp="1"/>
          </p:cNvSpPr>
          <p:nvPr>
            <p:ph type="title"/>
          </p:nvPr>
        </p:nvSpPr>
        <p:spPr>
          <a:xfrm>
            <a:off x="402336" y="228600"/>
            <a:ext cx="11379200" cy="758952"/>
          </a:xfrm>
        </p:spPr>
        <p:txBody>
          <a:bodyPr/>
          <a:lstStyle/>
          <a:p>
            <a:r>
              <a:rPr lang="pt-BR" smtClean="0"/>
              <a:t>Clique para editar o estilo do título mestre</a:t>
            </a:r>
            <a:endParaRPr lang="en-US"/>
          </a:p>
        </p:txBody>
      </p:sp>
      <p:sp>
        <p:nvSpPr>
          <p:cNvPr id="10" name="Espaço Reservado para Conteúdo 9"/>
          <p:cNvSpPr>
            <a:spLocks noGrp="1"/>
          </p:cNvSpPr>
          <p:nvPr>
            <p:ph sz="half" idx="1"/>
          </p:nvPr>
        </p:nvSpPr>
        <p:spPr>
          <a:xfrm>
            <a:off x="402336" y="1371600"/>
            <a:ext cx="5384800" cy="4681728"/>
          </a:xfrm>
        </p:spPr>
        <p:txBody>
          <a:bodyPr/>
          <a:lstStyle>
            <a:lvl1pPr>
              <a:defRPr sz="2500"/>
            </a:lvl1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2" name="Espaço Reservado para Conteúdo 11"/>
          <p:cNvSpPr>
            <a:spLocks noGrp="1"/>
          </p:cNvSpPr>
          <p:nvPr>
            <p:ph sz="half" idx="2"/>
          </p:nvPr>
        </p:nvSpPr>
        <p:spPr>
          <a:xfrm>
            <a:off x="6400800" y="1371600"/>
            <a:ext cx="5384800" cy="4681728"/>
          </a:xfrm>
        </p:spPr>
        <p:txBody>
          <a:bodyPr/>
          <a:lstStyle>
            <a:lvl1pPr>
              <a:defRPr sz="2500"/>
            </a:lvl1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4"/>
          <p:cNvSpPr>
            <a:spLocks noGrp="1"/>
          </p:cNvSpPr>
          <p:nvPr>
            <p:ph type="dt" sz="half" idx="10"/>
          </p:nvPr>
        </p:nvSpPr>
        <p:spPr>
          <a:xfrm>
            <a:off x="7721601" y="6410326"/>
            <a:ext cx="4059767" cy="365125"/>
          </a:xfrm>
        </p:spPr>
        <p:txBody>
          <a:bodyPr/>
          <a:lstStyle>
            <a:lvl1pPr>
              <a:defRPr/>
            </a:lvl1pPr>
          </a:lstStyle>
          <a:p>
            <a:pPr>
              <a:defRPr/>
            </a:pPr>
            <a:fld id="{D33E3A3A-03B2-4E74-B500-A0D234AD0F54}" type="datetimeFigureOut">
              <a:rPr lang="pt-BR"/>
              <a:pPr>
                <a:defRPr/>
              </a:pPr>
              <a:t>30/06/2019</a:t>
            </a:fld>
            <a:endParaRPr lang="pt-BR"/>
          </a:p>
        </p:txBody>
      </p:sp>
      <p:sp>
        <p:nvSpPr>
          <p:cNvPr id="7" name="Espaço Reservado para Rodapé 5"/>
          <p:cNvSpPr>
            <a:spLocks noGrp="1"/>
          </p:cNvSpPr>
          <p:nvPr>
            <p:ph type="ftr" sz="quarter" idx="11"/>
          </p:nvPr>
        </p:nvSpPr>
        <p:spPr/>
        <p:txBody>
          <a:bodyPr/>
          <a:lstStyle>
            <a:lvl1pPr>
              <a:defRPr/>
            </a:lvl1pPr>
          </a:lstStyle>
          <a:p>
            <a:pPr>
              <a:defRPr/>
            </a:pPr>
            <a:endParaRPr lang="pt-BR"/>
          </a:p>
        </p:txBody>
      </p:sp>
      <p:sp>
        <p:nvSpPr>
          <p:cNvPr id="8" name="Espaço Reservado para Número de Slide 6"/>
          <p:cNvSpPr>
            <a:spLocks noGrp="1"/>
          </p:cNvSpPr>
          <p:nvPr>
            <p:ph type="sldNum" sz="quarter" idx="12"/>
          </p:nvPr>
        </p:nvSpPr>
        <p:spPr/>
        <p:txBody>
          <a:bodyPr/>
          <a:lstStyle>
            <a:lvl1pPr>
              <a:defRPr/>
            </a:lvl1pPr>
          </a:lstStyle>
          <a:p>
            <a:pPr>
              <a:defRPr/>
            </a:pPr>
            <a:fld id="{D3527FE6-6CE1-447A-A006-AE917E8D6E9D}"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3151384957"/>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7" name="Conector reto 19"/>
          <p:cNvSpPr>
            <a:spLocks noChangeShapeType="1"/>
          </p:cNvSpPr>
          <p:nvPr/>
        </p:nvSpPr>
        <p:spPr bwMode="auto">
          <a:xfrm flipV="1">
            <a:off x="6096000" y="2200276"/>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pt-BR">
              <a:solidFill>
                <a:prstClr val="black"/>
              </a:solidFill>
              <a:latin typeface="Arial" charset="0"/>
              <a:cs typeface="Arial" charset="0"/>
            </a:endParaRPr>
          </a:p>
        </p:txBody>
      </p:sp>
      <p:sp>
        <p:nvSpPr>
          <p:cNvPr id="8" name="Retângulo 20"/>
          <p:cNvSpPr>
            <a:spLocks noChangeArrowheads="1"/>
          </p:cNvSpPr>
          <p:nvPr/>
        </p:nvSpPr>
        <p:spPr bwMode="white">
          <a:xfrm>
            <a:off x="0" y="0"/>
            <a:ext cx="12192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9" name="Retângulo 21"/>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 name="Retângulo 23"/>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1" name="Retângulo 24"/>
          <p:cNvSpPr>
            <a:spLocks noChangeArrowheads="1"/>
          </p:cNvSpPr>
          <p:nvPr/>
        </p:nvSpPr>
        <p:spPr bwMode="white">
          <a:xfrm>
            <a:off x="1198880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2" name="Retângulo 11"/>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3" name="Retângulo 12"/>
          <p:cNvSpPr>
            <a:spLocks noChangeArrowheads="1"/>
          </p:cNvSpPr>
          <p:nvPr/>
        </p:nvSpPr>
        <p:spPr bwMode="auto">
          <a:xfrm>
            <a:off x="194734" y="6391275"/>
            <a:ext cx="11777133"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Conector reto 13"/>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5" name="Retângulo 14"/>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6" name="Elipse 15"/>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7" name="Elipse 16"/>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Espaço Reservado para Texto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4" name="Espaço Reservado para Texto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24" name="Espaço Reservado para Conteúdo 23"/>
          <p:cNvSpPr>
            <a:spLocks noGrp="1"/>
          </p:cNvSpPr>
          <p:nvPr>
            <p:ph sz="quarter" idx="2"/>
          </p:nvPr>
        </p:nvSpPr>
        <p:spPr>
          <a:xfrm>
            <a:off x="402336" y="2471383"/>
            <a:ext cx="5388864" cy="3818404"/>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6" name="Espaço Reservado para Conteúdo 25"/>
          <p:cNvSpPr>
            <a:spLocks noGrp="1"/>
          </p:cNvSpPr>
          <p:nvPr>
            <p:ph sz="quarter" idx="4"/>
          </p:nvPr>
        </p:nvSpPr>
        <p:spPr>
          <a:xfrm>
            <a:off x="6400800" y="2471383"/>
            <a:ext cx="5384800" cy="382219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3" name="Título 22"/>
          <p:cNvSpPr>
            <a:spLocks noGrp="1"/>
          </p:cNvSpPr>
          <p:nvPr>
            <p:ph type="title"/>
          </p:nvPr>
        </p:nvSpPr>
        <p:spPr/>
        <p:txBody>
          <a:bodyPr rtlCol="0"/>
          <a:lstStyle/>
          <a:p>
            <a:r>
              <a:rPr lang="pt-BR" smtClean="0"/>
              <a:t>Clique para editar o estilo do título mestre</a:t>
            </a:r>
            <a:endParaRPr lang="en-US"/>
          </a:p>
        </p:txBody>
      </p:sp>
      <p:sp>
        <p:nvSpPr>
          <p:cNvPr id="18" name="Espaço Reservado para Data 6"/>
          <p:cNvSpPr>
            <a:spLocks noGrp="1"/>
          </p:cNvSpPr>
          <p:nvPr>
            <p:ph type="dt" sz="half" idx="10"/>
          </p:nvPr>
        </p:nvSpPr>
        <p:spPr/>
        <p:txBody>
          <a:bodyPr/>
          <a:lstStyle>
            <a:lvl1pPr>
              <a:defRPr/>
            </a:lvl1pPr>
          </a:lstStyle>
          <a:p>
            <a:pPr>
              <a:defRPr/>
            </a:pPr>
            <a:fld id="{EDF1F65B-7DE5-4B05-A851-597AE9EE927F}" type="datetimeFigureOut">
              <a:rPr lang="pt-BR"/>
              <a:pPr>
                <a:defRPr/>
              </a:pPr>
              <a:t>30/06/2019</a:t>
            </a:fld>
            <a:endParaRPr lang="pt-BR"/>
          </a:p>
        </p:txBody>
      </p:sp>
      <p:sp>
        <p:nvSpPr>
          <p:cNvPr id="19" name="Espaço Reservado para Rodapé 7"/>
          <p:cNvSpPr>
            <a:spLocks noGrp="1"/>
          </p:cNvSpPr>
          <p:nvPr>
            <p:ph type="ftr" sz="quarter" idx="11"/>
          </p:nvPr>
        </p:nvSpPr>
        <p:spPr>
          <a:xfrm>
            <a:off x="406400" y="6410326"/>
            <a:ext cx="4775200" cy="365125"/>
          </a:xfrm>
        </p:spPr>
        <p:txBody>
          <a:bodyPr/>
          <a:lstStyle>
            <a:lvl1pPr>
              <a:defRPr/>
            </a:lvl1pPr>
          </a:lstStyle>
          <a:p>
            <a:pPr>
              <a:defRPr/>
            </a:pPr>
            <a:endParaRPr lang="pt-BR"/>
          </a:p>
        </p:txBody>
      </p:sp>
      <p:sp>
        <p:nvSpPr>
          <p:cNvPr id="20" name="Espaço Reservado para Número de Slide 8"/>
          <p:cNvSpPr>
            <a:spLocks noGrp="1"/>
          </p:cNvSpPr>
          <p:nvPr>
            <p:ph type="sldNum" sz="quarter" idx="12"/>
          </p:nvPr>
        </p:nvSpPr>
        <p:spPr>
          <a:xfrm>
            <a:off x="5791200" y="1042989"/>
            <a:ext cx="609600" cy="441325"/>
          </a:xfrm>
        </p:spPr>
        <p:txBody>
          <a:bodyPr/>
          <a:lstStyle>
            <a:lvl1pPr algn="ctr">
              <a:defRPr/>
            </a:lvl1pPr>
          </a:lstStyle>
          <a:p>
            <a:pPr>
              <a:defRPr/>
            </a:pPr>
            <a:fld id="{02590BC5-99FA-4AB3-A403-4CEE7B188D23}"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639489091"/>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lvl1pPr>
              <a:defRPr/>
            </a:lvl1pPr>
          </a:lstStyle>
          <a:p>
            <a:pPr>
              <a:defRPr/>
            </a:pPr>
            <a:fld id="{A7E4726A-1EB7-4273-BE6D-606AE3E65A23}" type="datetimeFigureOut">
              <a:rPr lang="pt-BR"/>
              <a:pPr>
                <a:defRPr/>
              </a:pPr>
              <a:t>30/06/2019</a:t>
            </a:fld>
            <a:endParaRPr lang="pt-BR"/>
          </a:p>
        </p:txBody>
      </p:sp>
      <p:sp>
        <p:nvSpPr>
          <p:cNvPr id="4" name="Espaço Reservado para Rodapé 3"/>
          <p:cNvSpPr>
            <a:spLocks noGrp="1"/>
          </p:cNvSpPr>
          <p:nvPr>
            <p:ph type="ftr" sz="quarter" idx="11"/>
          </p:nvPr>
        </p:nvSpPr>
        <p:spPr/>
        <p:txBody>
          <a:bodyPr/>
          <a:lstStyle>
            <a:lvl1pPr>
              <a:defRPr/>
            </a:lvl1pPr>
          </a:lstStyle>
          <a:p>
            <a:pPr>
              <a:defRPr/>
            </a:pPr>
            <a:endParaRPr lang="pt-BR"/>
          </a:p>
        </p:txBody>
      </p:sp>
      <p:sp>
        <p:nvSpPr>
          <p:cNvPr id="5" name="Espaço Reservado para Número de Slide 4"/>
          <p:cNvSpPr>
            <a:spLocks noGrp="1"/>
          </p:cNvSpPr>
          <p:nvPr>
            <p:ph type="sldNum" sz="quarter" idx="12"/>
          </p:nvPr>
        </p:nvSpPr>
        <p:spPr>
          <a:xfrm>
            <a:off x="5791200" y="1036639"/>
            <a:ext cx="609600" cy="441325"/>
          </a:xfrm>
        </p:spPr>
        <p:txBody>
          <a:bodyPr/>
          <a:lstStyle>
            <a:lvl1pPr>
              <a:defRPr/>
            </a:lvl1pPr>
          </a:lstStyle>
          <a:p>
            <a:pPr>
              <a:defRPr/>
            </a:pPr>
            <a:fld id="{2611697C-211B-41FB-B650-7C8EF418806D}"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456489102"/>
      </p:ext>
    </p:extLst>
  </p:cSld>
  <p:clrMapOvr>
    <a:masterClrMapping/>
  </p:clrMapOvr>
  <p:transition spd="slow">
    <p:newsfla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tângulo 19"/>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3" name="Retângulo 20"/>
          <p:cNvSpPr>
            <a:spLocks noChangeArrowheads="1"/>
          </p:cNvSpPr>
          <p:nvPr/>
        </p:nvSpPr>
        <p:spPr bwMode="white">
          <a:xfrm>
            <a:off x="0" y="1"/>
            <a:ext cx="12192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4" name="Retângulo 21"/>
          <p:cNvSpPr>
            <a:spLocks noChangeArrowheads="1"/>
          </p:cNvSpPr>
          <p:nvPr/>
        </p:nvSpPr>
        <p:spPr bwMode="white">
          <a:xfrm>
            <a:off x="1198880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5" name="Retângulo 23"/>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6" name="Retângulo 5"/>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7" name="Retângulo 6"/>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8" name="Espaço Reservado para Data 1"/>
          <p:cNvSpPr>
            <a:spLocks noGrp="1"/>
          </p:cNvSpPr>
          <p:nvPr>
            <p:ph type="dt" sz="half" idx="10"/>
          </p:nvPr>
        </p:nvSpPr>
        <p:spPr/>
        <p:txBody>
          <a:bodyPr/>
          <a:lstStyle>
            <a:lvl1pPr>
              <a:defRPr/>
            </a:lvl1pPr>
          </a:lstStyle>
          <a:p>
            <a:pPr>
              <a:defRPr/>
            </a:pPr>
            <a:fld id="{CF55F564-8229-4C0B-9C97-BC459E77C02B}" type="datetimeFigureOut">
              <a:rPr lang="pt-BR"/>
              <a:pPr>
                <a:defRPr/>
              </a:pPr>
              <a:t>30/06/2019</a:t>
            </a:fld>
            <a:endParaRPr lang="pt-BR"/>
          </a:p>
        </p:txBody>
      </p:sp>
      <p:sp>
        <p:nvSpPr>
          <p:cNvPr id="9" name="Espaço Reservado para Rodapé 2"/>
          <p:cNvSpPr>
            <a:spLocks noGrp="1"/>
          </p:cNvSpPr>
          <p:nvPr>
            <p:ph type="ftr" sz="quarter" idx="11"/>
          </p:nvPr>
        </p:nvSpPr>
        <p:spPr/>
        <p:txBody>
          <a:bodyPr/>
          <a:lstStyle>
            <a:lvl1pPr>
              <a:defRPr/>
            </a:lvl1pPr>
          </a:lstStyle>
          <a:p>
            <a:pPr>
              <a:defRPr/>
            </a:pPr>
            <a:endParaRPr lang="pt-BR"/>
          </a:p>
        </p:txBody>
      </p:sp>
      <p:sp>
        <p:nvSpPr>
          <p:cNvPr id="10" name="Espaço Reservado para Número de Slide 3"/>
          <p:cNvSpPr>
            <a:spLocks noGrp="1"/>
          </p:cNvSpPr>
          <p:nvPr>
            <p:ph type="sldNum" sz="quarter" idx="12"/>
          </p:nvPr>
        </p:nvSpPr>
        <p:spPr>
          <a:xfrm>
            <a:off x="5689600" y="6324601"/>
            <a:ext cx="812800" cy="441325"/>
          </a:xfrm>
        </p:spPr>
        <p:txBody>
          <a:bodyPr/>
          <a:lstStyle>
            <a:lvl1pPr>
              <a:defRPr>
                <a:solidFill>
                  <a:srgbClr val="FFFFFF"/>
                </a:solidFill>
              </a:defRPr>
            </a:lvl1pPr>
          </a:lstStyle>
          <a:p>
            <a:pPr>
              <a:defRPr/>
            </a:pPr>
            <a:fld id="{283EC61E-3B96-4B48-842F-2B0C4AA0A9EE}" type="slidenum">
              <a:rPr lang="pt-BR"/>
              <a:pPr>
                <a:defRPr/>
              </a:pPr>
              <a:t>‹nº›</a:t>
            </a:fld>
            <a:endParaRPr lang="pt-BR"/>
          </a:p>
        </p:txBody>
      </p:sp>
    </p:spTree>
    <p:extLst>
      <p:ext uri="{BB962C8B-B14F-4D97-AF65-F5344CB8AC3E}">
        <p14:creationId xmlns:p14="http://schemas.microsoft.com/office/powerpoint/2010/main" val="3309194339"/>
      </p:ext>
    </p:extLst>
  </p:cSld>
  <p:clrMapOvr>
    <a:masterClrMapping/>
  </p:clrMapOvr>
  <p:transition spd="slow">
    <p:newsfla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Retângulo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tângulo 20"/>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7" name="Retângulo 21"/>
          <p:cNvSpPr>
            <a:spLocks noChangeArrowheads="1"/>
          </p:cNvSpPr>
          <p:nvPr/>
        </p:nvSpPr>
        <p:spPr bwMode="white">
          <a:xfrm>
            <a:off x="1198880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8" name="Retângulo 23"/>
          <p:cNvSpPr>
            <a:spLocks noChangeArrowheads="1"/>
          </p:cNvSpPr>
          <p:nvPr/>
        </p:nvSpPr>
        <p:spPr bwMode="white">
          <a:xfrm>
            <a:off x="0" y="1"/>
            <a:ext cx="12192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9" name="Retângulo 24"/>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 name="Retângulo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Retângulo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Conector reto 11"/>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Elipse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e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tângulo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ítulo 1"/>
          <p:cNvSpPr>
            <a:spLocks noGrp="1"/>
          </p:cNvSpPr>
          <p:nvPr>
            <p:ph type="title"/>
          </p:nvPr>
        </p:nvSpPr>
        <p:spPr>
          <a:xfrm>
            <a:off x="508000" y="914400"/>
            <a:ext cx="3149600" cy="990600"/>
          </a:xfrm>
        </p:spPr>
        <p:txBody>
          <a:bodyPr>
            <a:noAutofit/>
          </a:bodyPr>
          <a:lstStyle>
            <a:lvl1pPr algn="l">
              <a:buNone/>
              <a:defRPr sz="2200" b="1">
                <a:solidFill>
                  <a:srgbClr val="FFFFFF"/>
                </a:solidFill>
              </a:defRPr>
            </a:lvl1pPr>
          </a:lstStyle>
          <a:p>
            <a:r>
              <a:rPr lang="pt-BR" smtClean="0"/>
              <a:t>Clique para editar o estilo do título mestre</a:t>
            </a:r>
            <a:endParaRPr lang="en-US"/>
          </a:p>
        </p:txBody>
      </p:sp>
      <p:sp>
        <p:nvSpPr>
          <p:cNvPr id="3" name="Espaço Reservado para Texto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pt-BR" smtClean="0"/>
              <a:t>Clique para editar os estilos do texto mestre</a:t>
            </a:r>
          </a:p>
        </p:txBody>
      </p:sp>
      <p:sp>
        <p:nvSpPr>
          <p:cNvPr id="20" name="Espaço Reservado para Conteúdo 19"/>
          <p:cNvSpPr>
            <a:spLocks noGrp="1"/>
          </p:cNvSpPr>
          <p:nvPr>
            <p:ph sz="quarter" idx="1"/>
          </p:nvPr>
        </p:nvSpPr>
        <p:spPr>
          <a:xfrm>
            <a:off x="4165600" y="685800"/>
            <a:ext cx="7518400" cy="5410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6" name="Espaço Reservado para Número de Slide 6"/>
          <p:cNvSpPr>
            <a:spLocks noGrp="1"/>
          </p:cNvSpPr>
          <p:nvPr>
            <p:ph type="sldNum" sz="quarter" idx="10"/>
          </p:nvPr>
        </p:nvSpPr>
        <p:spPr>
          <a:xfrm>
            <a:off x="1828800" y="312739"/>
            <a:ext cx="609600" cy="441325"/>
          </a:xfrm>
        </p:spPr>
        <p:txBody>
          <a:bodyPr/>
          <a:lstStyle>
            <a:lvl1pPr>
              <a:defRPr>
                <a:solidFill>
                  <a:schemeClr val="accent3">
                    <a:shade val="75000"/>
                  </a:schemeClr>
                </a:solidFill>
              </a:defRPr>
            </a:lvl1pPr>
          </a:lstStyle>
          <a:p>
            <a:pPr>
              <a:defRPr/>
            </a:pPr>
            <a:fld id="{892B1084-6C87-4E53-9EE2-F0B1A705B7EC}" type="slidenum">
              <a:rPr lang="pt-BR">
                <a:solidFill>
                  <a:srgbClr val="8CADAE">
                    <a:shade val="75000"/>
                  </a:srgbClr>
                </a:solidFill>
              </a:rPr>
              <a:pPr>
                <a:defRPr/>
              </a:pPr>
              <a:t>‹nº›</a:t>
            </a:fld>
            <a:endParaRPr lang="pt-BR">
              <a:solidFill>
                <a:srgbClr val="8CADAE">
                  <a:shade val="75000"/>
                </a:srgbClr>
              </a:solidFill>
            </a:endParaRPr>
          </a:p>
        </p:txBody>
      </p:sp>
      <p:sp>
        <p:nvSpPr>
          <p:cNvPr id="17" name="Espaço Reservado para Data 4"/>
          <p:cNvSpPr>
            <a:spLocks noGrp="1"/>
          </p:cNvSpPr>
          <p:nvPr>
            <p:ph type="dt" sz="half" idx="11"/>
          </p:nvPr>
        </p:nvSpPr>
        <p:spPr/>
        <p:txBody>
          <a:bodyPr/>
          <a:lstStyle>
            <a:lvl1pPr>
              <a:defRPr/>
            </a:lvl1pPr>
          </a:lstStyle>
          <a:p>
            <a:pPr>
              <a:defRPr/>
            </a:pPr>
            <a:fld id="{A535909B-098A-489C-8FF8-C89D66D07A91}" type="datetimeFigureOut">
              <a:rPr lang="pt-BR"/>
              <a:pPr>
                <a:defRPr/>
              </a:pPr>
              <a:t>30/06/2019</a:t>
            </a:fld>
            <a:endParaRPr lang="pt-BR"/>
          </a:p>
        </p:txBody>
      </p:sp>
      <p:sp>
        <p:nvSpPr>
          <p:cNvPr id="18" name="Espaço Reservado para Rodapé 5"/>
          <p:cNvSpPr>
            <a:spLocks noGrp="1"/>
          </p:cNvSpPr>
          <p:nvPr>
            <p:ph type="ftr" sz="quarter" idx="12"/>
          </p:nvPr>
        </p:nvSpPr>
        <p:spPr>
          <a:xfrm>
            <a:off x="402168" y="6410326"/>
            <a:ext cx="4510617" cy="366713"/>
          </a:xfrm>
        </p:spPr>
        <p:txBody>
          <a:bodyPr/>
          <a:lstStyle>
            <a:lvl1pPr>
              <a:defRPr/>
            </a:lvl1pPr>
          </a:lstStyle>
          <a:p>
            <a:pPr>
              <a:defRPr/>
            </a:pPr>
            <a:endParaRPr lang="pt-BR"/>
          </a:p>
        </p:txBody>
      </p:sp>
    </p:spTree>
    <p:extLst>
      <p:ext uri="{BB962C8B-B14F-4D97-AF65-F5344CB8AC3E}">
        <p14:creationId xmlns:p14="http://schemas.microsoft.com/office/powerpoint/2010/main" val="3864339936"/>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816864" y="228600"/>
            <a:ext cx="10871200" cy="990600"/>
          </a:xfrm>
        </p:spPr>
        <p:txBody>
          <a:bodyPr/>
          <a:lstStyle/>
          <a:p>
            <a:r>
              <a:rPr lang="pt-BR" smtClean="0"/>
              <a:t>Clique para editar o estilo do título mestre</a:t>
            </a:r>
            <a:endParaRPr lang="en-US"/>
          </a:p>
        </p:txBody>
      </p:sp>
      <p:sp>
        <p:nvSpPr>
          <p:cNvPr id="8" name="Espaço Reservado para Conteúdo 7"/>
          <p:cNvSpPr>
            <a:spLocks noGrp="1"/>
          </p:cNvSpPr>
          <p:nvPr>
            <p:ph sz="quarter" idx="1"/>
          </p:nvPr>
        </p:nvSpPr>
        <p:spPr>
          <a:xfrm>
            <a:off x="816864" y="1600200"/>
            <a:ext cx="10871200" cy="4495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13"/>
          <p:cNvSpPr>
            <a:spLocks noGrp="1"/>
          </p:cNvSpPr>
          <p:nvPr>
            <p:ph type="dt" sz="half" idx="10"/>
          </p:nvPr>
        </p:nvSpPr>
        <p:spPr/>
        <p:txBody>
          <a:bodyPr/>
          <a:lstStyle>
            <a:lvl1pPr>
              <a:defRPr/>
            </a:lvl1pPr>
          </a:lstStyle>
          <a:p>
            <a:pPr>
              <a:defRPr/>
            </a:pPr>
            <a:fld id="{8897AE3F-62E8-4EC9-8DD4-26237963475C}" type="datetime8">
              <a:rPr lang="pt-BR"/>
              <a:pPr>
                <a:defRPr/>
              </a:pPr>
              <a:t>30/06/2019 10:37</a:t>
            </a:fld>
            <a:endParaRPr lang="en-US"/>
          </a:p>
        </p:txBody>
      </p:sp>
      <p:sp>
        <p:nvSpPr>
          <p:cNvPr id="5" name="Espaço Reservado para Rodapé 2"/>
          <p:cNvSpPr>
            <a:spLocks noGrp="1"/>
          </p:cNvSpPr>
          <p:nvPr>
            <p:ph type="ftr" sz="quarter" idx="11"/>
          </p:nvPr>
        </p:nvSpPr>
        <p:spPr/>
        <p:txBody>
          <a:bodyPr/>
          <a:lstStyle>
            <a:lvl1pPr>
              <a:defRPr/>
            </a:lvl1pPr>
          </a:lstStyle>
          <a:p>
            <a:pPr>
              <a:defRPr/>
            </a:pPr>
            <a:r>
              <a:rPr lang="en-US"/>
              <a:t>Prof. Danielly Borguezan </a:t>
            </a:r>
          </a:p>
        </p:txBody>
      </p:sp>
      <p:sp>
        <p:nvSpPr>
          <p:cNvPr id="6" name="Espaço Reservado para Número de Slide 22"/>
          <p:cNvSpPr>
            <a:spLocks noGrp="1"/>
          </p:cNvSpPr>
          <p:nvPr>
            <p:ph type="sldNum" sz="quarter" idx="12"/>
          </p:nvPr>
        </p:nvSpPr>
        <p:spPr/>
        <p:txBody>
          <a:bodyPr/>
          <a:lstStyle>
            <a:lvl1pPr>
              <a:defRPr/>
            </a:lvl1pPr>
          </a:lstStyle>
          <a:p>
            <a:pPr>
              <a:defRPr/>
            </a:pPr>
            <a:fld id="{4A600CF3-A7A1-4295-BDB6-106D578C9D76}" type="slidenum">
              <a:rPr lang="en-US"/>
              <a:pPr>
                <a:defRPr/>
              </a:pPr>
              <a:t>‹nº›</a:t>
            </a:fld>
            <a:endParaRPr lang="en-US"/>
          </a:p>
        </p:txBody>
      </p:sp>
    </p:spTree>
    <p:extLst>
      <p:ext uri="{BB962C8B-B14F-4D97-AF65-F5344CB8AC3E}">
        <p14:creationId xmlns:p14="http://schemas.microsoft.com/office/powerpoint/2010/main" val="1973797939"/>
      </p:ext>
    </p:extLst>
  </p:cSld>
  <p:clrMapOvr>
    <a:masterClrMapping/>
  </p:clrMapOvr>
  <p:transition spd="slow">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Conector reto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tângulo 20"/>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7" name="Retângulo 21"/>
          <p:cNvSpPr>
            <a:spLocks noChangeArrowheads="1"/>
          </p:cNvSpPr>
          <p:nvPr/>
        </p:nvSpPr>
        <p:spPr bwMode="white">
          <a:xfrm>
            <a:off x="1198880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8" name="Retângulo 23"/>
          <p:cNvSpPr>
            <a:spLocks noChangeArrowheads="1"/>
          </p:cNvSpPr>
          <p:nvPr/>
        </p:nvSpPr>
        <p:spPr bwMode="white">
          <a:xfrm>
            <a:off x="0" y="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9" name="Retângulo 24"/>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 name="Retângulo 9"/>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tângulo 10"/>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Retângulo 11"/>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Elipse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e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tângulo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ítulo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pt-BR" noProof="0" smtClean="0"/>
              <a:t>Clique no ícone para adicionar uma imagem</a:t>
            </a:r>
            <a:endParaRPr lang="en-US" noProof="0" dirty="0"/>
          </a:p>
        </p:txBody>
      </p:sp>
      <p:sp>
        <p:nvSpPr>
          <p:cNvPr id="4" name="Espaço Reservado para Texto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pt-BR" smtClean="0"/>
              <a:t>Clique para editar os estilos do texto mestre</a:t>
            </a:r>
          </a:p>
        </p:txBody>
      </p:sp>
      <p:sp>
        <p:nvSpPr>
          <p:cNvPr id="16" name="Espaço Reservado para Número de Slide 6"/>
          <p:cNvSpPr>
            <a:spLocks noGrp="1"/>
          </p:cNvSpPr>
          <p:nvPr>
            <p:ph type="sldNum" sz="quarter" idx="10"/>
          </p:nvPr>
        </p:nvSpPr>
        <p:spPr>
          <a:xfrm>
            <a:off x="1828800" y="312739"/>
            <a:ext cx="609600" cy="441325"/>
          </a:xfrm>
        </p:spPr>
        <p:txBody>
          <a:bodyPr/>
          <a:lstStyle>
            <a:lvl1pPr>
              <a:defRPr/>
            </a:lvl1pPr>
          </a:lstStyle>
          <a:p>
            <a:pPr>
              <a:defRPr/>
            </a:pPr>
            <a:fld id="{33D151CD-BD93-4D75-A03A-680CFE9DE62C}" type="slidenum">
              <a:rPr lang="pt-BR">
                <a:solidFill>
                  <a:srgbClr val="8CADAE">
                    <a:shade val="75000"/>
                  </a:srgbClr>
                </a:solidFill>
              </a:rPr>
              <a:pPr>
                <a:defRPr/>
              </a:pPr>
              <a:t>‹nº›</a:t>
            </a:fld>
            <a:endParaRPr lang="pt-BR">
              <a:solidFill>
                <a:srgbClr val="8CADAE">
                  <a:shade val="75000"/>
                </a:srgbClr>
              </a:solidFill>
            </a:endParaRPr>
          </a:p>
        </p:txBody>
      </p:sp>
      <p:sp>
        <p:nvSpPr>
          <p:cNvPr id="17" name="Espaço Reservado para Data 4"/>
          <p:cNvSpPr>
            <a:spLocks noGrp="1"/>
          </p:cNvSpPr>
          <p:nvPr>
            <p:ph type="dt" sz="half" idx="11"/>
          </p:nvPr>
        </p:nvSpPr>
        <p:spPr>
          <a:xfrm>
            <a:off x="7717367" y="6405564"/>
            <a:ext cx="4059767" cy="365125"/>
          </a:xfrm>
        </p:spPr>
        <p:txBody>
          <a:bodyPr/>
          <a:lstStyle>
            <a:lvl1pPr>
              <a:defRPr/>
            </a:lvl1pPr>
          </a:lstStyle>
          <a:p>
            <a:pPr>
              <a:defRPr/>
            </a:pPr>
            <a:fld id="{3851421C-9E16-4527-A1BE-910B3E2EAF26}" type="datetimeFigureOut">
              <a:rPr lang="pt-BR"/>
              <a:pPr>
                <a:defRPr/>
              </a:pPr>
              <a:t>30/06/2019</a:t>
            </a:fld>
            <a:endParaRPr lang="pt-BR"/>
          </a:p>
        </p:txBody>
      </p:sp>
      <p:sp>
        <p:nvSpPr>
          <p:cNvPr id="18" name="Espaço Reservado para Rodapé 5"/>
          <p:cNvSpPr>
            <a:spLocks noGrp="1"/>
          </p:cNvSpPr>
          <p:nvPr>
            <p:ph type="ftr" sz="quarter" idx="12"/>
          </p:nvPr>
        </p:nvSpPr>
        <p:spPr>
          <a:xfrm>
            <a:off x="402168" y="6410326"/>
            <a:ext cx="4779433" cy="366713"/>
          </a:xfrm>
        </p:spPr>
        <p:txBody>
          <a:bodyPr/>
          <a:lstStyle>
            <a:lvl1pPr>
              <a:defRPr/>
            </a:lvl1pPr>
          </a:lstStyle>
          <a:p>
            <a:pPr>
              <a:defRPr/>
            </a:pPr>
            <a:endParaRPr lang="pt-BR"/>
          </a:p>
        </p:txBody>
      </p:sp>
    </p:spTree>
    <p:extLst>
      <p:ext uri="{BB962C8B-B14F-4D97-AF65-F5344CB8AC3E}">
        <p14:creationId xmlns:p14="http://schemas.microsoft.com/office/powerpoint/2010/main" val="938379773"/>
      </p:ext>
    </p:extLst>
  </p:cSld>
  <p:clrMapOvr>
    <a:masterClrMapping/>
  </p:clrMapOvr>
  <p:transition spd="slow">
    <p:newsfla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A3A79A9F-B8A1-4562-BF86-8273B375F0C3}" type="datetimeFigureOut">
              <a:rPr lang="pt-BR"/>
              <a:pPr>
                <a:defRPr/>
              </a:pPr>
              <a:t>30/06/2019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DB236B85-B3AA-4F26-BA81-116D283FD727}" type="slidenum">
              <a:rPr lang="pt-BR">
                <a:solidFill>
                  <a:srgbClr val="8CADAE">
                    <a:shade val="75000"/>
                  </a:srgbClr>
                </a:solidFill>
              </a:rPr>
              <a:pPr>
                <a:defRPr/>
              </a:pPr>
              <a:t>‹nº›</a:t>
            </a:fld>
            <a:endParaRPr lang="pt-BR">
              <a:solidFill>
                <a:srgbClr val="8CADAE">
                  <a:shade val="75000"/>
                </a:srgbClr>
              </a:solidFill>
            </a:endParaRPr>
          </a:p>
        </p:txBody>
      </p:sp>
    </p:spTree>
    <p:extLst>
      <p:ext uri="{BB962C8B-B14F-4D97-AF65-F5344CB8AC3E}">
        <p14:creationId xmlns:p14="http://schemas.microsoft.com/office/powerpoint/2010/main" val="967075521"/>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5" name="Retângulo 20"/>
          <p:cNvSpPr>
            <a:spLocks noChangeArrowheads="1"/>
          </p:cNvSpPr>
          <p:nvPr/>
        </p:nvSpPr>
        <p:spPr bwMode="white">
          <a:xfrm>
            <a:off x="9347200" y="0"/>
            <a:ext cx="28448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6" name="Retângulo 21"/>
          <p:cNvSpPr>
            <a:spLocks noChangeArrowheads="1"/>
          </p:cNvSpPr>
          <p:nvPr/>
        </p:nvSpPr>
        <p:spPr bwMode="white">
          <a:xfrm>
            <a:off x="0" y="1"/>
            <a:ext cx="12192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7" name="Retângulo 23"/>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8" name="Retângulo 7"/>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9" name="Retângulo 8"/>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Conector reto 9"/>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Elipse 10"/>
          <p:cNvSpPr/>
          <p:nvPr/>
        </p:nvSpPr>
        <p:spPr>
          <a:xfrm>
            <a:off x="9118600"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Elipse 11"/>
          <p:cNvSpPr/>
          <p:nvPr/>
        </p:nvSpPr>
        <p:spPr>
          <a:xfrm>
            <a:off x="9245600" y="3021013"/>
            <a:ext cx="560917"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Espaço Reservado para Texto Vertical 2"/>
          <p:cNvSpPr>
            <a:spLocks noGrp="1"/>
          </p:cNvSpPr>
          <p:nvPr>
            <p:ph type="body" orient="vert" idx="1"/>
          </p:nvPr>
        </p:nvSpPr>
        <p:spPr>
          <a:xfrm>
            <a:off x="406400" y="304800"/>
            <a:ext cx="8737600" cy="582136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 name="Título Vertical 1"/>
          <p:cNvSpPr>
            <a:spLocks noGrp="1"/>
          </p:cNvSpPr>
          <p:nvPr>
            <p:ph type="title" orient="vert"/>
          </p:nvPr>
        </p:nvSpPr>
        <p:spPr>
          <a:xfrm>
            <a:off x="9855200" y="304802"/>
            <a:ext cx="1930400" cy="5851525"/>
          </a:xfrm>
        </p:spPr>
        <p:txBody>
          <a:bodyPr vert="eaVert"/>
          <a:lstStyle/>
          <a:p>
            <a:r>
              <a:rPr lang="pt-BR" smtClean="0"/>
              <a:t>Clique para editar o estilo do título mestre</a:t>
            </a:r>
            <a:endParaRPr lang="en-US"/>
          </a:p>
        </p:txBody>
      </p:sp>
      <p:sp>
        <p:nvSpPr>
          <p:cNvPr id="13" name="Espaço Reservado para Número de Slide 5"/>
          <p:cNvSpPr>
            <a:spLocks noGrp="1"/>
          </p:cNvSpPr>
          <p:nvPr>
            <p:ph type="sldNum" sz="quarter" idx="10"/>
          </p:nvPr>
        </p:nvSpPr>
        <p:spPr>
          <a:xfrm>
            <a:off x="9220200" y="3009901"/>
            <a:ext cx="609600" cy="441325"/>
          </a:xfrm>
        </p:spPr>
        <p:txBody>
          <a:bodyPr/>
          <a:lstStyle>
            <a:lvl1pPr>
              <a:defRPr/>
            </a:lvl1pPr>
          </a:lstStyle>
          <a:p>
            <a:pPr>
              <a:defRPr/>
            </a:pPr>
            <a:fld id="{9D39B9B4-ACA8-4D9C-A83D-22EFA25172A4}" type="slidenum">
              <a:rPr lang="pt-BR">
                <a:solidFill>
                  <a:srgbClr val="8CADAE">
                    <a:shade val="75000"/>
                  </a:srgbClr>
                </a:solidFill>
              </a:rPr>
              <a:pPr>
                <a:defRPr/>
              </a:pPr>
              <a:t>‹nº›</a:t>
            </a:fld>
            <a:endParaRPr lang="pt-BR">
              <a:solidFill>
                <a:srgbClr val="8CADAE">
                  <a:shade val="75000"/>
                </a:srgbClr>
              </a:solidFill>
            </a:endParaRPr>
          </a:p>
        </p:txBody>
      </p:sp>
      <p:sp>
        <p:nvSpPr>
          <p:cNvPr id="14" name="Espaço Reservado para Data 3"/>
          <p:cNvSpPr>
            <a:spLocks noGrp="1"/>
          </p:cNvSpPr>
          <p:nvPr>
            <p:ph type="dt" sz="half" idx="11"/>
          </p:nvPr>
        </p:nvSpPr>
        <p:spPr/>
        <p:txBody>
          <a:bodyPr/>
          <a:lstStyle>
            <a:lvl1pPr>
              <a:defRPr/>
            </a:lvl1pPr>
          </a:lstStyle>
          <a:p>
            <a:pPr>
              <a:defRPr/>
            </a:pPr>
            <a:fld id="{742DA410-9CEF-42E0-B23E-A8462D812BE4}" type="datetimeFigureOut">
              <a:rPr lang="pt-BR"/>
              <a:pPr>
                <a:defRPr/>
              </a:pPr>
              <a:t>30/06/2019</a:t>
            </a:fld>
            <a:endParaRPr lang="pt-BR"/>
          </a:p>
        </p:txBody>
      </p:sp>
      <p:sp>
        <p:nvSpPr>
          <p:cNvPr id="15" name="Espaço Reservado para Rodapé 4"/>
          <p:cNvSpPr>
            <a:spLocks noGrp="1"/>
          </p:cNvSpPr>
          <p:nvPr>
            <p:ph type="ftr" sz="quarter" idx="12"/>
          </p:nvPr>
        </p:nvSpPr>
        <p:spPr/>
        <p:txBody>
          <a:bodyPr/>
          <a:lstStyle>
            <a:lvl1pPr>
              <a:defRPr/>
            </a:lvl1pPr>
          </a:lstStyle>
          <a:p>
            <a:pPr>
              <a:defRPr/>
            </a:pPr>
            <a:endParaRPr lang="pt-BR"/>
          </a:p>
        </p:txBody>
      </p:sp>
    </p:spTree>
    <p:extLst>
      <p:ext uri="{BB962C8B-B14F-4D97-AF65-F5344CB8AC3E}">
        <p14:creationId xmlns:p14="http://schemas.microsoft.com/office/powerpoint/2010/main" val="2615702770"/>
      </p:ext>
    </p:extLst>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4" name="Retângulo 3"/>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tângulo 4"/>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tângulo 5"/>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Espaço Reservado para Texto 2"/>
          <p:cNvSpPr>
            <a:spLocks noGrp="1"/>
          </p:cNvSpPr>
          <p:nvPr>
            <p:ph type="body" idx="1"/>
          </p:nvPr>
        </p:nvSpPr>
        <p:spPr>
          <a:xfrm>
            <a:off x="1828801" y="2743200"/>
            <a:ext cx="9497484"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
        <p:nvSpPr>
          <p:cNvPr id="2" name="Título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lang="pt-BR" smtClean="0"/>
              <a:t>Clique para editar o estilo do título mestre</a:t>
            </a:r>
            <a:endParaRPr lang="en-US"/>
          </a:p>
        </p:txBody>
      </p:sp>
      <p:sp>
        <p:nvSpPr>
          <p:cNvPr id="7" name="Espaço Reservado para Data 11"/>
          <p:cNvSpPr>
            <a:spLocks noGrp="1"/>
          </p:cNvSpPr>
          <p:nvPr>
            <p:ph type="dt" sz="half" idx="10"/>
          </p:nvPr>
        </p:nvSpPr>
        <p:spPr/>
        <p:txBody>
          <a:bodyPr/>
          <a:lstStyle>
            <a:lvl1pPr>
              <a:defRPr/>
            </a:lvl1pPr>
          </a:lstStyle>
          <a:p>
            <a:pPr>
              <a:defRPr/>
            </a:pPr>
            <a:fld id="{7B51F1AC-C814-4E98-BBF9-632DA52987F9}" type="datetime8">
              <a:rPr lang="pt-BR"/>
              <a:pPr>
                <a:defRPr/>
              </a:pPr>
              <a:t>30/06/2019 10:37</a:t>
            </a:fld>
            <a:endParaRPr lang="en-US"/>
          </a:p>
        </p:txBody>
      </p:sp>
      <p:sp>
        <p:nvSpPr>
          <p:cNvPr id="8" name="Espaço Reservado para Número de Slide 12"/>
          <p:cNvSpPr>
            <a:spLocks noGrp="1"/>
          </p:cNvSpPr>
          <p:nvPr>
            <p:ph type="sldNum" sz="quarter" idx="11"/>
          </p:nvPr>
        </p:nvSpPr>
        <p:spPr>
          <a:xfrm>
            <a:off x="0" y="1752601"/>
            <a:ext cx="1727200" cy="701675"/>
          </a:xfrm>
        </p:spPr>
        <p:txBody>
          <a:bodyPr>
            <a:noAutofit/>
          </a:bodyPr>
          <a:lstStyle>
            <a:lvl1pPr>
              <a:defRPr sz="2400">
                <a:solidFill>
                  <a:srgbClr val="FFFFFF"/>
                </a:solidFill>
              </a:defRPr>
            </a:lvl1pPr>
          </a:lstStyle>
          <a:p>
            <a:pPr>
              <a:defRPr/>
            </a:pPr>
            <a:fld id="{D4478F62-132C-4A85-AF8F-E4E9717E1494}" type="slidenum">
              <a:rPr lang="en-US"/>
              <a:pPr>
                <a:defRPr/>
              </a:pPr>
              <a:t>‹nº›</a:t>
            </a:fld>
            <a:endParaRPr lang="en-US"/>
          </a:p>
        </p:txBody>
      </p:sp>
      <p:sp>
        <p:nvSpPr>
          <p:cNvPr id="9" name="Espaço Reservado para Rodapé 13"/>
          <p:cNvSpPr>
            <a:spLocks noGrp="1"/>
          </p:cNvSpPr>
          <p:nvPr>
            <p:ph type="ftr" sz="quarter" idx="12"/>
          </p:nvPr>
        </p:nvSpPr>
        <p:spPr/>
        <p:txBody>
          <a:bodyPr/>
          <a:lstStyle>
            <a:lvl1pPr>
              <a:defRPr/>
            </a:lvl1pPr>
          </a:lstStyle>
          <a:p>
            <a:pPr>
              <a:defRPr/>
            </a:pPr>
            <a:r>
              <a:rPr lang="en-US"/>
              <a:t>Prof. Danielly Borguezan </a:t>
            </a:r>
          </a:p>
        </p:txBody>
      </p:sp>
    </p:spTree>
    <p:extLst>
      <p:ext uri="{BB962C8B-B14F-4D97-AF65-F5344CB8AC3E}">
        <p14:creationId xmlns:p14="http://schemas.microsoft.com/office/powerpoint/2010/main" val="1018112534"/>
      </p:ext>
    </p:extLst>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9" name="Espaço Reservado para Conteúdo 8"/>
          <p:cNvSpPr>
            <a:spLocks noGrp="1"/>
          </p:cNvSpPr>
          <p:nvPr>
            <p:ph sz="quarter" idx="1"/>
          </p:nvPr>
        </p:nvSpPr>
        <p:spPr>
          <a:xfrm>
            <a:off x="812800" y="1589567"/>
            <a:ext cx="5181600"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1" name="Espaço Reservado para Conteúdo 10"/>
          <p:cNvSpPr>
            <a:spLocks noGrp="1"/>
          </p:cNvSpPr>
          <p:nvPr>
            <p:ph sz="quarter" idx="2"/>
          </p:nvPr>
        </p:nvSpPr>
        <p:spPr>
          <a:xfrm>
            <a:off x="6459868" y="1589567"/>
            <a:ext cx="5181600"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7"/>
          <p:cNvSpPr>
            <a:spLocks noGrp="1"/>
          </p:cNvSpPr>
          <p:nvPr>
            <p:ph type="dt" sz="half" idx="10"/>
          </p:nvPr>
        </p:nvSpPr>
        <p:spPr/>
        <p:txBody>
          <a:bodyPr rtlCol="0"/>
          <a:lstStyle>
            <a:lvl1pPr>
              <a:defRPr/>
            </a:lvl1pPr>
          </a:lstStyle>
          <a:p>
            <a:pPr>
              <a:defRPr/>
            </a:pPr>
            <a:fld id="{77817835-7CF5-4933-9463-0667FF22B70C}" type="datetime8">
              <a:rPr lang="pt-BR"/>
              <a:pPr>
                <a:defRPr/>
              </a:pPr>
              <a:t>30/06/2019 10:37</a:t>
            </a:fld>
            <a:endParaRPr lang="en-US"/>
          </a:p>
        </p:txBody>
      </p:sp>
      <p:sp>
        <p:nvSpPr>
          <p:cNvPr id="6" name="Espaço Reservado para Número de Slide 9"/>
          <p:cNvSpPr>
            <a:spLocks noGrp="1"/>
          </p:cNvSpPr>
          <p:nvPr>
            <p:ph type="sldNum" sz="quarter" idx="11"/>
          </p:nvPr>
        </p:nvSpPr>
        <p:spPr/>
        <p:txBody>
          <a:bodyPr rtlCol="0"/>
          <a:lstStyle>
            <a:lvl1pPr>
              <a:defRPr/>
            </a:lvl1pPr>
          </a:lstStyle>
          <a:p>
            <a:pPr>
              <a:defRPr/>
            </a:pPr>
            <a:fld id="{ED8DBCB6-F8C1-4719-A92C-3614657C3D21}" type="slidenum">
              <a:rPr lang="en-US"/>
              <a:pPr>
                <a:defRPr/>
              </a:pPr>
              <a:t>‹nº›</a:t>
            </a:fld>
            <a:endParaRPr lang="en-US"/>
          </a:p>
        </p:txBody>
      </p:sp>
      <p:sp>
        <p:nvSpPr>
          <p:cNvPr id="7" name="Espaço Reservado para Rodapé 11"/>
          <p:cNvSpPr>
            <a:spLocks noGrp="1"/>
          </p:cNvSpPr>
          <p:nvPr>
            <p:ph type="ftr" sz="quarter" idx="12"/>
          </p:nvPr>
        </p:nvSpPr>
        <p:spPr/>
        <p:txBody>
          <a:bodyPr rtlCol="0"/>
          <a:lstStyle>
            <a:lvl1pPr>
              <a:defRPr/>
            </a:lvl1pPr>
          </a:lstStyle>
          <a:p>
            <a:pPr>
              <a:defRPr/>
            </a:pPr>
            <a:r>
              <a:rPr lang="en-US"/>
              <a:t>Prof. Danielly Borguezan </a:t>
            </a:r>
          </a:p>
        </p:txBody>
      </p:sp>
    </p:spTree>
    <p:extLst>
      <p:ext uri="{BB962C8B-B14F-4D97-AF65-F5344CB8AC3E}">
        <p14:creationId xmlns:p14="http://schemas.microsoft.com/office/powerpoint/2010/main" val="116060225"/>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711200" y="273050"/>
            <a:ext cx="10871200" cy="869950"/>
          </a:xfrm>
        </p:spPr>
        <p:txBody>
          <a:bodyPr/>
          <a:lstStyle>
            <a:lvl1pPr>
              <a:defRPr/>
            </a:lvl1pPr>
          </a:lstStyle>
          <a:p>
            <a:r>
              <a:rPr lang="pt-BR" smtClean="0"/>
              <a:t>Clique para editar o estilo do título mestre</a:t>
            </a:r>
            <a:endParaRPr lang="en-US"/>
          </a:p>
        </p:txBody>
      </p:sp>
      <p:sp>
        <p:nvSpPr>
          <p:cNvPr id="11" name="Espaço Reservado para Conteúdo 10"/>
          <p:cNvSpPr>
            <a:spLocks noGrp="1"/>
          </p:cNvSpPr>
          <p:nvPr>
            <p:ph sz="quarter" idx="2"/>
          </p:nvPr>
        </p:nvSpPr>
        <p:spPr>
          <a:xfrm>
            <a:off x="812800" y="2438400"/>
            <a:ext cx="5181600" cy="3581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3" name="Espaço Reservado para Conteúdo 12"/>
          <p:cNvSpPr>
            <a:spLocks noGrp="1"/>
          </p:cNvSpPr>
          <p:nvPr>
            <p:ph sz="quarter" idx="4"/>
          </p:nvPr>
        </p:nvSpPr>
        <p:spPr>
          <a:xfrm>
            <a:off x="6400800" y="2438400"/>
            <a:ext cx="5181600" cy="3581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6" name="Espaço Reservado para Texto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a:r>
              <a:rPr lang="pt-BR" smtClean="0"/>
              <a:t>Clique para editar os estilos do texto mestre</a:t>
            </a:r>
          </a:p>
        </p:txBody>
      </p:sp>
      <p:sp>
        <p:nvSpPr>
          <p:cNvPr id="15" name="Espaço Reservado para Texto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a:r>
              <a:rPr lang="pt-BR" smtClean="0"/>
              <a:t>Clique para editar os estilos do texto mestre</a:t>
            </a:r>
          </a:p>
        </p:txBody>
      </p:sp>
      <p:sp>
        <p:nvSpPr>
          <p:cNvPr id="7" name="Espaço Reservado para Data 9"/>
          <p:cNvSpPr>
            <a:spLocks noGrp="1"/>
          </p:cNvSpPr>
          <p:nvPr>
            <p:ph type="dt" sz="half" idx="10"/>
          </p:nvPr>
        </p:nvSpPr>
        <p:spPr/>
        <p:txBody>
          <a:bodyPr rtlCol="0"/>
          <a:lstStyle>
            <a:lvl1pPr>
              <a:defRPr/>
            </a:lvl1pPr>
          </a:lstStyle>
          <a:p>
            <a:pPr>
              <a:defRPr/>
            </a:pPr>
            <a:fld id="{E9861099-6A4B-4EA1-9EA2-0C7CE184C605}" type="datetime8">
              <a:rPr lang="pt-BR"/>
              <a:pPr>
                <a:defRPr/>
              </a:pPr>
              <a:t>30/06/2019 10:37</a:t>
            </a:fld>
            <a:endParaRPr lang="en-US"/>
          </a:p>
        </p:txBody>
      </p:sp>
      <p:sp>
        <p:nvSpPr>
          <p:cNvPr id="8" name="Espaço Reservado para Número de Slide 11"/>
          <p:cNvSpPr>
            <a:spLocks noGrp="1"/>
          </p:cNvSpPr>
          <p:nvPr>
            <p:ph type="sldNum" sz="quarter" idx="11"/>
          </p:nvPr>
        </p:nvSpPr>
        <p:spPr/>
        <p:txBody>
          <a:bodyPr rtlCol="0"/>
          <a:lstStyle>
            <a:lvl1pPr>
              <a:defRPr/>
            </a:lvl1pPr>
          </a:lstStyle>
          <a:p>
            <a:pPr>
              <a:defRPr/>
            </a:pPr>
            <a:fld id="{0E72433D-AE7E-4152-89F1-05329CCFAD8C}" type="slidenum">
              <a:rPr lang="en-US"/>
              <a:pPr>
                <a:defRPr/>
              </a:pPr>
              <a:t>‹nº›</a:t>
            </a:fld>
            <a:endParaRPr lang="en-US"/>
          </a:p>
        </p:txBody>
      </p:sp>
      <p:sp>
        <p:nvSpPr>
          <p:cNvPr id="9" name="Espaço Reservado para Rodapé 13"/>
          <p:cNvSpPr>
            <a:spLocks noGrp="1"/>
          </p:cNvSpPr>
          <p:nvPr>
            <p:ph type="ftr" sz="quarter" idx="12"/>
          </p:nvPr>
        </p:nvSpPr>
        <p:spPr/>
        <p:txBody>
          <a:bodyPr rtlCol="0"/>
          <a:lstStyle>
            <a:lvl1pPr>
              <a:defRPr/>
            </a:lvl1pPr>
          </a:lstStyle>
          <a:p>
            <a:pPr>
              <a:defRPr/>
            </a:pPr>
            <a:r>
              <a:rPr lang="en-US"/>
              <a:t>Prof. Danielly Borguezan </a:t>
            </a:r>
          </a:p>
        </p:txBody>
      </p:sp>
    </p:spTree>
    <p:extLst>
      <p:ext uri="{BB962C8B-B14F-4D97-AF65-F5344CB8AC3E}">
        <p14:creationId xmlns:p14="http://schemas.microsoft.com/office/powerpoint/2010/main" val="2152469790"/>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Data 13"/>
          <p:cNvSpPr>
            <a:spLocks noGrp="1"/>
          </p:cNvSpPr>
          <p:nvPr>
            <p:ph type="dt" sz="half" idx="10"/>
          </p:nvPr>
        </p:nvSpPr>
        <p:spPr/>
        <p:txBody>
          <a:bodyPr/>
          <a:lstStyle>
            <a:lvl1pPr>
              <a:defRPr/>
            </a:lvl1pPr>
          </a:lstStyle>
          <a:p>
            <a:pPr>
              <a:defRPr/>
            </a:pPr>
            <a:fld id="{8897AE3F-62E8-4EC9-8DD4-26237963475C}" type="datetime8">
              <a:rPr lang="pt-BR"/>
              <a:pPr>
                <a:defRPr/>
              </a:pPr>
              <a:t>30/06/2019 10:37</a:t>
            </a:fld>
            <a:endParaRPr lang="en-US"/>
          </a:p>
        </p:txBody>
      </p:sp>
      <p:sp>
        <p:nvSpPr>
          <p:cNvPr id="4" name="Espaço Reservado para Rodapé 2"/>
          <p:cNvSpPr>
            <a:spLocks noGrp="1"/>
          </p:cNvSpPr>
          <p:nvPr>
            <p:ph type="ftr" sz="quarter" idx="11"/>
          </p:nvPr>
        </p:nvSpPr>
        <p:spPr/>
        <p:txBody>
          <a:bodyPr/>
          <a:lstStyle>
            <a:lvl1pPr>
              <a:defRPr/>
            </a:lvl1pPr>
          </a:lstStyle>
          <a:p>
            <a:pPr>
              <a:defRPr/>
            </a:pPr>
            <a:r>
              <a:rPr lang="en-US"/>
              <a:t>Prof. Danielly Borguezan </a:t>
            </a:r>
          </a:p>
        </p:txBody>
      </p:sp>
      <p:sp>
        <p:nvSpPr>
          <p:cNvPr id="5" name="Espaço Reservado para Número de Slide 22"/>
          <p:cNvSpPr>
            <a:spLocks noGrp="1"/>
          </p:cNvSpPr>
          <p:nvPr>
            <p:ph type="sldNum" sz="quarter" idx="12"/>
          </p:nvPr>
        </p:nvSpPr>
        <p:spPr/>
        <p:txBody>
          <a:bodyPr/>
          <a:lstStyle>
            <a:lvl1pPr>
              <a:defRPr/>
            </a:lvl1pPr>
          </a:lstStyle>
          <a:p>
            <a:pPr>
              <a:defRPr/>
            </a:pPr>
            <a:fld id="{49CBD58A-83FC-48A7-847F-715AC2A4655C}" type="slidenum">
              <a:rPr lang="en-US"/>
              <a:pPr>
                <a:defRPr/>
              </a:pPr>
              <a:t>‹nº›</a:t>
            </a:fld>
            <a:endParaRPr lang="en-US"/>
          </a:p>
        </p:txBody>
      </p:sp>
    </p:spTree>
    <p:extLst>
      <p:ext uri="{BB962C8B-B14F-4D97-AF65-F5344CB8AC3E}">
        <p14:creationId xmlns:p14="http://schemas.microsoft.com/office/powerpoint/2010/main" val="2726486967"/>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pPr>
              <a:defRPr/>
            </a:pPr>
            <a:fld id="{C1385037-B4C4-4FB4-B4AA-D634EAC7F759}" type="datetime8">
              <a:rPr lang="pt-BR"/>
              <a:pPr>
                <a:defRPr/>
              </a:pPr>
              <a:t>30/06/2019 10:37</a:t>
            </a:fld>
            <a:endParaRPr lang="en-US"/>
          </a:p>
        </p:txBody>
      </p:sp>
      <p:sp>
        <p:nvSpPr>
          <p:cNvPr id="3" name="Espaço Reservado para Rodapé 2"/>
          <p:cNvSpPr>
            <a:spLocks noGrp="1"/>
          </p:cNvSpPr>
          <p:nvPr>
            <p:ph type="ftr" sz="quarter" idx="11"/>
          </p:nvPr>
        </p:nvSpPr>
        <p:spPr/>
        <p:txBody>
          <a:bodyPr/>
          <a:lstStyle>
            <a:lvl1pPr>
              <a:defRPr/>
            </a:lvl1pPr>
          </a:lstStyle>
          <a:p>
            <a:pPr>
              <a:defRPr/>
            </a:pPr>
            <a:r>
              <a:rPr lang="en-US"/>
              <a:t>Prof. Danielly Borguezan </a:t>
            </a:r>
          </a:p>
        </p:txBody>
      </p:sp>
      <p:sp>
        <p:nvSpPr>
          <p:cNvPr id="4" name="Espaço Reservado para Número de Slide 3"/>
          <p:cNvSpPr>
            <a:spLocks noGrp="1"/>
          </p:cNvSpPr>
          <p:nvPr>
            <p:ph type="sldNum" sz="quarter" idx="12"/>
          </p:nvPr>
        </p:nvSpPr>
        <p:spPr>
          <a:xfrm>
            <a:off x="0" y="6248400"/>
            <a:ext cx="711200" cy="381000"/>
          </a:xfrm>
        </p:spPr>
        <p:txBody>
          <a:bodyPr/>
          <a:lstStyle>
            <a:lvl1pPr>
              <a:defRPr>
                <a:solidFill>
                  <a:srgbClr val="775F55"/>
                </a:solidFill>
              </a:defRPr>
            </a:lvl1pPr>
          </a:lstStyle>
          <a:p>
            <a:pPr>
              <a:defRPr/>
            </a:pPr>
            <a:fld id="{E9227177-4942-44B7-84F1-BBE1CE2D9B42}" type="slidenum">
              <a:rPr lang="en-US"/>
              <a:pPr>
                <a:defRPr/>
              </a:pPr>
              <a:t>‹nº›</a:t>
            </a:fld>
            <a:endParaRPr lang="en-US"/>
          </a:p>
        </p:txBody>
      </p:sp>
    </p:spTree>
    <p:extLst>
      <p:ext uri="{BB962C8B-B14F-4D97-AF65-F5344CB8AC3E}">
        <p14:creationId xmlns:p14="http://schemas.microsoft.com/office/powerpoint/2010/main" val="3719033572"/>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12800" y="273050"/>
            <a:ext cx="10769600" cy="869950"/>
          </a:xfrm>
        </p:spPr>
        <p:txBody>
          <a:bodyPr/>
          <a:lstStyle>
            <a:lvl1pPr algn="l">
              <a:buNone/>
              <a:defRPr sz="4400" b="0"/>
            </a:lvl1pPr>
          </a:lstStyle>
          <a:p>
            <a:r>
              <a:rPr lang="pt-BR" smtClean="0"/>
              <a:t>Clique para editar o estilo do título mestre</a:t>
            </a:r>
            <a:endParaRPr lang="en-US"/>
          </a:p>
        </p:txBody>
      </p:sp>
      <p:sp>
        <p:nvSpPr>
          <p:cNvPr id="3" name="Espaço Reservado para Texto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pt-BR" smtClean="0"/>
              <a:t>Clique para editar os estilos do texto mestre</a:t>
            </a:r>
          </a:p>
        </p:txBody>
      </p:sp>
      <p:sp>
        <p:nvSpPr>
          <p:cNvPr id="9" name="Espaço Reservado para Conteúdo 8"/>
          <p:cNvSpPr>
            <a:spLocks noGrp="1"/>
          </p:cNvSpPr>
          <p:nvPr>
            <p:ph sz="quarter" idx="1"/>
          </p:nvPr>
        </p:nvSpPr>
        <p:spPr>
          <a:xfrm>
            <a:off x="3149600" y="1752600"/>
            <a:ext cx="8534400" cy="44196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13"/>
          <p:cNvSpPr>
            <a:spLocks noGrp="1"/>
          </p:cNvSpPr>
          <p:nvPr>
            <p:ph type="dt" sz="half" idx="10"/>
          </p:nvPr>
        </p:nvSpPr>
        <p:spPr/>
        <p:txBody>
          <a:bodyPr/>
          <a:lstStyle>
            <a:lvl1pPr>
              <a:defRPr/>
            </a:lvl1pPr>
          </a:lstStyle>
          <a:p>
            <a:pPr>
              <a:defRPr/>
            </a:pPr>
            <a:fld id="{8897AE3F-62E8-4EC9-8DD4-26237963475C}" type="datetime8">
              <a:rPr lang="pt-BR"/>
              <a:pPr>
                <a:defRPr/>
              </a:pPr>
              <a:t>30/06/2019 10:37</a:t>
            </a:fld>
            <a:endParaRPr lang="en-US"/>
          </a:p>
        </p:txBody>
      </p:sp>
      <p:sp>
        <p:nvSpPr>
          <p:cNvPr id="6" name="Espaço Reservado para Rodapé 2"/>
          <p:cNvSpPr>
            <a:spLocks noGrp="1"/>
          </p:cNvSpPr>
          <p:nvPr>
            <p:ph type="ftr" sz="quarter" idx="11"/>
          </p:nvPr>
        </p:nvSpPr>
        <p:spPr/>
        <p:txBody>
          <a:bodyPr/>
          <a:lstStyle>
            <a:lvl1pPr>
              <a:defRPr/>
            </a:lvl1pPr>
          </a:lstStyle>
          <a:p>
            <a:pPr>
              <a:defRPr/>
            </a:pPr>
            <a:r>
              <a:rPr lang="en-US"/>
              <a:t>Prof. Danielly Borguezan </a:t>
            </a:r>
          </a:p>
        </p:txBody>
      </p:sp>
      <p:sp>
        <p:nvSpPr>
          <p:cNvPr id="7" name="Espaço Reservado para Número de Slide 22"/>
          <p:cNvSpPr>
            <a:spLocks noGrp="1"/>
          </p:cNvSpPr>
          <p:nvPr>
            <p:ph type="sldNum" sz="quarter" idx="12"/>
          </p:nvPr>
        </p:nvSpPr>
        <p:spPr/>
        <p:txBody>
          <a:bodyPr/>
          <a:lstStyle>
            <a:lvl1pPr>
              <a:defRPr/>
            </a:lvl1pPr>
          </a:lstStyle>
          <a:p>
            <a:pPr>
              <a:defRPr/>
            </a:pPr>
            <a:fld id="{49C3A5A1-66F6-4CE6-A20A-9D77BD383050}" type="slidenum">
              <a:rPr lang="en-US"/>
              <a:pPr>
                <a:defRPr/>
              </a:pPr>
              <a:t>‹nº›</a:t>
            </a:fld>
            <a:endParaRPr lang="en-US"/>
          </a:p>
        </p:txBody>
      </p:sp>
    </p:spTree>
    <p:extLst>
      <p:ext uri="{BB962C8B-B14F-4D97-AF65-F5344CB8AC3E}">
        <p14:creationId xmlns:p14="http://schemas.microsoft.com/office/powerpoint/2010/main" val="50247533"/>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5" name="Retângulo 4"/>
          <p:cNvSpPr/>
          <p:nvPr/>
        </p:nvSpPr>
        <p:spPr bwMode="white">
          <a:xfrm>
            <a:off x="-12700" y="4572001"/>
            <a:ext cx="12192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tângulo 5"/>
          <p:cNvSpPr/>
          <p:nvPr/>
        </p:nvSpPr>
        <p:spPr>
          <a:xfrm>
            <a:off x="-12699" y="4664075"/>
            <a:ext cx="1951567"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tângulo 6"/>
          <p:cNvSpPr/>
          <p:nvPr/>
        </p:nvSpPr>
        <p:spPr>
          <a:xfrm>
            <a:off x="2059517" y="4654550"/>
            <a:ext cx="10132483"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tângulo 7"/>
          <p:cNvSpPr/>
          <p:nvPr/>
        </p:nvSpPr>
        <p:spPr bwMode="white">
          <a:xfrm>
            <a:off x="1930401" y="1"/>
            <a:ext cx="133351"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Espaço Reservado para Texto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pt-BR" smtClean="0"/>
              <a:t>Clique para editar os estilos do texto mestre</a:t>
            </a:r>
          </a:p>
        </p:txBody>
      </p:sp>
      <p:sp>
        <p:nvSpPr>
          <p:cNvPr id="2" name="Título 1"/>
          <p:cNvSpPr>
            <a:spLocks noGrp="1"/>
          </p:cNvSpPr>
          <p:nvPr>
            <p:ph type="title"/>
          </p:nvPr>
        </p:nvSpPr>
        <p:spPr>
          <a:xfrm>
            <a:off x="2133600" y="4648200"/>
            <a:ext cx="9753600" cy="685800"/>
          </a:xfrm>
        </p:spPr>
        <p:txBody>
          <a:bodyPr/>
          <a:lstStyle>
            <a:lvl1pPr algn="l">
              <a:buNone/>
              <a:defRPr sz="2800" b="0">
                <a:solidFill>
                  <a:srgbClr val="FFFFFF"/>
                </a:solidFill>
              </a:defRPr>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2080768" y="0"/>
            <a:ext cx="10111232" cy="4568952"/>
          </a:xfrm>
          <a:solidFill>
            <a:schemeClr val="accent1">
              <a:tint val="40000"/>
            </a:schemeClr>
          </a:solidFill>
          <a:ln>
            <a:noFill/>
          </a:ln>
        </p:spPr>
        <p:txBody>
          <a:bodyPr>
            <a:normAutofit/>
          </a:bodyPr>
          <a:lstStyle>
            <a:lvl1pPr marL="0" indent="0">
              <a:buNone/>
              <a:defRPr sz="3200"/>
            </a:lvl1pPr>
          </a:lstStyle>
          <a:p>
            <a:pPr lvl="0"/>
            <a:r>
              <a:rPr lang="pt-BR" noProof="0" smtClean="0"/>
              <a:t>Clique no ícone para adicionar uma imagem</a:t>
            </a:r>
            <a:endParaRPr lang="en-US" noProof="0" dirty="0"/>
          </a:p>
        </p:txBody>
      </p:sp>
      <p:sp>
        <p:nvSpPr>
          <p:cNvPr id="9" name="Espaço Reservado para Data 11"/>
          <p:cNvSpPr>
            <a:spLocks noGrp="1"/>
          </p:cNvSpPr>
          <p:nvPr>
            <p:ph type="dt" sz="half" idx="10"/>
          </p:nvPr>
        </p:nvSpPr>
        <p:spPr>
          <a:xfrm>
            <a:off x="8331200" y="6248401"/>
            <a:ext cx="3556000" cy="365125"/>
          </a:xfrm>
        </p:spPr>
        <p:txBody>
          <a:bodyPr rtlCol="0"/>
          <a:lstStyle>
            <a:lvl1pPr>
              <a:defRPr/>
            </a:lvl1pPr>
          </a:lstStyle>
          <a:p>
            <a:pPr>
              <a:defRPr/>
            </a:pPr>
            <a:fld id="{5859D95B-149A-41F2-BC29-3B335F82C7AF}" type="datetime8">
              <a:rPr lang="pt-BR"/>
              <a:pPr>
                <a:defRPr/>
              </a:pPr>
              <a:t>30/06/2019 10:37</a:t>
            </a:fld>
            <a:endParaRPr lang="en-US"/>
          </a:p>
        </p:txBody>
      </p:sp>
      <p:sp>
        <p:nvSpPr>
          <p:cNvPr id="10" name="Espaço Reservado para Número de Slide 12"/>
          <p:cNvSpPr>
            <a:spLocks noGrp="1"/>
          </p:cNvSpPr>
          <p:nvPr>
            <p:ph type="sldNum" sz="quarter" idx="11"/>
          </p:nvPr>
        </p:nvSpPr>
        <p:spPr>
          <a:xfrm>
            <a:off x="0" y="4667251"/>
            <a:ext cx="1930400" cy="663575"/>
          </a:xfrm>
        </p:spPr>
        <p:txBody>
          <a:bodyPr rtlCol="0"/>
          <a:lstStyle>
            <a:lvl1pPr>
              <a:defRPr sz="2800"/>
            </a:lvl1pPr>
          </a:lstStyle>
          <a:p>
            <a:pPr>
              <a:defRPr/>
            </a:pPr>
            <a:fld id="{1B6CF1C9-71B3-42EF-8AD3-A5827DE8C3C0}" type="slidenum">
              <a:rPr lang="en-US"/>
              <a:pPr>
                <a:defRPr/>
              </a:pPr>
              <a:t>‹nº›</a:t>
            </a:fld>
            <a:endParaRPr lang="en-US"/>
          </a:p>
        </p:txBody>
      </p:sp>
      <p:sp>
        <p:nvSpPr>
          <p:cNvPr id="11" name="Espaço Reservado para Rodapé 13"/>
          <p:cNvSpPr>
            <a:spLocks noGrp="1"/>
          </p:cNvSpPr>
          <p:nvPr>
            <p:ph type="ftr" sz="quarter" idx="12"/>
          </p:nvPr>
        </p:nvSpPr>
        <p:spPr>
          <a:xfrm>
            <a:off x="2133600" y="6248401"/>
            <a:ext cx="6096000" cy="365125"/>
          </a:xfrm>
        </p:spPr>
        <p:txBody>
          <a:bodyPr rtlCol="0"/>
          <a:lstStyle>
            <a:lvl1pPr>
              <a:defRPr/>
            </a:lvl1pPr>
          </a:lstStyle>
          <a:p>
            <a:pPr>
              <a:defRPr/>
            </a:pPr>
            <a:r>
              <a:rPr lang="en-US"/>
              <a:t>Prof. Danielly Borguezan </a:t>
            </a:r>
          </a:p>
        </p:txBody>
      </p:sp>
    </p:spTree>
    <p:extLst>
      <p:ext uri="{BB962C8B-B14F-4D97-AF65-F5344CB8AC3E}">
        <p14:creationId xmlns:p14="http://schemas.microsoft.com/office/powerpoint/2010/main" val="659537857"/>
      </p:ext>
    </p:extLst>
  </p:cSld>
  <p:clrMapOvr>
    <a:overrideClrMapping bg1="lt1" tx1="dk1" bg2="lt2" tx2="dk2" accent1="accent1" accent2="accent2" accent3="accent3" accent4="accent4" accent5="accent5" accent6="accent6" hlink="hlink" folHlink="folHlink"/>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ço Reservado para Título 21"/>
          <p:cNvSpPr>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endParaRPr lang="en-US" smtClean="0"/>
          </a:p>
        </p:txBody>
      </p:sp>
      <p:sp>
        <p:nvSpPr>
          <p:cNvPr id="2051" name="Espaço Reservado para Texto 12"/>
          <p:cNvSpPr>
            <a:spLocks noGrp="1"/>
          </p:cNvSpPr>
          <p:nvPr>
            <p:ph type="body" idx="1"/>
          </p:nvPr>
        </p:nvSpPr>
        <p:spPr bwMode="auto">
          <a:xfrm>
            <a:off x="817033" y="1600201"/>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4" name="Espaço Reservado para Data 13"/>
          <p:cNvSpPr>
            <a:spLocks noGrp="1"/>
          </p:cNvSpPr>
          <p:nvPr>
            <p:ph type="dt" sz="half" idx="2"/>
          </p:nvPr>
        </p:nvSpPr>
        <p:spPr>
          <a:xfrm>
            <a:off x="8128000" y="6248401"/>
            <a:ext cx="3556000" cy="365125"/>
          </a:xfrm>
          <a:prstGeom prst="rect">
            <a:avLst/>
          </a:prstGeom>
        </p:spPr>
        <p:txBody>
          <a:bodyPr vert="horz" anchor="ctr" anchorCtr="0"/>
          <a:lstStyle>
            <a:lvl1pPr algn="l" eaLnBrk="1" fontAlgn="auto" latinLnBrk="0" hangingPunct="1">
              <a:spcBef>
                <a:spcPts val="0"/>
              </a:spcBef>
              <a:spcAft>
                <a:spcPts val="0"/>
              </a:spcAft>
              <a:defRPr kumimoji="0" sz="1400">
                <a:solidFill>
                  <a:srgbClr val="775F55"/>
                </a:solidFill>
                <a:latin typeface="+mn-lt"/>
                <a:cs typeface="+mn-cs"/>
              </a:defRPr>
            </a:lvl1pPr>
          </a:lstStyle>
          <a:p>
            <a:pPr>
              <a:defRPr/>
            </a:pPr>
            <a:fld id="{8897AE3F-62E8-4EC9-8DD4-26237963475C}" type="datetime8">
              <a:rPr lang="pt-BR"/>
              <a:pPr>
                <a:defRPr/>
              </a:pPr>
              <a:t>30/06/2019 10:37</a:t>
            </a:fld>
            <a:endParaRPr lang="en-US"/>
          </a:p>
        </p:txBody>
      </p:sp>
      <p:sp>
        <p:nvSpPr>
          <p:cNvPr id="3" name="Espaço Reservado para Rodapé 2"/>
          <p:cNvSpPr>
            <a:spLocks noGrp="1"/>
          </p:cNvSpPr>
          <p:nvPr>
            <p:ph type="ftr" sz="quarter" idx="3"/>
          </p:nvPr>
        </p:nvSpPr>
        <p:spPr>
          <a:xfrm>
            <a:off x="812801" y="6248401"/>
            <a:ext cx="7228417" cy="365125"/>
          </a:xfrm>
          <a:prstGeom prst="rect">
            <a:avLst/>
          </a:prstGeom>
        </p:spPr>
        <p:txBody>
          <a:bodyPr vert="horz" anchor="ctr"/>
          <a:lstStyle>
            <a:lvl1pPr algn="r" eaLnBrk="1" fontAlgn="auto" latinLnBrk="0" hangingPunct="1">
              <a:spcBef>
                <a:spcPts val="0"/>
              </a:spcBef>
              <a:spcAft>
                <a:spcPts val="0"/>
              </a:spcAft>
              <a:defRPr kumimoji="0" sz="1400">
                <a:solidFill>
                  <a:srgbClr val="775F55"/>
                </a:solidFill>
                <a:latin typeface="+mn-lt"/>
                <a:cs typeface="+mn-cs"/>
              </a:defRPr>
            </a:lvl1pPr>
          </a:lstStyle>
          <a:p>
            <a:pPr>
              <a:defRPr/>
            </a:pPr>
            <a:r>
              <a:rPr lang="en-US"/>
              <a:t>Prof. Danielly Borguezan </a:t>
            </a:r>
          </a:p>
        </p:txBody>
      </p:sp>
      <p:sp>
        <p:nvSpPr>
          <p:cNvPr id="7" name="Retângulo 6"/>
          <p:cNvSpPr/>
          <p:nvPr/>
        </p:nvSpPr>
        <p:spPr bwMode="white">
          <a:xfrm>
            <a:off x="0" y="1235075"/>
            <a:ext cx="12192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tângulo 7"/>
          <p:cNvSpPr/>
          <p:nvPr/>
        </p:nvSpPr>
        <p:spPr>
          <a:xfrm>
            <a:off x="0" y="1279525"/>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Retângulo 8"/>
          <p:cNvSpPr/>
          <p:nvPr/>
        </p:nvSpPr>
        <p:spPr>
          <a:xfrm>
            <a:off x="787400" y="1279525"/>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Espaço Reservado para Número de Slide 22"/>
          <p:cNvSpPr>
            <a:spLocks noGrp="1"/>
          </p:cNvSpPr>
          <p:nvPr>
            <p:ph type="sldNum" sz="quarter" idx="4"/>
          </p:nvPr>
        </p:nvSpPr>
        <p:spPr>
          <a:xfrm>
            <a:off x="0" y="1271589"/>
            <a:ext cx="7112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C3DC15F-19D7-4C84-9ADB-44668E78C079}" type="slidenum">
              <a:rPr lang="en-US"/>
              <a:pPr>
                <a:defRPr/>
              </a:pPr>
              <a:t>‹nº›</a:t>
            </a:fld>
            <a:endParaRPr lang="en-US"/>
          </a:p>
        </p:txBody>
      </p:sp>
    </p:spTree>
    <p:extLst>
      <p:ext uri="{BB962C8B-B14F-4D97-AF65-F5344CB8AC3E}">
        <p14:creationId xmlns:p14="http://schemas.microsoft.com/office/powerpoint/2010/main" val="2553415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tângulo 16"/>
          <p:cNvSpPr>
            <a:spLocks noChangeArrowheads="1"/>
          </p:cNvSpPr>
          <p:nvPr/>
        </p:nvSpPr>
        <p:spPr bwMode="white">
          <a:xfrm>
            <a:off x="0" y="6705600"/>
            <a:ext cx="12192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27" name="Retângulo 15"/>
          <p:cNvSpPr>
            <a:spLocks noChangeArrowheads="1"/>
          </p:cNvSpPr>
          <p:nvPr/>
        </p:nvSpPr>
        <p:spPr bwMode="white">
          <a:xfrm>
            <a:off x="0" y="1"/>
            <a:ext cx="12192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28" name="Retângulo 17"/>
          <p:cNvSpPr>
            <a:spLocks noChangeArrowheads="1"/>
          </p:cNvSpPr>
          <p:nvPr/>
        </p:nvSpPr>
        <p:spPr bwMode="white">
          <a:xfrm>
            <a:off x="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1029" name="Retângulo 18"/>
          <p:cNvSpPr>
            <a:spLocks noChangeArrowheads="1"/>
          </p:cNvSpPr>
          <p:nvPr/>
        </p:nvSpPr>
        <p:spPr bwMode="white">
          <a:xfrm>
            <a:off x="11988800" y="0"/>
            <a:ext cx="2032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prstClr val="black"/>
              </a:solidFill>
              <a:cs typeface="Arial" charset="0"/>
            </a:endParaRPr>
          </a:p>
        </p:txBody>
      </p:sp>
      <p:sp>
        <p:nvSpPr>
          <p:cNvPr id="9" name="Retângulo 8"/>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Espaço Reservado para Data 13"/>
          <p:cNvSpPr>
            <a:spLocks noGrp="1"/>
          </p:cNvSpPr>
          <p:nvPr>
            <p:ph type="dt" sz="half" idx="2"/>
          </p:nvPr>
        </p:nvSpPr>
        <p:spPr>
          <a:xfrm>
            <a:off x="7721601" y="6405564"/>
            <a:ext cx="4059767"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1360AD55-20E2-45FB-8910-A792D6B78B65}" type="datetimeFigureOut">
              <a:rPr lang="pt-BR"/>
              <a:pPr>
                <a:defRPr/>
              </a:pPr>
              <a:t>30/06/2019</a:t>
            </a:fld>
            <a:endParaRPr lang="pt-BR"/>
          </a:p>
        </p:txBody>
      </p:sp>
      <p:sp>
        <p:nvSpPr>
          <p:cNvPr id="3" name="Espaço Reservado para Rodapé 2"/>
          <p:cNvSpPr>
            <a:spLocks noGrp="1"/>
          </p:cNvSpPr>
          <p:nvPr>
            <p:ph type="ftr" sz="quarter" idx="3"/>
          </p:nvPr>
        </p:nvSpPr>
        <p:spPr>
          <a:xfrm>
            <a:off x="406400" y="6410326"/>
            <a:ext cx="47752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pt-BR"/>
          </a:p>
        </p:txBody>
      </p:sp>
      <p:sp>
        <p:nvSpPr>
          <p:cNvPr id="8" name="Retângulo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Conector reto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Elipse 11"/>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e 14"/>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Espaço Reservado para Número de Slide 22"/>
          <p:cNvSpPr>
            <a:spLocks noGrp="1"/>
          </p:cNvSpPr>
          <p:nvPr>
            <p:ph type="sldNum" sz="quarter" idx="4"/>
          </p:nvPr>
        </p:nvSpPr>
        <p:spPr>
          <a:xfrm>
            <a:off x="5791200" y="1039814"/>
            <a:ext cx="6096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E6CDCBF1-FAB9-457E-9344-3D5062C966D1}" type="slidenum">
              <a:rPr lang="pt-BR">
                <a:solidFill>
                  <a:srgbClr val="8CADAE">
                    <a:shade val="75000"/>
                  </a:srgbClr>
                </a:solidFill>
              </a:rPr>
              <a:pPr>
                <a:defRPr/>
              </a:pPr>
              <a:t>‹nº›</a:t>
            </a:fld>
            <a:endParaRPr lang="pt-BR">
              <a:solidFill>
                <a:srgbClr val="8CADAE">
                  <a:shade val="75000"/>
                </a:srgbClr>
              </a:solidFill>
            </a:endParaRPr>
          </a:p>
        </p:txBody>
      </p:sp>
      <p:sp>
        <p:nvSpPr>
          <p:cNvPr id="1038" name="Espaço Reservado para Título 21"/>
          <p:cNvSpPr>
            <a:spLocks noGrp="1"/>
          </p:cNvSpPr>
          <p:nvPr>
            <p:ph type="title"/>
          </p:nvPr>
        </p:nvSpPr>
        <p:spPr bwMode="auto">
          <a:xfrm>
            <a:off x="402167" y="228601"/>
            <a:ext cx="113792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smtClean="0"/>
              <a:t>Clique para editar o estilo do título mestre</a:t>
            </a:r>
            <a:endParaRPr lang="en-US" smtClean="0"/>
          </a:p>
        </p:txBody>
      </p:sp>
      <p:sp>
        <p:nvSpPr>
          <p:cNvPr id="1039" name="Espaço Reservado para Texto 12"/>
          <p:cNvSpPr>
            <a:spLocks noGrp="1"/>
          </p:cNvSpPr>
          <p:nvPr>
            <p:ph type="body" idx="1"/>
          </p:nvPr>
        </p:nvSpPr>
        <p:spPr bwMode="auto">
          <a:xfrm>
            <a:off x="402167" y="1524000"/>
            <a:ext cx="113792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Tree>
    <p:extLst>
      <p:ext uri="{BB962C8B-B14F-4D97-AF65-F5344CB8AC3E}">
        <p14:creationId xmlns:p14="http://schemas.microsoft.com/office/powerpoint/2010/main" val="39495461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newsflash/>
  </p:transition>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medicinanet.com.br/cid10/4468/y911_intoxicacao_alcoolica_moderada.htm" TargetMode="External"/><Relationship Id="rId2" Type="http://schemas.openxmlformats.org/officeDocument/2006/relationships/hyperlink" Target="http://www.medicinanet.com.br/cid10/4467/y910_intoxicacao_alcoolica_leve.htm" TargetMode="External"/><Relationship Id="rId1" Type="http://schemas.openxmlformats.org/officeDocument/2006/relationships/slideLayout" Target="../slideLayouts/slideLayout2.xml"/><Relationship Id="rId6" Type="http://schemas.openxmlformats.org/officeDocument/2006/relationships/hyperlink" Target="http://www.medicinanet.com.br/cid10/4471/y919_envolvimento_com_alcool_nao_especificado_de_outra_forma.htm" TargetMode="External"/><Relationship Id="rId5" Type="http://schemas.openxmlformats.org/officeDocument/2006/relationships/hyperlink" Target="http://www.medicinanet.com.br/cid10/4470/y913_intoxicacao_alcoolica_muito_grave.htm" TargetMode="External"/><Relationship Id="rId4" Type="http://schemas.openxmlformats.org/officeDocument/2006/relationships/hyperlink" Target="http://www.medicinanet.com.br/cid10/4469/y912_intoxicacao_alcoolica_grave.htm"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eaLnBrk="1" fontAlgn="auto" hangingPunct="1">
              <a:spcAft>
                <a:spcPts val="0"/>
              </a:spcAft>
              <a:defRPr/>
            </a:pPr>
            <a:r>
              <a:rPr lang="pt-BR" u="sng" dirty="0" smtClean="0"/>
              <a:t>RESCISÃO DE CONTRATO </a:t>
            </a:r>
            <a:br>
              <a:rPr lang="pt-BR" u="sng" dirty="0" smtClean="0"/>
            </a:br>
            <a:r>
              <a:rPr lang="pt-BR" u="sng" dirty="0" smtClean="0"/>
              <a:t>POR JUSTA CAUSA</a:t>
            </a:r>
            <a:endParaRPr lang="en-US" u="sng" dirty="0"/>
          </a:p>
        </p:txBody>
      </p:sp>
      <p:pic>
        <p:nvPicPr>
          <p:cNvPr id="40964" name="Picture 5" descr="http://apenasgifshp.sites.uol.com.br/bar02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5715001"/>
            <a:ext cx="67056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9" descr="00293"/>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45720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8751425"/>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322" name="Título 1"/>
          <p:cNvSpPr>
            <a:spLocks noGrp="1"/>
          </p:cNvSpPr>
          <p:nvPr>
            <p:ph type="title"/>
          </p:nvPr>
        </p:nvSpPr>
        <p:spPr>
          <a:xfrm>
            <a:off x="2136775" y="228600"/>
            <a:ext cx="8153400" cy="990600"/>
          </a:xfrm>
        </p:spPr>
        <p:txBody>
          <a:bodyPr/>
          <a:lstStyle/>
          <a:p>
            <a:pPr algn="ctr" eaLnBrk="1" hangingPunct="1"/>
            <a:r>
              <a:rPr lang="pt-BR" b="1" smtClean="0"/>
              <a:t>Embriaguez x bebida</a:t>
            </a:r>
            <a:endParaRPr lang="en-US" b="1" smtClean="0"/>
          </a:p>
        </p:txBody>
      </p:sp>
      <p:sp>
        <p:nvSpPr>
          <p:cNvPr id="56323" name="Espaço Reservado para Conteúdo 2"/>
          <p:cNvSpPr>
            <a:spLocks noGrp="1"/>
          </p:cNvSpPr>
          <p:nvPr>
            <p:ph sz="quarter" idx="1"/>
          </p:nvPr>
        </p:nvSpPr>
        <p:spPr>
          <a:xfrm>
            <a:off x="2136775" y="1600200"/>
            <a:ext cx="8153400" cy="4495800"/>
          </a:xfrm>
        </p:spPr>
        <p:txBody>
          <a:bodyPr/>
          <a:lstStyle/>
          <a:p>
            <a:pPr algn="just" eaLnBrk="1" hangingPunct="1"/>
            <a:r>
              <a:rPr lang="pt-BR" smtClean="0"/>
              <a:t>1. Efeitos para a empresa: você faria sua carteira de motorista com o condutor embriagado? Ou você matricularia seu filho na escola onde a professora costuma beber?</a:t>
            </a:r>
          </a:p>
          <a:p>
            <a:pPr algn="just" eaLnBrk="1" hangingPunct="1">
              <a:buFont typeface="Wingdings" pitchFamily="2" charset="2"/>
              <a:buNone/>
            </a:pPr>
            <a:endParaRPr lang="pt-BR" smtClean="0"/>
          </a:p>
          <a:p>
            <a:pPr algn="just" eaLnBrk="1" hangingPunct="1"/>
            <a:r>
              <a:rPr lang="pt-BR" smtClean="0"/>
              <a:t>2. O alcoolismo foi incorporado pela OMS à Classificação Internacional das Doenças em 1967, como patologia.</a:t>
            </a:r>
          </a:p>
          <a:p>
            <a:pPr algn="just" eaLnBrk="1" hangingPunct="1"/>
            <a:endParaRPr lang="pt-BR" smtClean="0"/>
          </a:p>
          <a:p>
            <a:pPr algn="just" eaLnBrk="1" hangingPunct="1"/>
            <a:endParaRPr lang="en-US" smtClean="0"/>
          </a:p>
        </p:txBody>
      </p:sp>
      <p:sp>
        <p:nvSpPr>
          <p:cNvPr id="20484"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4A881CD1-5F37-4363-B040-B4DA09852498}" type="datetime8">
              <a:rPr lang="pt-BR">
                <a:solidFill>
                  <a:srgbClr val="EBDDC3"/>
                </a:solidFill>
              </a:rPr>
              <a:pPr fontAlgn="base">
                <a:spcBef>
                  <a:spcPct val="0"/>
                </a:spcBef>
                <a:spcAft>
                  <a:spcPct val="0"/>
                </a:spcAft>
                <a:defRPr/>
              </a:pPr>
              <a:t>30/06/2019 10:37</a:t>
            </a:fld>
            <a:endParaRPr lang="en-US">
              <a:solidFill>
                <a:srgbClr val="EBDDC3"/>
              </a:solidFill>
            </a:endParaRPr>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AD0E00CA-79CC-4543-B300-F504FC2013F4}" type="slidenum">
              <a:rPr lang="en-US"/>
              <a:pPr>
                <a:defRPr/>
              </a:pPr>
              <a:t>10</a:t>
            </a:fld>
            <a:endParaRPr lang="en-US"/>
          </a:p>
        </p:txBody>
      </p:sp>
      <p:sp>
        <p:nvSpPr>
          <p:cNvPr id="20486"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solidFill>
                  <a:srgbClr val="EBDDC3"/>
                </a:solidFill>
              </a:rPr>
              <a:t>Prof. Danielly Borguezan </a:t>
            </a:r>
          </a:p>
        </p:txBody>
      </p:sp>
      <p:sp>
        <p:nvSpPr>
          <p:cNvPr id="7" name="Retângulo 6"/>
          <p:cNvSpPr/>
          <p:nvPr/>
        </p:nvSpPr>
        <p:spPr>
          <a:xfrm>
            <a:off x="2438400" y="5562600"/>
            <a:ext cx="7315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pt-BR" b="1" dirty="0">
                <a:solidFill>
                  <a:prstClr val="white"/>
                </a:solidFill>
              </a:rPr>
              <a:t>CID</a:t>
            </a:r>
            <a:endParaRPr lang="en-US" b="1" dirty="0">
              <a:solidFill>
                <a:prstClr val="white"/>
              </a:solidFill>
            </a:endParaRPr>
          </a:p>
        </p:txBody>
      </p:sp>
    </p:spTree>
    <p:extLst>
      <p:ext uri="{BB962C8B-B14F-4D97-AF65-F5344CB8AC3E}">
        <p14:creationId xmlns:p14="http://schemas.microsoft.com/office/powerpoint/2010/main" val="1608213489"/>
      </p:ext>
    </p:extLst>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ço Reservado para Conteúdo 2"/>
          <p:cNvSpPr>
            <a:spLocks noGrp="1"/>
          </p:cNvSpPr>
          <p:nvPr>
            <p:ph sz="quarter" idx="1"/>
          </p:nvPr>
        </p:nvSpPr>
        <p:spPr>
          <a:xfrm>
            <a:off x="2136775" y="1600200"/>
            <a:ext cx="8153400" cy="4495800"/>
          </a:xfrm>
          <a:solidFill>
            <a:schemeClr val="accent3">
              <a:lumMod val="20000"/>
              <a:lumOff val="80000"/>
            </a:schemeClr>
          </a:solidFill>
        </p:spPr>
        <p:txBody>
          <a:bodyPr/>
          <a:lstStyle/>
          <a:p>
            <a:pPr algn="just" eaLnBrk="1" hangingPunct="1">
              <a:defRPr/>
            </a:pPr>
            <a:r>
              <a:rPr lang="pt-BR" b="1" dirty="0" smtClean="0"/>
              <a:t>CID 10 - Y91</a:t>
            </a:r>
            <a:r>
              <a:rPr lang="pt-BR" dirty="0" smtClean="0"/>
              <a:t>    Evidência de alcoolismo determinada pelo nível da intoxicação </a:t>
            </a:r>
          </a:p>
          <a:p>
            <a:pPr algn="just" eaLnBrk="1" hangingPunct="1">
              <a:defRPr/>
            </a:pPr>
            <a:r>
              <a:rPr lang="pt-BR" b="1" dirty="0" smtClean="0"/>
              <a:t>CID 10 - Y91.0</a:t>
            </a:r>
            <a:r>
              <a:rPr lang="pt-BR" dirty="0" smtClean="0"/>
              <a:t>    </a:t>
            </a:r>
            <a:r>
              <a:rPr lang="pt-BR" dirty="0" smtClean="0">
                <a:hlinkClick r:id="rId2" action="ppaction://hlinkfile"/>
              </a:rPr>
              <a:t>Intoxicação alcoólica leve</a:t>
            </a:r>
            <a:endParaRPr lang="pt-BR" dirty="0" smtClean="0"/>
          </a:p>
          <a:p>
            <a:pPr algn="just" eaLnBrk="1" hangingPunct="1">
              <a:defRPr/>
            </a:pPr>
            <a:r>
              <a:rPr lang="pt-BR" dirty="0" smtClean="0"/>
              <a:t> </a:t>
            </a:r>
            <a:r>
              <a:rPr lang="pt-BR" b="1" dirty="0" smtClean="0"/>
              <a:t>CID 10 - Y91.1</a:t>
            </a:r>
            <a:r>
              <a:rPr lang="pt-BR" dirty="0" smtClean="0"/>
              <a:t>    </a:t>
            </a:r>
            <a:r>
              <a:rPr lang="pt-BR" dirty="0" smtClean="0">
                <a:hlinkClick r:id="rId3" action="ppaction://hlinkfile"/>
              </a:rPr>
              <a:t>Intoxicação alcoólica moderada</a:t>
            </a:r>
            <a:r>
              <a:rPr lang="pt-BR" dirty="0" smtClean="0"/>
              <a:t> </a:t>
            </a:r>
            <a:r>
              <a:rPr lang="pt-BR" b="1" dirty="0" smtClean="0"/>
              <a:t>CID 10 - Y91.2</a:t>
            </a:r>
            <a:r>
              <a:rPr lang="pt-BR" dirty="0" smtClean="0"/>
              <a:t>    </a:t>
            </a:r>
            <a:r>
              <a:rPr lang="pt-BR" dirty="0" smtClean="0">
                <a:hlinkClick r:id="rId4" action="ppaction://hlinkfile"/>
              </a:rPr>
              <a:t>Intoxicação alcoólica grave</a:t>
            </a:r>
            <a:r>
              <a:rPr lang="pt-BR" dirty="0" smtClean="0"/>
              <a:t> </a:t>
            </a:r>
          </a:p>
          <a:p>
            <a:pPr algn="just" eaLnBrk="1" hangingPunct="1">
              <a:defRPr/>
            </a:pPr>
            <a:r>
              <a:rPr lang="pt-BR" b="1" dirty="0" smtClean="0"/>
              <a:t>CID 10 - Y91.3</a:t>
            </a:r>
            <a:r>
              <a:rPr lang="pt-BR" dirty="0" smtClean="0"/>
              <a:t>    </a:t>
            </a:r>
            <a:r>
              <a:rPr lang="pt-BR" dirty="0" smtClean="0">
                <a:hlinkClick r:id="rId5" action="ppaction://hlinkfile"/>
              </a:rPr>
              <a:t>Intoxicação alcoólica muito grave</a:t>
            </a:r>
            <a:r>
              <a:rPr lang="pt-BR" dirty="0" smtClean="0"/>
              <a:t> </a:t>
            </a:r>
            <a:r>
              <a:rPr lang="pt-BR" b="1" dirty="0" smtClean="0"/>
              <a:t>CID 10 - Y91.9</a:t>
            </a:r>
            <a:r>
              <a:rPr lang="pt-BR" dirty="0" smtClean="0"/>
              <a:t>    </a:t>
            </a:r>
            <a:r>
              <a:rPr lang="pt-BR" dirty="0" smtClean="0">
                <a:hlinkClick r:id="rId6" action="ppaction://hlinkfile"/>
              </a:rPr>
              <a:t>Envolvimento com álcool não especificado de outra forma</a:t>
            </a:r>
            <a:endParaRPr lang="en-US" dirty="0" smtClean="0"/>
          </a:p>
        </p:txBody>
      </p:sp>
      <p:sp>
        <p:nvSpPr>
          <p:cNvPr id="21508"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D0E043D3-1633-4F10-8317-25CC77713D79}" type="datetime8">
              <a:rPr lang="pt-BR"/>
              <a:pPr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342856DA-52E8-40E5-A184-655F27DBC1DC}" type="slidenum">
              <a:rPr lang="en-US"/>
              <a:pPr>
                <a:defRPr/>
              </a:pPr>
              <a:t>11</a:t>
            </a:fld>
            <a:endParaRPr lang="en-US"/>
          </a:p>
        </p:txBody>
      </p:sp>
      <p:sp>
        <p:nvSpPr>
          <p:cNvPr id="21510"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t>Prof. Danielly Borguezan </a:t>
            </a:r>
          </a:p>
        </p:txBody>
      </p:sp>
    </p:spTree>
    <p:extLst>
      <p:ext uri="{BB962C8B-B14F-4D97-AF65-F5344CB8AC3E}">
        <p14:creationId xmlns:p14="http://schemas.microsoft.com/office/powerpoint/2010/main" val="124063485"/>
      </p:ext>
    </p:extLst>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2"/>
          </p:nvPr>
        </p:nvSpPr>
        <p:spPr>
          <a:xfrm>
            <a:off x="2133600" y="2438400"/>
            <a:ext cx="3860800" cy="3581400"/>
          </a:xfrm>
        </p:spPr>
        <p:txBody>
          <a:bodyPr/>
          <a:lstStyle/>
          <a:p>
            <a:pPr marL="320040" indent="-320040" eaLnBrk="1" fontAlgn="auto" hangingPunct="1">
              <a:spcAft>
                <a:spcPts val="0"/>
              </a:spcAft>
              <a:buFont typeface="Wingdings"/>
              <a:buChar char=""/>
              <a:defRPr/>
            </a:pPr>
            <a:r>
              <a:rPr lang="pt-BR" sz="2000" dirty="0"/>
              <a:t>Empregado rebelde           </a:t>
            </a:r>
          </a:p>
          <a:p>
            <a:pPr marL="320040" indent="-320040" eaLnBrk="1" fontAlgn="auto" hangingPunct="1">
              <a:spcAft>
                <a:spcPts val="0"/>
              </a:spcAft>
              <a:buFont typeface="Wingdings"/>
              <a:buChar char=""/>
              <a:defRPr/>
            </a:pPr>
            <a:r>
              <a:rPr lang="pt-BR" sz="2000" dirty="0"/>
              <a:t>Não utiliza crachá             </a:t>
            </a:r>
          </a:p>
          <a:p>
            <a:pPr marL="320040" indent="-320040" eaLnBrk="1" fontAlgn="auto" hangingPunct="1">
              <a:spcAft>
                <a:spcPts val="0"/>
              </a:spcAft>
              <a:buFont typeface="Wingdings"/>
              <a:buChar char=""/>
              <a:defRPr/>
            </a:pPr>
            <a:r>
              <a:rPr lang="pt-BR" sz="2000" dirty="0"/>
              <a:t>Não utiliza </a:t>
            </a:r>
            <a:r>
              <a:rPr lang="pt-BR" sz="2000" dirty="0" err="1"/>
              <a:t>Epi</a:t>
            </a:r>
            <a:r>
              <a:rPr lang="pt-BR" sz="2000" dirty="0"/>
              <a:t>                          </a:t>
            </a:r>
          </a:p>
          <a:p>
            <a:pPr marL="320040" indent="-320040" eaLnBrk="1" fontAlgn="auto" hangingPunct="1">
              <a:spcAft>
                <a:spcPts val="0"/>
              </a:spcAft>
              <a:buFont typeface="Wingdings"/>
              <a:buChar char=""/>
              <a:defRPr/>
            </a:pPr>
            <a:r>
              <a:rPr lang="pt-BR" sz="2000" dirty="0"/>
              <a:t>Fuma onde não pode             </a:t>
            </a:r>
          </a:p>
          <a:p>
            <a:pPr marL="320040" indent="-320040" eaLnBrk="1" fontAlgn="auto" hangingPunct="1">
              <a:spcAft>
                <a:spcPts val="0"/>
              </a:spcAft>
              <a:buFont typeface="Wingdings"/>
              <a:buChar char=""/>
              <a:defRPr/>
            </a:pPr>
            <a:r>
              <a:rPr lang="pt-BR" sz="2000" dirty="0"/>
              <a:t>Estaciona onde não deve</a:t>
            </a:r>
          </a:p>
          <a:p>
            <a:pPr marL="320040" indent="-320040" eaLnBrk="1" fontAlgn="auto" hangingPunct="1">
              <a:spcAft>
                <a:spcPts val="0"/>
              </a:spcAft>
              <a:buNone/>
              <a:defRPr/>
            </a:pPr>
            <a:endParaRPr lang="pt-BR" sz="2000" dirty="0"/>
          </a:p>
          <a:p>
            <a:pPr marL="320040" indent="-320040" algn="ctr" eaLnBrk="1" fontAlgn="auto" hangingPunct="1">
              <a:spcAft>
                <a:spcPts val="0"/>
              </a:spcAft>
              <a:buNone/>
              <a:defRPr/>
            </a:pPr>
            <a:r>
              <a:rPr lang="pt-BR" sz="2000" u="sng" dirty="0"/>
              <a:t>NÃO CUMPRE ORDENS </a:t>
            </a:r>
          </a:p>
          <a:p>
            <a:pPr marL="320040" indent="-320040" algn="ctr" eaLnBrk="1" fontAlgn="auto" hangingPunct="1">
              <a:spcAft>
                <a:spcPts val="0"/>
              </a:spcAft>
              <a:buNone/>
              <a:defRPr/>
            </a:pPr>
            <a:r>
              <a:rPr lang="pt-BR" sz="2000" u="sng" dirty="0"/>
              <a:t>GERAIS</a:t>
            </a:r>
            <a:r>
              <a:rPr lang="pt-BR" u="sng" dirty="0" smtClean="0"/>
              <a:t> </a:t>
            </a:r>
            <a:endParaRPr lang="en-US" u="sng" dirty="0" smtClean="0"/>
          </a:p>
          <a:p>
            <a:pPr eaLnBrk="1" hangingPunct="1">
              <a:defRPr/>
            </a:pPr>
            <a:endParaRPr lang="en-US" dirty="0"/>
          </a:p>
        </p:txBody>
      </p:sp>
      <p:sp>
        <p:nvSpPr>
          <p:cNvPr id="4" name="Espaço Reservado para Conteúdo 3"/>
          <p:cNvSpPr>
            <a:spLocks noGrp="1"/>
          </p:cNvSpPr>
          <p:nvPr>
            <p:ph sz="quarter" idx="4"/>
          </p:nvPr>
        </p:nvSpPr>
        <p:spPr>
          <a:xfrm>
            <a:off x="6400800" y="2438400"/>
            <a:ext cx="3810000" cy="3581400"/>
          </a:xfrm>
        </p:spPr>
        <p:txBody>
          <a:bodyPr/>
          <a:lstStyle/>
          <a:p>
            <a:pPr marL="320040" indent="-320040" algn="ctr" eaLnBrk="1" fontAlgn="auto" hangingPunct="1">
              <a:spcAft>
                <a:spcPts val="0"/>
              </a:spcAft>
              <a:buFont typeface="Wingdings"/>
              <a:buChar char=""/>
              <a:defRPr/>
            </a:pPr>
            <a:endParaRPr lang="pt-BR" sz="2000" u="sng" dirty="0"/>
          </a:p>
          <a:p>
            <a:pPr marL="320040" indent="-320040" algn="ctr" eaLnBrk="1" fontAlgn="auto" hangingPunct="1">
              <a:spcAft>
                <a:spcPts val="0"/>
              </a:spcAft>
              <a:buFont typeface="Wingdings"/>
              <a:buChar char=""/>
              <a:defRPr/>
            </a:pPr>
            <a:endParaRPr lang="pt-BR" sz="2000" u="sng" dirty="0"/>
          </a:p>
          <a:p>
            <a:pPr marL="320040" indent="-320040" algn="ctr" eaLnBrk="1" fontAlgn="auto" hangingPunct="1">
              <a:spcAft>
                <a:spcPts val="0"/>
              </a:spcAft>
              <a:buFont typeface="Wingdings"/>
              <a:buChar char=""/>
              <a:defRPr/>
            </a:pPr>
            <a:endParaRPr lang="pt-BR" sz="2000" u="sng" dirty="0"/>
          </a:p>
          <a:p>
            <a:pPr marL="320040" indent="-320040" algn="ctr" eaLnBrk="1" fontAlgn="auto" hangingPunct="1">
              <a:spcAft>
                <a:spcPts val="0"/>
              </a:spcAft>
              <a:buFont typeface="Wingdings"/>
              <a:buChar char=""/>
              <a:defRPr/>
            </a:pPr>
            <a:r>
              <a:rPr lang="pt-BR" sz="2000" u="sng" dirty="0"/>
              <a:t>NÃO CUMPRE ORDENS DIRETAS</a:t>
            </a:r>
          </a:p>
          <a:p>
            <a:pPr eaLnBrk="1" hangingPunct="1">
              <a:defRPr/>
            </a:pPr>
            <a:endParaRPr lang="en-US" dirty="0"/>
          </a:p>
        </p:txBody>
      </p:sp>
      <p:sp>
        <p:nvSpPr>
          <p:cNvPr id="60420" name="Espaço Reservado para Texto 4"/>
          <p:cNvSpPr>
            <a:spLocks noGrp="1"/>
          </p:cNvSpPr>
          <p:nvPr>
            <p:ph type="body" sz="quarter" idx="1"/>
          </p:nvPr>
        </p:nvSpPr>
        <p:spPr>
          <a:xfrm>
            <a:off x="2133600" y="1752601"/>
            <a:ext cx="3886200" cy="639763"/>
          </a:xfrm>
        </p:spPr>
        <p:txBody>
          <a:bodyPr/>
          <a:lstStyle/>
          <a:p>
            <a:pPr algn="ctr" eaLnBrk="1" hangingPunct="1"/>
            <a:r>
              <a:rPr lang="pt-BR" smtClean="0"/>
              <a:t> INDISCIPLINA </a:t>
            </a:r>
            <a:endParaRPr lang="en-US" smtClean="0"/>
          </a:p>
        </p:txBody>
      </p:sp>
      <p:sp>
        <p:nvSpPr>
          <p:cNvPr id="6" name="Espaço Reservado para Texto 5"/>
          <p:cNvSpPr>
            <a:spLocks noGrp="1"/>
          </p:cNvSpPr>
          <p:nvPr>
            <p:ph type="body" sz="quarter" idx="3"/>
          </p:nvPr>
        </p:nvSpPr>
        <p:spPr>
          <a:xfrm>
            <a:off x="6324600" y="1752601"/>
            <a:ext cx="3886200" cy="639763"/>
          </a:xfrm>
        </p:spPr>
        <p:txBody>
          <a:bodyPr/>
          <a:lstStyle/>
          <a:p>
            <a:pPr algn="ctr" eaLnBrk="1" hangingPunct="1">
              <a:defRPr/>
            </a:pPr>
            <a:endParaRPr lang="pt-BR" dirty="0" smtClean="0"/>
          </a:p>
          <a:p>
            <a:pPr algn="ctr" eaLnBrk="1" hangingPunct="1">
              <a:defRPr/>
            </a:pPr>
            <a:r>
              <a:rPr lang="pt-BR" dirty="0" smtClean="0"/>
              <a:t>INSUBORDINAÇÃO</a:t>
            </a:r>
          </a:p>
          <a:p>
            <a:pPr eaLnBrk="1" hangingPunct="1">
              <a:defRPr/>
            </a:pPr>
            <a:endParaRPr lang="en-US" dirty="0"/>
          </a:p>
        </p:txBody>
      </p:sp>
      <p:sp>
        <p:nvSpPr>
          <p:cNvPr id="7" name="Espaço Reservado para Data 6"/>
          <p:cNvSpPr>
            <a:spLocks noGrp="1"/>
          </p:cNvSpPr>
          <p:nvPr>
            <p:ph type="dt" sz="quarter" idx="10"/>
          </p:nvPr>
        </p:nvSpPr>
        <p:spPr/>
        <p:txBody>
          <a:bodyPr/>
          <a:lstStyle/>
          <a:p>
            <a:pPr>
              <a:defRPr/>
            </a:pPr>
            <a:fld id="{48225689-7CB8-418B-80B1-7BC658352DD2}" type="datetime8">
              <a:rPr lang="pt-BR"/>
              <a:pPr>
                <a:defRPr/>
              </a:pPr>
              <a:t>30/06/2019 10:37</a:t>
            </a:fld>
            <a:endParaRPr lang="en-US"/>
          </a:p>
        </p:txBody>
      </p:sp>
      <p:sp>
        <p:nvSpPr>
          <p:cNvPr id="8" name="Espaço Reservado para Número de Slide 7"/>
          <p:cNvSpPr>
            <a:spLocks noGrp="1"/>
          </p:cNvSpPr>
          <p:nvPr>
            <p:ph type="sldNum" sz="quarter" idx="11"/>
          </p:nvPr>
        </p:nvSpPr>
        <p:spPr/>
        <p:txBody>
          <a:bodyPr>
            <a:normAutofit fontScale="85000" lnSpcReduction="20000"/>
          </a:bodyPr>
          <a:lstStyle/>
          <a:p>
            <a:pPr>
              <a:defRPr/>
            </a:pPr>
            <a:fld id="{48DEB4AC-215D-42CF-A205-15F4D4FFC989}" type="slidenum">
              <a:rPr lang="en-US" smtClean="0"/>
              <a:pPr>
                <a:defRPr/>
              </a:pPr>
              <a:t>12</a:t>
            </a:fld>
            <a:endParaRPr lang="en-US"/>
          </a:p>
        </p:txBody>
      </p:sp>
      <p:sp>
        <p:nvSpPr>
          <p:cNvPr id="9" name="Espaço Reservado para Rodapé 8"/>
          <p:cNvSpPr>
            <a:spLocks noGrp="1"/>
          </p:cNvSpPr>
          <p:nvPr>
            <p:ph type="ftr" sz="quarter" idx="12"/>
          </p:nvPr>
        </p:nvSpPr>
        <p:spPr/>
        <p:txBody>
          <a:bodyPr/>
          <a:lstStyle/>
          <a:p>
            <a:pPr>
              <a:defRPr/>
            </a:pPr>
            <a:r>
              <a:rPr lang="en-US"/>
              <a:t>Prof. Danielly Borguezan </a:t>
            </a:r>
          </a:p>
        </p:txBody>
      </p:sp>
      <p:pic>
        <p:nvPicPr>
          <p:cNvPr id="60425" name="Picture 10" descr="http://apenasgifshp.sites.uol.com.br/slide001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4343400"/>
            <a:ext cx="1428750" cy="131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409306"/>
      </p:ext>
    </p:extLst>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ítulo 1"/>
          <p:cNvSpPr>
            <a:spLocks noGrp="1"/>
          </p:cNvSpPr>
          <p:nvPr>
            <p:ph type="title"/>
          </p:nvPr>
        </p:nvSpPr>
        <p:spPr>
          <a:xfrm>
            <a:off x="2136775" y="228600"/>
            <a:ext cx="8153400" cy="990600"/>
          </a:xfrm>
        </p:spPr>
        <p:txBody>
          <a:bodyPr/>
          <a:lstStyle/>
          <a:p>
            <a:pPr eaLnBrk="1" hangingPunct="1"/>
            <a:r>
              <a:rPr lang="pt-BR" b="1" smtClean="0"/>
              <a:t>HIPÓTESES ART. 482 CLT</a:t>
            </a:r>
            <a:endParaRPr lang="en-US" smtClean="0"/>
          </a:p>
        </p:txBody>
      </p:sp>
      <p:sp>
        <p:nvSpPr>
          <p:cNvPr id="3" name="Espaço Reservado para Conteúdo 2"/>
          <p:cNvSpPr>
            <a:spLocks noGrp="1"/>
          </p:cNvSpPr>
          <p:nvPr>
            <p:ph sz="quarter" idx="1"/>
          </p:nvPr>
        </p:nvSpPr>
        <p:spPr>
          <a:xfrm>
            <a:off x="2136775" y="1600200"/>
            <a:ext cx="8153400" cy="4495800"/>
          </a:xfrm>
        </p:spPr>
        <p:txBody>
          <a:bodyPr/>
          <a:lstStyle/>
          <a:p>
            <a:pPr algn="just" eaLnBrk="1" hangingPunct="1">
              <a:defRPr/>
            </a:pPr>
            <a:r>
              <a:rPr lang="pt-BR" b="1" dirty="0" smtClean="0"/>
              <a:t>ABANDONO DE EMPREGO</a:t>
            </a:r>
          </a:p>
          <a:p>
            <a:pPr marL="514350" indent="-514350" algn="just" eaLnBrk="1" hangingPunct="1">
              <a:buFont typeface="Wingdings" pitchFamily="2" charset="2"/>
              <a:buAutoNum type="alphaLcParenR"/>
              <a:defRPr/>
            </a:pPr>
            <a:r>
              <a:rPr lang="pt-BR" dirty="0" smtClean="0"/>
              <a:t>Prazo: 30 dias</a:t>
            </a:r>
          </a:p>
          <a:p>
            <a:pPr marL="514350" indent="-514350" algn="just" eaLnBrk="1" hangingPunct="1">
              <a:buFont typeface="Wingdings" pitchFamily="2" charset="2"/>
              <a:buAutoNum type="alphaLcParenR"/>
              <a:defRPr/>
            </a:pPr>
            <a:r>
              <a:rPr lang="pt-BR" dirty="0" smtClean="0"/>
              <a:t>Justificativa: Acidentes, seqüestros....</a:t>
            </a:r>
          </a:p>
          <a:p>
            <a:pPr marL="514350" indent="-514350" algn="just" eaLnBrk="1" hangingPunct="1">
              <a:buNone/>
              <a:defRPr/>
            </a:pPr>
            <a:endParaRPr lang="pt-BR" dirty="0" smtClean="0"/>
          </a:p>
          <a:p>
            <a:pPr marL="514350" indent="-514350" algn="just" eaLnBrk="1" hangingPunct="1">
              <a:buNone/>
              <a:defRPr/>
            </a:pPr>
            <a:r>
              <a:rPr lang="pt-BR" dirty="0" smtClean="0"/>
              <a:t>CONFIGURAÇÃO: publicação em jornais ou “classificados”.</a:t>
            </a:r>
          </a:p>
          <a:p>
            <a:pPr marL="514350" indent="-514350" algn="just" eaLnBrk="1" hangingPunct="1">
              <a:buNone/>
              <a:defRPr/>
            </a:pPr>
            <a:r>
              <a:rPr lang="pt-BR" dirty="0" smtClean="0"/>
              <a:t>EXCEÇÃO: caso o empregador tenha conhecimento de novo emprego do funcionário.</a:t>
            </a:r>
          </a:p>
          <a:p>
            <a:pPr marL="514350" indent="-514350" algn="just" eaLnBrk="1" hangingPunct="1">
              <a:buNone/>
              <a:defRPr/>
            </a:pPr>
            <a:endParaRPr lang="en-US" dirty="0"/>
          </a:p>
        </p:txBody>
      </p:sp>
      <p:sp>
        <p:nvSpPr>
          <p:cNvPr id="4" name="Espaço Reservado para Data 3"/>
          <p:cNvSpPr>
            <a:spLocks noGrp="1"/>
          </p:cNvSpPr>
          <p:nvPr>
            <p:ph type="dt" sz="quarter" idx="10"/>
          </p:nvPr>
        </p:nvSpPr>
        <p:spPr/>
        <p:txBody>
          <a:bodyPr/>
          <a:lstStyle/>
          <a:p>
            <a:pPr>
              <a:defRPr/>
            </a:pPr>
            <a:fld id="{F7B4BEE7-0B5E-4607-ADA8-780E95EFC284}" type="datetime8">
              <a:rPr lang="pt-BR"/>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a:t>Prof. Danielly Borguezan </a:t>
            </a:r>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EA9A782E-82E1-4E0A-BFF7-62D39FBAECED}" type="slidenum">
              <a:rPr lang="en-US" smtClean="0"/>
              <a:pPr>
                <a:defRPr/>
              </a:pPr>
              <a:t>13</a:t>
            </a:fld>
            <a:endParaRPr lang="en-US"/>
          </a:p>
        </p:txBody>
      </p:sp>
    </p:spTree>
    <p:extLst>
      <p:ext uri="{BB962C8B-B14F-4D97-AF65-F5344CB8AC3E}">
        <p14:creationId xmlns:p14="http://schemas.microsoft.com/office/powerpoint/2010/main" val="1289585992"/>
      </p:ext>
    </p:extLst>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ítulo 1"/>
          <p:cNvSpPr>
            <a:spLocks noGrp="1"/>
          </p:cNvSpPr>
          <p:nvPr>
            <p:ph type="title"/>
          </p:nvPr>
        </p:nvSpPr>
        <p:spPr>
          <a:xfrm>
            <a:off x="812801" y="381000"/>
            <a:ext cx="10871199" cy="990600"/>
          </a:xfrm>
        </p:spPr>
        <p:txBody>
          <a:bodyPr/>
          <a:lstStyle/>
          <a:p>
            <a:pPr algn="ctr"/>
            <a:r>
              <a:rPr lang="pt-BR" sz="3000" b="1" dirty="0"/>
              <a:t>ATO LESIVO PRATICADO CONTRA</a:t>
            </a:r>
            <a:br>
              <a:rPr lang="pt-BR" sz="3000" b="1" dirty="0"/>
            </a:br>
            <a:r>
              <a:rPr lang="pt-BR" sz="3000" b="1" dirty="0"/>
              <a:t> QUALQUER PESSOA</a:t>
            </a:r>
            <a:br>
              <a:rPr lang="pt-BR" sz="3000" b="1" dirty="0"/>
            </a:br>
            <a:endParaRPr lang="pt-BR" sz="3000" b="1" dirty="0"/>
          </a:p>
        </p:txBody>
      </p:sp>
      <p:sp>
        <p:nvSpPr>
          <p:cNvPr id="64515" name="Espaço Reservado para Conteúdo 2"/>
          <p:cNvSpPr>
            <a:spLocks noGrp="1"/>
          </p:cNvSpPr>
          <p:nvPr>
            <p:ph sz="quarter" idx="1"/>
          </p:nvPr>
        </p:nvSpPr>
        <p:spPr>
          <a:xfrm>
            <a:off x="812801" y="1600200"/>
            <a:ext cx="10378940" cy="4495800"/>
          </a:xfrm>
          <a:solidFill>
            <a:schemeClr val="accent3">
              <a:lumMod val="20000"/>
              <a:lumOff val="80000"/>
            </a:schemeClr>
          </a:solidFill>
        </p:spPr>
        <p:txBody>
          <a:bodyPr/>
          <a:lstStyle/>
          <a:p>
            <a:pPr algn="just"/>
            <a:endParaRPr lang="pt-BR" sz="2100" dirty="0"/>
          </a:p>
          <a:p>
            <a:pPr algn="just"/>
            <a:r>
              <a:rPr lang="pt-BR" sz="2100" dirty="0"/>
              <a:t>O tipo trata de ofensas morais (calúnia, injúria e difamação) e físicas praticadas </a:t>
            </a:r>
            <a:r>
              <a:rPr lang="pt-BR" sz="2100" b="1" dirty="0"/>
              <a:t>no ambiente de trabalho. </a:t>
            </a:r>
          </a:p>
          <a:p>
            <a:pPr algn="just"/>
            <a:r>
              <a:rPr lang="pt-BR" sz="2100" dirty="0"/>
              <a:t>Note-se que não é exigido esteja o ofensor trabalhando, mas apenas que o ato ocorra no ambiente de trabalho, assim considerado todo ambiente onde o empregador exerça seu poder empregatício.</a:t>
            </a:r>
          </a:p>
          <a:p>
            <a:pPr algn="just"/>
            <a:r>
              <a:rPr lang="pt-BR" sz="2100" dirty="0"/>
              <a:t>A ofensa física caracteriza justa causa mesmo que não provoque lesão corporal. Logo, as vias de fato constituem hipótese de justa causa.</a:t>
            </a:r>
          </a:p>
          <a:p>
            <a:pPr algn="just"/>
            <a:r>
              <a:rPr lang="pt-BR" sz="2100" dirty="0"/>
              <a:t>A legítima defesa, própria ou de outrem, praticada dentro dos limites aceitáveis, elide a infração.</a:t>
            </a:r>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dirty="0"/>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B75AF22E-76D8-4C54-AEC2-724315D37B36}" type="slidenum">
              <a:rPr lang="en-US" smtClean="0"/>
              <a:pPr>
                <a:defRPr/>
              </a:pPr>
              <a:t>14</a:t>
            </a:fld>
            <a:endParaRPr lang="en-US"/>
          </a:p>
        </p:txBody>
      </p:sp>
    </p:spTree>
    <p:extLst>
      <p:ext uri="{BB962C8B-B14F-4D97-AF65-F5344CB8AC3E}">
        <p14:creationId xmlns:p14="http://schemas.microsoft.com/office/powerpoint/2010/main" val="538767763"/>
      </p:ext>
    </p:extLst>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ítulo 1"/>
          <p:cNvSpPr>
            <a:spLocks noGrp="1"/>
          </p:cNvSpPr>
          <p:nvPr>
            <p:ph type="title"/>
          </p:nvPr>
        </p:nvSpPr>
        <p:spPr>
          <a:xfrm>
            <a:off x="2136775" y="228600"/>
            <a:ext cx="8153400" cy="990600"/>
          </a:xfrm>
        </p:spPr>
        <p:txBody>
          <a:bodyPr/>
          <a:lstStyle/>
          <a:p>
            <a:pPr algn="ctr"/>
            <a:r>
              <a:rPr lang="pt-BR" sz="3000" b="1"/>
              <a:t>ATO LESIVO PRATICADO CONTRA O EMPREGADOR OU SUPERIOR HIERÁRQUICO</a:t>
            </a:r>
          </a:p>
        </p:txBody>
      </p:sp>
      <p:sp>
        <p:nvSpPr>
          <p:cNvPr id="65539" name="Espaço Reservado para Conteúdo 2"/>
          <p:cNvSpPr>
            <a:spLocks noGrp="1"/>
          </p:cNvSpPr>
          <p:nvPr>
            <p:ph sz="quarter" idx="1"/>
          </p:nvPr>
        </p:nvSpPr>
        <p:spPr>
          <a:xfrm>
            <a:off x="812800" y="1600200"/>
            <a:ext cx="10597881" cy="4495800"/>
          </a:xfrm>
          <a:solidFill>
            <a:schemeClr val="accent3">
              <a:lumMod val="20000"/>
              <a:lumOff val="80000"/>
            </a:schemeClr>
          </a:solidFill>
        </p:spPr>
        <p:txBody>
          <a:bodyPr/>
          <a:lstStyle/>
          <a:p>
            <a:pPr algn="just"/>
            <a:endParaRPr lang="pt-BR" dirty="0" smtClean="0"/>
          </a:p>
          <a:p>
            <a:pPr algn="just"/>
            <a:r>
              <a:rPr lang="pt-BR" dirty="0" smtClean="0"/>
              <a:t>É </a:t>
            </a:r>
            <a:r>
              <a:rPr lang="pt-BR" dirty="0" smtClean="0"/>
              <a:t>a ofensa moral (calúnia, injúria, difamação) ou física, praticada contra o empregador ou contra superior hierárquico do empregado. </a:t>
            </a:r>
          </a:p>
          <a:p>
            <a:pPr algn="just"/>
            <a:r>
              <a:rPr lang="pt-BR" dirty="0" smtClean="0"/>
              <a:t>Não interessa onde foi cometida, ao contrário do que ocorre na infração anterior, que só se configura se a ofensa se deu no ambiente de trabalho. </a:t>
            </a:r>
          </a:p>
          <a:p>
            <a:pPr algn="just"/>
            <a:r>
              <a:rPr lang="pt-BR" dirty="0" smtClean="0"/>
              <a:t>Da mesma forma, a legítima defesa, própria ou de outrem, afasta a falta grave.</a:t>
            </a:r>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ABF2CB74-6638-4104-B962-C4FB59DF08B6}" type="slidenum">
              <a:rPr lang="en-US" smtClean="0"/>
              <a:pPr>
                <a:defRPr/>
              </a:pPr>
              <a:t>15</a:t>
            </a:fld>
            <a:endParaRPr lang="en-US"/>
          </a:p>
        </p:txBody>
      </p:sp>
    </p:spTree>
    <p:extLst>
      <p:ext uri="{BB962C8B-B14F-4D97-AF65-F5344CB8AC3E}">
        <p14:creationId xmlns:p14="http://schemas.microsoft.com/office/powerpoint/2010/main" val="381765293"/>
      </p:ext>
    </p:extLst>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ítulo 1"/>
          <p:cNvSpPr>
            <a:spLocks noGrp="1"/>
          </p:cNvSpPr>
          <p:nvPr>
            <p:ph type="title"/>
          </p:nvPr>
        </p:nvSpPr>
        <p:spPr>
          <a:xfrm>
            <a:off x="812801" y="244700"/>
            <a:ext cx="10649396" cy="837126"/>
          </a:xfrm>
          <a:solidFill>
            <a:schemeClr val="bg1">
              <a:lumMod val="95000"/>
            </a:schemeClr>
          </a:solidFill>
        </p:spPr>
        <p:txBody>
          <a:bodyPr/>
          <a:lstStyle/>
          <a:p>
            <a:pPr algn="ctr"/>
            <a:r>
              <a:rPr lang="pt-BR" sz="3000" b="1" dirty="0"/>
              <a:t>PRÁTICA CONSTANTE DE JOGOS DE AZAR</a:t>
            </a:r>
            <a:br>
              <a:rPr lang="pt-BR" sz="3000" b="1" dirty="0"/>
            </a:br>
            <a:endParaRPr lang="pt-BR" sz="3000" b="1" dirty="0"/>
          </a:p>
        </p:txBody>
      </p:sp>
      <p:sp>
        <p:nvSpPr>
          <p:cNvPr id="66563" name="Espaço Reservado para Conteúdo 2"/>
          <p:cNvSpPr>
            <a:spLocks noGrp="1"/>
          </p:cNvSpPr>
          <p:nvPr>
            <p:ph sz="quarter" idx="1"/>
          </p:nvPr>
        </p:nvSpPr>
        <p:spPr>
          <a:xfrm>
            <a:off x="812801" y="1600200"/>
            <a:ext cx="10649396" cy="4495800"/>
          </a:xfrm>
          <a:solidFill>
            <a:schemeClr val="bg1">
              <a:lumMod val="95000"/>
            </a:schemeClr>
          </a:solidFill>
        </p:spPr>
        <p:txBody>
          <a:bodyPr/>
          <a:lstStyle/>
          <a:p>
            <a:pPr algn="just"/>
            <a:endParaRPr lang="pt-BR" sz="2600" dirty="0" smtClean="0"/>
          </a:p>
          <a:p>
            <a:pPr algn="just"/>
            <a:r>
              <a:rPr lang="pt-BR" sz="2600" dirty="0" smtClean="0"/>
              <a:t>A </a:t>
            </a:r>
            <a:r>
              <a:rPr lang="pt-BR" sz="2600" dirty="0"/>
              <a:t>maioria afirma que pode ser qualquer jogo de azar, desde que praticado no âmbito do local de trabalho ou, se praticado fora, que repercuta negativamente no ambiente de trabalho. Do contrário, não caberia ao empregador julgar o comportamento do empregado em sua vida privada</a:t>
            </a:r>
            <a:r>
              <a:rPr lang="pt-BR" sz="2600" dirty="0" smtClean="0"/>
              <a:t>.</a:t>
            </a:r>
          </a:p>
          <a:p>
            <a:pPr marL="0" indent="0" algn="just">
              <a:buNone/>
            </a:pPr>
            <a:r>
              <a:rPr lang="pt-BR" sz="2600" dirty="0" smtClean="0"/>
              <a:t> </a:t>
            </a:r>
            <a:endParaRPr lang="pt-BR" sz="2600" dirty="0"/>
          </a:p>
          <a:p>
            <a:pPr algn="just"/>
            <a:r>
              <a:rPr lang="pt-BR" sz="2600" dirty="0"/>
              <a:t>A falta exige habitualidade da conduta, ou seja, o empregado deve jogar constantemente, de forma que sua atividade laboral reste inequivocamente prejudicada pelo vício.</a:t>
            </a:r>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9F4BC7FA-889F-4AFE-82D2-11C21845F6D7}" type="slidenum">
              <a:rPr lang="en-US" smtClean="0"/>
              <a:pPr>
                <a:defRPr/>
              </a:pPr>
              <a:t>16</a:t>
            </a:fld>
            <a:endParaRPr lang="en-US"/>
          </a:p>
        </p:txBody>
      </p:sp>
    </p:spTree>
    <p:extLst>
      <p:ext uri="{BB962C8B-B14F-4D97-AF65-F5344CB8AC3E}">
        <p14:creationId xmlns:p14="http://schemas.microsoft.com/office/powerpoint/2010/main" val="1959115943"/>
      </p:ext>
    </p:extLst>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ítulo 1"/>
          <p:cNvSpPr>
            <a:spLocks noGrp="1"/>
          </p:cNvSpPr>
          <p:nvPr>
            <p:ph type="title"/>
          </p:nvPr>
        </p:nvSpPr>
        <p:spPr>
          <a:xfrm>
            <a:off x="2136775" y="228600"/>
            <a:ext cx="8153400" cy="990600"/>
          </a:xfrm>
        </p:spPr>
        <p:txBody>
          <a:bodyPr/>
          <a:lstStyle/>
          <a:p>
            <a:pPr algn="ctr"/>
            <a:r>
              <a:rPr lang="pt-BR" sz="3000" b="1"/>
              <a:t> </a:t>
            </a:r>
            <a:br>
              <a:rPr lang="pt-BR" sz="3000" b="1"/>
            </a:br>
            <a:r>
              <a:rPr lang="pt-BR" sz="3000" b="1"/>
              <a:t>ATOS ATENTATÓRIOS À SEGURANÇA NACIONAL</a:t>
            </a:r>
            <a:br>
              <a:rPr lang="pt-BR" sz="3000" b="1"/>
            </a:br>
            <a:endParaRPr lang="pt-BR" sz="3000" b="1"/>
          </a:p>
        </p:txBody>
      </p:sp>
      <p:sp>
        <p:nvSpPr>
          <p:cNvPr id="67587" name="Espaço Reservado para Conteúdo 2"/>
          <p:cNvSpPr>
            <a:spLocks noGrp="1"/>
          </p:cNvSpPr>
          <p:nvPr>
            <p:ph sz="quarter" idx="1"/>
          </p:nvPr>
        </p:nvSpPr>
        <p:spPr>
          <a:xfrm>
            <a:off x="1378039" y="1600200"/>
            <a:ext cx="9607640" cy="4495800"/>
          </a:xfrm>
        </p:spPr>
        <p:txBody>
          <a:bodyPr/>
          <a:lstStyle/>
          <a:p>
            <a:pPr marL="0" indent="0" algn="just">
              <a:buNone/>
            </a:pPr>
            <a:endParaRPr lang="pt-BR" sz="3200" dirty="0" smtClean="0">
              <a:solidFill>
                <a:srgbClr val="C00000"/>
              </a:solidFill>
            </a:endParaRPr>
          </a:p>
          <a:p>
            <a:pPr marL="0" indent="0" algn="just">
              <a:buNone/>
            </a:pPr>
            <a:r>
              <a:rPr lang="pt-BR" sz="3200" dirty="0" smtClean="0">
                <a:solidFill>
                  <a:srgbClr val="C00000"/>
                </a:solidFill>
              </a:rPr>
              <a:t>A doutrina amplamente majoritária considera o dispositivo (parágrafo único do art. 482) não recepcionado pela CRFB, tendo em vista se tratar de resquício do regime militar. </a:t>
            </a:r>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2A423CBC-0F1E-4645-B80D-1BD2CCA15341}" type="slidenum">
              <a:rPr lang="en-US" smtClean="0"/>
              <a:pPr>
                <a:defRPr/>
              </a:pPr>
              <a:t>17</a:t>
            </a:fld>
            <a:endParaRPr lang="en-US"/>
          </a:p>
        </p:txBody>
      </p:sp>
    </p:spTree>
    <p:extLst>
      <p:ext uri="{BB962C8B-B14F-4D97-AF65-F5344CB8AC3E}">
        <p14:creationId xmlns:p14="http://schemas.microsoft.com/office/powerpoint/2010/main" val="1728101193"/>
      </p:ext>
    </p:extLst>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ítulo 1"/>
          <p:cNvSpPr>
            <a:spLocks noGrp="1"/>
          </p:cNvSpPr>
          <p:nvPr>
            <p:ph type="title"/>
          </p:nvPr>
        </p:nvSpPr>
        <p:spPr>
          <a:xfrm>
            <a:off x="2136775" y="228600"/>
            <a:ext cx="8153400" cy="990600"/>
          </a:xfrm>
        </p:spPr>
        <p:txBody>
          <a:bodyPr/>
          <a:lstStyle/>
          <a:p>
            <a:pPr eaLnBrk="1" hangingPunct="1"/>
            <a:r>
              <a:rPr lang="pt-BR" b="1" smtClean="0"/>
              <a:t>LENDA URBANA</a:t>
            </a:r>
            <a:endParaRPr lang="en-US" smtClean="0"/>
          </a:p>
        </p:txBody>
      </p:sp>
      <p:sp>
        <p:nvSpPr>
          <p:cNvPr id="68611" name="Espaço Reservado para Conteúdo 2"/>
          <p:cNvSpPr>
            <a:spLocks noGrp="1"/>
          </p:cNvSpPr>
          <p:nvPr>
            <p:ph sz="quarter" idx="1"/>
          </p:nvPr>
        </p:nvSpPr>
        <p:spPr>
          <a:xfrm>
            <a:off x="1981201" y="1600200"/>
            <a:ext cx="8308975" cy="4495800"/>
          </a:xfrm>
        </p:spPr>
        <p:txBody>
          <a:bodyPr/>
          <a:lstStyle/>
          <a:p>
            <a:pPr algn="just" eaLnBrk="1" hangingPunct="1">
              <a:buFont typeface="Wingdings" pitchFamily="2" charset="2"/>
              <a:buNone/>
            </a:pPr>
            <a:endParaRPr lang="pt-BR" smtClean="0"/>
          </a:p>
          <a:p>
            <a:pPr algn="just" eaLnBrk="1" hangingPunct="1">
              <a:buFont typeface="Wingdings" pitchFamily="2" charset="2"/>
              <a:buNone/>
            </a:pPr>
            <a:endParaRPr lang="pt-BR" smtClean="0"/>
          </a:p>
          <a:p>
            <a:pPr algn="just" eaLnBrk="1" hangingPunct="1">
              <a:buFont typeface="Wingdings" pitchFamily="2" charset="2"/>
              <a:buNone/>
            </a:pPr>
            <a:r>
              <a:rPr lang="pt-BR" smtClean="0"/>
              <a:t>-  ADVERTÊNCIAS GERA JUSTA CAUSA</a:t>
            </a:r>
          </a:p>
          <a:p>
            <a:pPr algn="just" eaLnBrk="1" hangingPunct="1">
              <a:buFont typeface="Wingdings" pitchFamily="2" charset="2"/>
              <a:buNone/>
            </a:pPr>
            <a:r>
              <a:rPr lang="pt-BR" smtClean="0"/>
              <a:t>- O ACÚMULO DE ADVERTÊNCIAS É IMPORTANTE</a:t>
            </a:r>
            <a:endParaRPr lang="en-US" smtClean="0"/>
          </a:p>
        </p:txBody>
      </p:sp>
      <p:sp>
        <p:nvSpPr>
          <p:cNvPr id="17412"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7B1C57E9-ACBA-460E-B301-58BBF4AA2159}" type="datetime8">
              <a:rPr lang="pt-BR"/>
              <a:pPr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58093D4B-0B27-4BB9-8947-43EA6798C30F}" type="slidenum">
              <a:rPr lang="en-US"/>
              <a:pPr>
                <a:defRPr/>
              </a:pPr>
              <a:t>18</a:t>
            </a:fld>
            <a:endParaRPr lang="en-US"/>
          </a:p>
        </p:txBody>
      </p:sp>
      <p:sp>
        <p:nvSpPr>
          <p:cNvPr id="17414"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t>Prof. Danielly Borguezan </a:t>
            </a:r>
          </a:p>
        </p:txBody>
      </p:sp>
      <p:pic>
        <p:nvPicPr>
          <p:cNvPr id="68615" name="Picture 8" descr="http://apenasgifshp.sites.uol.com.br/perguntand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48801" y="2667000"/>
            <a:ext cx="9239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8846428"/>
      </p:ext>
    </p:extLst>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ítulo 1"/>
          <p:cNvSpPr>
            <a:spLocks noGrp="1"/>
          </p:cNvSpPr>
          <p:nvPr>
            <p:ph type="title"/>
          </p:nvPr>
        </p:nvSpPr>
        <p:spPr>
          <a:xfrm>
            <a:off x="2136775" y="228600"/>
            <a:ext cx="8153400" cy="990600"/>
          </a:xfrm>
        </p:spPr>
        <p:txBody>
          <a:bodyPr/>
          <a:lstStyle/>
          <a:p>
            <a:pPr eaLnBrk="1" hangingPunct="1"/>
            <a:r>
              <a:rPr lang="pt-BR" b="1" smtClean="0"/>
              <a:t>HIPÓTESES ART. 482 CLT</a:t>
            </a:r>
            <a:endParaRPr lang="en-US" smtClean="0"/>
          </a:p>
        </p:txBody>
      </p:sp>
      <p:sp>
        <p:nvSpPr>
          <p:cNvPr id="69635" name="Espaço Reservado para Conteúdo 2"/>
          <p:cNvSpPr>
            <a:spLocks noGrp="1"/>
          </p:cNvSpPr>
          <p:nvPr>
            <p:ph sz="quarter" idx="1"/>
          </p:nvPr>
        </p:nvSpPr>
        <p:spPr>
          <a:xfrm>
            <a:off x="2136775" y="1600200"/>
            <a:ext cx="8153400" cy="4495800"/>
          </a:xfrm>
        </p:spPr>
        <p:txBody>
          <a:bodyPr/>
          <a:lstStyle/>
          <a:p>
            <a:pPr algn="just" eaLnBrk="1" hangingPunct="1"/>
            <a:endParaRPr lang="pt-BR" smtClean="0"/>
          </a:p>
          <a:p>
            <a:pPr algn="just" eaLnBrk="1" hangingPunct="1"/>
            <a:r>
              <a:rPr lang="pt-BR" b="1" smtClean="0"/>
              <a:t>MAL PROCEDIMENTO</a:t>
            </a:r>
            <a:r>
              <a:rPr lang="pt-BR" smtClean="0"/>
              <a:t>: “É toda conduta  inapropriada...”</a:t>
            </a:r>
          </a:p>
          <a:p>
            <a:pPr algn="just" eaLnBrk="1" hangingPunct="1"/>
            <a:endParaRPr lang="pt-BR" smtClean="0"/>
          </a:p>
          <a:p>
            <a:pPr algn="just" eaLnBrk="1" hangingPunct="1">
              <a:buFont typeface="Wingdings" pitchFamily="2" charset="2"/>
              <a:buNone/>
            </a:pPr>
            <a:r>
              <a:rPr lang="pt-BR" smtClean="0"/>
              <a:t>   - ABSTRATO. EX: Professor de auto escola com bebida....</a:t>
            </a:r>
          </a:p>
          <a:p>
            <a:pPr algn="just" eaLnBrk="1" hangingPunct="1">
              <a:buFontTx/>
              <a:buChar char="-"/>
            </a:pPr>
            <a:endParaRPr lang="en-US" smtClean="0"/>
          </a:p>
        </p:txBody>
      </p:sp>
      <p:sp>
        <p:nvSpPr>
          <p:cNvPr id="4" name="Espaço Reservado para Data 3"/>
          <p:cNvSpPr>
            <a:spLocks noGrp="1"/>
          </p:cNvSpPr>
          <p:nvPr>
            <p:ph type="dt" sz="quarter" idx="10"/>
          </p:nvPr>
        </p:nvSpPr>
        <p:spPr/>
        <p:txBody>
          <a:bodyPr/>
          <a:lstStyle/>
          <a:p>
            <a:pPr>
              <a:defRPr/>
            </a:pPr>
            <a:fld id="{E22D28F9-4E11-4CAE-8BCB-221A2EA851FB}" type="datetime8">
              <a:rPr lang="pt-BR"/>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a:t>Prof. Danielly Borguezan </a:t>
            </a:r>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1A551BA3-4418-44D7-99F5-CE34464505E6}" type="slidenum">
              <a:rPr lang="en-US" smtClean="0"/>
              <a:pPr>
                <a:defRPr/>
              </a:pPr>
              <a:t>19</a:t>
            </a:fld>
            <a:endParaRPr lang="en-US"/>
          </a:p>
        </p:txBody>
      </p:sp>
    </p:spTree>
    <p:extLst>
      <p:ext uri="{BB962C8B-B14F-4D97-AF65-F5344CB8AC3E}">
        <p14:creationId xmlns:p14="http://schemas.microsoft.com/office/powerpoint/2010/main" val="520020565"/>
      </p:ext>
    </p:extLst>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lumMod val="20000"/>
              <a:lumOff val="80000"/>
            </a:schemeClr>
          </a:solidFill>
        </p:spPr>
        <p:txBody>
          <a:bodyPr/>
          <a:lstStyle/>
          <a:p>
            <a:pPr algn="ctr"/>
            <a:r>
              <a:rPr lang="pt-BR" b="1" dirty="0" smtClean="0"/>
              <a:t>PRINCÍPIOS </a:t>
            </a:r>
            <a:endParaRPr lang="pt-BR" b="1" dirty="0"/>
          </a:p>
        </p:txBody>
      </p:sp>
      <p:sp>
        <p:nvSpPr>
          <p:cNvPr id="3" name="Espaço Reservado para Conteúdo 2"/>
          <p:cNvSpPr>
            <a:spLocks noGrp="1"/>
          </p:cNvSpPr>
          <p:nvPr>
            <p:ph sz="quarter" idx="1"/>
          </p:nvPr>
        </p:nvSpPr>
        <p:spPr/>
        <p:txBody>
          <a:bodyPr/>
          <a:lstStyle/>
          <a:p>
            <a:endParaRPr lang="pt-BR" dirty="0" smtClean="0"/>
          </a:p>
          <a:p>
            <a:r>
              <a:rPr lang="pt-BR" dirty="0" smtClean="0"/>
              <a:t>IMEDIATIDADE</a:t>
            </a:r>
          </a:p>
          <a:p>
            <a:r>
              <a:rPr lang="pt-BR" dirty="0" smtClean="0"/>
              <a:t>PROPORCIONALIDADE</a:t>
            </a:r>
          </a:p>
          <a:p>
            <a:r>
              <a:rPr lang="pt-BR" dirty="0" smtClean="0"/>
              <a:t>NO BIS IN IDEM</a:t>
            </a:r>
            <a:endParaRPr lang="pt-BR" dirty="0"/>
          </a:p>
        </p:txBody>
      </p:sp>
      <p:sp>
        <p:nvSpPr>
          <p:cNvPr id="4" name="Espaço Reservado para Data 3"/>
          <p:cNvSpPr>
            <a:spLocks noGrp="1"/>
          </p:cNvSpPr>
          <p:nvPr>
            <p:ph type="dt" sz="half" idx="10"/>
          </p:nvPr>
        </p:nvSpPr>
        <p:spPr/>
        <p:txBody>
          <a:bodyPr/>
          <a:lstStyle/>
          <a:p>
            <a:pPr>
              <a:defRPr/>
            </a:pPr>
            <a:fld id="{8897AE3F-62E8-4EC9-8DD4-26237963475C}" type="datetime8">
              <a:rPr lang="pt-BR" smtClean="0"/>
              <a:pPr>
                <a:defRPr/>
              </a:pPr>
              <a:t>30/06/2019 11:40</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4A600CF3-A7A1-4295-BDB6-106D578C9D76}" type="slidenum">
              <a:rPr lang="en-US" smtClean="0"/>
              <a:pPr>
                <a:defRPr/>
              </a:pPr>
              <a:t>2</a:t>
            </a:fld>
            <a:endParaRPr lang="en-US"/>
          </a:p>
        </p:txBody>
      </p:sp>
    </p:spTree>
    <p:extLst>
      <p:ext uri="{BB962C8B-B14F-4D97-AF65-F5344CB8AC3E}">
        <p14:creationId xmlns:p14="http://schemas.microsoft.com/office/powerpoint/2010/main" val="2344209680"/>
      </p:ext>
    </p:extLst>
  </p:cSld>
  <p:clrMapOvr>
    <a:masterClrMapping/>
  </p:clrMapOvr>
  <p:transition spd="slow">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lumMod val="20000"/>
              <a:lumOff val="80000"/>
            </a:schemeClr>
          </a:solidFill>
        </p:spPr>
        <p:txBody>
          <a:bodyPr/>
          <a:lstStyle/>
          <a:p>
            <a:pPr algn="ctr"/>
            <a:r>
              <a:rPr lang="pt-BR" sz="2000" b="1" dirty="0"/>
              <a:t>Perda da habilitação ou dos requisitos estabelecidos em lei para o exercício profissional, em decorrência de conduta dolosa do empregado</a:t>
            </a:r>
          </a:p>
        </p:txBody>
      </p:sp>
      <p:sp>
        <p:nvSpPr>
          <p:cNvPr id="3" name="Espaço Reservado para Conteúdo 2"/>
          <p:cNvSpPr>
            <a:spLocks noGrp="1"/>
          </p:cNvSpPr>
          <p:nvPr>
            <p:ph sz="quarter" idx="1"/>
          </p:nvPr>
        </p:nvSpPr>
        <p:spPr>
          <a:xfrm>
            <a:off x="816864" y="2117726"/>
            <a:ext cx="10871200" cy="2814882"/>
          </a:xfrm>
          <a:solidFill>
            <a:schemeClr val="bg1">
              <a:lumMod val="95000"/>
            </a:schemeClr>
          </a:solidFill>
        </p:spPr>
        <p:txBody>
          <a:bodyPr/>
          <a:lstStyle/>
          <a:p>
            <a:pPr algn="just"/>
            <a:r>
              <a:rPr lang="pt-BR" dirty="0" smtClean="0"/>
              <a:t>Ex. o motorista que, por ingestão intencional de bebida alcoólica, é apenado com a perda da habilitação para dirigir durante determinado período e do advogado-empregado que por ato de improbidade é suspenso pela OAB.</a:t>
            </a:r>
            <a:endParaRPr lang="pt-BR" dirty="0"/>
          </a:p>
        </p:txBody>
      </p:sp>
      <p:sp>
        <p:nvSpPr>
          <p:cNvPr id="4" name="Espaço Reservado para Data 3"/>
          <p:cNvSpPr>
            <a:spLocks noGrp="1"/>
          </p:cNvSpPr>
          <p:nvPr>
            <p:ph type="dt" sz="half" idx="10"/>
          </p:nvPr>
        </p:nvSpPr>
        <p:spPr/>
        <p:txBody>
          <a:bodyPr/>
          <a:lstStyle/>
          <a:p>
            <a:pPr>
              <a:defRPr/>
            </a:pPr>
            <a:fld id="{8897AE3F-62E8-4EC9-8DD4-26237963475C}"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4A600CF3-A7A1-4295-BDB6-106D578C9D76}" type="slidenum">
              <a:rPr lang="en-US" smtClean="0"/>
              <a:pPr>
                <a:defRPr/>
              </a:pPr>
              <a:t>20</a:t>
            </a:fld>
            <a:endParaRPr lang="en-US"/>
          </a:p>
        </p:txBody>
      </p:sp>
    </p:spTree>
    <p:extLst>
      <p:ext uri="{BB962C8B-B14F-4D97-AF65-F5344CB8AC3E}">
        <p14:creationId xmlns:p14="http://schemas.microsoft.com/office/powerpoint/2010/main" val="3830787116"/>
      </p:ext>
    </p:extLst>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ítulo 1"/>
          <p:cNvSpPr>
            <a:spLocks noGrp="1"/>
          </p:cNvSpPr>
          <p:nvPr>
            <p:ph type="title"/>
          </p:nvPr>
        </p:nvSpPr>
        <p:spPr>
          <a:xfrm>
            <a:off x="2136775" y="228600"/>
            <a:ext cx="8153400" cy="990600"/>
          </a:xfrm>
        </p:spPr>
        <p:txBody>
          <a:bodyPr/>
          <a:lstStyle/>
          <a:p>
            <a:pPr algn="ctr"/>
            <a:r>
              <a:rPr lang="pt-BR" sz="3800" b="1"/>
              <a:t>Efeitos da dispensa motivada</a:t>
            </a:r>
          </a:p>
        </p:txBody>
      </p:sp>
      <p:sp>
        <p:nvSpPr>
          <p:cNvPr id="3" name="Espaço Reservado para Conteúdo 2"/>
          <p:cNvSpPr>
            <a:spLocks noGrp="1"/>
          </p:cNvSpPr>
          <p:nvPr>
            <p:ph sz="quarter" idx="1"/>
          </p:nvPr>
        </p:nvSpPr>
        <p:spPr>
          <a:xfrm>
            <a:off x="2136775" y="1600200"/>
            <a:ext cx="8153400" cy="4495800"/>
          </a:xfrm>
        </p:spPr>
        <p:txBody>
          <a:bodyPr/>
          <a:lstStyle/>
          <a:p>
            <a:pPr algn="just">
              <a:defRPr/>
            </a:pPr>
            <a:endParaRPr lang="pt-BR" dirty="0" smtClean="0"/>
          </a:p>
          <a:p>
            <a:pPr algn="just">
              <a:defRPr/>
            </a:pPr>
            <a:r>
              <a:rPr lang="pt-BR" dirty="0" smtClean="0"/>
              <a:t>Demitido por justa causa, o empregado perde o direito às férias proporcionais, ao aviso prévio, ao décimo terceiro proporcional, não pode sacar o FGTS e, obviamente, não tem direito à multa compensatória do FGTS nem ao seguro-desemprego. Assim, terá direito apenas a:  saldo de salários; férias já adquiridas.</a:t>
            </a:r>
          </a:p>
          <a:p>
            <a:pPr marL="0" indent="0" algn="just">
              <a:buNone/>
              <a:defRPr/>
            </a:pPr>
            <a:endParaRPr lang="pt-BR" dirty="0"/>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2C4AE72C-9E58-45DF-A87A-99F767565DAD}" type="slidenum">
              <a:rPr lang="en-US" smtClean="0"/>
              <a:pPr>
                <a:defRPr/>
              </a:pPr>
              <a:t>21</a:t>
            </a:fld>
            <a:endParaRPr lang="en-US"/>
          </a:p>
        </p:txBody>
      </p:sp>
    </p:spTree>
    <p:extLst>
      <p:ext uri="{BB962C8B-B14F-4D97-AF65-F5344CB8AC3E}">
        <p14:creationId xmlns:p14="http://schemas.microsoft.com/office/powerpoint/2010/main" val="135376656"/>
      </p:ext>
    </p:extLst>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95042" y="4077236"/>
            <a:ext cx="8636000" cy="1828800"/>
          </a:xfrm>
        </p:spPr>
        <p:txBody>
          <a:bodyPr/>
          <a:lstStyle/>
          <a:p>
            <a:pPr algn="ctr">
              <a:defRPr/>
            </a:pPr>
            <a:r>
              <a:rPr lang="pt-BR" sz="3400" b="1" dirty="0">
                <a:solidFill>
                  <a:srgbClr val="FFC000"/>
                </a:solidFill>
              </a:rPr>
              <a:t>DISPENSA </a:t>
            </a:r>
            <a:r>
              <a:rPr lang="pt-BR" sz="3400" b="1" dirty="0" smtClean="0">
                <a:solidFill>
                  <a:srgbClr val="FFC000"/>
                </a:solidFill>
              </a:rPr>
              <a:t>INDIRETA</a:t>
            </a:r>
            <a:br>
              <a:rPr lang="pt-BR" sz="3400" b="1" dirty="0" smtClean="0">
                <a:solidFill>
                  <a:srgbClr val="FFC000"/>
                </a:solidFill>
              </a:rPr>
            </a:br>
            <a:r>
              <a:rPr lang="pt-BR" sz="3400" b="1" dirty="0">
                <a:solidFill>
                  <a:srgbClr val="FFC000"/>
                </a:solidFill>
              </a:rPr>
              <a:t/>
            </a:r>
            <a:br>
              <a:rPr lang="pt-BR" sz="3400" b="1" dirty="0">
                <a:solidFill>
                  <a:srgbClr val="FFC000"/>
                </a:solidFill>
              </a:rPr>
            </a:br>
            <a:r>
              <a:rPr lang="pt-BR" sz="3400" b="1" dirty="0">
                <a:solidFill>
                  <a:srgbClr val="FFC000"/>
                </a:solidFill>
              </a:rPr>
              <a:t>É a justa causa cometida pelo empregador, autorizando o empregado a rescindir indiretamente o contrato de trabalho e a receber, se  comprovada, os direitos trabalhistas como se tivesse ocorrido uma dispensa sem justa causa.</a:t>
            </a:r>
            <a:br>
              <a:rPr lang="pt-BR" sz="3400" b="1" dirty="0">
                <a:solidFill>
                  <a:srgbClr val="FFC000"/>
                </a:solidFill>
              </a:rPr>
            </a:br>
            <a:endParaRPr lang="pt-BR" sz="3400" b="1" dirty="0">
              <a:solidFill>
                <a:srgbClr val="FFC000"/>
              </a:solidFill>
            </a:endParaRPr>
          </a:p>
        </p:txBody>
      </p:sp>
      <p:sp>
        <p:nvSpPr>
          <p:cNvPr id="4" name="Espaço Reservado para Data 3"/>
          <p:cNvSpPr>
            <a:spLocks noGrp="1"/>
          </p:cNvSpPr>
          <p:nvPr>
            <p:ph type="dt" sz="quarter" idx="10"/>
          </p:nvPr>
        </p:nvSpPr>
        <p:spPr/>
        <p:txBody>
          <a:bodyPr/>
          <a:lstStyle/>
          <a:p>
            <a:pPr>
              <a:defRPr/>
            </a:pPr>
            <a:fld id="{D5A5B338-9459-4766-B7EE-4D467BDCFD96}" type="datetime8">
              <a:rPr lang="pt-BR" smtClean="0"/>
              <a:pPr>
                <a:defRPr/>
              </a:pPr>
              <a:t>30/06/2019 11:46</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lstStyle/>
          <a:p>
            <a:pPr>
              <a:defRPr/>
            </a:pPr>
            <a:fld id="{647D43BE-4C6A-4B59-81EF-CD28318EE90C}" type="slidenum">
              <a:rPr lang="en-US" smtClean="0"/>
              <a:pPr>
                <a:defRPr/>
              </a:pPr>
              <a:t>22</a:t>
            </a:fld>
            <a:endParaRPr lang="en-US"/>
          </a:p>
        </p:txBody>
      </p:sp>
    </p:spTree>
    <p:extLst>
      <p:ext uri="{BB962C8B-B14F-4D97-AF65-F5344CB8AC3E}">
        <p14:creationId xmlns:p14="http://schemas.microsoft.com/office/powerpoint/2010/main" val="2461679166"/>
      </p:ext>
    </p:extLst>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ítulo 1"/>
          <p:cNvSpPr>
            <a:spLocks noGrp="1"/>
          </p:cNvSpPr>
          <p:nvPr>
            <p:ph type="title"/>
          </p:nvPr>
        </p:nvSpPr>
        <p:spPr>
          <a:xfrm>
            <a:off x="2136775" y="228600"/>
            <a:ext cx="8153400" cy="990600"/>
          </a:xfrm>
        </p:spPr>
        <p:txBody>
          <a:bodyPr/>
          <a:lstStyle/>
          <a:p>
            <a:r>
              <a:rPr lang="pt-BR" b="1" smtClean="0">
                <a:solidFill>
                  <a:srgbClr val="7030A0"/>
                </a:solidFill>
              </a:rPr>
              <a:t>Na dispensa indireta</a:t>
            </a:r>
          </a:p>
        </p:txBody>
      </p:sp>
      <p:sp>
        <p:nvSpPr>
          <p:cNvPr id="74755" name="Espaço Reservado para Conteúdo 2"/>
          <p:cNvSpPr>
            <a:spLocks noGrp="1"/>
          </p:cNvSpPr>
          <p:nvPr>
            <p:ph sz="quarter" idx="1"/>
          </p:nvPr>
        </p:nvSpPr>
        <p:spPr>
          <a:xfrm>
            <a:off x="850006" y="1527175"/>
            <a:ext cx="10560676" cy="4572000"/>
          </a:xfrm>
        </p:spPr>
        <p:txBody>
          <a:bodyPr/>
          <a:lstStyle/>
          <a:p>
            <a:pPr algn="just"/>
            <a:endParaRPr lang="pt-BR" sz="2600" dirty="0" smtClean="0"/>
          </a:p>
          <a:p>
            <a:pPr algn="just"/>
            <a:r>
              <a:rPr lang="pt-BR" sz="2600" dirty="0" smtClean="0"/>
              <a:t>O </a:t>
            </a:r>
            <a:r>
              <a:rPr lang="pt-BR" sz="2600" dirty="0"/>
              <a:t>empregado deve notificar o empregador de sua pretensão, fundamentando a sua rescisão e solicitando o pagamento das verbas rescisórias. Normalmente, o empregador não aceita a rescisão indireta, pois, estaria assumindo a própria culpa, o que desencadeia numa ação trabalhista. </a:t>
            </a:r>
          </a:p>
          <a:p>
            <a:pPr algn="just">
              <a:buFont typeface="Wingdings 2" pitchFamily="18" charset="2"/>
              <a:buNone/>
            </a:pPr>
            <a:endParaRPr lang="pt-BR" sz="2600" dirty="0"/>
          </a:p>
          <a:p>
            <a:pPr algn="just"/>
            <a:r>
              <a:rPr lang="pt-BR" sz="2600" dirty="0">
                <a:solidFill>
                  <a:srgbClr val="C00000"/>
                </a:solidFill>
              </a:rPr>
              <a:t>Causas que podem ensejar a rescisão indireta do contrato de trabalho:</a:t>
            </a:r>
          </a:p>
        </p:txBody>
      </p:sp>
    </p:spTree>
    <p:extLst>
      <p:ext uri="{BB962C8B-B14F-4D97-AF65-F5344CB8AC3E}">
        <p14:creationId xmlns:p14="http://schemas.microsoft.com/office/powerpoint/2010/main" val="156360267"/>
      </p:ext>
    </p:extLst>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ítulo 1"/>
          <p:cNvSpPr>
            <a:spLocks noGrp="1"/>
          </p:cNvSpPr>
          <p:nvPr>
            <p:ph type="title"/>
          </p:nvPr>
        </p:nvSpPr>
        <p:spPr>
          <a:xfrm>
            <a:off x="2136775" y="228600"/>
            <a:ext cx="8153400" cy="990600"/>
          </a:xfrm>
        </p:spPr>
        <p:txBody>
          <a:bodyPr/>
          <a:lstStyle/>
          <a:p>
            <a:pPr algn="just"/>
            <a:r>
              <a:rPr lang="pt-BR" sz="2400" b="1">
                <a:solidFill>
                  <a:srgbClr val="C00000"/>
                </a:solidFill>
              </a:rPr>
              <a:t>Art. 483. O empregado poderá considerar rescindido o contrato e pleitear a devida indenização quando:</a:t>
            </a:r>
          </a:p>
        </p:txBody>
      </p:sp>
      <p:sp>
        <p:nvSpPr>
          <p:cNvPr id="75779" name="Espaço Reservado para Conteúdo 2"/>
          <p:cNvSpPr>
            <a:spLocks noGrp="1"/>
          </p:cNvSpPr>
          <p:nvPr>
            <p:ph sz="quarter" idx="1"/>
          </p:nvPr>
        </p:nvSpPr>
        <p:spPr>
          <a:xfrm>
            <a:off x="901521" y="1600200"/>
            <a:ext cx="10496282" cy="4495800"/>
          </a:xfrm>
        </p:spPr>
        <p:txBody>
          <a:bodyPr/>
          <a:lstStyle/>
          <a:p>
            <a:pPr marL="0" indent="0" algn="just">
              <a:buNone/>
            </a:pPr>
            <a:endParaRPr lang="pt-BR" sz="1800" dirty="0"/>
          </a:p>
          <a:p>
            <a:pPr marL="0" indent="0" algn="just">
              <a:buNone/>
            </a:pPr>
            <a:r>
              <a:rPr lang="pt-BR" sz="1800" dirty="0"/>
              <a:t>a) forem exigidos serviços superiores às suas forças, defesos por lei, contrários aos bons costumes, ou alheios ao contrato;</a:t>
            </a:r>
          </a:p>
          <a:p>
            <a:pPr marL="0" indent="0" algn="just">
              <a:buNone/>
            </a:pPr>
            <a:r>
              <a:rPr lang="pt-BR" sz="1800" dirty="0"/>
              <a:t>b) for tratado pelo empregador ou por seus superiores hierárquicos com rigor excessivo; </a:t>
            </a:r>
            <a:r>
              <a:rPr lang="pt-BR" sz="1800" dirty="0">
                <a:solidFill>
                  <a:srgbClr val="C00000"/>
                </a:solidFill>
              </a:rPr>
              <a:t>(Ex. como impedir que o empregado vá ao banheiro, repreender-lhe com rispidez diante dos outros colegas, fiscalizar suas atividades de forma intensiva e afrontosa, entre outras).</a:t>
            </a:r>
          </a:p>
          <a:p>
            <a:pPr marL="0" indent="0" algn="just">
              <a:buNone/>
            </a:pPr>
            <a:r>
              <a:rPr lang="pt-BR" sz="1800" dirty="0"/>
              <a:t>c) correr perigo manifesto de mal considerável; </a:t>
            </a:r>
            <a:r>
              <a:rPr lang="pt-BR" sz="1800" dirty="0">
                <a:solidFill>
                  <a:srgbClr val="C00000"/>
                </a:solidFill>
              </a:rPr>
              <a:t>(exigir atividades sem EPI necessários, motorista utilizando veículo da empresa com pneus “carecas”)</a:t>
            </a:r>
          </a:p>
          <a:p>
            <a:pPr marL="0" indent="0" algn="just">
              <a:buNone/>
            </a:pPr>
            <a:r>
              <a:rPr lang="pt-BR" sz="1800" dirty="0"/>
              <a:t>d) não cumprir o empregador as obrigações do contrato; </a:t>
            </a:r>
            <a:r>
              <a:rPr lang="pt-BR" sz="1800" dirty="0">
                <a:solidFill>
                  <a:srgbClr val="C00000"/>
                </a:solidFill>
              </a:rPr>
              <a:t>(seja o contrato ou o estabelecido em convenções)</a:t>
            </a:r>
          </a:p>
          <a:p>
            <a:pPr marL="0" indent="0" algn="just">
              <a:buNone/>
            </a:pPr>
            <a:r>
              <a:rPr lang="pt-BR" sz="1800" dirty="0"/>
              <a:t>e) praticar o empregador ou seus prepostos, contra ele ou pessoas de sua família, ato lesivo da honra e boa fama; </a:t>
            </a:r>
            <a:r>
              <a:rPr lang="pt-BR" sz="1800" dirty="0">
                <a:solidFill>
                  <a:srgbClr val="C00000"/>
                </a:solidFill>
              </a:rPr>
              <a:t>(injuria, calunia e difamação)</a:t>
            </a:r>
          </a:p>
        </p:txBody>
      </p:sp>
    </p:spTree>
    <p:extLst>
      <p:ext uri="{BB962C8B-B14F-4D97-AF65-F5344CB8AC3E}">
        <p14:creationId xmlns:p14="http://schemas.microsoft.com/office/powerpoint/2010/main" val="2146208443"/>
      </p:ext>
    </p:extLst>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811370" y="1677473"/>
            <a:ext cx="10675378" cy="4495800"/>
          </a:xfrm>
          <a:solidFill>
            <a:schemeClr val="bg1">
              <a:lumMod val="95000"/>
            </a:schemeClr>
          </a:solidFill>
        </p:spPr>
        <p:txBody>
          <a:bodyPr/>
          <a:lstStyle/>
          <a:p>
            <a:pPr marL="0" indent="0" algn="just">
              <a:buNone/>
              <a:defRPr/>
            </a:pPr>
            <a:endParaRPr lang="pt-BR" sz="1800" dirty="0"/>
          </a:p>
          <a:p>
            <a:pPr marL="0" indent="0" algn="just">
              <a:buNone/>
              <a:defRPr/>
            </a:pPr>
            <a:r>
              <a:rPr lang="pt-BR" sz="1800" dirty="0"/>
              <a:t>f) o empregador ou seus prepostos ofenderem-no fisicamente, salvo em caso de legítima defesa, própria ou de outrem;</a:t>
            </a:r>
          </a:p>
          <a:p>
            <a:pPr marL="0" indent="0" algn="just">
              <a:buNone/>
              <a:defRPr/>
            </a:pPr>
            <a:r>
              <a:rPr lang="pt-BR" sz="1800" dirty="0"/>
              <a:t>g) o empregador reduzir o seu trabalho, sendo este por peça ou tarefa, de forma a afetar sensivelmente a importância dos salários.</a:t>
            </a:r>
          </a:p>
          <a:p>
            <a:pPr marL="0" indent="0" algn="just">
              <a:buNone/>
              <a:defRPr/>
            </a:pPr>
            <a:endParaRPr lang="pt-BR" sz="1800" dirty="0"/>
          </a:p>
          <a:p>
            <a:pPr marL="0" indent="0" algn="just">
              <a:buNone/>
              <a:defRPr/>
            </a:pPr>
            <a:r>
              <a:rPr lang="pt-BR" sz="1800" dirty="0"/>
              <a:t>§ 1º O empregado poderá suspender a prestação dos serviços ou rescindir o contrato, quando tiver de desempenhar obrigações legais incompatíveis com a continuação do serviço.</a:t>
            </a:r>
          </a:p>
          <a:p>
            <a:pPr marL="0" indent="0" algn="just">
              <a:buNone/>
              <a:defRPr/>
            </a:pPr>
            <a:r>
              <a:rPr lang="pt-BR" sz="1800" dirty="0"/>
              <a:t>§ 2º No caso de morte do empregador constituído em empresa individual, é facultado ao empregado rescindir o contrato de trabalho.</a:t>
            </a:r>
          </a:p>
          <a:p>
            <a:pPr marL="0" indent="0" algn="just">
              <a:buNone/>
              <a:defRPr/>
            </a:pPr>
            <a:r>
              <a:rPr lang="pt-BR" sz="1800" dirty="0"/>
              <a:t>§ 3º Nas hipóteses das letras “d” e “g”, poderá o empregado pleitear a rescisão de seu contrato de trabalho e o pagamento das respectivas indenizações, permanecendo ou não no serviço até final decisão do processo.</a:t>
            </a:r>
          </a:p>
          <a:p>
            <a:pPr>
              <a:defRPr/>
            </a:pPr>
            <a:endParaRPr lang="pt-BR" sz="1800" dirty="0"/>
          </a:p>
        </p:txBody>
      </p:sp>
    </p:spTree>
    <p:extLst>
      <p:ext uri="{BB962C8B-B14F-4D97-AF65-F5344CB8AC3E}">
        <p14:creationId xmlns:p14="http://schemas.microsoft.com/office/powerpoint/2010/main" val="2211989170"/>
      </p:ext>
    </p:extLst>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ítulo 1"/>
          <p:cNvSpPr>
            <a:spLocks noGrp="1"/>
          </p:cNvSpPr>
          <p:nvPr>
            <p:ph type="title"/>
          </p:nvPr>
        </p:nvSpPr>
        <p:spPr>
          <a:xfrm>
            <a:off x="2063750" y="228600"/>
            <a:ext cx="8153400" cy="990600"/>
          </a:xfrm>
        </p:spPr>
        <p:txBody>
          <a:bodyPr/>
          <a:lstStyle/>
          <a:p>
            <a:pPr algn="ctr"/>
            <a:r>
              <a:rPr lang="pt-BR" sz="3600" b="1">
                <a:solidFill>
                  <a:srgbClr val="C00000"/>
                </a:solidFill>
              </a:rPr>
              <a:t>Procedimento da dispensa indireta</a:t>
            </a:r>
          </a:p>
        </p:txBody>
      </p:sp>
      <p:sp>
        <p:nvSpPr>
          <p:cNvPr id="77827" name="Espaço Reservado para Conteúdo 2"/>
          <p:cNvSpPr>
            <a:spLocks noGrp="1"/>
          </p:cNvSpPr>
          <p:nvPr>
            <p:ph sz="quarter" idx="1"/>
          </p:nvPr>
        </p:nvSpPr>
        <p:spPr>
          <a:xfrm>
            <a:off x="811369" y="1600200"/>
            <a:ext cx="10354614" cy="4495800"/>
          </a:xfrm>
        </p:spPr>
        <p:txBody>
          <a:bodyPr/>
          <a:lstStyle/>
          <a:p>
            <a:pPr algn="just"/>
            <a:endParaRPr lang="pt-BR" dirty="0" smtClean="0"/>
          </a:p>
          <a:p>
            <a:pPr algn="just"/>
            <a:r>
              <a:rPr lang="pt-BR" dirty="0" smtClean="0"/>
              <a:t>Em primeiro lugar, há que se enfatizar que a doutrina majoritária defende, também na rescisão indireta, a atuação do princípio da </a:t>
            </a:r>
            <a:r>
              <a:rPr lang="pt-BR" dirty="0" err="1" smtClean="0"/>
              <a:t>imediaticidade</a:t>
            </a:r>
            <a:r>
              <a:rPr lang="pt-BR" dirty="0" smtClean="0"/>
              <a:t>, de forma que a rescisão por justa causa deverá ser imediata à falta, sob pena de a mesma “esfriar”, pelo que se presume perdoada.</a:t>
            </a:r>
          </a:p>
          <a:p>
            <a:pPr algn="just"/>
            <a:r>
              <a:rPr lang="pt-BR" dirty="0" smtClean="0"/>
              <a:t>Exceção: abusos sexuais  - em função do receio da funcionaria em propor ação crime.</a:t>
            </a:r>
          </a:p>
        </p:txBody>
      </p:sp>
    </p:spTree>
    <p:extLst>
      <p:ext uri="{BB962C8B-B14F-4D97-AF65-F5344CB8AC3E}">
        <p14:creationId xmlns:p14="http://schemas.microsoft.com/office/powerpoint/2010/main" val="1753860514"/>
      </p:ext>
    </p:extLst>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Espaço Reservado para Conteúdo 2"/>
          <p:cNvSpPr>
            <a:spLocks noGrp="1"/>
          </p:cNvSpPr>
          <p:nvPr>
            <p:ph sz="quarter" idx="1"/>
          </p:nvPr>
        </p:nvSpPr>
        <p:spPr>
          <a:xfrm>
            <a:off x="824248" y="1600200"/>
            <a:ext cx="10818253" cy="4495800"/>
          </a:xfrm>
        </p:spPr>
        <p:txBody>
          <a:bodyPr/>
          <a:lstStyle/>
          <a:p>
            <a:pPr marL="0" indent="0" algn="just">
              <a:buNone/>
              <a:defRPr/>
            </a:pPr>
            <a:r>
              <a:rPr lang="pt-BR" sz="2800" dirty="0"/>
              <a:t>Confirmada judicialmente a rescisão indireta, fará jus o empregado às mesmas parcelas devidas na demissão sem justa causa: </a:t>
            </a:r>
          </a:p>
          <a:p>
            <a:pPr algn="just">
              <a:defRPr/>
            </a:pPr>
            <a:r>
              <a:rPr lang="pt-BR" sz="2800" dirty="0"/>
              <a:t>saldo de salários;</a:t>
            </a:r>
          </a:p>
          <a:p>
            <a:pPr algn="just">
              <a:defRPr/>
            </a:pPr>
            <a:r>
              <a:rPr lang="pt-BR" sz="2800" dirty="0"/>
              <a:t>férias (vencidas, simples e proporcionais);</a:t>
            </a:r>
          </a:p>
          <a:p>
            <a:pPr algn="just">
              <a:defRPr/>
            </a:pPr>
            <a:r>
              <a:rPr lang="pt-BR" sz="2800" dirty="0"/>
              <a:t>décimo terceiro salário;</a:t>
            </a:r>
          </a:p>
          <a:p>
            <a:pPr algn="just">
              <a:defRPr/>
            </a:pPr>
            <a:r>
              <a:rPr lang="pt-BR" sz="2800" dirty="0"/>
              <a:t>aviso prévio;</a:t>
            </a:r>
          </a:p>
          <a:p>
            <a:pPr algn="just">
              <a:defRPr/>
            </a:pPr>
            <a:r>
              <a:rPr lang="pt-BR" sz="2800" dirty="0"/>
              <a:t>multa compensatória do FGTS;</a:t>
            </a:r>
          </a:p>
          <a:p>
            <a:pPr algn="just">
              <a:defRPr/>
            </a:pPr>
            <a:r>
              <a:rPr lang="pt-BR" sz="2800" dirty="0"/>
              <a:t>saque do FGTS;</a:t>
            </a:r>
          </a:p>
          <a:p>
            <a:pPr algn="just">
              <a:defRPr/>
            </a:pPr>
            <a:r>
              <a:rPr lang="pt-BR" sz="2800" dirty="0"/>
              <a:t>seguro-desemprego</a:t>
            </a:r>
          </a:p>
        </p:txBody>
      </p:sp>
    </p:spTree>
    <p:extLst>
      <p:ext uri="{BB962C8B-B14F-4D97-AF65-F5344CB8AC3E}">
        <p14:creationId xmlns:p14="http://schemas.microsoft.com/office/powerpoint/2010/main" val="47021807"/>
      </p:ext>
    </p:extLst>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Texto 1"/>
          <p:cNvSpPr>
            <a:spLocks noGrp="1"/>
          </p:cNvSpPr>
          <p:nvPr>
            <p:ph type="body" idx="1"/>
          </p:nvPr>
        </p:nvSpPr>
        <p:spPr>
          <a:xfrm>
            <a:off x="1991544" y="2743201"/>
            <a:ext cx="8208912" cy="3400425"/>
          </a:xfrm>
        </p:spPr>
        <p:txBody>
          <a:bodyPr/>
          <a:lstStyle/>
          <a:p>
            <a:pPr algn="just">
              <a:defRPr/>
            </a:pPr>
            <a:endParaRPr lang="pt-BR" u="sng" dirty="0" smtClean="0">
              <a:solidFill>
                <a:schemeClr val="tx1"/>
              </a:solidFill>
            </a:endParaRPr>
          </a:p>
          <a:p>
            <a:pPr algn="just">
              <a:defRPr/>
            </a:pPr>
            <a:endParaRPr lang="pt-BR" u="sng" dirty="0" smtClean="0">
              <a:solidFill>
                <a:schemeClr val="tx1"/>
              </a:solidFill>
            </a:endParaRPr>
          </a:p>
          <a:p>
            <a:pPr algn="just">
              <a:defRPr/>
            </a:pPr>
            <a:r>
              <a:rPr lang="pt-BR" dirty="0" smtClean="0">
                <a:solidFill>
                  <a:schemeClr val="tx1"/>
                </a:solidFill>
              </a:rPr>
              <a:t>A reforma trabalhista de 2017, eliminou o procedimento administrativo de homologação, não havendo mais a intermediação de terceiros nem aferição DA EXISTECIA DE VICIOS DE CONSENTIMENTO OU EQUIVOCOS NOS CÁLCULOS. </a:t>
            </a:r>
          </a:p>
          <a:p>
            <a:pPr algn="just">
              <a:defRPr/>
            </a:pPr>
            <a:endParaRPr lang="pt-BR" dirty="0" smtClean="0">
              <a:solidFill>
                <a:schemeClr val="tx1"/>
              </a:solidFill>
            </a:endParaRPr>
          </a:p>
          <a:p>
            <a:pPr algn="just">
              <a:defRPr/>
            </a:pPr>
            <a:r>
              <a:rPr lang="pt-BR" dirty="0" smtClean="0">
                <a:solidFill>
                  <a:schemeClr val="tx1"/>
                </a:solidFill>
              </a:rPr>
              <a:t>ISTO NÃO IMPEDRA QUE OS SINDICATOS OFEREÇAM ATENÇAO FACULTATIVA, VOLUNTÁRIA AO TRABALHADOR  PARA QUE ELE NÃO SEJA ENGANADO NO MOMENTO DA ASSINATURA DOS DOCUMENTOS.</a:t>
            </a:r>
          </a:p>
          <a:p>
            <a:pPr algn="just">
              <a:defRPr/>
            </a:pPr>
            <a:endParaRPr lang="pt-BR" u="sng" dirty="0">
              <a:solidFill>
                <a:schemeClr val="tx1"/>
              </a:solidFill>
            </a:endParaRPr>
          </a:p>
        </p:txBody>
      </p:sp>
      <p:sp>
        <p:nvSpPr>
          <p:cNvPr id="90115" name="Título 2"/>
          <p:cNvSpPr>
            <a:spLocks noGrp="1"/>
          </p:cNvSpPr>
          <p:nvPr>
            <p:ph type="title"/>
          </p:nvPr>
        </p:nvSpPr>
        <p:spPr/>
        <p:txBody>
          <a:bodyPr/>
          <a:lstStyle/>
          <a:p>
            <a:r>
              <a:rPr lang="pt-BR" sz="3600" b="1" dirty="0">
                <a:solidFill>
                  <a:srgbClr val="FFFF00"/>
                </a:solidFill>
              </a:rPr>
              <a:t>HOMOLOGAÇÃO DA RESCISÃO</a:t>
            </a:r>
          </a:p>
        </p:txBody>
      </p:sp>
    </p:spTree>
    <p:extLst>
      <p:ext uri="{BB962C8B-B14F-4D97-AF65-F5344CB8AC3E}">
        <p14:creationId xmlns:p14="http://schemas.microsoft.com/office/powerpoint/2010/main" val="2590363307"/>
      </p:ext>
    </p:extLst>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Texto 1"/>
          <p:cNvSpPr>
            <a:spLocks noGrp="1"/>
          </p:cNvSpPr>
          <p:nvPr>
            <p:ph type="body" idx="1"/>
          </p:nvPr>
        </p:nvSpPr>
        <p:spPr>
          <a:xfrm>
            <a:off x="1787363" y="1472348"/>
            <a:ext cx="4040188" cy="733425"/>
          </a:xfrm>
          <a:ln>
            <a:solidFill>
              <a:schemeClr val="tx1"/>
            </a:solidFill>
          </a:ln>
        </p:spPr>
        <p:txBody>
          <a:bodyPr/>
          <a:lstStyle/>
          <a:p>
            <a:pPr algn="ctr" eaLnBrk="1" hangingPunct="1">
              <a:defRPr/>
            </a:pPr>
            <a:r>
              <a:rPr lang="pt-BR"/>
              <a:t>MENOS DE 01 ANO DE TRABALHO</a:t>
            </a:r>
          </a:p>
        </p:txBody>
      </p:sp>
      <p:sp>
        <p:nvSpPr>
          <p:cNvPr id="3" name="Espaço Reservado para Texto 2"/>
          <p:cNvSpPr>
            <a:spLocks noGrp="1"/>
          </p:cNvSpPr>
          <p:nvPr>
            <p:ph type="body" sz="half" idx="3"/>
          </p:nvPr>
        </p:nvSpPr>
        <p:spPr>
          <a:xfrm>
            <a:off x="6315076" y="1524000"/>
            <a:ext cx="4041775" cy="731838"/>
          </a:xfrm>
          <a:ln>
            <a:solidFill>
              <a:schemeClr val="tx1"/>
            </a:solidFill>
          </a:ln>
        </p:spPr>
        <p:txBody>
          <a:bodyPr/>
          <a:lstStyle/>
          <a:p>
            <a:pPr algn="ctr" eaLnBrk="1" hangingPunct="1">
              <a:defRPr/>
            </a:pPr>
            <a:endParaRPr lang="pt-BR" dirty="0" smtClean="0"/>
          </a:p>
          <a:p>
            <a:pPr algn="ctr" eaLnBrk="1" hangingPunct="1">
              <a:defRPr/>
            </a:pPr>
            <a:r>
              <a:rPr lang="pt-BR" dirty="0" smtClean="0"/>
              <a:t>MAIS DE 01 ANO DE TRABALHO</a:t>
            </a:r>
          </a:p>
          <a:p>
            <a:pPr algn="ctr" eaLnBrk="1" hangingPunct="1">
              <a:defRPr/>
            </a:pPr>
            <a:endParaRPr lang="pt-BR" dirty="0"/>
          </a:p>
        </p:txBody>
      </p:sp>
      <p:sp>
        <p:nvSpPr>
          <p:cNvPr id="91140" name="Espaço Reservado para Conteúdo 3"/>
          <p:cNvSpPr>
            <a:spLocks noGrp="1"/>
          </p:cNvSpPr>
          <p:nvPr>
            <p:ph sz="quarter" idx="2"/>
          </p:nvPr>
        </p:nvSpPr>
        <p:spPr>
          <a:xfrm>
            <a:off x="1825626" y="2471739"/>
            <a:ext cx="4041775" cy="3817937"/>
          </a:xfrm>
          <a:ln>
            <a:solidFill>
              <a:schemeClr val="tx1"/>
            </a:solidFill>
            <a:miter lim="800000"/>
            <a:headEnd/>
            <a:tailEnd/>
          </a:ln>
        </p:spPr>
        <p:txBody>
          <a:bodyPr/>
          <a:lstStyle/>
          <a:p>
            <a:pPr algn="just" eaLnBrk="1" hangingPunct="1"/>
            <a:r>
              <a:rPr lang="pt-BR" sz="2400"/>
              <a:t>A HOMOLOGAÇÃO DA RESCISÃO SE DÁ NAS PRÓPRIAS DEPENDÊNCIAS DO EMPREGADOR (salvo disposição contrária em convenção ou acordo coletivo)</a:t>
            </a:r>
          </a:p>
          <a:p>
            <a:pPr algn="just" eaLnBrk="1" hangingPunct="1"/>
            <a:endParaRPr lang="pt-BR" sz="2400"/>
          </a:p>
        </p:txBody>
      </p:sp>
      <p:sp>
        <p:nvSpPr>
          <p:cNvPr id="91141" name="Espaço Reservado para Conteúdo 4"/>
          <p:cNvSpPr>
            <a:spLocks noGrp="1"/>
          </p:cNvSpPr>
          <p:nvPr>
            <p:ph sz="quarter" idx="4"/>
          </p:nvPr>
        </p:nvSpPr>
        <p:spPr>
          <a:xfrm>
            <a:off x="6324600" y="2471738"/>
            <a:ext cx="4038600" cy="3821112"/>
          </a:xfrm>
          <a:ln>
            <a:solidFill>
              <a:schemeClr val="tx1"/>
            </a:solidFill>
            <a:miter lim="800000"/>
            <a:headEnd/>
            <a:tailEnd/>
          </a:ln>
        </p:spPr>
        <p:txBody>
          <a:bodyPr/>
          <a:lstStyle/>
          <a:p>
            <a:pPr algn="just" eaLnBrk="1" hangingPunct="1"/>
            <a:r>
              <a:rPr lang="pt-BR" sz="2200"/>
              <a:t>A HOMOLOGAÇÃO DA RESCISÃO DEVE SER PERANTE O </a:t>
            </a:r>
            <a:r>
              <a:rPr lang="pt-BR" sz="2200" u="sng"/>
              <a:t>SINDICATO</a:t>
            </a:r>
            <a:r>
              <a:rPr lang="pt-BR" sz="2200"/>
              <a:t> </a:t>
            </a:r>
            <a:r>
              <a:rPr lang="pt-BR" sz="2200" u="sng"/>
              <a:t>DA</a:t>
            </a:r>
            <a:r>
              <a:rPr lang="pt-BR" sz="2200"/>
              <a:t> </a:t>
            </a:r>
            <a:r>
              <a:rPr lang="pt-BR" sz="2200" u="sng"/>
              <a:t>CATEGORIA</a:t>
            </a:r>
            <a:r>
              <a:rPr lang="pt-BR" sz="2200"/>
              <a:t> POFISSIONAL OU </a:t>
            </a:r>
            <a:r>
              <a:rPr lang="pt-BR" sz="2200" u="sng"/>
              <a:t>DELEGACIA</a:t>
            </a:r>
            <a:r>
              <a:rPr lang="pt-BR" sz="2200"/>
              <a:t> </a:t>
            </a:r>
            <a:r>
              <a:rPr lang="pt-BR" sz="2200" u="sng"/>
              <a:t>REGIONAL</a:t>
            </a:r>
            <a:r>
              <a:rPr lang="pt-BR" sz="2200"/>
              <a:t> </a:t>
            </a:r>
            <a:r>
              <a:rPr lang="pt-BR" sz="2200" u="sng"/>
              <a:t>DO</a:t>
            </a:r>
            <a:r>
              <a:rPr lang="pt-BR" sz="2200"/>
              <a:t> </a:t>
            </a:r>
            <a:r>
              <a:rPr lang="pt-BR" sz="2200" u="sng"/>
              <a:t>TRABALHO</a:t>
            </a:r>
            <a:r>
              <a:rPr lang="pt-BR" sz="2200"/>
              <a:t> </a:t>
            </a:r>
          </a:p>
          <a:p>
            <a:pPr algn="just" eaLnBrk="1" hangingPunct="1"/>
            <a:r>
              <a:rPr lang="pt-BR" sz="2200"/>
              <a:t>MINISTÉRIO  DO  TRABALHO  E EMPREGO</a:t>
            </a:r>
          </a:p>
        </p:txBody>
      </p:sp>
      <p:sp>
        <p:nvSpPr>
          <p:cNvPr id="91142" name="Retângulo 3"/>
          <p:cNvSpPr>
            <a:spLocks noChangeArrowheads="1"/>
          </p:cNvSpPr>
          <p:nvPr/>
        </p:nvSpPr>
        <p:spPr bwMode="auto">
          <a:xfrm>
            <a:off x="2063750" y="476251"/>
            <a:ext cx="80645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pt-BR" sz="2200" b="1" strike="sngStrike" dirty="0">
                <a:solidFill>
                  <a:prstClr val="black"/>
                </a:solidFill>
                <a:latin typeface="Arial" charset="0"/>
                <a:cs typeface="Arial" charset="0"/>
              </a:rPr>
              <a:t>A </a:t>
            </a:r>
            <a:r>
              <a:rPr lang="pt-BR" sz="2200" b="1" strike="sngStrike" dirty="0">
                <a:solidFill>
                  <a:prstClr val="black"/>
                </a:solidFill>
                <a:latin typeface="Arial" charset="0"/>
                <a:cs typeface="Arial" charset="0"/>
              </a:rPr>
              <a:t>assistência à rescisão não pode ser cobrada</a:t>
            </a:r>
          </a:p>
        </p:txBody>
      </p:sp>
      <p:cxnSp>
        <p:nvCxnSpPr>
          <p:cNvPr id="5" name="Conector reto 4"/>
          <p:cNvCxnSpPr/>
          <p:nvPr/>
        </p:nvCxnSpPr>
        <p:spPr>
          <a:xfrm>
            <a:off x="1919537" y="2471739"/>
            <a:ext cx="3908015" cy="3817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flipV="1">
            <a:off x="1825625" y="2471739"/>
            <a:ext cx="4040188" cy="3817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ector reto 10"/>
          <p:cNvCxnSpPr/>
          <p:nvPr/>
        </p:nvCxnSpPr>
        <p:spPr>
          <a:xfrm flipV="1">
            <a:off x="6324600" y="2471739"/>
            <a:ext cx="4032250" cy="3817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6323014" y="2471739"/>
            <a:ext cx="4040187" cy="38179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242345"/>
      </p:ext>
    </p:extLst>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ítulo 1"/>
          <p:cNvSpPr>
            <a:spLocks noGrp="1"/>
          </p:cNvSpPr>
          <p:nvPr>
            <p:ph type="title"/>
          </p:nvPr>
        </p:nvSpPr>
        <p:spPr/>
        <p:txBody>
          <a:bodyPr/>
          <a:lstStyle/>
          <a:p>
            <a:pPr algn="ctr"/>
            <a:r>
              <a:rPr lang="pt-BR" sz="2000" b="1"/>
              <a:t>Art. 482. Constituem justa causa para rescisão do contrato</a:t>
            </a:r>
            <a:br>
              <a:rPr lang="pt-BR" sz="2000" b="1"/>
            </a:br>
            <a:r>
              <a:rPr lang="pt-BR" sz="2000" b="1"/>
              <a:t> de trabalho pelo empregador</a:t>
            </a:r>
          </a:p>
        </p:txBody>
      </p:sp>
      <p:sp>
        <p:nvSpPr>
          <p:cNvPr id="3" name="Espaço Reservado para Conteúdo 2"/>
          <p:cNvSpPr>
            <a:spLocks noGrp="1"/>
          </p:cNvSpPr>
          <p:nvPr>
            <p:ph sz="quarter" idx="1"/>
          </p:nvPr>
        </p:nvSpPr>
        <p:spPr>
          <a:xfrm>
            <a:off x="1828800" y="1589088"/>
            <a:ext cx="4191000" cy="5116512"/>
          </a:xfrm>
          <a:ln>
            <a:solidFill>
              <a:schemeClr val="tx1"/>
            </a:solidFill>
          </a:ln>
        </p:spPr>
        <p:txBody>
          <a:bodyPr/>
          <a:lstStyle/>
          <a:p>
            <a:pPr algn="just">
              <a:defRPr/>
            </a:pPr>
            <a:r>
              <a:rPr lang="pt-BR" sz="1750" dirty="0"/>
              <a:t>Ato de improbidade;</a:t>
            </a:r>
          </a:p>
          <a:p>
            <a:pPr algn="just">
              <a:defRPr/>
            </a:pPr>
            <a:r>
              <a:rPr lang="pt-BR" sz="1750" dirty="0"/>
              <a:t>Incontinência de conduta ou mau procedimento;</a:t>
            </a:r>
          </a:p>
          <a:p>
            <a:pPr algn="just">
              <a:defRPr/>
            </a:pPr>
            <a:r>
              <a:rPr lang="pt-BR" sz="1750" dirty="0"/>
              <a:t>Negociação habitual por conta própria ou alheia sem permissão do empregador, e quando constituir ato de concorrência à empresa para a qual trabalha o empregado, ou for prejudicial ao serviço;</a:t>
            </a:r>
          </a:p>
          <a:p>
            <a:pPr algn="just">
              <a:defRPr/>
            </a:pPr>
            <a:r>
              <a:rPr lang="pt-BR" sz="1750" dirty="0"/>
              <a:t>Condenação criminal do empregado, passada em julgado, caso não tenha havido suspensão da execução da pena;</a:t>
            </a:r>
          </a:p>
          <a:p>
            <a:pPr algn="just">
              <a:defRPr/>
            </a:pPr>
            <a:r>
              <a:rPr lang="pt-BR" sz="1750" dirty="0"/>
              <a:t>Desídia no desempenho das respectivas funções;</a:t>
            </a:r>
          </a:p>
          <a:p>
            <a:pPr algn="just">
              <a:defRPr/>
            </a:pPr>
            <a:r>
              <a:rPr lang="pt-BR" sz="1750" dirty="0"/>
              <a:t>Embriaguez habitual ou em serviço;</a:t>
            </a:r>
          </a:p>
          <a:p>
            <a:pPr algn="just">
              <a:defRPr/>
            </a:pPr>
            <a:r>
              <a:rPr lang="pt-BR" sz="1750" dirty="0"/>
              <a:t>Violação de segredo da empresa;</a:t>
            </a:r>
          </a:p>
          <a:p>
            <a:pPr algn="just">
              <a:defRPr/>
            </a:pPr>
            <a:endParaRPr lang="pt-BR" sz="1750" dirty="0"/>
          </a:p>
          <a:p>
            <a:pPr marL="0" indent="0" algn="just">
              <a:buNone/>
              <a:defRPr/>
            </a:pPr>
            <a:endParaRPr lang="pt-BR" sz="1750" dirty="0"/>
          </a:p>
          <a:p>
            <a:pPr algn="just">
              <a:defRPr/>
            </a:pPr>
            <a:endParaRPr lang="pt-BR" sz="1750" dirty="0"/>
          </a:p>
        </p:txBody>
      </p:sp>
      <p:sp>
        <p:nvSpPr>
          <p:cNvPr id="47108" name="Espaço Reservado para Conteúdo 3"/>
          <p:cNvSpPr>
            <a:spLocks noGrp="1"/>
          </p:cNvSpPr>
          <p:nvPr>
            <p:ph sz="quarter" idx="2"/>
          </p:nvPr>
        </p:nvSpPr>
        <p:spPr>
          <a:xfrm>
            <a:off x="6369050" y="1589088"/>
            <a:ext cx="3994150" cy="5116512"/>
          </a:xfrm>
          <a:ln>
            <a:solidFill>
              <a:schemeClr val="tx1"/>
            </a:solidFill>
            <a:miter lim="800000"/>
            <a:headEnd/>
            <a:tailEnd/>
          </a:ln>
        </p:spPr>
        <p:txBody>
          <a:bodyPr/>
          <a:lstStyle/>
          <a:p>
            <a:pPr algn="just"/>
            <a:r>
              <a:rPr lang="pt-BR" sz="1700" dirty="0"/>
              <a:t>Ato de indisciplina ou de insubordinação;</a:t>
            </a:r>
          </a:p>
          <a:p>
            <a:pPr algn="just"/>
            <a:r>
              <a:rPr lang="pt-BR" sz="1700" dirty="0"/>
              <a:t>Abandono de emprego;</a:t>
            </a:r>
          </a:p>
          <a:p>
            <a:pPr algn="just"/>
            <a:r>
              <a:rPr lang="pt-BR" sz="1700" dirty="0"/>
              <a:t>Ato lesivo da honra ou da boa fama praticado no serviço contra qualquer pessoa, ou ofensas físicas, nas mesmas condições, salvo em caso de legítima defesa, própria ou de outrem;</a:t>
            </a:r>
          </a:p>
          <a:p>
            <a:pPr algn="just"/>
            <a:r>
              <a:rPr lang="pt-BR" sz="1700" dirty="0"/>
              <a:t>Ato lesivo da honra ou da boa fama ou ofensas físicas praticadas contra o empregador e superiores hierárquicos, salvo em caso de legítima defesa, própria ou de outrem;</a:t>
            </a:r>
          </a:p>
          <a:p>
            <a:pPr algn="just"/>
            <a:r>
              <a:rPr lang="pt-BR" sz="1700" dirty="0"/>
              <a:t>Prática constante de jogos de azar.</a:t>
            </a:r>
          </a:p>
          <a:p>
            <a:pPr algn="just"/>
            <a:r>
              <a:rPr lang="pt-BR" sz="1700" dirty="0"/>
              <a:t>Perda da habilitação ou dos requisitos estabelecidos em lei para o exercício profissional, em decorrência de conduta dolosa do empregado. </a:t>
            </a:r>
          </a:p>
          <a:p>
            <a:pPr algn="just"/>
            <a:endParaRPr lang="pt-BR" sz="1700" dirty="0"/>
          </a:p>
        </p:txBody>
      </p:sp>
      <p:sp>
        <p:nvSpPr>
          <p:cNvPr id="6" name="Espaço Reservado para Número de Slide 5"/>
          <p:cNvSpPr>
            <a:spLocks noGrp="1"/>
          </p:cNvSpPr>
          <p:nvPr>
            <p:ph type="sldNum" sz="quarter" idx="11"/>
          </p:nvPr>
        </p:nvSpPr>
        <p:spPr/>
        <p:txBody>
          <a:bodyPr>
            <a:normAutofit fontScale="85000" lnSpcReduction="20000"/>
          </a:bodyPr>
          <a:lstStyle/>
          <a:p>
            <a:pPr>
              <a:defRPr/>
            </a:pPr>
            <a:fld id="{44E0333B-0339-47ED-82E5-BD0D319DF0DB}" type="slidenum">
              <a:rPr lang="en-US" smtClean="0"/>
              <a:pPr>
                <a:defRPr/>
              </a:pPr>
              <a:t>3</a:t>
            </a:fld>
            <a:endParaRPr lang="en-US"/>
          </a:p>
        </p:txBody>
      </p:sp>
    </p:spTree>
    <p:extLst>
      <p:ext uri="{BB962C8B-B14F-4D97-AF65-F5344CB8AC3E}">
        <p14:creationId xmlns:p14="http://schemas.microsoft.com/office/powerpoint/2010/main" val="197458243"/>
      </p:ext>
    </p:extLst>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solidFill>
            <a:schemeClr val="accent1">
              <a:lumMod val="60000"/>
              <a:lumOff val="40000"/>
            </a:schemeClr>
          </a:solidFill>
        </p:spPr>
        <p:txBody>
          <a:bodyPr/>
          <a:lstStyle/>
          <a:p>
            <a:pPr eaLnBrk="1" hangingPunct="1">
              <a:defRPr/>
            </a:pPr>
            <a:r>
              <a:rPr lang="pt-BR" dirty="0" smtClean="0">
                <a:solidFill>
                  <a:schemeClr val="tx1"/>
                </a:solidFill>
              </a:rPr>
              <a:t>Prazo para pagamento das verbas </a:t>
            </a:r>
          </a:p>
        </p:txBody>
      </p:sp>
      <p:sp>
        <p:nvSpPr>
          <p:cNvPr id="23555" name="Espaço Reservado para Conteúdo 2"/>
          <p:cNvSpPr>
            <a:spLocks noGrp="1"/>
          </p:cNvSpPr>
          <p:nvPr>
            <p:ph sz="quarter" idx="1"/>
          </p:nvPr>
        </p:nvSpPr>
        <p:spPr>
          <a:xfrm>
            <a:off x="1825625" y="1527175"/>
            <a:ext cx="8504238" cy="4572000"/>
          </a:xfrm>
        </p:spPr>
        <p:txBody>
          <a:bodyPr/>
          <a:lstStyle/>
          <a:p>
            <a:pPr algn="just" eaLnBrk="1" hangingPunct="1">
              <a:defRPr/>
            </a:pPr>
            <a:endParaRPr lang="pt-BR" sz="2400" i="1" dirty="0">
              <a:solidFill>
                <a:schemeClr val="accent1">
                  <a:lumMod val="50000"/>
                </a:schemeClr>
              </a:solidFill>
            </a:endParaRPr>
          </a:p>
          <a:p>
            <a:pPr algn="just" eaLnBrk="1" hangingPunct="1">
              <a:defRPr/>
            </a:pPr>
            <a:endParaRPr lang="pt-BR" sz="2400" i="1" dirty="0">
              <a:solidFill>
                <a:schemeClr val="accent1">
                  <a:lumMod val="50000"/>
                </a:schemeClr>
              </a:solidFill>
            </a:endParaRPr>
          </a:p>
          <a:p>
            <a:pPr algn="just" eaLnBrk="1" hangingPunct="1">
              <a:defRPr/>
            </a:pPr>
            <a:r>
              <a:rPr lang="pt-BR" sz="2400" i="1" dirty="0">
                <a:solidFill>
                  <a:schemeClr val="accent1">
                    <a:lumMod val="50000"/>
                  </a:schemeClr>
                </a:solidFill>
              </a:rPr>
              <a:t>Art. 477:</a:t>
            </a:r>
          </a:p>
          <a:p>
            <a:pPr algn="just" eaLnBrk="1" hangingPunct="1">
              <a:defRPr/>
            </a:pPr>
            <a:r>
              <a:rPr lang="pt-BR" sz="2400" i="1" dirty="0">
                <a:solidFill>
                  <a:schemeClr val="accent1">
                    <a:lumMod val="50000"/>
                  </a:schemeClr>
                </a:solidFill>
              </a:rPr>
              <a:t>§ </a:t>
            </a:r>
            <a:r>
              <a:rPr lang="pt-BR" sz="2400" i="1" dirty="0">
                <a:solidFill>
                  <a:schemeClr val="accent1">
                    <a:lumMod val="50000"/>
                  </a:schemeClr>
                </a:solidFill>
              </a:rPr>
              <a:t>6</a:t>
            </a:r>
            <a:r>
              <a:rPr lang="pt-BR" sz="2400" i="1" dirty="0">
                <a:solidFill>
                  <a:schemeClr val="accent1">
                    <a:lumMod val="50000"/>
                  </a:schemeClr>
                </a:solidFill>
              </a:rPr>
              <a:t>º </a:t>
            </a:r>
            <a:r>
              <a:rPr lang="pt-BR" sz="2400" i="1" dirty="0">
                <a:solidFill>
                  <a:schemeClr val="accent1">
                    <a:lumMod val="50000"/>
                  </a:schemeClr>
                </a:solidFill>
              </a:rPr>
              <a:t>O pagamento </a:t>
            </a:r>
            <a:r>
              <a:rPr lang="pt-BR" sz="2400" i="1" dirty="0">
                <a:solidFill>
                  <a:schemeClr val="accent1">
                    <a:lumMod val="50000"/>
                  </a:schemeClr>
                </a:solidFill>
              </a:rPr>
              <a:t>dos valores constantes do instrumento de rescisão ou recibo de quitação deverão ser efetuados até 10 dias contatos a partir do término do contrato.</a:t>
            </a:r>
          </a:p>
          <a:p>
            <a:pPr algn="just" eaLnBrk="1" hangingPunct="1">
              <a:defRPr/>
            </a:pPr>
            <a:endParaRPr lang="pt-BR" sz="2400" i="1" dirty="0">
              <a:solidFill>
                <a:schemeClr val="accent1">
                  <a:lumMod val="50000"/>
                </a:schemeClr>
              </a:solidFill>
            </a:endParaRPr>
          </a:p>
        </p:txBody>
      </p:sp>
    </p:spTree>
    <p:extLst>
      <p:ext uri="{BB962C8B-B14F-4D97-AF65-F5344CB8AC3E}">
        <p14:creationId xmlns:p14="http://schemas.microsoft.com/office/powerpoint/2010/main" val="342715962"/>
      </p:ext>
    </p:extLst>
  </p:cSld>
  <p:clrMapOvr>
    <a:masterClrMapping/>
  </p:clrMapOvr>
  <p:transition spd="slow">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pt-BR" sz="3000" b="1" dirty="0"/>
              <a:t>Multa por atraso no pagamento das verbas</a:t>
            </a:r>
            <a:endParaRPr lang="pt-BR" sz="3000" b="1" dirty="0"/>
          </a:p>
        </p:txBody>
      </p:sp>
      <p:sp>
        <p:nvSpPr>
          <p:cNvPr id="96259" name="Espaço Reservado para Conteúdo 2"/>
          <p:cNvSpPr>
            <a:spLocks noGrp="1"/>
          </p:cNvSpPr>
          <p:nvPr>
            <p:ph sz="quarter" idx="1"/>
          </p:nvPr>
        </p:nvSpPr>
        <p:spPr>
          <a:xfrm>
            <a:off x="1825625" y="1527175"/>
            <a:ext cx="8504238" cy="4572000"/>
          </a:xfrm>
        </p:spPr>
        <p:txBody>
          <a:bodyPr/>
          <a:lstStyle/>
          <a:p>
            <a:pPr algn="just"/>
            <a:r>
              <a:rPr lang="pt-BR" sz="2000"/>
              <a:t>Art. 477. (...)§ 8º A inobservância do disposto no § 6º deste artigo sujeitará o infrator à multa de 160 BTN, por trabalhador, bem assim ao pagamento da multa a favor do empregado, em valor equivalente ao seu salário, devidamente corrigido pelo índice de variação do BTN, salvo quando, comprovadamente, o trabalhador der causa à mora.</a:t>
            </a:r>
          </a:p>
          <a:p>
            <a:pPr algn="just"/>
            <a:endParaRPr lang="pt-BR" sz="2000"/>
          </a:p>
          <a:p>
            <a:pPr algn="just"/>
            <a:r>
              <a:rPr lang="pt-BR" sz="2000"/>
              <a:t>Atente-se para o fato de que a CLT estabelece </a:t>
            </a:r>
            <a:r>
              <a:rPr lang="pt-BR" sz="2000" b="1"/>
              <a:t>duas multas distintas </a:t>
            </a:r>
            <a:r>
              <a:rPr lang="pt-BR" sz="2000"/>
              <a:t>em virtude da irregularidade: a primeira, de natureza administrativa, aplicada pela fiscalização do trabalho; a segunda tem em vista, de certa forma, indenizar o empregado pelo atraso, e é dirigida a ele próprio, sendo devida em valor fixo correspondente ao seu salário. As multas são distintas (uma devida ao empregado e outra ao Estado), razão pela qual o pagamento de uma não elide a obrigação de pagar a outra.</a:t>
            </a:r>
          </a:p>
        </p:txBody>
      </p:sp>
    </p:spTree>
    <p:extLst>
      <p:ext uri="{BB962C8B-B14F-4D97-AF65-F5344CB8AC3E}">
        <p14:creationId xmlns:p14="http://schemas.microsoft.com/office/powerpoint/2010/main" val="2088215370"/>
      </p:ext>
    </p:extLst>
  </p:cSld>
  <p:clrMapOvr>
    <a:masterClrMapping/>
  </p:clrMapOvr>
  <p:transition spd="slow">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Espaço Reservado para Conteúdo 2"/>
          <p:cNvSpPr>
            <a:spLocks noGrp="1"/>
          </p:cNvSpPr>
          <p:nvPr>
            <p:ph sz="quarter" idx="1"/>
          </p:nvPr>
        </p:nvSpPr>
        <p:spPr>
          <a:xfrm>
            <a:off x="1825625" y="1527175"/>
            <a:ext cx="8504238" cy="4572000"/>
          </a:xfrm>
        </p:spPr>
        <p:txBody>
          <a:bodyPr/>
          <a:lstStyle/>
          <a:p>
            <a:pPr algn="just" eaLnBrk="1" hangingPunct="1"/>
            <a:endParaRPr lang="pt-BR" smtClean="0"/>
          </a:p>
          <a:p>
            <a:pPr algn="just" eaLnBrk="1" hangingPunct="1"/>
            <a:endParaRPr lang="pt-BR" smtClean="0"/>
          </a:p>
          <a:p>
            <a:pPr algn="just" eaLnBrk="1" hangingPunct="1"/>
            <a:r>
              <a:rPr lang="pt-BR" u="sng" smtClean="0"/>
              <a:t>Observação</a:t>
            </a:r>
            <a:r>
              <a:rPr lang="pt-BR" smtClean="0"/>
              <a:t>: O empregador para usufruir o direito de despedir tem que estar com o contrato fluindo. Ou seja, não pode despedir o empregado no curso do auxílio doença, no feriado, nas férias, ou durante as </a:t>
            </a:r>
            <a:r>
              <a:rPr lang="pt-BR" b="1" u="sng" smtClean="0"/>
              <a:t>estabilidades</a:t>
            </a:r>
            <a:r>
              <a:rPr lang="pt-BR" smtClean="0"/>
              <a:t>  - somente com justa causa.</a:t>
            </a:r>
          </a:p>
          <a:p>
            <a:pPr algn="just" eaLnBrk="1" hangingPunct="1">
              <a:buFont typeface="Wingdings 2" pitchFamily="18" charset="2"/>
              <a:buNone/>
            </a:pPr>
            <a:endParaRPr lang="pt-BR" smtClean="0"/>
          </a:p>
          <a:p>
            <a:pPr algn="just" eaLnBrk="1" hangingPunct="1"/>
            <a:endParaRPr lang="pt-BR" smtClean="0"/>
          </a:p>
        </p:txBody>
      </p:sp>
    </p:spTree>
    <p:extLst>
      <p:ext uri="{BB962C8B-B14F-4D97-AF65-F5344CB8AC3E}">
        <p14:creationId xmlns:p14="http://schemas.microsoft.com/office/powerpoint/2010/main" val="2687809305"/>
      </p:ext>
    </p:extLst>
  </p:cSld>
  <p:clrMapOvr>
    <a:masterClrMapping/>
  </p:clrMapOvr>
  <p:transition spd="slow">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Referências Bibliográficas</a:t>
            </a:r>
            <a:endParaRPr lang="pt-BR" dirty="0"/>
          </a:p>
        </p:txBody>
      </p:sp>
      <p:sp>
        <p:nvSpPr>
          <p:cNvPr id="3" name="Espaço Reservado para Conteúdo 2"/>
          <p:cNvSpPr>
            <a:spLocks noGrp="1"/>
          </p:cNvSpPr>
          <p:nvPr>
            <p:ph sz="quarter" idx="1"/>
          </p:nvPr>
        </p:nvSpPr>
        <p:spPr/>
        <p:txBody>
          <a:bodyPr/>
          <a:lstStyle/>
          <a:p>
            <a:pPr marL="0" indent="0" algn="just" eaLnBrk="1" fontAlgn="auto" hangingPunct="1">
              <a:spcAft>
                <a:spcPts val="0"/>
              </a:spcAft>
              <a:buClrTx/>
              <a:buSzTx/>
              <a:buNone/>
            </a:pPr>
            <a:endParaRPr lang="pt-BR" sz="2000" b="1" dirty="0">
              <a:solidFill>
                <a:srgbClr val="000000"/>
              </a:solidFill>
              <a:latin typeface="Times New Roman"/>
              <a:ea typeface="Calibri"/>
              <a:cs typeface="Times New Roman"/>
            </a:endParaRPr>
          </a:p>
          <a:p>
            <a:pPr marL="0" indent="0" algn="just" eaLnBrk="1" fontAlgn="auto" hangingPunct="1">
              <a:spcAft>
                <a:spcPts val="0"/>
              </a:spcAft>
              <a:buClrTx/>
              <a:buSzTx/>
              <a:buNone/>
            </a:pPr>
            <a:r>
              <a:rPr lang="pt-BR" sz="2000" b="1" dirty="0">
                <a:solidFill>
                  <a:srgbClr val="000000"/>
                </a:solidFill>
                <a:latin typeface="Times New Roman" panose="02020603050405020304" pitchFamily="18" charset="0"/>
                <a:ea typeface="Calibri"/>
                <a:cs typeface="Times New Roman" panose="02020603050405020304" pitchFamily="18" charset="0"/>
              </a:rPr>
              <a:t>BRASIL</a:t>
            </a:r>
            <a:r>
              <a:rPr lang="pt-BR" sz="2000" b="1" dirty="0">
                <a:solidFill>
                  <a:srgbClr val="000000"/>
                </a:solidFill>
                <a:latin typeface="Times New Roman" panose="02020603050405020304" pitchFamily="18" charset="0"/>
                <a:ea typeface="Calibri"/>
                <a:cs typeface="Times New Roman" panose="02020603050405020304" pitchFamily="18" charset="0"/>
              </a:rPr>
              <a:t>. Decreto Lei n. 5.452, de 01 de maio de 1943. Consolidação das Leis do Trabalho. Sítio eletrônico internet – </a:t>
            </a:r>
            <a:r>
              <a:rPr lang="pt-BR" sz="2000" b="1" dirty="0">
                <a:solidFill>
                  <a:srgbClr val="000000"/>
                </a:solidFill>
                <a:latin typeface="Times New Roman" panose="02020603050405020304" pitchFamily="18" charset="0"/>
                <a:ea typeface="Calibri"/>
                <a:cs typeface="Times New Roman" panose="02020603050405020304" pitchFamily="18" charset="0"/>
              </a:rPr>
              <a:t>planalto.gov.br</a:t>
            </a:r>
          </a:p>
          <a:p>
            <a:pPr marL="0" indent="0" algn="just" eaLnBrk="1" fontAlgn="auto" hangingPunct="1">
              <a:spcAft>
                <a:spcPts val="0"/>
              </a:spcAft>
              <a:buClrTx/>
              <a:buSzTx/>
              <a:buNone/>
            </a:pPr>
            <a:endParaRPr lang="pt-BR" sz="2000" b="1" dirty="0">
              <a:solidFill>
                <a:srgbClr val="000000"/>
              </a:solidFill>
              <a:latin typeface="Times New Roman" panose="02020603050405020304" pitchFamily="18" charset="0"/>
              <a:ea typeface="Calibri"/>
              <a:cs typeface="Times New Roman" panose="02020603050405020304" pitchFamily="18" charset="0"/>
            </a:endParaRPr>
          </a:p>
          <a:p>
            <a:pPr marL="0" indent="0">
              <a:buNone/>
            </a:pPr>
            <a:r>
              <a:rPr lang="pt-BR" sz="2000" dirty="0">
                <a:latin typeface="Times New Roman" panose="02020603050405020304" pitchFamily="18" charset="0"/>
                <a:cs typeface="Times New Roman" panose="02020603050405020304" pitchFamily="18" charset="0"/>
              </a:rPr>
              <a:t>MARTINEZ, Luciano. </a:t>
            </a:r>
            <a:r>
              <a:rPr lang="pt-BR" sz="2000" b="1" dirty="0">
                <a:latin typeface="Times New Roman" panose="02020603050405020304" pitchFamily="18" charset="0"/>
                <a:cs typeface="Times New Roman" panose="02020603050405020304" pitchFamily="18" charset="0"/>
              </a:rPr>
              <a:t>Reforma Trabalhista entenda o que mudou</a:t>
            </a:r>
            <a:r>
              <a:rPr lang="pt-BR" sz="2000" dirty="0">
                <a:latin typeface="Times New Roman" panose="02020603050405020304" pitchFamily="18" charset="0"/>
                <a:cs typeface="Times New Roman" panose="02020603050405020304" pitchFamily="18" charset="0"/>
              </a:rPr>
              <a:t>. Saraiva: São Paulo, 2018</a:t>
            </a:r>
          </a:p>
          <a:p>
            <a:endParaRPr lang="pt-BR" dirty="0"/>
          </a:p>
        </p:txBody>
      </p:sp>
    </p:spTree>
    <p:extLst>
      <p:ext uri="{BB962C8B-B14F-4D97-AF65-F5344CB8AC3E}">
        <p14:creationId xmlns:p14="http://schemas.microsoft.com/office/powerpoint/2010/main" val="1962742094"/>
      </p:ext>
    </p:extLst>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8130" name="Título 1"/>
          <p:cNvSpPr>
            <a:spLocks noGrp="1"/>
          </p:cNvSpPr>
          <p:nvPr>
            <p:ph type="title"/>
          </p:nvPr>
        </p:nvSpPr>
        <p:spPr>
          <a:xfrm>
            <a:off x="2136775" y="228600"/>
            <a:ext cx="8153400" cy="914400"/>
          </a:xfrm>
        </p:spPr>
        <p:txBody>
          <a:bodyPr/>
          <a:lstStyle/>
          <a:p>
            <a:pPr eaLnBrk="1" hangingPunct="1"/>
            <a:r>
              <a:rPr lang="pt-BR" sz="4200" b="1"/>
              <a:t>IMPROBIDADE</a:t>
            </a:r>
            <a:endParaRPr lang="en-US" sz="4200" b="1"/>
          </a:p>
        </p:txBody>
      </p:sp>
      <p:sp>
        <p:nvSpPr>
          <p:cNvPr id="48131" name="Espaço Reservado para Conteúdo 2"/>
          <p:cNvSpPr>
            <a:spLocks noGrp="1"/>
          </p:cNvSpPr>
          <p:nvPr>
            <p:ph sz="quarter" idx="1"/>
          </p:nvPr>
        </p:nvSpPr>
        <p:spPr>
          <a:xfrm>
            <a:off x="1828801" y="1600200"/>
            <a:ext cx="8461375" cy="4495800"/>
          </a:xfrm>
        </p:spPr>
        <p:txBody>
          <a:bodyPr/>
          <a:lstStyle/>
          <a:p>
            <a:pPr marL="514350" indent="-514350" algn="just" eaLnBrk="1" hangingPunct="1">
              <a:buFont typeface="Wingdings" pitchFamily="2" charset="2"/>
              <a:buAutoNum type="alphaLcParenR"/>
            </a:pPr>
            <a:r>
              <a:rPr lang="pt-BR" smtClean="0"/>
              <a:t>Ao contrário do que é probo. A contrário sensu é o ato de desonestidade, portanto, é ser desleal, desonesto, incorreto,  todo ato contrário à lei, à moral ou aos bons costumes.</a:t>
            </a:r>
          </a:p>
          <a:p>
            <a:pPr marL="514350" indent="-514350" algn="just" eaLnBrk="1" hangingPunct="1">
              <a:buFont typeface="Wingdings" pitchFamily="2" charset="2"/>
              <a:buAutoNum type="alphaLcParenR"/>
            </a:pPr>
            <a:r>
              <a:rPr lang="pt-BR" smtClean="0"/>
              <a:t>- ex. brigas, furto, jogos de azar, atestados médicos fraudulentos. </a:t>
            </a:r>
          </a:p>
          <a:p>
            <a:pPr marL="514350" indent="-514350" algn="just" eaLnBrk="1" hangingPunct="1">
              <a:buNone/>
            </a:pPr>
            <a:r>
              <a:rPr lang="pt-BR" smtClean="0"/>
              <a:t>     OBS: em caso de roubo, não há necessidade de BO.  Basta qualquer forma de prova em direito admissíveis . Ex: filmagens, testemunhas.</a:t>
            </a:r>
          </a:p>
          <a:p>
            <a:pPr marL="514350" indent="-514350" algn="just" eaLnBrk="1" hangingPunct="1">
              <a:buFont typeface="Wingdings" pitchFamily="2" charset="2"/>
              <a:buAutoNum type="alphaLcParenR"/>
            </a:pPr>
            <a:endParaRPr lang="pt-BR" smtClean="0"/>
          </a:p>
          <a:p>
            <a:pPr marL="514350" indent="-514350" algn="just" eaLnBrk="1" hangingPunct="1">
              <a:buNone/>
            </a:pPr>
            <a:endParaRPr lang="pt-BR" smtClean="0"/>
          </a:p>
          <a:p>
            <a:pPr marL="514350" indent="-514350" algn="just" eaLnBrk="1" hangingPunct="1">
              <a:buFont typeface="Wingdings" pitchFamily="2" charset="2"/>
              <a:buAutoNum type="alphaLcParenR"/>
            </a:pPr>
            <a:endParaRPr lang="pt-BR" smtClean="0"/>
          </a:p>
          <a:p>
            <a:pPr marL="514350" indent="-514350" algn="just" eaLnBrk="1" hangingPunct="1">
              <a:buFont typeface="Wingdings" pitchFamily="2" charset="2"/>
              <a:buAutoNum type="alphaLcParenR"/>
            </a:pPr>
            <a:endParaRPr lang="en-US" smtClean="0"/>
          </a:p>
        </p:txBody>
      </p:sp>
      <p:sp>
        <p:nvSpPr>
          <p:cNvPr id="14340"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564CB7C5-71F1-4C1B-9013-137F736FED12}" type="datetime8">
              <a:rPr lang="pt-BR"/>
              <a:pPr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564EA572-B7B7-47B3-B7A0-5A086EBF9F88}" type="slidenum">
              <a:rPr lang="en-US"/>
              <a:pPr>
                <a:defRPr/>
              </a:pPr>
              <a:t>4</a:t>
            </a:fld>
            <a:endParaRPr lang="en-US"/>
          </a:p>
        </p:txBody>
      </p:sp>
      <p:sp>
        <p:nvSpPr>
          <p:cNvPr id="14342"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t>Prof. Danielly Borguezan </a:t>
            </a:r>
            <a:endParaRPr lang="en-US" dirty="0"/>
          </a:p>
        </p:txBody>
      </p:sp>
    </p:spTree>
    <p:extLst>
      <p:ext uri="{BB962C8B-B14F-4D97-AF65-F5344CB8AC3E}">
        <p14:creationId xmlns:p14="http://schemas.microsoft.com/office/powerpoint/2010/main" val="428434664"/>
      </p:ext>
    </p:extLst>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p:cNvSpPr>
            <a:spLocks noGrp="1"/>
          </p:cNvSpPr>
          <p:nvPr>
            <p:ph type="title"/>
          </p:nvPr>
        </p:nvSpPr>
        <p:spPr>
          <a:xfrm>
            <a:off x="2136775" y="228600"/>
            <a:ext cx="8153400" cy="990600"/>
          </a:xfrm>
        </p:spPr>
        <p:txBody>
          <a:bodyPr/>
          <a:lstStyle/>
          <a:p>
            <a:pPr eaLnBrk="1" hangingPunct="1"/>
            <a:r>
              <a:rPr lang="pt-BR" sz="4200" b="1"/>
              <a:t>INCONTINÊNCIA DE CONDUTA</a:t>
            </a:r>
            <a:endParaRPr lang="en-US" sz="4200"/>
          </a:p>
        </p:txBody>
      </p:sp>
      <p:sp>
        <p:nvSpPr>
          <p:cNvPr id="49155" name="Espaço Reservado para Conteúdo 2"/>
          <p:cNvSpPr>
            <a:spLocks noGrp="1"/>
          </p:cNvSpPr>
          <p:nvPr>
            <p:ph sz="quarter" idx="1"/>
          </p:nvPr>
        </p:nvSpPr>
        <p:spPr>
          <a:xfrm>
            <a:off x="1905001" y="1600200"/>
            <a:ext cx="8385175" cy="4495800"/>
          </a:xfrm>
        </p:spPr>
        <p:txBody>
          <a:bodyPr/>
          <a:lstStyle/>
          <a:p>
            <a:pPr algn="just" eaLnBrk="1" hangingPunct="1"/>
            <a:r>
              <a:rPr lang="pt-BR" sz="2400"/>
              <a:t>É a conduta a margem do que a sociedade espera como correto. </a:t>
            </a:r>
          </a:p>
          <a:p>
            <a:pPr algn="just" eaLnBrk="1" hangingPunct="1"/>
            <a:r>
              <a:rPr lang="pt-BR" sz="2400"/>
              <a:t>Ex. condutas sexuais, (relação sexual ainda que entre empregados casados)ou  uso indevido de computadores da empresa.</a:t>
            </a:r>
          </a:p>
          <a:p>
            <a:pPr algn="just" eaLnBrk="1" hangingPunct="1"/>
            <a:r>
              <a:rPr lang="pt-BR" sz="2400"/>
              <a:t>Outros exemplos: Maurício Godinho Delgado cita a utilização (ou tráfico) de entorpecentes no local de trabalho; a pichação das paredes do estabelecimento; o assédio sexual; bem como o uso do telefone da empresa pelo empregado para ligar para o disque-sexo; Troca de e-mails com conteúdo sexual (vide: Computadores, senha, e-mail da instituição)</a:t>
            </a:r>
          </a:p>
          <a:p>
            <a:pPr algn="just" eaLnBrk="1" hangingPunct="1"/>
            <a:endParaRPr lang="en-US" sz="2400"/>
          </a:p>
        </p:txBody>
      </p:sp>
      <p:sp>
        <p:nvSpPr>
          <p:cNvPr id="15364"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algn="just" fontAlgn="base">
              <a:spcBef>
                <a:spcPct val="0"/>
              </a:spcBef>
              <a:spcAft>
                <a:spcPct val="0"/>
              </a:spcAft>
              <a:defRPr/>
            </a:pPr>
            <a:fld id="{A053EA81-F2D0-495B-B1AA-9C76FD1A598E}" type="datetime8">
              <a:rPr lang="pt-BR"/>
              <a:pPr algn="just"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lgn="just">
              <a:defRPr/>
            </a:pPr>
            <a:fld id="{151A6C55-9EB2-4754-892D-17BADCD70C23}" type="slidenum">
              <a:rPr lang="en-US"/>
              <a:pPr algn="just">
                <a:defRPr/>
              </a:pPr>
              <a:t>5</a:t>
            </a:fld>
            <a:endParaRPr lang="en-US"/>
          </a:p>
        </p:txBody>
      </p:sp>
      <p:sp>
        <p:nvSpPr>
          <p:cNvPr id="15366"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algn="just" fontAlgn="base">
              <a:spcBef>
                <a:spcPct val="0"/>
              </a:spcBef>
              <a:spcAft>
                <a:spcPct val="0"/>
              </a:spcAft>
              <a:defRPr/>
            </a:pPr>
            <a:r>
              <a:rPr lang="en-US"/>
              <a:t>Prof. Danielly Borguezan </a:t>
            </a:r>
          </a:p>
        </p:txBody>
      </p:sp>
    </p:spTree>
    <p:extLst>
      <p:ext uri="{BB962C8B-B14F-4D97-AF65-F5344CB8AC3E}">
        <p14:creationId xmlns:p14="http://schemas.microsoft.com/office/powerpoint/2010/main" val="4243540740"/>
      </p:ext>
    </p:extLst>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ítulo 1"/>
          <p:cNvSpPr>
            <a:spLocks noGrp="1"/>
          </p:cNvSpPr>
          <p:nvPr>
            <p:ph type="title"/>
          </p:nvPr>
        </p:nvSpPr>
        <p:spPr>
          <a:xfrm>
            <a:off x="2136775" y="228600"/>
            <a:ext cx="8153400" cy="990600"/>
          </a:xfrm>
        </p:spPr>
        <p:txBody>
          <a:bodyPr/>
          <a:lstStyle/>
          <a:p>
            <a:r>
              <a:rPr lang="pt-BR" sz="3800" b="1"/>
              <a:t>NEGOCIAÇÃO HABITUAL</a:t>
            </a:r>
            <a:endParaRPr lang="pt-BR" sz="3800"/>
          </a:p>
        </p:txBody>
      </p:sp>
      <p:sp>
        <p:nvSpPr>
          <p:cNvPr id="3" name="Espaço Reservado para Conteúdo 2"/>
          <p:cNvSpPr>
            <a:spLocks noGrp="1"/>
          </p:cNvSpPr>
          <p:nvPr>
            <p:ph sz="quarter" idx="1"/>
          </p:nvPr>
        </p:nvSpPr>
        <p:spPr>
          <a:xfrm>
            <a:off x="1905000" y="1600200"/>
            <a:ext cx="8610600" cy="4724400"/>
          </a:xfrm>
        </p:spPr>
        <p:txBody>
          <a:bodyPr/>
          <a:lstStyle/>
          <a:p>
            <a:pPr algn="just">
              <a:defRPr/>
            </a:pPr>
            <a:r>
              <a:rPr lang="pt-BR" sz="1800" dirty="0"/>
              <a:t>O primeiro seria a concorrência desleal, assim considerado todo ato do empregado, seja vendendo produtos, seja prestando serviços, em franca atitude de concorrência com o empregador, violando, assim, o dever de lealdade a ser observado pelas partes contratantes. </a:t>
            </a:r>
            <a:r>
              <a:rPr lang="pt-BR" sz="1800" dirty="0" err="1"/>
              <a:t>Ex</a:t>
            </a:r>
            <a:r>
              <a:rPr lang="pt-BR" sz="1800" dirty="0"/>
              <a:t>: vendedor de uma loja de cortinas oferece ao cliente da loja, por preço menor, o produto, desde que contratado diretamente com ele.</a:t>
            </a:r>
          </a:p>
          <a:p>
            <a:pPr marL="0" indent="0" algn="just">
              <a:buNone/>
              <a:defRPr/>
            </a:pPr>
            <a:endParaRPr lang="pt-BR" sz="1800" dirty="0"/>
          </a:p>
          <a:p>
            <a:pPr algn="just">
              <a:defRPr/>
            </a:pPr>
            <a:r>
              <a:rPr lang="pt-BR" sz="1800" dirty="0"/>
              <a:t>O segundo tipo seria a negociação habitual no ambiente de trabalho, com prejuízo ao serviço. Neste caso, não se trata de concorrência desleal, e sim de certa desídia do empregado, em decorrência da venda de produtos no local de trabalho. Ex. a secretária de uma clínica que passa boa parte do tempo oferecendo produtos de beleza aos pacientes de seu empregador certamente será relapsa no exercício de suas atribuições.</a:t>
            </a:r>
          </a:p>
          <a:p>
            <a:pPr marL="0" indent="0" algn="just">
              <a:buNone/>
              <a:defRPr/>
            </a:pPr>
            <a:endParaRPr lang="pt-BR" sz="1800" dirty="0"/>
          </a:p>
          <a:p>
            <a:pPr algn="just">
              <a:defRPr/>
            </a:pPr>
            <a:r>
              <a:rPr lang="pt-BR" sz="1800" dirty="0"/>
              <a:t>Nas duas hipóteses, é requisito legal que o empregador não permita a atividade do empregado, pois, do contrário, haverá perdão tácito.</a:t>
            </a:r>
            <a:endParaRPr lang="pt-BR" sz="1800" dirty="0"/>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441F8014-9BDE-45E3-B603-2E6C7424F622}" type="slidenum">
              <a:rPr lang="en-US" smtClean="0"/>
              <a:pPr>
                <a:defRPr/>
              </a:pPr>
              <a:t>6</a:t>
            </a:fld>
            <a:endParaRPr lang="en-US"/>
          </a:p>
        </p:txBody>
      </p:sp>
    </p:spTree>
    <p:extLst>
      <p:ext uri="{BB962C8B-B14F-4D97-AF65-F5344CB8AC3E}">
        <p14:creationId xmlns:p14="http://schemas.microsoft.com/office/powerpoint/2010/main" val="170727929"/>
      </p:ext>
    </p:extLst>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ítulo 1"/>
          <p:cNvSpPr>
            <a:spLocks noGrp="1"/>
          </p:cNvSpPr>
          <p:nvPr>
            <p:ph type="title"/>
          </p:nvPr>
        </p:nvSpPr>
        <p:spPr>
          <a:xfrm>
            <a:off x="2136775" y="228600"/>
            <a:ext cx="8153400" cy="990600"/>
          </a:xfrm>
        </p:spPr>
        <p:txBody>
          <a:bodyPr/>
          <a:lstStyle/>
          <a:p>
            <a:pPr algn="ctr"/>
            <a:r>
              <a:rPr lang="pt-BR" sz="3600" b="1"/>
              <a:t>CONDENAÇÃO CRIMINAL DO EMPREGADO, PASSADA EM JULGADO</a:t>
            </a:r>
          </a:p>
        </p:txBody>
      </p:sp>
      <p:sp>
        <p:nvSpPr>
          <p:cNvPr id="51203" name="Espaço Reservado para Conteúdo 2"/>
          <p:cNvSpPr>
            <a:spLocks noGrp="1"/>
          </p:cNvSpPr>
          <p:nvPr>
            <p:ph sz="quarter" idx="1"/>
          </p:nvPr>
        </p:nvSpPr>
        <p:spPr>
          <a:xfrm>
            <a:off x="2136775" y="1600200"/>
            <a:ext cx="8153400" cy="4495800"/>
          </a:xfrm>
        </p:spPr>
        <p:txBody>
          <a:bodyPr/>
          <a:lstStyle/>
          <a:p>
            <a:pPr algn="just"/>
            <a:endParaRPr lang="pt-BR" sz="2000"/>
          </a:p>
          <a:p>
            <a:pPr algn="just"/>
            <a:r>
              <a:rPr lang="pt-BR" sz="2000"/>
              <a:t>No caso da condenação do empregado ao cumprimento de pena privativa de liberdade, o empregador pode demiti-lo por justa causa.</a:t>
            </a:r>
          </a:p>
          <a:p>
            <a:pPr algn="just"/>
            <a:r>
              <a:rPr lang="pt-BR" sz="2000"/>
              <a:t>Não sendo possível a suspensão da pena, o empregado não terá como prestar serviços em decorrência de conduta a ele imputada, razão pela qual o empregador se libera do vínculo.</a:t>
            </a:r>
          </a:p>
          <a:p>
            <a:pPr algn="just"/>
            <a:r>
              <a:rPr lang="pt-BR" sz="2000"/>
              <a:t>Há que se ressaltar, entretanto, que, enquanto preso provisoriamente, antes do trânsito em julgado da condenação, o contrato de trabalho permanece suspenso, não sendo devidos salários, porém mantido o vínculo empregatício entre as partes. </a:t>
            </a:r>
          </a:p>
          <a:p>
            <a:pPr algn="just"/>
            <a:r>
              <a:rPr lang="pt-BR" sz="2000"/>
              <a:t>Não interessa a natureza do delito, nem se ele tem ou não relação com o trabalho</a:t>
            </a:r>
          </a:p>
        </p:txBody>
      </p:sp>
      <p:sp>
        <p:nvSpPr>
          <p:cNvPr id="4" name="Espaço Reservado para Data 3"/>
          <p:cNvSpPr>
            <a:spLocks noGrp="1"/>
          </p:cNvSpPr>
          <p:nvPr>
            <p:ph type="dt" sz="quarter" idx="10"/>
          </p:nvPr>
        </p:nvSpPr>
        <p:spPr/>
        <p:txBody>
          <a:bodyPr/>
          <a:lstStyle/>
          <a:p>
            <a:pPr>
              <a:defRPr/>
            </a:pPr>
            <a:fld id="{671EB60E-7757-41CF-A7E6-2B8CE020E819}" type="datetime8">
              <a:rPr lang="pt-BR" smtClean="0"/>
              <a:pPr>
                <a:defRPr/>
              </a:pPr>
              <a:t>30/06/2019 10:37</a:t>
            </a:fld>
            <a:endParaRPr lang="en-US"/>
          </a:p>
        </p:txBody>
      </p:sp>
      <p:sp>
        <p:nvSpPr>
          <p:cNvPr id="5" name="Espaço Reservado para Rodapé 4"/>
          <p:cNvSpPr>
            <a:spLocks noGrp="1"/>
          </p:cNvSpPr>
          <p:nvPr>
            <p:ph type="ftr" sz="quarter" idx="11"/>
          </p:nvPr>
        </p:nvSpPr>
        <p:spPr/>
        <p:txBody>
          <a:bodyPr/>
          <a:lstStyle/>
          <a:p>
            <a:pPr>
              <a:defRPr/>
            </a:pPr>
            <a:r>
              <a:rPr lang="en-US" smtClean="0"/>
              <a:t>Prof. Danielly Borguezan </a:t>
            </a:r>
            <a:endParaRPr lang="en-US"/>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494EF52D-E4E0-494A-A00A-C8BCC30DE0B6}" type="slidenum">
              <a:rPr lang="en-US" smtClean="0"/>
              <a:pPr>
                <a:defRPr/>
              </a:pPr>
              <a:t>7</a:t>
            </a:fld>
            <a:endParaRPr lang="en-US"/>
          </a:p>
        </p:txBody>
      </p:sp>
    </p:spTree>
    <p:extLst>
      <p:ext uri="{BB962C8B-B14F-4D97-AF65-F5344CB8AC3E}">
        <p14:creationId xmlns:p14="http://schemas.microsoft.com/office/powerpoint/2010/main" val="3768987457"/>
      </p:ext>
    </p:extLst>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ítulo 1"/>
          <p:cNvSpPr>
            <a:spLocks noGrp="1"/>
          </p:cNvSpPr>
          <p:nvPr>
            <p:ph type="title"/>
          </p:nvPr>
        </p:nvSpPr>
        <p:spPr>
          <a:xfrm>
            <a:off x="2136775" y="228600"/>
            <a:ext cx="8153400" cy="990600"/>
          </a:xfrm>
        </p:spPr>
        <p:txBody>
          <a:bodyPr/>
          <a:lstStyle/>
          <a:p>
            <a:pPr eaLnBrk="1" hangingPunct="1"/>
            <a:r>
              <a:rPr lang="pt-BR" b="1" smtClean="0"/>
              <a:t>DESÍDIA</a:t>
            </a:r>
            <a:endParaRPr lang="en-US" smtClean="0"/>
          </a:p>
        </p:txBody>
      </p:sp>
      <p:sp>
        <p:nvSpPr>
          <p:cNvPr id="3" name="Espaço Reservado para Conteúdo 2"/>
          <p:cNvSpPr>
            <a:spLocks noGrp="1"/>
          </p:cNvSpPr>
          <p:nvPr>
            <p:ph sz="quarter" idx="1"/>
          </p:nvPr>
        </p:nvSpPr>
        <p:spPr>
          <a:xfrm>
            <a:off x="2136775" y="1600200"/>
            <a:ext cx="8153400" cy="4495800"/>
          </a:xfrm>
        </p:spPr>
        <p:txBody>
          <a:bodyPr>
            <a:normAutofit fontScale="92500" lnSpcReduction="20000"/>
          </a:bodyPr>
          <a:lstStyle/>
          <a:p>
            <a:pPr marL="320040" indent="-320040" algn="just" eaLnBrk="1" fontAlgn="auto" hangingPunct="1">
              <a:spcAft>
                <a:spcPts val="0"/>
              </a:spcAft>
              <a:buNone/>
              <a:defRPr/>
            </a:pPr>
            <a:endParaRPr lang="pt-BR" dirty="0" smtClean="0"/>
          </a:p>
          <a:p>
            <a:pPr marL="320040" indent="-320040" algn="just" eaLnBrk="1" fontAlgn="auto" hangingPunct="1">
              <a:spcAft>
                <a:spcPts val="0"/>
              </a:spcAft>
              <a:buFont typeface="Wingdings"/>
              <a:buChar char=""/>
              <a:defRPr/>
            </a:pPr>
            <a:r>
              <a:rPr lang="pt-BR" b="1" dirty="0" smtClean="0"/>
              <a:t>DESÍDIA</a:t>
            </a:r>
            <a:r>
              <a:rPr lang="pt-BR" dirty="0" smtClean="0"/>
              <a:t>: não é ato, é comportamento.</a:t>
            </a:r>
          </a:p>
          <a:p>
            <a:pPr marL="320040" indent="-320040" algn="just" eaLnBrk="1" fontAlgn="auto" hangingPunct="1">
              <a:spcAft>
                <a:spcPts val="0"/>
              </a:spcAft>
              <a:buNone/>
              <a:defRPr/>
            </a:pPr>
            <a:r>
              <a:rPr lang="pt-BR" dirty="0" smtClean="0"/>
              <a:t> - Trata-se daquele empregado relapso, desobediente</a:t>
            </a:r>
          </a:p>
          <a:p>
            <a:pPr marL="320040" indent="-320040" algn="just" eaLnBrk="1" fontAlgn="auto" hangingPunct="1">
              <a:spcAft>
                <a:spcPts val="0"/>
              </a:spcAft>
              <a:buNone/>
              <a:defRPr/>
            </a:pPr>
            <a:r>
              <a:rPr lang="pt-BR" dirty="0" smtClean="0"/>
              <a:t> - No círculo de trabalho todos sabem “quem efetivamente trabalha”..... Ex. aquele funcionário que vai sempre no banheiro.</a:t>
            </a:r>
          </a:p>
          <a:p>
            <a:pPr marL="320040" indent="-320040" algn="just" eaLnBrk="1" fontAlgn="auto" hangingPunct="1">
              <a:spcAft>
                <a:spcPts val="0"/>
              </a:spcAft>
              <a:buNone/>
              <a:defRPr/>
            </a:pPr>
            <a:r>
              <a:rPr lang="pt-BR" i="1" dirty="0" smtClean="0"/>
              <a:t>-  CONTROLE DE FREQUENCIA:  aquele que falta 10 dias no mês para viajar, ou aquele que chega atrasado 18 vezes no mês........ </a:t>
            </a:r>
          </a:p>
          <a:p>
            <a:pPr marL="320040" indent="-320040" algn="just" eaLnBrk="1" fontAlgn="auto" hangingPunct="1">
              <a:spcAft>
                <a:spcPts val="0"/>
              </a:spcAft>
              <a:buNone/>
              <a:defRPr/>
            </a:pPr>
            <a:r>
              <a:rPr lang="pt-BR" i="1" dirty="0" smtClean="0"/>
              <a:t>-  OBS: as faltas injustificadas devem ser descontas, sob pena de haver o perdão tácito.</a:t>
            </a:r>
          </a:p>
          <a:p>
            <a:pPr marL="320040" indent="-320040" algn="just" eaLnBrk="1" fontAlgn="auto" hangingPunct="1">
              <a:spcAft>
                <a:spcPts val="0"/>
              </a:spcAft>
              <a:buFont typeface="Wingdings"/>
              <a:buChar char=""/>
              <a:defRPr/>
            </a:pPr>
            <a:endParaRPr lang="en-US" dirty="0"/>
          </a:p>
        </p:txBody>
      </p:sp>
      <p:sp>
        <p:nvSpPr>
          <p:cNvPr id="16388"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FDBB2A66-58AA-4BFF-916C-6F8A35D3A003}" type="datetime8">
              <a:rPr lang="pt-BR"/>
              <a:pPr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1925169F-0775-4A67-9F94-72E9B27522BE}" type="slidenum">
              <a:rPr lang="en-US"/>
              <a:pPr>
                <a:defRPr/>
              </a:pPr>
              <a:t>8</a:t>
            </a:fld>
            <a:endParaRPr lang="en-US"/>
          </a:p>
        </p:txBody>
      </p:sp>
      <p:sp>
        <p:nvSpPr>
          <p:cNvPr id="16390"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t>Prof. Danielly Borguezan </a:t>
            </a:r>
          </a:p>
        </p:txBody>
      </p:sp>
    </p:spTree>
    <p:extLst>
      <p:ext uri="{BB962C8B-B14F-4D97-AF65-F5344CB8AC3E}">
        <p14:creationId xmlns:p14="http://schemas.microsoft.com/office/powerpoint/2010/main" val="2459315958"/>
      </p:ext>
    </p:extLst>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ítulo 1"/>
          <p:cNvSpPr>
            <a:spLocks noGrp="1"/>
          </p:cNvSpPr>
          <p:nvPr>
            <p:ph type="title"/>
          </p:nvPr>
        </p:nvSpPr>
        <p:spPr>
          <a:xfrm>
            <a:off x="2136775" y="228600"/>
            <a:ext cx="8153400" cy="990600"/>
          </a:xfrm>
        </p:spPr>
        <p:txBody>
          <a:bodyPr/>
          <a:lstStyle/>
          <a:p>
            <a:pPr eaLnBrk="1" hangingPunct="1"/>
            <a:r>
              <a:rPr lang="pt-BR" b="1" smtClean="0"/>
              <a:t>HIPÓTESES ART. 482 CLT</a:t>
            </a:r>
            <a:endParaRPr lang="en-US" smtClean="0"/>
          </a:p>
        </p:txBody>
      </p:sp>
      <p:sp>
        <p:nvSpPr>
          <p:cNvPr id="54275" name="Espaço Reservado para Conteúdo 2"/>
          <p:cNvSpPr>
            <a:spLocks noGrp="1"/>
          </p:cNvSpPr>
          <p:nvPr>
            <p:ph sz="quarter" idx="1"/>
          </p:nvPr>
        </p:nvSpPr>
        <p:spPr>
          <a:xfrm>
            <a:off x="2136775" y="1600200"/>
            <a:ext cx="8153400" cy="4495800"/>
          </a:xfrm>
        </p:spPr>
        <p:txBody>
          <a:bodyPr/>
          <a:lstStyle/>
          <a:p>
            <a:pPr algn="just" eaLnBrk="1" hangingPunct="1">
              <a:buFont typeface="Wingdings" pitchFamily="2" charset="2"/>
              <a:buNone/>
            </a:pPr>
            <a:endParaRPr lang="pt-BR" smtClean="0"/>
          </a:p>
          <a:p>
            <a:pPr algn="just" eaLnBrk="1" hangingPunct="1">
              <a:buFont typeface="Wingdings" pitchFamily="2" charset="2"/>
              <a:buNone/>
            </a:pPr>
            <a:r>
              <a:rPr lang="pt-BR" sz="2000"/>
              <a:t>                   EMBRIAGUEZ NO SERVIÇO x EMBRIAGUEZ HABITUAL</a:t>
            </a:r>
          </a:p>
          <a:p>
            <a:pPr algn="just" eaLnBrk="1" hangingPunct="1">
              <a:buFont typeface="Wingdings" pitchFamily="2" charset="2"/>
              <a:buNone/>
            </a:pPr>
            <a:endParaRPr lang="pt-BR" smtClean="0"/>
          </a:p>
          <a:p>
            <a:pPr algn="just" eaLnBrk="1" hangingPunct="1">
              <a:buFont typeface="Wingdings" pitchFamily="2" charset="2"/>
              <a:buNone/>
            </a:pPr>
            <a:endParaRPr lang="pt-BR" smtClean="0"/>
          </a:p>
          <a:p>
            <a:pPr algn="just" eaLnBrk="1" hangingPunct="1">
              <a:buFont typeface="Wingdings" pitchFamily="2" charset="2"/>
              <a:buNone/>
            </a:pPr>
            <a:r>
              <a:rPr lang="pt-BR" smtClean="0"/>
              <a:t>HABITUAL:  trabalha embriagado. Ainda que seja um exímio funcionário.</a:t>
            </a:r>
          </a:p>
          <a:p>
            <a:pPr algn="just" eaLnBrk="1" hangingPunct="1">
              <a:buFontTx/>
              <a:buChar char="-"/>
            </a:pPr>
            <a:r>
              <a:rPr lang="pt-BR" smtClean="0"/>
              <a:t>Melhor faltar do que ir trabalhar!</a:t>
            </a:r>
          </a:p>
          <a:p>
            <a:pPr algn="just" eaLnBrk="1" hangingPunct="1">
              <a:buFontTx/>
              <a:buChar char="-"/>
            </a:pPr>
            <a:endParaRPr lang="en-US" smtClean="0"/>
          </a:p>
        </p:txBody>
      </p:sp>
      <p:sp>
        <p:nvSpPr>
          <p:cNvPr id="19460" name="Espaço Reservado para Data 3"/>
          <p:cNvSpPr>
            <a:spLocks noGrp="1"/>
          </p:cNvSpPr>
          <p:nvPr>
            <p:ph type="dt" sz="quarter" idx="10"/>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fld id="{C9A3DCA7-209A-4CDF-9760-C72814167B6A}" type="datetime8">
              <a:rPr lang="pt-BR"/>
              <a:pPr fontAlgn="base">
                <a:spcBef>
                  <a:spcPct val="0"/>
                </a:spcBef>
                <a:spcAft>
                  <a:spcPct val="0"/>
                </a:spcAft>
                <a:defRPr/>
              </a:pPr>
              <a:t>30/06/2019 10:37</a:t>
            </a:fld>
            <a:endParaRPr lang="en-US"/>
          </a:p>
        </p:txBody>
      </p:sp>
      <p:sp>
        <p:nvSpPr>
          <p:cNvPr id="5" name="Espaço Reservado para Número de Slide 4"/>
          <p:cNvSpPr>
            <a:spLocks noGrp="1"/>
          </p:cNvSpPr>
          <p:nvPr>
            <p:ph type="sldNum" sz="quarter" idx="12"/>
          </p:nvPr>
        </p:nvSpPr>
        <p:spPr/>
        <p:txBody>
          <a:bodyPr>
            <a:normAutofit fontScale="85000" lnSpcReduction="20000"/>
          </a:bodyPr>
          <a:lstStyle/>
          <a:p>
            <a:pPr>
              <a:defRPr/>
            </a:pPr>
            <a:fld id="{151DC390-A3CE-4B8C-98D1-DB6F1E8129A7}" type="slidenum">
              <a:rPr lang="en-US"/>
              <a:pPr>
                <a:defRPr/>
              </a:pPr>
              <a:t>9</a:t>
            </a:fld>
            <a:endParaRPr lang="en-US"/>
          </a:p>
        </p:txBody>
      </p:sp>
      <p:sp>
        <p:nvSpPr>
          <p:cNvPr id="19462" name="Espaço Reservado para Rodapé 5"/>
          <p:cNvSpPr>
            <a:spLocks noGrp="1"/>
          </p:cNvSpPr>
          <p:nvPr>
            <p:ph type="ftr" sz="quarter" idx="11"/>
          </p:nvPr>
        </p:nvSpPr>
        <p:spPr bwMode="auto">
          <a:ln>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a:t>Prof. Danielly Borguezan </a:t>
            </a:r>
          </a:p>
        </p:txBody>
      </p:sp>
      <p:pic>
        <p:nvPicPr>
          <p:cNvPr id="54279" name="Picture 8" descr="http://t1.gstatic.com/images?q=tbn:ANd9GcTvJAs0c61e6KJ6izlsPa44nweJwM9GtaG8X46gms7OKZqLt9i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1" y="4495800"/>
            <a:ext cx="1185863"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Quadro 8"/>
          <p:cNvSpPr/>
          <p:nvPr/>
        </p:nvSpPr>
        <p:spPr>
          <a:xfrm>
            <a:off x="2667000" y="1752600"/>
            <a:ext cx="6705600" cy="15240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black"/>
              </a:solidFill>
            </a:endParaRPr>
          </a:p>
        </p:txBody>
      </p:sp>
    </p:spTree>
    <p:extLst>
      <p:ext uri="{BB962C8B-B14F-4D97-AF65-F5344CB8AC3E}">
        <p14:creationId xmlns:p14="http://schemas.microsoft.com/office/powerpoint/2010/main" val="3184687946"/>
      </p:ext>
    </p:extLst>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Mediano">
  <a:themeElements>
    <a:clrScheme name="Media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a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otalTime>71</TotalTime>
  <Words>2400</Words>
  <Application>Microsoft Office PowerPoint</Application>
  <PresentationFormat>Widescreen</PresentationFormat>
  <Paragraphs>245</Paragraphs>
  <Slides>33</Slides>
  <Notes>0</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33</vt:i4>
      </vt:variant>
    </vt:vector>
  </HeadingPairs>
  <TitlesOfParts>
    <vt:vector size="42" baseType="lpstr">
      <vt:lpstr>Arial</vt:lpstr>
      <vt:lpstr>Calibri</vt:lpstr>
      <vt:lpstr>Georgia</vt:lpstr>
      <vt:lpstr>Times New Roman</vt:lpstr>
      <vt:lpstr>Tw Cen MT</vt:lpstr>
      <vt:lpstr>Wingdings</vt:lpstr>
      <vt:lpstr>Wingdings 2</vt:lpstr>
      <vt:lpstr>Mediano</vt:lpstr>
      <vt:lpstr>Cívico</vt:lpstr>
      <vt:lpstr>RESCISÃO DE CONTRATO  POR JUSTA CAUSA</vt:lpstr>
      <vt:lpstr>PRINCÍPIOS </vt:lpstr>
      <vt:lpstr>Art. 482. Constituem justa causa para rescisão do contrato  de trabalho pelo empregador</vt:lpstr>
      <vt:lpstr>IMPROBIDADE</vt:lpstr>
      <vt:lpstr>INCONTINÊNCIA DE CONDUTA</vt:lpstr>
      <vt:lpstr>NEGOCIAÇÃO HABITUAL</vt:lpstr>
      <vt:lpstr>CONDENAÇÃO CRIMINAL DO EMPREGADO, PASSADA EM JULGADO</vt:lpstr>
      <vt:lpstr>DESÍDIA</vt:lpstr>
      <vt:lpstr>HIPÓTESES ART. 482 CLT</vt:lpstr>
      <vt:lpstr>Embriaguez x bebida</vt:lpstr>
      <vt:lpstr>Apresentação do PowerPoint</vt:lpstr>
      <vt:lpstr>Apresentação do PowerPoint</vt:lpstr>
      <vt:lpstr>HIPÓTESES ART. 482 CLT</vt:lpstr>
      <vt:lpstr>ATO LESIVO PRATICADO CONTRA  QUALQUER PESSOA </vt:lpstr>
      <vt:lpstr>ATO LESIVO PRATICADO CONTRA O EMPREGADOR OU SUPERIOR HIERÁRQUICO</vt:lpstr>
      <vt:lpstr>PRÁTICA CONSTANTE DE JOGOS DE AZAR </vt:lpstr>
      <vt:lpstr>  ATOS ATENTATÓRIOS À SEGURANÇA NACIONAL </vt:lpstr>
      <vt:lpstr>LENDA URBANA</vt:lpstr>
      <vt:lpstr>HIPÓTESES ART. 482 CLT</vt:lpstr>
      <vt:lpstr>Perda da habilitação ou dos requisitos estabelecidos em lei para o exercício profissional, em decorrência de conduta dolosa do empregado</vt:lpstr>
      <vt:lpstr>Efeitos da dispensa motivada</vt:lpstr>
      <vt:lpstr>DISPENSA INDIRETA  É a justa causa cometida pelo empregador, autorizando o empregado a rescindir indiretamente o contrato de trabalho e a receber, se  comprovada, os direitos trabalhistas como se tivesse ocorrido uma dispensa sem justa causa. </vt:lpstr>
      <vt:lpstr>Na dispensa indireta</vt:lpstr>
      <vt:lpstr>Art. 483. O empregado poderá considerar rescindido o contrato e pleitear a devida indenização quando:</vt:lpstr>
      <vt:lpstr>Apresentação do PowerPoint</vt:lpstr>
      <vt:lpstr>Procedimento da dispensa indireta</vt:lpstr>
      <vt:lpstr>Apresentação do PowerPoint</vt:lpstr>
      <vt:lpstr>HOMOLOGAÇÃO DA RESCISÃO</vt:lpstr>
      <vt:lpstr>Apresentação do PowerPoint</vt:lpstr>
      <vt:lpstr>Prazo para pagamento das verbas </vt:lpstr>
      <vt:lpstr>Multa por atraso no pagamento das verbas</vt:lpstr>
      <vt:lpstr>Apresentação do PowerPoint</vt:lpstr>
      <vt:lpstr>Referências Bibliográficas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Usuario</cp:lastModifiedBy>
  <cp:revision>4</cp:revision>
  <dcterms:created xsi:type="dcterms:W3CDTF">2019-06-30T13:46:54Z</dcterms:created>
  <dcterms:modified xsi:type="dcterms:W3CDTF">2019-06-30T14:58:41Z</dcterms:modified>
</cp:coreProperties>
</file>