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80" r:id="rId2"/>
    <p:sldId id="597" r:id="rId3"/>
    <p:sldId id="256" r:id="rId4"/>
    <p:sldId id="257" r:id="rId5"/>
    <p:sldId id="258" r:id="rId6"/>
    <p:sldId id="260" r:id="rId7"/>
    <p:sldId id="377" r:id="rId8"/>
    <p:sldId id="263" r:id="rId9"/>
    <p:sldId id="445" r:id="rId10"/>
    <p:sldId id="328" r:id="rId11"/>
    <p:sldId id="289" r:id="rId12"/>
    <p:sldId id="631" r:id="rId13"/>
    <p:sldId id="632" r:id="rId14"/>
    <p:sldId id="633" r:id="rId15"/>
    <p:sldId id="327" r:id="rId16"/>
    <p:sldId id="634" r:id="rId17"/>
    <p:sldId id="329" r:id="rId18"/>
    <p:sldId id="504" r:id="rId19"/>
    <p:sldId id="447" r:id="rId20"/>
    <p:sldId id="492" r:id="rId21"/>
    <p:sldId id="599" r:id="rId22"/>
    <p:sldId id="517" r:id="rId23"/>
    <p:sldId id="598" r:id="rId24"/>
    <p:sldId id="638" r:id="rId25"/>
    <p:sldId id="637" r:id="rId26"/>
    <p:sldId id="639" r:id="rId27"/>
    <p:sldId id="640" r:id="rId28"/>
    <p:sldId id="269" r:id="rId29"/>
    <p:sldId id="487" r:id="rId30"/>
    <p:sldId id="333" r:id="rId31"/>
    <p:sldId id="600" r:id="rId32"/>
    <p:sldId id="601" r:id="rId33"/>
    <p:sldId id="602" r:id="rId34"/>
    <p:sldId id="449" r:id="rId35"/>
    <p:sldId id="450" r:id="rId36"/>
    <p:sldId id="498" r:id="rId37"/>
    <p:sldId id="411" r:id="rId38"/>
    <p:sldId id="510" r:id="rId39"/>
    <p:sldId id="516" r:id="rId40"/>
    <p:sldId id="515" r:id="rId41"/>
    <p:sldId id="511" r:id="rId42"/>
    <p:sldId id="512" r:id="rId43"/>
    <p:sldId id="519" r:id="rId44"/>
    <p:sldId id="513" r:id="rId45"/>
    <p:sldId id="527" r:id="rId46"/>
    <p:sldId id="509" r:id="rId47"/>
    <p:sldId id="501" r:id="rId48"/>
    <p:sldId id="518" r:id="rId49"/>
    <p:sldId id="502" r:id="rId50"/>
    <p:sldId id="405" r:id="rId51"/>
    <p:sldId id="603" r:id="rId52"/>
    <p:sldId id="604" r:id="rId53"/>
    <p:sldId id="605" r:id="rId54"/>
    <p:sldId id="606" r:id="rId55"/>
    <p:sldId id="454" r:id="rId56"/>
    <p:sldId id="451" r:id="rId57"/>
    <p:sldId id="495" r:id="rId58"/>
    <p:sldId id="455" r:id="rId59"/>
    <p:sldId id="409" r:id="rId60"/>
    <p:sldId id="459" r:id="rId61"/>
    <p:sldId id="461" r:id="rId62"/>
    <p:sldId id="460" r:id="rId63"/>
    <p:sldId id="458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47" d="100"/>
          <a:sy n="4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BBE3-BA04-4117-8F80-868F4F0BB33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C620B-3199-48BD-A6B2-6BDFDC0A99F4}" type="slidenum">
              <a:rPr lang="pt-BR" smtClean="0">
                <a:latin typeface="Arial" pitchFamily="34" charset="0"/>
              </a:rPr>
              <a:pPr/>
              <a:t>51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BBE3-BA04-4117-8F80-868F4F0BB331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17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data\images\jpg\c43\43_20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onweb.com/history/wadlow/" TargetMode="External"/><Relationship Id="rId5" Type="http://schemas.openxmlformats.org/officeDocument/2006/relationships/hyperlink" Target="http://www.schoolscience.co.uk/content/4/biology/abpi/hormones/horm3.html" TargetMode="External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age.slidesharecdn.com/aula3sistemaendocrinoparte1-160322171223/95/fisiologia-sistema-endcrino-1-3-638.jpg?cb=1458668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MECANISMOS DA AÇÃO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697427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um hormônio - efeitos múltiplos</a:t>
            </a:r>
          </a:p>
          <a:p>
            <a:r>
              <a:rPr lang="pt-BR" sz="4400" b="1" dirty="0" smtClean="0"/>
              <a:t>diversos hormônios - mesmo efeito</a:t>
            </a:r>
          </a:p>
          <a:p>
            <a:r>
              <a:rPr lang="pt-BR" sz="4400" b="1" dirty="0" smtClean="0"/>
              <a:t>A reação </a:t>
            </a:r>
            <a:r>
              <a:rPr lang="pt-BR" sz="4400" b="1" dirty="0" smtClean="0"/>
              <a:t>e a sensibilidade do órgão-alvo </a:t>
            </a:r>
            <a:r>
              <a:rPr lang="pt-BR" sz="4400" b="1" dirty="0" smtClean="0"/>
              <a:t>é </a:t>
            </a:r>
            <a:r>
              <a:rPr lang="pt-BR" sz="4400" b="1" dirty="0" smtClean="0"/>
              <a:t>variável, como resultado de receptores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CLASSIFICAÇÃO QUÍMICA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Polipeptídios e proteínas</a:t>
            </a:r>
          </a:p>
          <a:p>
            <a:r>
              <a:rPr lang="pt-BR" sz="5400" dirty="0" smtClean="0"/>
              <a:t>Derivados </a:t>
            </a:r>
            <a:r>
              <a:rPr lang="pt-BR" sz="5400" dirty="0" smtClean="0"/>
              <a:t>de ácidos graxos ou derivados lipídicos – </a:t>
            </a:r>
            <a:r>
              <a:rPr lang="pt-BR" sz="5400" b="1" dirty="0" err="1" smtClean="0">
                <a:solidFill>
                  <a:srgbClr val="FF0000"/>
                </a:solidFill>
              </a:rPr>
              <a:t>Esteróides</a:t>
            </a:r>
            <a:r>
              <a:rPr lang="pt-BR" sz="5400" b="1" dirty="0" smtClean="0">
                <a:solidFill>
                  <a:srgbClr val="FF0000"/>
                </a:solidFill>
              </a:rPr>
              <a:t> </a:t>
            </a:r>
            <a:endParaRPr lang="pt-BR" sz="5400" b="1" dirty="0" smtClean="0">
              <a:solidFill>
                <a:srgbClr val="FF0000"/>
              </a:solidFill>
            </a:endParaRPr>
          </a:p>
          <a:p>
            <a:r>
              <a:rPr lang="pt-BR" sz="5400" b="1" dirty="0" smtClean="0">
                <a:solidFill>
                  <a:srgbClr val="00B050"/>
                </a:solidFill>
              </a:rPr>
              <a:t>Derivados </a:t>
            </a:r>
            <a:r>
              <a:rPr lang="pt-BR" sz="5400" b="1" dirty="0" smtClean="0">
                <a:solidFill>
                  <a:srgbClr val="00B050"/>
                </a:solidFill>
              </a:rPr>
              <a:t>de aminoácidos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PROTEÍNAS E POLIPEPTÍDEOS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Hormônios secretados por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353347"/>
          </a:xfrm>
        </p:spPr>
        <p:txBody>
          <a:bodyPr>
            <a:normAutofit/>
          </a:bodyPr>
          <a:lstStyle/>
          <a:p>
            <a:r>
              <a:rPr lang="pt-BR" sz="5200" dirty="0" smtClean="0"/>
              <a:t>hipófise anterior e posterior</a:t>
            </a:r>
          </a:p>
          <a:p>
            <a:r>
              <a:rPr lang="pt-BR" sz="5200" dirty="0" smtClean="0"/>
              <a:t>pâncreas </a:t>
            </a:r>
            <a:r>
              <a:rPr lang="pt-BR" sz="5200" b="1" dirty="0" smtClean="0">
                <a:solidFill>
                  <a:srgbClr val="FF0000"/>
                </a:solidFill>
              </a:rPr>
              <a:t>(insulina e glucagon)</a:t>
            </a:r>
          </a:p>
          <a:p>
            <a:r>
              <a:rPr lang="pt-BR" sz="5200" dirty="0" err="1" smtClean="0"/>
              <a:t>paratireóides</a:t>
            </a:r>
            <a:r>
              <a:rPr lang="pt-BR" sz="5200" dirty="0" smtClean="0"/>
              <a:t> </a:t>
            </a:r>
            <a:r>
              <a:rPr lang="pt-BR" sz="5200" b="1" dirty="0" smtClean="0">
                <a:solidFill>
                  <a:srgbClr val="00B050"/>
                </a:solidFill>
              </a:rPr>
              <a:t>(paratormônio)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69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ESTERÓIDES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Córtex adrenal </a:t>
            </a:r>
            <a:r>
              <a:rPr lang="pt-BR" sz="4400" b="1" dirty="0" smtClean="0">
                <a:solidFill>
                  <a:srgbClr val="0070C0"/>
                </a:solidFill>
              </a:rPr>
              <a:t>(cortisol e </a:t>
            </a:r>
            <a:r>
              <a:rPr lang="pt-BR" sz="4400" b="1" dirty="0" err="1" smtClean="0">
                <a:solidFill>
                  <a:srgbClr val="0070C0"/>
                </a:solidFill>
              </a:rPr>
              <a:t>aldosterona</a:t>
            </a:r>
            <a:r>
              <a:rPr lang="pt-BR" sz="4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pt-BR" sz="4400" dirty="0" smtClean="0"/>
              <a:t>Ovários </a:t>
            </a:r>
            <a:r>
              <a:rPr lang="pt-BR" sz="4400" b="1" dirty="0" smtClean="0">
                <a:solidFill>
                  <a:srgbClr val="00B050"/>
                </a:solidFill>
              </a:rPr>
              <a:t>(estrogênio e progesterona)</a:t>
            </a:r>
          </a:p>
          <a:p>
            <a:r>
              <a:rPr lang="pt-BR" sz="4400" dirty="0" smtClean="0"/>
              <a:t>Testículos </a:t>
            </a:r>
            <a:r>
              <a:rPr lang="pt-BR" sz="4400" b="1" dirty="0" smtClean="0">
                <a:solidFill>
                  <a:srgbClr val="FF0000"/>
                </a:solidFill>
              </a:rPr>
              <a:t>(testosterona)</a:t>
            </a:r>
          </a:p>
          <a:p>
            <a:r>
              <a:rPr lang="pt-BR" sz="4400" dirty="0" smtClean="0"/>
              <a:t>Placenta </a:t>
            </a:r>
            <a:r>
              <a:rPr lang="pt-BR" sz="4400" b="1" dirty="0" smtClean="0">
                <a:solidFill>
                  <a:srgbClr val="00B050"/>
                </a:solidFill>
              </a:rPr>
              <a:t>(</a:t>
            </a:r>
            <a:r>
              <a:rPr lang="pt-BR" sz="4400" b="1" dirty="0">
                <a:solidFill>
                  <a:srgbClr val="00B050"/>
                </a:solidFill>
              </a:rPr>
              <a:t>estrogênio e progesterona)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37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B050"/>
                </a:solidFill>
              </a:rPr>
              <a:t>DERIVADOS DO AMINOÁCIDO TIROSINA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  <a:endParaRPr lang="pt-BR" sz="4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Tireóide</a:t>
            </a:r>
            <a:r>
              <a:rPr lang="pt-BR" sz="4800" dirty="0" smtClean="0"/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(tiroxina – T4 e tri-</a:t>
            </a:r>
            <a:r>
              <a:rPr lang="pt-BR" sz="4800" b="1" dirty="0" err="1" smtClean="0">
                <a:solidFill>
                  <a:srgbClr val="FF0000"/>
                </a:solidFill>
              </a:rPr>
              <a:t>iodotironina</a:t>
            </a:r>
            <a:r>
              <a:rPr lang="pt-BR" sz="4800" b="1" dirty="0" smtClean="0">
                <a:solidFill>
                  <a:srgbClr val="FF0000"/>
                </a:solidFill>
              </a:rPr>
              <a:t> – T3)</a:t>
            </a:r>
          </a:p>
          <a:p>
            <a:r>
              <a:rPr lang="pt-BR" sz="4800" dirty="0" smtClean="0"/>
              <a:t>Medula adrenal </a:t>
            </a:r>
            <a:r>
              <a:rPr lang="pt-BR" sz="4800" b="1" dirty="0" smtClean="0">
                <a:solidFill>
                  <a:srgbClr val="0070C0"/>
                </a:solidFill>
              </a:rPr>
              <a:t>(</a:t>
            </a:r>
            <a:r>
              <a:rPr lang="pt-BR" sz="4800" b="1" dirty="0" err="1" smtClean="0">
                <a:solidFill>
                  <a:srgbClr val="0070C0"/>
                </a:solidFill>
              </a:rPr>
              <a:t>epinefrina</a:t>
            </a:r>
            <a:r>
              <a:rPr lang="pt-BR" sz="4800" b="1" dirty="0" smtClean="0">
                <a:solidFill>
                  <a:srgbClr val="0070C0"/>
                </a:solidFill>
              </a:rPr>
              <a:t> e </a:t>
            </a:r>
            <a:r>
              <a:rPr lang="pt-BR" sz="4800" b="1" dirty="0" err="1" smtClean="0">
                <a:solidFill>
                  <a:srgbClr val="0070C0"/>
                </a:solidFill>
              </a:rPr>
              <a:t>norepinefrina</a:t>
            </a:r>
            <a:r>
              <a:rPr lang="pt-BR" sz="4800" b="1" dirty="0" smtClean="0">
                <a:solidFill>
                  <a:srgbClr val="0070C0"/>
                </a:solidFill>
              </a:rPr>
              <a:t>)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HORMÔNIOS PROTÉICOS E POLIPEPTÍDICOS 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maior</a:t>
            </a:r>
            <a:r>
              <a:rPr lang="pt-BR" sz="4400" b="1" dirty="0"/>
              <a:t>i</a:t>
            </a:r>
            <a:r>
              <a:rPr lang="pt-BR" sz="4400" b="1" dirty="0" smtClean="0"/>
              <a:t>a dos hormônios do corpo</a:t>
            </a:r>
          </a:p>
          <a:p>
            <a:r>
              <a:rPr lang="pt-BR" sz="4400" b="1" dirty="0"/>
              <a:t>a</a:t>
            </a:r>
            <a:r>
              <a:rPr lang="pt-BR" sz="4400" b="1" dirty="0" smtClean="0"/>
              <a:t>rmazenados em vesículas secretoras até que sejam liberados</a:t>
            </a:r>
          </a:p>
          <a:p>
            <a:r>
              <a:rPr lang="pt-BR" sz="4400" b="1" dirty="0">
                <a:solidFill>
                  <a:srgbClr val="0070C0"/>
                </a:solidFill>
              </a:rPr>
              <a:t>h</a:t>
            </a:r>
            <a:r>
              <a:rPr lang="pt-BR" sz="4400" b="1" dirty="0" smtClean="0">
                <a:solidFill>
                  <a:srgbClr val="0070C0"/>
                </a:solidFill>
              </a:rPr>
              <a:t>idrofílicos</a:t>
            </a:r>
            <a:r>
              <a:rPr lang="pt-BR" sz="4400" b="1" dirty="0"/>
              <a:t>,</a:t>
            </a:r>
            <a:r>
              <a:rPr lang="pt-BR" sz="4400" b="1" dirty="0" smtClean="0"/>
              <a:t> </a:t>
            </a:r>
            <a:r>
              <a:rPr lang="pt-BR" sz="4400" b="1" dirty="0" smtClean="0"/>
              <a:t>são carreados, em solução, no plasma</a:t>
            </a:r>
            <a:r>
              <a:rPr lang="pt-BR" sz="4400" b="1" dirty="0" smtClean="0"/>
              <a:t>.</a:t>
            </a:r>
            <a:endParaRPr lang="pt-BR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ESTERÓIDES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b="1" dirty="0" smtClean="0"/>
              <a:t>Sintetizados a partir do colesterol e não são armazenados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Hidrofóbicos</a:t>
            </a:r>
            <a:r>
              <a:rPr lang="pt-BR" sz="4400" b="1" dirty="0"/>
              <a:t>,</a:t>
            </a:r>
            <a:r>
              <a:rPr lang="pt-BR" sz="4400" b="1" dirty="0" smtClean="0"/>
              <a:t> lipossolúveis, são </a:t>
            </a:r>
            <a:r>
              <a:rPr lang="pt-BR" sz="4400" b="1" dirty="0" smtClean="0"/>
              <a:t>carreados ligados a proteínas plasmáticas específicas de ligação.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21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Autofit/>
          </a:bodyPr>
          <a:lstStyle/>
          <a:p>
            <a:r>
              <a:rPr lang="pt-BR" sz="4400" dirty="0" smtClean="0"/>
              <a:t>Os hormônios são liberados em função da necessidade do corpo </a:t>
            </a:r>
          </a:p>
          <a:p>
            <a:r>
              <a:rPr lang="pt-BR" sz="4400" dirty="0" smtClean="0"/>
              <a:t>informações de sistemas sensitivos e sinalizadores permitem regular a quantidade e a duração da liberação do hormônio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Os sistemas de retroalimentação regulam as glândulas endócrinas na manutenção da produção normal de hormônios</a:t>
            </a:r>
          </a:p>
          <a:p>
            <a:r>
              <a:rPr lang="pt-BR" sz="4000" dirty="0" smtClean="0"/>
              <a:t>cada um dos diferentes hormônios tem suas próprias características para início e duração da ação — cada um é moldado para realizar sua função de controle específica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RECEPTORES HORMONAIS E SUA ATIVAÇÃO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429288"/>
          </a:xfrm>
        </p:spPr>
        <p:txBody>
          <a:bodyPr>
            <a:normAutofit fontScale="85000" lnSpcReduction="20000"/>
          </a:bodyPr>
          <a:lstStyle/>
          <a:p>
            <a:r>
              <a:rPr lang="pt-BR" sz="3800" dirty="0" smtClean="0"/>
              <a:t>Receptores em células-alvo (na membrana, no citoplasma ou no núcleo)</a:t>
            </a:r>
          </a:p>
          <a:p>
            <a:r>
              <a:rPr lang="pt-BR" sz="3800" dirty="0" smtClean="0"/>
              <a:t>Início de uma cascata de reações na célula, com cada etapa tornando-se mais poderosamente ativada </a:t>
            </a:r>
          </a:p>
          <a:p>
            <a:r>
              <a:rPr lang="pt-BR" sz="3800" dirty="0" smtClean="0"/>
              <a:t>Alteração na taxa funcional das células-alvo se os hormônios forem lipossolúveis ou hidrossolúveis e de como eles interagem com os receptores das células-alvo</a:t>
            </a:r>
          </a:p>
          <a:p>
            <a:r>
              <a:rPr lang="pt-BR" sz="3800" dirty="0" smtClean="0"/>
              <a:t>Após realizar sua função, é degradado pela célula-alvo e eliminado do corpo pelo fígado ou pelos rins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CONTROLE DO CORPO </a:t>
            </a:r>
          </a:p>
        </p:txBody>
      </p:sp>
      <p:pic>
        <p:nvPicPr>
          <p:cNvPr id="143363" name="Picture 1027" descr="Glandulas endocrin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18986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1028" descr="Sistema Nervo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7"/>
            <a:ext cx="170973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428597" y="1"/>
            <a:ext cx="3357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SISTEMA NERVOSO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5357818" y="1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99"/>
                </a:solidFill>
              </a:rPr>
              <a:t>SISTEMA ENDÓCRINO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0" y="3786190"/>
            <a:ext cx="40719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Ação rápida e fugaz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Os impulsos percorrem as fibras nervosas com grande velocidade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cessa a resposta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Efeito localizado</a:t>
            </a:r>
          </a:p>
          <a:p>
            <a:pPr algn="ctr"/>
            <a:endParaRPr lang="pt-BR" sz="1600" b="1" dirty="0">
              <a:solidFill>
                <a:srgbClr val="008000"/>
              </a:solidFill>
            </a:endParaRP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4286248" y="3571876"/>
            <a:ext cx="4857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Ação lenta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 duradoura, a </a:t>
            </a: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médio e longo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prazo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hormônios são transportados com a velocidade do fluxo sanguíneo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a resposta perdura até a decomposição do hormônio.</a:t>
            </a:r>
            <a:endParaRPr lang="pt-BR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Efeito amplo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  <p:bldP spid="1433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MECANISMOS DE AÇÃO HORMONAL</a:t>
            </a:r>
            <a:br>
              <a:rPr lang="pt-BR" b="1" dirty="0" smtClean="0"/>
            </a:br>
            <a:r>
              <a:rPr lang="pt-BR" b="1" dirty="0" smtClean="0"/>
              <a:t>Hormônios protéicos e hormônios esteróides</a:t>
            </a:r>
            <a:endParaRPr lang="pt-BR" dirty="0"/>
          </a:p>
        </p:txBody>
      </p:sp>
      <p:pic>
        <p:nvPicPr>
          <p:cNvPr id="6" name="Picture 2" descr="http://www.uff.br/WebQuest/imagens/comu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928688"/>
            <a:ext cx="44704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3143250" y="357188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SINALIZAÇÃO ENDÓCRINA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6314" y="785794"/>
            <a:ext cx="4357686" cy="22145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MECANISMOS DE AÇÃO HORMONAL: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exemplos de retroalimentação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negativa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489" y="0"/>
            <a:ext cx="11521281" cy="10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315416"/>
            <a:ext cx="11665295" cy="92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1881319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4131840"/>
            <a:ext cx="12457383" cy="1098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HIPÓFISE (Pituitária)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tamanho de um grão de ervilha</a:t>
            </a:r>
          </a:p>
          <a:p>
            <a:r>
              <a:rPr lang="pt-BR" sz="4000" dirty="0" smtClean="0"/>
              <a:t>localizada </a:t>
            </a:r>
            <a:r>
              <a:rPr lang="pt-BR" sz="4000" b="1" dirty="0" smtClean="0"/>
              <a:t>na fossa pituitária, logo abaixo da base do cérebro</a:t>
            </a:r>
          </a:p>
          <a:p>
            <a:r>
              <a:rPr lang="pt-BR" sz="4000" b="1" dirty="0" smtClean="0"/>
              <a:t>Fixada ao hipotálamo pelo infundíbulo</a:t>
            </a:r>
          </a:p>
          <a:p>
            <a:r>
              <a:rPr lang="pt-BR" sz="4000" b="1" dirty="0" smtClean="0"/>
              <a:t>Dividida em POSTERIOR OU NEUROHIPÓFISE e ANTERIOR OU ADENOHIPÓFISE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escola.com/wp-content/uploads/2009/12/anatomia-hipof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00198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SISTEMA ENDÓCRINO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858180" cy="321471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</a:rPr>
              <a:t>altera as atividades metabólicas, regula o crescimento e o desenvolvimento e guia os processos reprodutivos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pt-BR" dirty="0" smtClean="0"/>
              <a:t>HIPÓFISE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357981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wensboro-APII-hipóf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628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136525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A HIPÓFISE E SUAS RELAÇÕES COM O HIPOTÁLAMO</a:t>
            </a:r>
            <a:r>
              <a:rPr lang="pt-B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5532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fis.hd1.com.br/arquivos/Imag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cs typeface="Arial" pitchFamily="34" charset="0"/>
              </a:rPr>
              <a:t>A HIPÓFISE E SUAS RELAÇÕES COM O HIPOTÁLAMO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tuitary e hipotála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03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14600" y="4495800"/>
            <a:ext cx="1676400" cy="6858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590800" y="4495800"/>
            <a:ext cx="1828800" cy="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2514600" y="3657600"/>
            <a:ext cx="2209800" cy="8382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5257800" y="4953000"/>
            <a:ext cx="609600" cy="6096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559425" y="4365625"/>
            <a:ext cx="2468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pitchFamily="34" charset="0"/>
              </a:rPr>
              <a:t>Axônios de neurônios  hipotalâmicos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04800" y="39624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9966FF"/>
                </a:solidFill>
                <a:cs typeface="Arial" pitchFamily="34" charset="0"/>
              </a:rPr>
              <a:t>Sistema porta-hipotalâmico-hipofisário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cs typeface="Arial" pitchFamily="34" charset="0"/>
              </a:rPr>
              <a:t>Os núcleos hipotalâmicos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IMPORTÂNCIA DO HIPOTÁLAMO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Quase toda a secreção </a:t>
            </a:r>
            <a:r>
              <a:rPr lang="pt-BR" sz="4000" dirty="0" err="1" smtClean="0"/>
              <a:t>hipofisária</a:t>
            </a:r>
            <a:r>
              <a:rPr lang="pt-BR" sz="4000" dirty="0" smtClean="0"/>
              <a:t> é controlada por sinais hormonais e nervosos a partir do hipotálamo </a:t>
            </a:r>
          </a:p>
          <a:p>
            <a:r>
              <a:rPr lang="pt-BR" sz="4000" dirty="0" smtClean="0"/>
              <a:t>O hipotálamo recebe sinais vindos de diversas fontes no sistema nervoso, que excitam ou inibem diversas porções do hipotálamo, utilizada para controlar secreções dos vários hormônios </a:t>
            </a:r>
            <a:r>
              <a:rPr lang="pt-BR" sz="4000" dirty="0" err="1" smtClean="0"/>
              <a:t>hipofisários</a:t>
            </a:r>
            <a:endParaRPr lang="pt-BR" sz="4000" dirty="0" smtClean="0"/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oocities.org/colosseum/8026/sistem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0"/>
            <a:ext cx="70485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s3.amazonaws.com/magoo/ABAAAAEHoA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image.slidesharecdn.com/aula10-endocrino-110601125602-phpapp01/95/aula-10-endocrino-12-728.jpg?cb=130693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ANTIDIURÉTICO OU VASOPRESSINA(ADH)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efeito no volume de urina</a:t>
            </a:r>
          </a:p>
          <a:p>
            <a:r>
              <a:rPr lang="pt-BR" sz="4000" dirty="0" smtClean="0"/>
              <a:t>↑reabsorção de água pelos túbulos renais de volta para o sangue</a:t>
            </a:r>
          </a:p>
          <a:p>
            <a:r>
              <a:rPr lang="pt-BR" sz="4000" dirty="0" smtClean="0"/>
              <a:t>auxilia no controle do volume de líquido corporal</a:t>
            </a:r>
          </a:p>
          <a:p>
            <a:r>
              <a:rPr lang="pt-BR" sz="4000" dirty="0" smtClean="0"/>
              <a:t>↓volume de urina (</a:t>
            </a:r>
            <a:r>
              <a:rPr lang="pt-BR" sz="4000" dirty="0" err="1" smtClean="0"/>
              <a:t>antidiurese</a:t>
            </a:r>
            <a:r>
              <a:rPr lang="pt-BR" sz="4000" dirty="0" smtClean="0"/>
              <a:t>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GLÂNDULA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Agrupamento de células ou órgãos especializados na produção e na eliminação (secreção) de substâncias, a partir de matéria prima obtida da corrente sanguínea.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images.slideplayer.com.br/6/1671224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rgbClr val="FF0000"/>
                </a:solidFill>
              </a:rPr>
              <a:t>OCITOCINA (OT) </a:t>
            </a:r>
            <a:r>
              <a:rPr lang="pt-BR" sz="4000" dirty="0" smtClean="0"/>
              <a:t>– estimula a contração das células musculares lisas do útero grávido e as células contráteis das glândulas mamárias.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2" descr="http://www.anapaulaavillez.com/wp/wp-content/uploads/2014/01/amamentar-hipof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ages.slideplayer.it/1/548965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images.slideplayer.com.br/11/3164958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HIPÓFISE ANTERIOR OU ADENOHIPÓFISE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secreção da </a:t>
            </a:r>
            <a:r>
              <a:rPr lang="pt-BR" dirty="0" err="1" smtClean="0"/>
              <a:t>adeno-hipófise</a:t>
            </a:r>
            <a:r>
              <a:rPr lang="pt-BR" dirty="0" smtClean="0"/>
              <a:t> é controlada por hormônios hipotalâmicos liberadores secretados dentro do hipotálamo e que são levados para a região anterior da hipófise através de vasos portais </a:t>
            </a:r>
            <a:r>
              <a:rPr lang="pt-BR" dirty="0" err="1" smtClean="0"/>
              <a:t>hipotalamico-hipofisários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Na hipófise anterior os hormônios liberadores e inibidores agem sobre as células glandulares de modo a controlar sua secreção.  </a:t>
            </a:r>
          </a:p>
          <a:p>
            <a:r>
              <a:rPr lang="pt-BR" dirty="0" smtClean="0"/>
              <a:t>Os hormônios da </a:t>
            </a:r>
            <a:r>
              <a:rPr lang="pt-BR" dirty="0" err="1" smtClean="0"/>
              <a:t>adeno-hipófise</a:t>
            </a:r>
            <a:r>
              <a:rPr lang="pt-BR" dirty="0" smtClean="0"/>
              <a:t> são conhecidos coletivamente como </a:t>
            </a:r>
            <a:r>
              <a:rPr lang="pt-BR" dirty="0" err="1" smtClean="0"/>
              <a:t>trofinas</a:t>
            </a:r>
            <a:r>
              <a:rPr lang="pt-BR" dirty="0" smtClean="0"/>
              <a:t> (ou hormônios tróficos) , assim chamados por atuarem estimulando a atividade de outros órgãos ou glândulas.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PROLACTINA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Autofit/>
          </a:bodyPr>
          <a:lstStyle/>
          <a:p>
            <a:r>
              <a:rPr lang="pt-BR" sz="3600" dirty="0" smtClean="0"/>
              <a:t>Secretado pela hipófise anterior durante a gravidez e amamentação</a:t>
            </a:r>
          </a:p>
          <a:p>
            <a:r>
              <a:rPr lang="pt-BR" sz="3600" dirty="0" smtClean="0"/>
              <a:t>Crescimento das mamas</a:t>
            </a:r>
          </a:p>
          <a:p>
            <a:r>
              <a:rPr lang="pt-BR" sz="3600" dirty="0" smtClean="0"/>
              <a:t>Aumento da função secretora</a:t>
            </a:r>
            <a:endParaRPr lang="pt-B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7148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PROLACTINA (PRL) </a:t>
            </a:r>
            <a:r>
              <a:rPr lang="pt-BR" sz="4000" b="1" dirty="0" smtClean="0"/>
              <a:t>– inicia e mantém a produção de leite pelas glândulas mamárias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mages.slideplayer.com.br/11/2969606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572272"/>
          </a:xfrm>
        </p:spPr>
        <p:txBody>
          <a:bodyPr>
            <a:noAutofit/>
          </a:bodyPr>
          <a:lstStyle/>
          <a:p>
            <a:r>
              <a:rPr lang="pt-BR" sz="3200" dirty="0" smtClean="0"/>
              <a:t>Quanto mais o bebê mama mais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 é liberada (é removida a inibição sobre a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), mais </a:t>
            </a:r>
            <a:r>
              <a:rPr lang="pt-BR" sz="3200" dirty="0" err="1" smtClean="0"/>
              <a:t>Ocitocina</a:t>
            </a:r>
            <a:r>
              <a:rPr lang="pt-BR" sz="3200" dirty="0" smtClean="0"/>
              <a:t> é liberada</a:t>
            </a:r>
          </a:p>
          <a:p>
            <a:r>
              <a:rPr lang="pt-BR" sz="3200" dirty="0" smtClean="0"/>
              <a:t>Sistema:</a:t>
            </a:r>
          </a:p>
          <a:p>
            <a:pPr>
              <a:buNone/>
            </a:pPr>
            <a:r>
              <a:rPr lang="pt-BR" sz="3200" dirty="0" smtClean="0"/>
              <a:t>Receptores mecânicos</a:t>
            </a:r>
          </a:p>
          <a:p>
            <a:pPr>
              <a:buNone/>
            </a:pPr>
            <a:r>
              <a:rPr lang="pt-BR" sz="3200" dirty="0" smtClean="0"/>
              <a:t>Respostas neurônios/ SNC</a:t>
            </a:r>
          </a:p>
          <a:p>
            <a:pPr>
              <a:buNone/>
            </a:pPr>
            <a:r>
              <a:rPr lang="pt-BR" sz="3200" dirty="0" smtClean="0"/>
              <a:t>Sistema endócrino produzindo e liberando hormônio</a:t>
            </a:r>
            <a:endParaRPr lang="pt-BR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GLÂNDULAS EXÓCRINAS </a:t>
            </a:r>
            <a:br>
              <a:rPr lang="pt-BR" sz="4800" b="1" dirty="0" smtClean="0">
                <a:solidFill>
                  <a:srgbClr val="0070C0"/>
                </a:solidFill>
              </a:rPr>
            </a:br>
            <a:r>
              <a:rPr lang="pt-BR" sz="4800" b="1" dirty="0" smtClean="0">
                <a:solidFill>
                  <a:srgbClr val="00B050"/>
                </a:solidFill>
              </a:rPr>
              <a:t>(secreção externa)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Autofit/>
          </a:bodyPr>
          <a:lstStyle/>
          <a:p>
            <a:r>
              <a:rPr lang="pt-BR" sz="4400" dirty="0" smtClean="0"/>
              <a:t>Apresentam ductos ou canais excretores. </a:t>
            </a:r>
          </a:p>
          <a:p>
            <a:r>
              <a:rPr lang="pt-BR" sz="4400" dirty="0" smtClean="0"/>
              <a:t>Lançam seus produtos no interior de órgãos </a:t>
            </a:r>
            <a:r>
              <a:rPr lang="pt-BR" sz="4400" dirty="0" err="1" smtClean="0"/>
              <a:t>cavitários</a:t>
            </a:r>
            <a:r>
              <a:rPr lang="pt-BR" sz="4400" dirty="0" smtClean="0"/>
              <a:t> (ex: glândulas salivares, gástricas, lacrimais, fígado) ou para fora do corpo. (ex: sudoríparas, sebáceas, mamárias).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70C0"/>
                </a:solidFill>
              </a:rPr>
              <a:t>HORMÔNIO DO CRESCIMENTO (GH)– </a:t>
            </a:r>
            <a:r>
              <a:rPr lang="pt-BR" sz="3600" b="1" dirty="0" smtClean="0"/>
              <a:t>controla o crescimento geral do corpo e regula o metabolismo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estimulacaoneurologica.com.br/ckfinder/userfiles/images/Informacoes/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ata\images\jpg\c43\43_2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64388" y="65246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/>
              <a:t>Berne et al, 2004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185738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PERFIL DE SECREÇÃO DE GH AO LONGO DA VIDA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000" y="5734050"/>
            <a:ext cx="889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Lifetime pattern of GH secretion. GH levels are higher in children than in adults, with a peak period during puberty. </a:t>
            </a:r>
          </a:p>
          <a:p>
            <a:pPr algn="ctr"/>
            <a:r>
              <a:rPr lang="en-US"/>
              <a:t>GH secretion declines with aging.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tonweb-com-GH-com a mã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213100"/>
            <a:ext cx="242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16238" y="4710113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Gigantismo: excesso de GH na infância</a:t>
            </a:r>
          </a:p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3850" y="3141663"/>
            <a:ext cx="8569325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71550" y="1905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DA SECREÇÃO DE GH NA INFÂNCIA.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3850" y="6494463"/>
            <a:ext cx="2841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Robert P.  Wadlow ao lado do irmão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02400" y="6494463"/>
            <a:ext cx="23828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Aos 20 anos, ao lado da mãe.</a:t>
            </a:r>
          </a:p>
        </p:txBody>
      </p:sp>
      <p:pic>
        <p:nvPicPr>
          <p:cNvPr id="47112" name="Picture 8" descr="altonweb-com-GH-ir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87700"/>
            <a:ext cx="24590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785794"/>
            <a:ext cx="61928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600" b="1" dirty="0">
                <a:ea typeface="Times New Roman" pitchFamily="18" charset="0"/>
                <a:cs typeface="Arial" pitchFamily="34" charset="0"/>
              </a:rPr>
              <a:t>Nanismo: falta ou deficiência na </a:t>
            </a:r>
            <a:r>
              <a:rPr lang="pt-BR" sz="2600" b="1" dirty="0" smtClean="0">
                <a:ea typeface="Times New Roman" pitchFamily="18" charset="0"/>
                <a:cs typeface="Arial" pitchFamily="34" charset="0"/>
              </a:rPr>
              <a:t>infância</a:t>
            </a:r>
          </a:p>
          <a:p>
            <a:r>
              <a:rPr lang="pt-BR" sz="2800" b="1" dirty="0" smtClean="0"/>
              <a:t>A hipófise anterior não secreta hormônio do crescimento. Tipo “</a:t>
            </a:r>
            <a:r>
              <a:rPr lang="pt-BR" sz="2800" b="1" dirty="0" err="1" smtClean="0"/>
              <a:t>hipofisário</a:t>
            </a:r>
            <a:r>
              <a:rPr lang="pt-BR" sz="2800" b="1" dirty="0" smtClean="0"/>
              <a:t>” de nanismo.</a:t>
            </a:r>
            <a:endParaRPr lang="pt-BR" sz="2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3850" y="476250"/>
            <a:ext cx="8569325" cy="254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7115" name="Picture 11" descr="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76263"/>
            <a:ext cx="1289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885113" y="919163"/>
            <a:ext cx="86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700" dirty="0" err="1"/>
              <a:t>These</a:t>
            </a:r>
            <a:r>
              <a:rPr lang="pt-BR" sz="700" dirty="0"/>
              <a:t> girls are </a:t>
            </a:r>
            <a:r>
              <a:rPr lang="pt-BR" sz="700" dirty="0" err="1"/>
              <a:t>sisters</a:t>
            </a:r>
            <a:r>
              <a:rPr lang="pt-BR" sz="700" dirty="0"/>
              <a:t>. </a:t>
            </a:r>
            <a:r>
              <a:rPr lang="pt-BR" sz="700" dirty="0" err="1"/>
              <a:t>The</a:t>
            </a:r>
            <a:r>
              <a:rPr lang="pt-BR" sz="700" dirty="0"/>
              <a:t> girl </a:t>
            </a:r>
            <a:r>
              <a:rPr lang="pt-BR" sz="700" dirty="0" err="1"/>
              <a:t>on</a:t>
            </a:r>
            <a:r>
              <a:rPr lang="pt-BR" sz="700" dirty="0"/>
              <a:t> </a:t>
            </a:r>
            <a:r>
              <a:rPr lang="pt-BR" sz="700" dirty="0" err="1"/>
              <a:t>the</a:t>
            </a:r>
            <a:r>
              <a:rPr lang="pt-BR" sz="700" dirty="0"/>
              <a:t> </a:t>
            </a:r>
            <a:r>
              <a:rPr lang="pt-BR" sz="700" dirty="0" err="1"/>
              <a:t>left</a:t>
            </a:r>
            <a:r>
              <a:rPr lang="pt-BR" sz="700" dirty="0"/>
              <a:t> </a:t>
            </a:r>
            <a:r>
              <a:rPr lang="pt-BR" sz="700" dirty="0" err="1"/>
              <a:t>lacked</a:t>
            </a:r>
            <a:r>
              <a:rPr lang="pt-BR" sz="700" dirty="0"/>
              <a:t> </a:t>
            </a:r>
            <a:r>
              <a:rPr lang="pt-BR" sz="700" dirty="0" err="1"/>
              <a:t>growth</a:t>
            </a:r>
            <a:r>
              <a:rPr lang="pt-BR" sz="700" dirty="0"/>
              <a:t> </a:t>
            </a:r>
            <a:r>
              <a:rPr lang="pt-BR" sz="700" dirty="0" err="1"/>
              <a:t>hormone</a:t>
            </a:r>
            <a:r>
              <a:rPr lang="pt-BR" sz="700" dirty="0"/>
              <a:t>. In </a:t>
            </a:r>
            <a:r>
              <a:rPr lang="pt-BR" sz="700" dirty="0" err="1"/>
              <a:t>this</a:t>
            </a:r>
            <a:r>
              <a:rPr lang="pt-BR" sz="700" dirty="0"/>
              <a:t> </a:t>
            </a:r>
            <a:r>
              <a:rPr lang="pt-BR" sz="700" dirty="0" err="1"/>
              <a:t>picture</a:t>
            </a:r>
            <a:r>
              <a:rPr lang="pt-BR" sz="700" dirty="0"/>
              <a:t> </a:t>
            </a:r>
            <a:r>
              <a:rPr lang="pt-BR" sz="700" dirty="0" err="1"/>
              <a:t>she</a:t>
            </a:r>
            <a:r>
              <a:rPr lang="pt-BR" sz="700" dirty="0"/>
              <a:t> </a:t>
            </a:r>
            <a:r>
              <a:rPr lang="pt-BR" sz="700" dirty="0" err="1"/>
              <a:t>was</a:t>
            </a:r>
            <a:r>
              <a:rPr lang="pt-BR" sz="700" dirty="0"/>
              <a:t> 18cm </a:t>
            </a:r>
            <a:r>
              <a:rPr lang="pt-BR" sz="700" dirty="0" err="1"/>
              <a:t>shorter</a:t>
            </a:r>
            <a:r>
              <a:rPr lang="pt-BR" sz="700" dirty="0"/>
              <a:t> </a:t>
            </a:r>
            <a:r>
              <a:rPr lang="pt-BR" sz="700" dirty="0" err="1"/>
              <a:t>than</a:t>
            </a:r>
            <a:r>
              <a:rPr lang="pt-BR" sz="700" dirty="0"/>
              <a:t> </a:t>
            </a:r>
            <a:r>
              <a:rPr lang="pt-BR" sz="700" dirty="0" err="1"/>
              <a:t>her</a:t>
            </a:r>
            <a:r>
              <a:rPr lang="pt-BR" sz="700" dirty="0"/>
              <a:t> </a:t>
            </a:r>
            <a:r>
              <a:rPr lang="pt-BR" sz="700" dirty="0" err="1"/>
              <a:t>sister</a:t>
            </a:r>
            <a:r>
              <a:rPr lang="pt-BR" sz="700" dirty="0"/>
              <a:t>, </a:t>
            </a:r>
            <a:r>
              <a:rPr lang="pt-BR" sz="700" dirty="0" err="1"/>
              <a:t>despite</a:t>
            </a:r>
            <a:r>
              <a:rPr lang="pt-BR" sz="700" dirty="0"/>
              <a:t> </a:t>
            </a:r>
            <a:r>
              <a:rPr lang="pt-BR" sz="700" dirty="0" err="1"/>
              <a:t>being</a:t>
            </a:r>
            <a:r>
              <a:rPr lang="pt-BR" sz="700" dirty="0"/>
              <a:t> </a:t>
            </a:r>
            <a:r>
              <a:rPr lang="pt-BR" sz="700" dirty="0" err="1"/>
              <a:t>one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a </a:t>
            </a:r>
            <a:r>
              <a:rPr lang="pt-BR" sz="700" dirty="0" err="1"/>
              <a:t>half</a:t>
            </a:r>
            <a:r>
              <a:rPr lang="pt-BR" sz="700" dirty="0"/>
              <a:t> </a:t>
            </a:r>
            <a:r>
              <a:rPr lang="pt-BR" sz="700" dirty="0" err="1"/>
              <a:t>years</a:t>
            </a:r>
            <a:r>
              <a:rPr lang="pt-BR" sz="700" dirty="0"/>
              <a:t> </a:t>
            </a:r>
            <a:r>
              <a:rPr lang="pt-BR" sz="700" dirty="0" err="1"/>
              <a:t>older</a:t>
            </a:r>
            <a:r>
              <a:rPr lang="pt-BR" sz="700" dirty="0"/>
              <a:t>. </a:t>
            </a:r>
            <a:r>
              <a:rPr lang="pt-BR" sz="700" dirty="0">
                <a:hlinkClick r:id="rId5"/>
              </a:rPr>
              <a:t>http</a:t>
            </a:r>
            <a:r>
              <a:rPr lang="pt-BR" sz="700" dirty="0" smtClean="0">
                <a:hlinkClick r:id="rId5"/>
              </a:rPr>
              <a:t>://</a:t>
            </a:r>
            <a:r>
              <a:rPr lang="pt-BR" sz="700" dirty="0" smtClean="0"/>
              <a:t>encontrado</a:t>
            </a:r>
            <a:endParaRPr lang="pt-BR" sz="700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59113" y="6508750"/>
            <a:ext cx="3254375" cy="3048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pt-BR" sz="1400">
                <a:hlinkClick r:id="rId6"/>
              </a:rPr>
              <a:t>http://www.altonweb.com/history/wadlow/</a:t>
            </a:r>
            <a:r>
              <a:rPr lang="pt-B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o_psi_acrome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1757363" cy="24209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446088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67175" y="1916113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Repare na estrutura óssea da face e das mãos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4213" y="1052513"/>
            <a:ext cx="8280400" cy="5545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746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  <p:pic>
        <p:nvPicPr>
          <p:cNvPr id="48135" name="Picture 7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079750" cy="3841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4"/>
          <a:srcRect l="24150" t="21704" r="3865" b="8167"/>
          <a:stretch>
            <a:fillRect/>
          </a:stretch>
        </p:blipFill>
        <p:spPr bwMode="auto">
          <a:xfrm>
            <a:off x="6084888" y="1125538"/>
            <a:ext cx="28082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/>
          <a:srcRect l="24150" t="20456" r="2950" b="9387"/>
          <a:stretch>
            <a:fillRect/>
          </a:stretch>
        </p:blipFill>
        <p:spPr bwMode="auto">
          <a:xfrm>
            <a:off x="6084888" y="3141663"/>
            <a:ext cx="28082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568325" y="1438275"/>
          <a:ext cx="3571875" cy="2942273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448175" y="2733675"/>
            <a:ext cx="24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100"/>
          </a:p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/>
        </p:nvGraphicFramePr>
        <p:xfrm>
          <a:off x="4867275" y="1511300"/>
          <a:ext cx="3808413" cy="2988310"/>
        </p:xfrm>
        <a:graphic>
          <a:graphicData uri="http://schemas.openxmlformats.org/drawingml/2006/table">
            <a:tbl>
              <a:tblPr/>
              <a:tblGrid>
                <a:gridCol w="3808413"/>
              </a:tblGrid>
              <a:tr h="262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61" name="Picture 17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8" descr="fig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590550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68313" y="16351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Acromegalia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Um tumor </a:t>
            </a:r>
            <a:r>
              <a:rPr lang="pt-BR" b="1" dirty="0" err="1" smtClean="0"/>
              <a:t>secretante</a:t>
            </a:r>
            <a:r>
              <a:rPr lang="pt-BR" b="1" dirty="0" smtClean="0"/>
              <a:t> de hormônio do crescimento após a adolescência pode causar o aumento das dimensões dos tecidos moles e dos ossos, pois a secreção excessiva desse hormônio não é mais capaz de promover o aumento da estatura</a:t>
            </a:r>
          </a:p>
          <a:p>
            <a:r>
              <a:rPr lang="pt-BR" b="1" dirty="0" smtClean="0"/>
              <a:t>Uma pessoa acromegálica é o mesmo que um gigante exceto pela incapacidade de seus ossos longos já “fundidos” crescerem, o que faz com que sua estatura permaneça normal enquanto outras características do seu corpo apresentam um crescimento desproporcional.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rgbClr val="006600"/>
                </a:solidFill>
              </a:rPr>
              <a:t>HORMÔNIO ESTIMULANTE DA TIREÓIDE (TSH) (TIROTROPINA</a:t>
            </a:r>
            <a:r>
              <a:rPr lang="pt-BR" sz="3600" b="1" dirty="0" smtClean="0">
                <a:solidFill>
                  <a:srgbClr val="006600"/>
                </a:solidFill>
              </a:rPr>
              <a:t>) </a:t>
            </a:r>
            <a:r>
              <a:rPr lang="pt-BR" sz="3600" b="1" dirty="0" smtClean="0"/>
              <a:t>– controla a secreção da glândula 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interna.coceducacao.com.br/ebook/content/pictures/2002-71-142-49-50-i005b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0072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FF0066"/>
                </a:solidFill>
              </a:rPr>
              <a:t>HORMÔNIO ADRENOCORTICOTRÓPICO  (ACTH) (ADRENOCORTICOTROPINA) </a:t>
            </a:r>
            <a:r>
              <a:rPr lang="pt-BR" sz="3100" b="1" dirty="0" smtClean="0"/>
              <a:t>– estimula o córtex da supra-renal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psiqweb.net/wp-content/uploads/2015/10/hip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64373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GONADOTRÓPICOS OU GONADOTROPINAS – </a:t>
            </a:r>
            <a:r>
              <a:rPr lang="pt-BR" b="1" dirty="0" smtClean="0"/>
              <a:t>têm sua ação sobre as gônadas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 FOLÍCULO-ESTIMULANTE (FSH) </a:t>
            </a:r>
            <a:r>
              <a:rPr lang="pt-BR" sz="4000" b="1" dirty="0" smtClean="0"/>
              <a:t>– estimula a produção de espermatozóides pelos testículos e a produção de ovócitos e estrógenos pelos ovários 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HORMÔNIO LUTEINIZANTE (LH) </a:t>
            </a:r>
            <a:r>
              <a:rPr lang="pt-BR" sz="4000" b="1" dirty="0" smtClean="0"/>
              <a:t>– estimula a secreção de testosterona,  estrógenos e progesterona e a ovulação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GLÂNDULAS ENDÓCRINAS</a:t>
            </a:r>
            <a:br>
              <a:rPr lang="pt-BR" sz="5300" b="1" dirty="0" smtClean="0">
                <a:solidFill>
                  <a:srgbClr val="0070C0"/>
                </a:solidFill>
              </a:rPr>
            </a:br>
            <a:r>
              <a:rPr lang="pt-BR" sz="5300" b="1" dirty="0" smtClean="0">
                <a:solidFill>
                  <a:srgbClr val="0070C0"/>
                </a:solidFill>
              </a:rPr>
              <a:t> </a:t>
            </a:r>
            <a:r>
              <a:rPr lang="pt-BR" sz="5300" b="1" dirty="0" smtClean="0">
                <a:solidFill>
                  <a:srgbClr val="00B050"/>
                </a:solidFill>
              </a:rPr>
              <a:t>(secreção interna)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/>
              <a:t>sem ductos, produzem substâncias reguladoras — os hormônios — lançando-as diretamente na corrente sanguínea</a:t>
            </a:r>
          </a:p>
          <a:p>
            <a:r>
              <a:rPr lang="pt-BR" sz="4000" dirty="0" smtClean="0"/>
              <a:t> Ex.: hipófise, tireóide, paratireóides, pâncreas endócrino (ilhotas de </a:t>
            </a:r>
            <a:r>
              <a:rPr lang="pt-BR" sz="4000" dirty="0" err="1" smtClean="0"/>
              <a:t>Langerhans</a:t>
            </a:r>
            <a:r>
              <a:rPr lang="pt-BR" sz="4000" dirty="0" smtClean="0"/>
              <a:t>), </a:t>
            </a:r>
            <a:r>
              <a:rPr lang="pt-BR" sz="4000" dirty="0" err="1" smtClean="0"/>
              <a:t>supra-renais</a:t>
            </a:r>
            <a:r>
              <a:rPr lang="pt-BR" sz="4000" dirty="0" smtClean="0"/>
              <a:t>, </a:t>
            </a:r>
            <a:r>
              <a:rPr lang="pt-BR" sz="4000" dirty="0" smtClean="0"/>
              <a:t>gônadas, etc.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proyecto-bebe.es/upload/cntimg/Anatomia/lh_fsh_pro_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://www.dsdgenetics.org/images/HPG_axis_p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veriana.edu.co/Facultades/Ciencias/neurobioquimica/libros/neurobioquimica/los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HORMÔNIO MELANÓCITO-ESTIMULANTE (MSH) </a:t>
            </a:r>
            <a:r>
              <a:rPr lang="pt-BR" b="1" dirty="0" smtClean="0"/>
              <a:t>– afeta a pigmentação da pele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87.servimg.com/u/f87/12/37/38/55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21510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ENDOCRINOLOGIA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Estudo da comunicação intra e extracelular por moléculas conhecidas como HORMÔNIOS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HORMÔNIO </a:t>
            </a:r>
            <a:br>
              <a:rPr lang="pt-BR" sz="54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(Gr. </a:t>
            </a:r>
            <a:r>
              <a:rPr lang="pt-BR" sz="4000" b="1" i="1" dirty="0" err="1" smtClean="0">
                <a:solidFill>
                  <a:srgbClr val="FF0000"/>
                </a:solidFill>
              </a:rPr>
              <a:t>hormaein</a:t>
            </a:r>
            <a:r>
              <a:rPr lang="pt-BR" sz="4000" b="1" dirty="0" smtClean="0">
                <a:solidFill>
                  <a:srgbClr val="FF0000"/>
                </a:solidFill>
              </a:rPr>
              <a:t>, excitar)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Substância química (MENSAGEIRO) produzida por uma glândula especializada e transportada a um órgão alvo onde é produzida uma resposta reguladora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regulador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estimulante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inibidor)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funções orgânicas (crescimento, metabolismo, reprodução, etc.), concorrendo para a manutenção do equilíbrio do meio interno (homeostase)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AÇÕES DOS HORMÔNIOS: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regulam...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00660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a composição química e o volume do meio interno</a:t>
            </a:r>
          </a:p>
          <a:p>
            <a:pPr lvl="0"/>
            <a:r>
              <a:rPr lang="pt-BR" sz="4000" dirty="0" smtClean="0"/>
              <a:t>o metabolismo e o equilíbrio energético</a:t>
            </a:r>
          </a:p>
          <a:p>
            <a:pPr lvl="0"/>
            <a:r>
              <a:rPr lang="pt-BR" sz="4000" dirty="0" smtClean="0"/>
              <a:t>a contração das fibras musculares lisas e cardíacas e a secreção glandular</a:t>
            </a:r>
          </a:p>
          <a:p>
            <a:pPr lvl="0"/>
            <a:r>
              <a:rPr lang="pt-BR" sz="4000" dirty="0" smtClean="0"/>
              <a:t>certas atividades do sistema imunológico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60476</TotalTime>
  <Words>1242</Words>
  <Application>Microsoft Office PowerPoint</Application>
  <PresentationFormat>Apresentação na tela (4:3)</PresentationFormat>
  <Paragraphs>145</Paragraphs>
  <Slides>63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Apresentação do PowerPoint</vt:lpstr>
      <vt:lpstr>Apresentação do PowerPoint</vt:lpstr>
      <vt:lpstr>SISTEMA ENDÓCRINO</vt:lpstr>
      <vt:lpstr>GLÂNDULA</vt:lpstr>
      <vt:lpstr>GLÂNDULAS EXÓCRINAS  (secreção externa) </vt:lpstr>
      <vt:lpstr>GLÂNDULAS ENDÓCRINAS  (secreção interna) </vt:lpstr>
      <vt:lpstr>ENDOCRINOLOGIA </vt:lpstr>
      <vt:lpstr>HORMÔNIO  (Gr. hormaein, excitar)</vt:lpstr>
      <vt:lpstr>AS AÇÕES DOS HORMÔNIOS: regulam...</vt:lpstr>
      <vt:lpstr>MECANISMOS DA AÇÃO HORMONAL </vt:lpstr>
      <vt:lpstr>CLASSIFICAÇÃO QUÍMICA </vt:lpstr>
      <vt:lpstr>PROTEÍNAS E POLIPEPTÍDEOS Hormônios secretados por  </vt:lpstr>
      <vt:lpstr>ESTERÓIDES Hormônios secretados por</vt:lpstr>
      <vt:lpstr>DERIVADOS DO AMINOÁCIDO TIROSINA Hormônios secretados por</vt:lpstr>
      <vt:lpstr>HORMÔNIOS PROTÉICOS E POLIPEPTÍDICOS </vt:lpstr>
      <vt:lpstr>HORMÔNIOS ESTERÓIDES </vt:lpstr>
      <vt:lpstr>MECANISMOS DA AÇÃO HORMONAL </vt:lpstr>
      <vt:lpstr>MECANISMOS DA AÇÃO HORMONAL </vt:lpstr>
      <vt:lpstr>RECEPTORES HORMONAIS E SUA ATIVAÇÃO </vt:lpstr>
      <vt:lpstr>MECANISMOS DE AÇÃO HORMONAL Hormônios protéicos e hormônios esteróides</vt:lpstr>
      <vt:lpstr>Apresentação do PowerPoint</vt:lpstr>
      <vt:lpstr>Apresentação do PowerPoint</vt:lpstr>
      <vt:lpstr>MECANISMOS DE AÇÃO HORMONAL:  exemplos de retroalimentação  negativa </vt:lpstr>
      <vt:lpstr>Apresentação do PowerPoint</vt:lpstr>
      <vt:lpstr>Apresentação do PowerPoint</vt:lpstr>
      <vt:lpstr>Apresentação do PowerPoint</vt:lpstr>
      <vt:lpstr>Apresentação do PowerPoint</vt:lpstr>
      <vt:lpstr>HIPÓFISE (Pituitária) </vt:lpstr>
      <vt:lpstr>Apresentação do PowerPoint</vt:lpstr>
      <vt:lpstr>HIPÓFISE</vt:lpstr>
      <vt:lpstr>Apresentação do PowerPoint</vt:lpstr>
      <vt:lpstr>Apresentação do PowerPoint</vt:lpstr>
      <vt:lpstr>Apresentação do PowerPoint</vt:lpstr>
      <vt:lpstr>IMPORTÂNCIA DO HIPOTÁLAMO</vt:lpstr>
      <vt:lpstr>Apresentação do PowerPoint</vt:lpstr>
      <vt:lpstr>Apresentação do PowerPoint</vt:lpstr>
      <vt:lpstr>Apresentação do PowerPoint</vt:lpstr>
      <vt:lpstr>Apresentação do PowerPoint</vt:lpstr>
      <vt:lpstr>HORMÔNIO ANTIDIURÉTICO OU VASOPRESSINA(ADH)</vt:lpstr>
      <vt:lpstr>Apresentação do PowerPoint</vt:lpstr>
      <vt:lpstr> OCITOCINA (OT) – estimula a contração das células musculares lisas do útero grávido e as células contráteis das glândulas mamárias. </vt:lpstr>
      <vt:lpstr>Apresentação do PowerPoint</vt:lpstr>
      <vt:lpstr>Apresentação do PowerPoint</vt:lpstr>
      <vt:lpstr>Apresentação do PowerPoint</vt:lpstr>
      <vt:lpstr>Apresentação do PowerPoint</vt:lpstr>
      <vt:lpstr>HIPÓFISE ANTERIOR OU ADENOHIPÓFISE</vt:lpstr>
      <vt:lpstr>HORMÔNIO PROLACTINA </vt:lpstr>
      <vt:lpstr>PROLACTINA (PRL) – inicia e mantém a produção de leite pelas glândulas mamárias  </vt:lpstr>
      <vt:lpstr>Apresentação do PowerPoint</vt:lpstr>
      <vt:lpstr> HORMÔNIO DO CRESCIMENTO (GH)– controla o crescimento geral do corpo e regula o metabolismo </vt:lpstr>
      <vt:lpstr>Apresentação do PowerPoint</vt:lpstr>
      <vt:lpstr>Apresentação do PowerPoint</vt:lpstr>
      <vt:lpstr>Apresentação do PowerPoint</vt:lpstr>
      <vt:lpstr>Apresentação do PowerPoint</vt:lpstr>
      <vt:lpstr>Acromegalia </vt:lpstr>
      <vt:lpstr> HORMÔNIO ESTIMULANTE DA TIREÓIDE (TSH) (TIROTROPINA) – controla a secreção da glândula tireóide </vt:lpstr>
      <vt:lpstr>Apresentação do PowerPoint</vt:lpstr>
      <vt:lpstr> HORMÔNIO ADRENOCORTICOTRÓPICO  (ACTH) (ADRENOCORTICOTROPINA) – estimula o córtex da supra-renal </vt:lpstr>
      <vt:lpstr>HORMÔNIOS GONADOTRÓPICOS OU GONADOTROPINAS – têm sua ação sobre as gônadas </vt:lpstr>
      <vt:lpstr> </vt:lpstr>
      <vt:lpstr>Apresentação do PowerPoint</vt:lpstr>
      <vt:lpstr>Apresentação do PowerPoint</vt:lpstr>
      <vt:lpstr> HORMÔNIO MELANÓCITO-ESTIMULANTE (MSH) – afeta a pigmentação da pele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Isabela</cp:lastModifiedBy>
  <cp:revision>145</cp:revision>
  <dcterms:created xsi:type="dcterms:W3CDTF">2016-04-21T19:34:14Z</dcterms:created>
  <dcterms:modified xsi:type="dcterms:W3CDTF">2019-08-19T19:48:46Z</dcterms:modified>
</cp:coreProperties>
</file>