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3" r:id="rId3"/>
    <p:sldId id="291" r:id="rId4"/>
    <p:sldId id="271" r:id="rId5"/>
    <p:sldId id="321" r:id="rId6"/>
    <p:sldId id="322" r:id="rId7"/>
    <p:sldId id="323" r:id="rId8"/>
    <p:sldId id="314" r:id="rId9"/>
    <p:sldId id="328" r:id="rId10"/>
    <p:sldId id="350" r:id="rId11"/>
    <p:sldId id="300" r:id="rId12"/>
    <p:sldId id="351" r:id="rId13"/>
    <p:sldId id="324" r:id="rId14"/>
    <p:sldId id="338" r:id="rId15"/>
    <p:sldId id="325" r:id="rId16"/>
    <p:sldId id="331" r:id="rId17"/>
    <p:sldId id="326" r:id="rId18"/>
    <p:sldId id="327" r:id="rId19"/>
    <p:sldId id="299" r:id="rId20"/>
    <p:sldId id="330" r:id="rId21"/>
    <p:sldId id="308" r:id="rId22"/>
    <p:sldId id="332" r:id="rId23"/>
    <p:sldId id="352" r:id="rId24"/>
    <p:sldId id="343" r:id="rId25"/>
    <p:sldId id="353" r:id="rId26"/>
    <p:sldId id="342" r:id="rId27"/>
    <p:sldId id="354" r:id="rId28"/>
    <p:sldId id="346" r:id="rId29"/>
    <p:sldId id="355" r:id="rId30"/>
    <p:sldId id="348" r:id="rId31"/>
    <p:sldId id="340" r:id="rId32"/>
    <p:sldId id="347" r:id="rId33"/>
    <p:sldId id="356" r:id="rId34"/>
    <p:sldId id="345" r:id="rId35"/>
    <p:sldId id="333" r:id="rId36"/>
    <p:sldId id="349" r:id="rId37"/>
    <p:sldId id="334" r:id="rId38"/>
    <p:sldId id="335" r:id="rId39"/>
    <p:sldId id="357" r:id="rId40"/>
    <p:sldId id="336" r:id="rId41"/>
    <p:sldId id="337" r:id="rId42"/>
    <p:sldId id="289" r:id="rId43"/>
    <p:sldId id="259" r:id="rId44"/>
    <p:sldId id="258" r:id="rId45"/>
    <p:sldId id="260" r:id="rId46"/>
    <p:sldId id="358" r:id="rId47"/>
    <p:sldId id="262" r:id="rId48"/>
    <p:sldId id="359" r:id="rId49"/>
    <p:sldId id="313" r:id="rId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6" autoAdjust="0"/>
    <p:restoredTop sz="94660"/>
  </p:normalViewPr>
  <p:slideViewPr>
    <p:cSldViewPr>
      <p:cViewPr varScale="1">
        <p:scale>
          <a:sx n="45" d="100"/>
          <a:sy n="45" d="100"/>
        </p:scale>
        <p:origin x="-6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</a:rPr>
              <a:t>SAÚDE PÚBLICA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/>
              <a:t>Práticas e conhecimentos organizados institucionalmente em uma dada sociedade com um conjunto de ações e serviços de caráter sanitário que tenham como objetivo evitar, reduzir e/ou minimizar agravos à saúde, assegurando condições para a manutenção e sustentação da vida humana. </a:t>
            </a:r>
            <a:endParaRPr lang="pt-BR" sz="4800" dirty="0" smtClean="0"/>
          </a:p>
          <a:p>
            <a:pPr algn="ctr"/>
            <a:endParaRPr lang="pt-BR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TEORIA MÍSTICA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71546"/>
            <a:ext cx="8964488" cy="578645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sz="4400" dirty="0" smtClean="0"/>
              <a:t>nas </a:t>
            </a:r>
            <a:r>
              <a:rPr lang="pt-BR" sz="4400" dirty="0" smtClean="0"/>
              <a:t>comunidades tradicionais de coletores e caçadores, a ocorrência de doenças era explicada de modo compatível com sua visão de mundo, pela influência de demônios e outras forças sobrenaturais, que conviviam com os homens e podiam ser por eles invocados ou controlados, desde que fossem utilizados os meios adequados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7671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B050"/>
                </a:solidFill>
              </a:rPr>
              <a:t>MODELO RELIGIOSO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IDADE MÉDIA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pt-BR" sz="5400" dirty="0" smtClean="0">
                <a:effectLst/>
              </a:rPr>
              <a:t>doença vista como pecado, resultado da desobediência a códigos de condutas prescritos pelos deuses e vigiados pelos sacerdotes, sendo atribuído ao enfermo a responsabilidade, individual ou coletiva por seus sofrimentos.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3600" dirty="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b="1" dirty="0" smtClean="0">
                <a:solidFill>
                  <a:srgbClr val="00B050"/>
                </a:solidFill>
              </a:rPr>
              <a:t>MODELO RELIGIOSO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IDADE MÉDIA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pt-BR" sz="4800" dirty="0" smtClean="0">
                <a:latin typeface="Calibri" pitchFamily="34" charset="0"/>
                <a:sym typeface="Wingdings" pitchFamily="2" charset="2"/>
              </a:rPr>
              <a:t>CRISTIANISMO </a:t>
            </a:r>
            <a:r>
              <a:rPr lang="pt-BR" sz="4800" dirty="0" smtClean="0">
                <a:latin typeface="Calibri" pitchFamily="34" charset="0"/>
                <a:sym typeface="Wingdings" pitchFamily="2" charset="2"/>
              </a:rPr>
              <a:t>- o pecado como responsável pelos males físicos, como castigos justos e vindos de Deus</a:t>
            </a:r>
          </a:p>
          <a:p>
            <a:r>
              <a:rPr lang="pt-BR" sz="4800" dirty="0" smtClean="0">
                <a:latin typeface="Calibri" pitchFamily="34" charset="0"/>
                <a:sym typeface="Wingdings" pitchFamily="2" charset="2"/>
              </a:rPr>
              <a:t>introdução de um mau espírito que dominava a alma e o corpo do doente 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3600" dirty="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8315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r>
              <a:rPr lang="pt-BR" sz="6000" dirty="0" smtClean="0"/>
              <a:t>“Eu sou o Senhor, e é saúde que te trago” (Êxodo 15, 26)</a:t>
            </a:r>
          </a:p>
          <a:p>
            <a:endParaRPr lang="pt-BR" sz="6000" dirty="0" smtClean="0"/>
          </a:p>
          <a:p>
            <a:r>
              <a:rPr lang="pt-BR" sz="6000" dirty="0" smtClean="0"/>
              <a:t>“De Deus vem toda a cura” (Eclesiastes, 38, 1-9)</a:t>
            </a:r>
            <a:endParaRPr lang="pt-BR" sz="6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HISTÓRICO SAÚDE- DOENÇA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5860"/>
            <a:ext cx="9144000" cy="481014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3600" dirty="0" smtClean="0">
                <a:effectLst/>
              </a:rPr>
              <a:t>Durante o século XIV teve início uma pandemia de peste que devastou a Europa, eliminando mais de um quarto da população, desorganizando o processo social e trazendo outras concepções sobre saúde e doença. No Ocidente criou-se então toda uma cultura centrada no horror e na convivência com a morte, impondo-se as idéias de culpa e de pecado. Judeus e mulheres acusadas de feitiçaria foram massacrados, enquanto todas as diferentes práticas médicas se mostravam absolutamente ineficazes.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HISTÓRICO SAÚDE- DOENÇA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9144000" cy="518728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4000" dirty="0" smtClean="0">
                <a:effectLst/>
              </a:rPr>
              <a:t>Na Grécia, com a escola de Hipócrates, e já sob uma cultura que privilegiava uma reflexão filosófica acerca do mundo e a observação cuidadosa da natureza, uma medicina de elite pode ser implementada, tendo como princípio o equilíbrio entre o indivíduo e seu ambiente </a:t>
            </a:r>
          </a:p>
          <a:p>
            <a:pPr eaLnBrk="1" hangingPunct="1">
              <a:lnSpc>
                <a:spcPct val="80000"/>
              </a:lnSpc>
            </a:pPr>
            <a:r>
              <a:rPr lang="pt-BR" sz="4000" dirty="0" smtClean="0">
                <a:effectLst/>
              </a:rPr>
              <a:t>Era uma medicina centrada no cuidado do corpo, onde o papel do médico era procurar colaborar na restauração da harmonia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BR" sz="3600" b="1" dirty="0" smtClean="0">
                <a:solidFill>
                  <a:srgbClr val="FF0000"/>
                </a:solidFill>
                <a:latin typeface="Calibri" pitchFamily="34" charset="0"/>
              </a:rPr>
              <a:t>A CULTURA CLÁSSICA GREGA E AS RAÍZES DA MEDICINA OCIDENTAL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8572560" cy="509747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3600" dirty="0" smtClean="0">
                <a:latin typeface="Calibri" pitchFamily="34" charset="0"/>
              </a:rPr>
              <a:t>Os gregos procuraram uma explicação racional para as doenças fundamentando a Medicina Científica</a:t>
            </a:r>
          </a:p>
          <a:p>
            <a:pPr eaLnBrk="1" hangingPunct="1"/>
            <a:r>
              <a:rPr lang="pt-BR" sz="3600" dirty="0" smtClean="0">
                <a:latin typeface="Calibri" pitchFamily="34" charset="0"/>
              </a:rPr>
              <a:t>Descartaram os elementos mágicos e religiosos</a:t>
            </a:r>
          </a:p>
          <a:p>
            <a:pPr>
              <a:lnSpc>
                <a:spcPct val="90000"/>
              </a:lnSpc>
            </a:pPr>
            <a:r>
              <a:rPr lang="pt-BR" sz="3600" dirty="0" smtClean="0">
                <a:latin typeface="Calibri" pitchFamily="34" charset="0"/>
              </a:rPr>
              <a:t>Hipócrates foi seu fundador</a:t>
            </a:r>
          </a:p>
          <a:p>
            <a:pPr>
              <a:lnSpc>
                <a:spcPct val="90000"/>
              </a:lnSpc>
            </a:pPr>
            <a:r>
              <a:rPr lang="pt-BR" sz="3600" dirty="0" smtClean="0">
                <a:latin typeface="Calibri" pitchFamily="34" charset="0"/>
              </a:rPr>
              <a:t>O diagnóstico hipocrático segue o roteiro da exploração sensorial, da comunicação oral e do raciocínio, válido até nos dias de hoje</a:t>
            </a:r>
            <a:endParaRPr lang="pt-BR" sz="3600" b="1" dirty="0" smtClean="0">
              <a:latin typeface="Calibri" pitchFamily="34" charset="0"/>
            </a:endParaRPr>
          </a:p>
          <a:p>
            <a:pPr eaLnBrk="1" hangingPunct="1"/>
            <a:endParaRPr lang="pt-BR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BR" sz="3600" b="1" dirty="0" smtClean="0">
                <a:solidFill>
                  <a:srgbClr val="FF0000"/>
                </a:solidFill>
                <a:latin typeface="Calibri" pitchFamily="34" charset="0"/>
              </a:rPr>
              <a:t>A CULTURA CLÁSSICA GREGA E AS RAÍZES DA MEDICINA OCIDENTAL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14422"/>
            <a:ext cx="8820472" cy="545466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pt-BR" sz="4400" dirty="0" smtClean="0">
                <a:latin typeface="Calibri" pitchFamily="34" charset="0"/>
              </a:rPr>
              <a:t>Fatores </a:t>
            </a:r>
            <a:r>
              <a:rPr lang="pt-BR" sz="4400" dirty="0" smtClean="0">
                <a:latin typeface="Calibri" pitchFamily="34" charset="0"/>
              </a:rPr>
              <a:t>fundamentais para o surgimento das doenças:</a:t>
            </a:r>
          </a:p>
          <a:p>
            <a:pPr eaLnBrk="1" hangingPunct="1"/>
            <a:r>
              <a:rPr lang="pt-BR" sz="4400" dirty="0" smtClean="0">
                <a:solidFill>
                  <a:srgbClr val="0000FF"/>
                </a:solidFill>
                <a:latin typeface="Calibri" pitchFamily="34" charset="0"/>
              </a:rPr>
              <a:t>       Ambiente</a:t>
            </a:r>
          </a:p>
          <a:p>
            <a:pPr eaLnBrk="1" hangingPunct="1"/>
            <a:r>
              <a:rPr lang="pt-BR" sz="4400" dirty="0" smtClean="0">
                <a:solidFill>
                  <a:srgbClr val="0000FF"/>
                </a:solidFill>
                <a:latin typeface="Calibri" pitchFamily="34" charset="0"/>
              </a:rPr>
              <a:t>       Sazonalidade</a:t>
            </a:r>
          </a:p>
          <a:p>
            <a:pPr eaLnBrk="1" hangingPunct="1"/>
            <a:r>
              <a:rPr lang="pt-BR" sz="4400" dirty="0" smtClean="0">
                <a:solidFill>
                  <a:srgbClr val="0000FF"/>
                </a:solidFill>
                <a:latin typeface="Calibri" pitchFamily="34" charset="0"/>
              </a:rPr>
              <a:t>       Trabalho</a:t>
            </a:r>
          </a:p>
          <a:p>
            <a:pPr eaLnBrk="1" hangingPunct="1"/>
            <a:r>
              <a:rPr lang="pt-BR" sz="4400" dirty="0" smtClean="0">
                <a:solidFill>
                  <a:srgbClr val="0000FF"/>
                </a:solidFill>
                <a:latin typeface="Calibri" pitchFamily="34" charset="0"/>
              </a:rPr>
              <a:t>       Posição social</a:t>
            </a:r>
            <a:r>
              <a:rPr lang="pt-BR" sz="3600" b="1" dirty="0" smtClean="0">
                <a:latin typeface="Calibri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  <a:latin typeface="Calibri" pitchFamily="34" charset="0"/>
              </a:rPr>
              <a:t>MEDICINA GREGA </a:t>
            </a:r>
            <a:endParaRPr lang="pt-BR" sz="5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28736"/>
            <a:ext cx="9144000" cy="509588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4000" dirty="0" smtClean="0">
                <a:latin typeface="Calibri" pitchFamily="34" charset="0"/>
              </a:rPr>
              <a:t>Outros profissionais além de médico. </a:t>
            </a:r>
          </a:p>
          <a:p>
            <a:pPr eaLnBrk="1" hangingPunct="1"/>
            <a:r>
              <a:rPr lang="pt-BR" sz="4000" dirty="0" smtClean="0">
                <a:latin typeface="Calibri" pitchFamily="34" charset="0"/>
              </a:rPr>
              <a:t>Filósofos cultivavam a “arte”da cura,cujo princípio básico exigia a 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</a:rPr>
              <a:t>harmonia entre o corpo e a alma</a:t>
            </a:r>
            <a:endParaRPr lang="pt-BR" sz="4000" dirty="0" smtClean="0">
              <a:latin typeface="Calibri" pitchFamily="34" charset="0"/>
            </a:endParaRPr>
          </a:p>
          <a:p>
            <a:pPr eaLnBrk="1" hangingPunct="1"/>
            <a:r>
              <a:rPr lang="pt-BR" sz="4000" dirty="0" smtClean="0">
                <a:latin typeface="Calibri" pitchFamily="34" charset="0"/>
              </a:rPr>
              <a:t>Surge o cuidado com o corpo através das ginásticas e esportes (as olimpíadas),com pouca roupa e em harmonia com a natureza </a:t>
            </a:r>
          </a:p>
          <a:p>
            <a:pPr eaLnBrk="1" hangingPunct="1">
              <a:buFont typeface="Wingdings" pitchFamily="2" charset="2"/>
              <a:buNone/>
            </a:pPr>
            <a:endParaRPr lang="pt-BR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b="1" dirty="0" smtClean="0">
                <a:solidFill>
                  <a:srgbClr val="0070C0"/>
                </a:solidFill>
              </a:rPr>
              <a:t>TEORIA DOS MIASMAS (GASES)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Maus ares</a:t>
            </a:r>
          </a:p>
          <a:p>
            <a:r>
              <a:rPr lang="pt-BR" sz="5400" dirty="0" smtClean="0"/>
              <a:t>emanações de regiões insalubres capazes de causar doenças como a malária</a:t>
            </a:r>
            <a:endParaRPr lang="pt-BR" sz="54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</a:rPr>
              <a:t>SAÚDE PÚBLICA/COLETIVA 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4000" dirty="0" smtClean="0">
                <a:latin typeface="Calibri" pitchFamily="34" charset="0"/>
                <a:sym typeface="Wingdings" pitchFamily="2" charset="2"/>
              </a:rPr>
              <a:t>Propõem um novo modo de organização do processo de trabalho em saúde que enfatiza a </a:t>
            </a:r>
            <a:r>
              <a:rPr lang="pt-BR" sz="4000" b="1" dirty="0" smtClean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promoção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pt-BR" sz="4000" dirty="0" smtClean="0">
                <a:latin typeface="Calibri" pitchFamily="34" charset="0"/>
                <a:sym typeface="Wingdings" pitchFamily="2" charset="2"/>
              </a:rPr>
              <a:t>da saúde, a </a:t>
            </a:r>
            <a:r>
              <a:rPr lang="pt-BR" sz="4000" b="1" dirty="0" smtClean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prevenção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pt-BR" sz="4000" dirty="0" smtClean="0">
                <a:latin typeface="Calibri" pitchFamily="34" charset="0"/>
                <a:sym typeface="Wingdings" pitchFamily="2" charset="2"/>
              </a:rPr>
              <a:t>de riscos e agravos, a </a:t>
            </a:r>
            <a:r>
              <a:rPr lang="pt-BR" sz="4000" b="1" dirty="0" smtClean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reorientação da assistência</a:t>
            </a:r>
            <a:r>
              <a:rPr lang="pt-BR" sz="4000" dirty="0" smtClean="0">
                <a:latin typeface="Calibri" pitchFamily="34" charset="0"/>
                <a:sym typeface="Wingdings" pitchFamily="2" charset="2"/>
              </a:rPr>
              <a:t> aos doentes e a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pt-BR" sz="4000" b="1" dirty="0" smtClean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melhoria da qualidade de vida</a:t>
            </a:r>
            <a:r>
              <a:rPr lang="pt-BR" sz="4000" dirty="0" smtClean="0">
                <a:latin typeface="Calibri" pitchFamily="34" charset="0"/>
                <a:sym typeface="Wingdings" pitchFamily="2" charset="2"/>
              </a:rPr>
              <a:t>, privilegiando mudanças nos modos de vida e nas relações sociais envolvidas no cuidado à saúde da população.</a:t>
            </a:r>
            <a:endParaRPr lang="pt-BR" sz="4000" dirty="0" smtClean="0">
              <a:latin typeface="Calibri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00B050"/>
                </a:solidFill>
                <a:latin typeface="Calibri" pitchFamily="34" charset="0"/>
              </a:rPr>
              <a:t>MEDICINAS CLÁSSICAS DA ÍNDIA E CHINA</a:t>
            </a:r>
            <a:endParaRPr lang="pt-BR" sz="4000" dirty="0" smtClean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712968" cy="5949280"/>
          </a:xfrm>
        </p:spPr>
        <p:txBody>
          <a:bodyPr>
            <a:noAutofit/>
          </a:bodyPr>
          <a:lstStyle/>
          <a:p>
            <a:r>
              <a:rPr lang="pt-BR" sz="3600" dirty="0" smtClean="0">
                <a:latin typeface="Calibri" pitchFamily="34" charset="0"/>
              </a:rPr>
              <a:t>a </a:t>
            </a:r>
            <a:r>
              <a:rPr lang="pt-BR" sz="3600" dirty="0" smtClean="0">
                <a:solidFill>
                  <a:srgbClr val="0000FF"/>
                </a:solidFill>
                <a:latin typeface="Calibri" pitchFamily="34" charset="0"/>
              </a:rPr>
              <a:t>doença </a:t>
            </a:r>
            <a:r>
              <a:rPr lang="pt-BR" sz="3600" dirty="0" smtClean="0">
                <a:latin typeface="Calibri" pitchFamily="34" charset="0"/>
              </a:rPr>
              <a:t>era vista como </a:t>
            </a:r>
            <a:r>
              <a:rPr lang="pt-BR" sz="3600" dirty="0" smtClean="0">
                <a:solidFill>
                  <a:srgbClr val="0000FF"/>
                </a:solidFill>
                <a:latin typeface="Calibri" pitchFamily="34" charset="0"/>
              </a:rPr>
              <a:t>desequilíbrio</a:t>
            </a:r>
            <a:r>
              <a:rPr lang="pt-BR" sz="3600" dirty="0" smtClean="0">
                <a:latin typeface="Calibri" pitchFamily="34" charset="0"/>
              </a:rPr>
              <a:t> entre os elementos chamados humores,que compõem o organismo humano,onde a </a:t>
            </a:r>
            <a:r>
              <a:rPr lang="pt-BR" sz="3600" dirty="0" smtClean="0">
                <a:solidFill>
                  <a:srgbClr val="0000FF"/>
                </a:solidFill>
                <a:latin typeface="Calibri" pitchFamily="34" charset="0"/>
              </a:rPr>
              <a:t>saúde</a:t>
            </a:r>
            <a:r>
              <a:rPr lang="pt-BR" sz="3600" dirty="0" smtClean="0">
                <a:latin typeface="Calibri" pitchFamily="34" charset="0"/>
              </a:rPr>
              <a:t> é um estado de </a:t>
            </a:r>
            <a:r>
              <a:rPr lang="pt-BR" sz="3600" dirty="0" smtClean="0">
                <a:solidFill>
                  <a:srgbClr val="0000FF"/>
                </a:solidFill>
                <a:latin typeface="Calibri" pitchFamily="34" charset="0"/>
              </a:rPr>
              <a:t>ISONOMIA</a:t>
            </a:r>
            <a:r>
              <a:rPr lang="pt-BR" sz="3600" dirty="0" smtClean="0">
                <a:latin typeface="Calibri" pitchFamily="34" charset="0"/>
              </a:rPr>
              <a:t>,ou seja, de </a:t>
            </a:r>
            <a:r>
              <a:rPr lang="pt-BR" sz="3600" dirty="0" smtClean="0">
                <a:solidFill>
                  <a:srgbClr val="0000FF"/>
                </a:solidFill>
                <a:latin typeface="Calibri" pitchFamily="34" charset="0"/>
              </a:rPr>
              <a:t>harmonia perfeita</a:t>
            </a:r>
            <a:r>
              <a:rPr lang="pt-BR" sz="3600" dirty="0" smtClean="0">
                <a:latin typeface="Calibri" pitchFamily="34" charset="0"/>
              </a:rPr>
              <a:t> entre os quatro elementos que compõem o corpo humano: terra </a:t>
            </a:r>
            <a:r>
              <a:rPr lang="pt-BR" sz="3600" b="1" dirty="0" smtClean="0">
                <a:latin typeface="Calibri" pitchFamily="34" charset="0"/>
              </a:rPr>
              <a:t>(bile amarela)</a:t>
            </a:r>
            <a:r>
              <a:rPr lang="pt-BR" sz="3600" dirty="0" smtClean="0">
                <a:latin typeface="Calibri" pitchFamily="34" charset="0"/>
              </a:rPr>
              <a:t>, ar </a:t>
            </a:r>
            <a:r>
              <a:rPr lang="pt-BR" sz="3600" b="1" dirty="0" smtClean="0">
                <a:latin typeface="Calibri" pitchFamily="34" charset="0"/>
              </a:rPr>
              <a:t>(</a:t>
            </a:r>
            <a:r>
              <a:rPr lang="pt-BR" sz="3600" b="1" dirty="0" err="1" smtClean="0">
                <a:latin typeface="Calibri" pitchFamily="34" charset="0"/>
              </a:rPr>
              <a:t>pituitaria</a:t>
            </a:r>
            <a:r>
              <a:rPr lang="pt-BR" sz="3600" b="1" dirty="0" smtClean="0">
                <a:latin typeface="Calibri" pitchFamily="34" charset="0"/>
              </a:rPr>
              <a:t>),</a:t>
            </a:r>
            <a:r>
              <a:rPr lang="pt-BR" sz="3600" dirty="0" smtClean="0">
                <a:latin typeface="Calibri" pitchFamily="34" charset="0"/>
              </a:rPr>
              <a:t> água </a:t>
            </a:r>
            <a:r>
              <a:rPr lang="pt-BR" sz="3600" b="1" dirty="0" smtClean="0">
                <a:latin typeface="Calibri" pitchFamily="34" charset="0"/>
              </a:rPr>
              <a:t>(bile negra no estômago)</a:t>
            </a:r>
            <a:r>
              <a:rPr lang="pt-BR" sz="3600" dirty="0" smtClean="0">
                <a:latin typeface="Calibri" pitchFamily="34" charset="0"/>
              </a:rPr>
              <a:t>, fogo </a:t>
            </a:r>
            <a:r>
              <a:rPr lang="pt-BR" sz="3600" b="1" dirty="0" smtClean="0">
                <a:latin typeface="Calibri" pitchFamily="34" charset="0"/>
              </a:rPr>
              <a:t>(coração)</a:t>
            </a:r>
            <a:endParaRPr lang="pt-BR" sz="3600" dirty="0" smtClean="0">
              <a:latin typeface="Calibri" pitchFamily="34" charset="0"/>
            </a:endParaRPr>
          </a:p>
          <a:p>
            <a:pPr eaLnBrk="1" hangingPunct="1"/>
            <a:r>
              <a:rPr lang="pt-BR" sz="3600" dirty="0" smtClean="0">
                <a:latin typeface="Calibri" pitchFamily="34" charset="0"/>
              </a:rPr>
              <a:t> Doença</a:t>
            </a:r>
            <a:r>
              <a:rPr lang="pt-BR" sz="3600" dirty="0" smtClean="0">
                <a:latin typeface="Calibri" pitchFamily="34" charset="0"/>
                <a:sym typeface="Wingdings" pitchFamily="2" charset="2"/>
              </a:rPr>
              <a:t> desequilíbrio</a:t>
            </a:r>
          </a:p>
          <a:p>
            <a:pPr eaLnBrk="1" hangingPunct="1">
              <a:buNone/>
            </a:pPr>
            <a:r>
              <a:rPr lang="pt-BR" sz="3600" dirty="0" smtClean="0">
                <a:latin typeface="Calibri" pitchFamily="34" charset="0"/>
                <a:sym typeface="Wingdings" pitchFamily="2" charset="2"/>
              </a:rPr>
              <a:t>     Saúde  equilíbrio</a:t>
            </a:r>
            <a:endParaRPr lang="pt-BR" sz="36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HISTÓRICO SAÚDE- DOENÇA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580526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dirty="0" smtClean="0">
                <a:effectLst/>
              </a:rPr>
              <a:t>O Renascimento cultural e científico possibilitou uma maior compreensão da constituição do corpo humano, estudado detalhadamente por médicos e artistas, e as doenças, como os outros fenômenos, passaram a ser atribuídas a causas naturais.</a:t>
            </a: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effectLst/>
              </a:rPr>
              <a:t>Os grandes avanços na física mecânica e na compreensão da composição química da matéria resultaram na representação do corpo humano como uma máquina, passível de defeitos em seu funcionamento, e que, quando compreendidos, poderiam ser corrigidos.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>
              <a:defRPr/>
            </a:pPr>
            <a:r>
              <a:rPr lang="pt-BR" b="1" dirty="0" smtClean="0">
                <a:solidFill>
                  <a:srgbClr val="FF0000"/>
                </a:solidFill>
              </a:rPr>
              <a:t>TEORIA DA UNICAUSALIDADE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580526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3600" dirty="0" smtClean="0">
                <a:effectLst/>
              </a:rPr>
              <a:t>Louis Pasteur na França, com a descoberta dos micróbios (vírus e bactérias), </a:t>
            </a:r>
            <a:r>
              <a:rPr lang="pt-BR" sz="3600" i="1" dirty="0" smtClean="0">
                <a:effectLst/>
              </a:rPr>
              <a:t>agentes etiológicos, </a:t>
            </a:r>
            <a:r>
              <a:rPr lang="pt-BR" sz="3600" dirty="0" smtClean="0">
                <a:effectLst/>
              </a:rPr>
              <a:t>ou seja, aquele que causam a doença</a:t>
            </a:r>
          </a:p>
          <a:p>
            <a:pPr eaLnBrk="1" hangingPunct="1">
              <a:lnSpc>
                <a:spcPct val="80000"/>
              </a:lnSpc>
            </a:pPr>
            <a:r>
              <a:rPr lang="pt-BR" sz="3600" dirty="0" smtClean="0"/>
              <a:t>d</a:t>
            </a:r>
            <a:r>
              <a:rPr lang="pt-BR" sz="3600" dirty="0" smtClean="0">
                <a:effectLst/>
              </a:rPr>
              <a:t>evido a sua incapacidade e insuficiência para explicar a ocorrência de uma série de outros agravos à saúde do homem, essa teoria foi complementada por uma série de conhecimentos produzidos pela epidemiologia, que demonstra a </a:t>
            </a:r>
            <a:r>
              <a:rPr lang="pt-BR" sz="3600" b="1" dirty="0" smtClean="0">
                <a:solidFill>
                  <a:srgbClr val="FF0000"/>
                </a:solidFill>
                <a:effectLst/>
              </a:rPr>
              <a:t>MULTICAUSALIDADE</a:t>
            </a:r>
            <a:r>
              <a:rPr lang="pt-BR" sz="3600" dirty="0" smtClean="0">
                <a:effectLst/>
              </a:rPr>
              <a:t> como determinante da doença e não apenas a presença exclusiva de um </a:t>
            </a:r>
            <a:r>
              <a:rPr lang="pt-BR" sz="3600" dirty="0" smtClean="0">
                <a:effectLst/>
              </a:rPr>
              <a:t>agente</a:t>
            </a:r>
            <a:endParaRPr lang="pt-BR" sz="36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>
              <a:defRPr/>
            </a:pPr>
            <a:r>
              <a:rPr lang="pt-BR" b="1" dirty="0" smtClean="0">
                <a:solidFill>
                  <a:srgbClr val="FF0000"/>
                </a:solidFill>
              </a:rPr>
              <a:t>TEORIA DA UNICAUSALIDADE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22"/>
            <a:ext cx="9144000" cy="5643578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pt-BR" sz="6000" dirty="0" smtClean="0"/>
              <a:t>P</a:t>
            </a:r>
            <a:r>
              <a:rPr lang="pt-BR" sz="6000" dirty="0" smtClean="0">
                <a:effectLst/>
              </a:rPr>
              <a:t>assa-se </a:t>
            </a:r>
            <a:r>
              <a:rPr lang="pt-BR" sz="6000" dirty="0" smtClean="0">
                <a:effectLst/>
              </a:rPr>
              <a:t>a considerar saúde e doença como estados de um mesmo processo, composto por fatores biológicos, econômicos, culturais e sociais.</a:t>
            </a:r>
          </a:p>
        </p:txBody>
      </p:sp>
    </p:spTree>
    <p:extLst>
      <p:ext uri="{BB962C8B-B14F-4D97-AF65-F5344CB8AC3E}">
        <p14:creationId xmlns:p14="http://schemas.microsoft.com/office/powerpoint/2010/main" val="23270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58280" cy="1196752"/>
          </a:xfrm>
        </p:spPr>
        <p:txBody>
          <a:bodyPr>
            <a:noAutofit/>
          </a:bodyPr>
          <a:lstStyle/>
          <a:p>
            <a:pPr eaLnBrk="1" hangingPunct="1"/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IDADE MODERNA</a:t>
            </a:r>
            <a:r>
              <a:rPr lang="pt-BR" sz="3600" dirty="0" smtClean="0">
                <a:latin typeface="Calibri" pitchFamily="34" charset="0"/>
              </a:rPr>
              <a:t>: o avanço da clínica e dos conceitos da CAUSALIDADE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4000" dirty="0" smtClean="0">
                <a:latin typeface="Calibri" pitchFamily="34" charset="0"/>
              </a:rPr>
              <a:t>No renascimento a cultura era racional e científica, ocorreu a eclosão de manifestações artísticas, filosóficas e científicas,impulsionando o estudo do 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</a:rPr>
              <a:t>homem </a:t>
            </a:r>
            <a:r>
              <a:rPr lang="pt-BR" sz="4000" dirty="0" smtClean="0">
                <a:latin typeface="Calibri" pitchFamily="34" charset="0"/>
              </a:rPr>
              <a:t>e da 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</a:rPr>
              <a:t>natureza.</a:t>
            </a:r>
          </a:p>
          <a:p>
            <a:pPr eaLnBrk="1" hangingPunct="1">
              <a:lnSpc>
                <a:spcPct val="90000"/>
              </a:lnSpc>
            </a:pPr>
            <a:r>
              <a:rPr lang="pt-BR" sz="4000" dirty="0" smtClean="0">
                <a:latin typeface="Calibri" pitchFamily="34" charset="0"/>
              </a:rPr>
              <a:t>O espírito crítico do homem leva-o para a 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</a:rPr>
              <a:t>Ciência</a:t>
            </a:r>
            <a:r>
              <a:rPr lang="pt-BR" sz="4000" dirty="0" smtClean="0">
                <a:latin typeface="Calibri" pitchFamily="34" charset="0"/>
              </a:rPr>
              <a:t> </a:t>
            </a:r>
            <a:r>
              <a:rPr lang="pt-BR" sz="4000" dirty="0" smtClean="0">
                <a:solidFill>
                  <a:srgbClr val="0000FF"/>
                </a:solidFill>
                <a:latin typeface="Calibri" pitchFamily="34" charset="0"/>
              </a:rPr>
              <a:t>Experimental</a:t>
            </a:r>
            <a:r>
              <a:rPr lang="pt-BR" sz="4000" dirty="0" smtClean="0">
                <a:latin typeface="Calibri" pitchFamily="34" charset="0"/>
              </a:rPr>
              <a:t>, para a observação</a:t>
            </a:r>
            <a:r>
              <a:rPr lang="pt-BR" sz="4000" dirty="0" smtClean="0">
                <a:latin typeface="Calibri" pitchFamily="34" charset="0"/>
                <a:sym typeface="Wingdings" pitchFamily="2" charset="2"/>
              </a:rPr>
              <a:t> explicações racionais comprovadas pela prática</a:t>
            </a:r>
            <a:r>
              <a:rPr lang="pt-BR" sz="4000" dirty="0" smtClean="0">
                <a:latin typeface="Calibri" pitchFamily="34" charset="0"/>
                <a:sym typeface="Wingdings" pitchFamily="2" charset="2"/>
              </a:rPr>
              <a:t>.</a:t>
            </a:r>
            <a:endParaRPr lang="pt-BR" sz="4000" dirty="0" smtClean="0">
              <a:latin typeface="Calibri" pitchFamily="34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58280" cy="1196752"/>
          </a:xfrm>
        </p:spPr>
        <p:txBody>
          <a:bodyPr>
            <a:noAutofit/>
          </a:bodyPr>
          <a:lstStyle/>
          <a:p>
            <a:pPr eaLnBrk="1" hangingPunct="1"/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IDADE MODERNA</a:t>
            </a:r>
            <a:r>
              <a:rPr lang="pt-BR" sz="3600" dirty="0" smtClean="0">
                <a:latin typeface="Calibri" pitchFamily="34" charset="0"/>
              </a:rPr>
              <a:t>: o avanço da clínica e dos conceitos da CAUSALIDADE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pt-BR" sz="6000" dirty="0" smtClean="0">
                <a:latin typeface="Calibri" pitchFamily="34" charset="0"/>
                <a:sym typeface="Wingdings" pitchFamily="2" charset="2"/>
              </a:rPr>
              <a:t>Surgem</a:t>
            </a:r>
            <a:r>
              <a:rPr lang="pt-BR" sz="6000" dirty="0" smtClean="0">
                <a:latin typeface="Calibri" pitchFamily="34" charset="0"/>
                <a:sym typeface="Wingdings" pitchFamily="2" charset="2"/>
              </a:rPr>
              <a:t>: Isaac Newton, Nicolau Copérnico, Willian Harvey descobriu o mecanismo da circulação sangüínea.</a:t>
            </a:r>
          </a:p>
        </p:txBody>
      </p:sp>
    </p:spTree>
    <p:extLst>
      <p:ext uri="{BB962C8B-B14F-4D97-AF65-F5344CB8AC3E}">
        <p14:creationId xmlns:p14="http://schemas.microsoft.com/office/powerpoint/2010/main" val="383442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A SAÚDE PÚBLICA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3600" dirty="0" smtClean="0">
                <a:effectLst/>
              </a:rPr>
              <a:t>A partir da metade do século XVIII, importantes transformações passaram a ocorrer na Europa, com impactos notáveis sobre as condições de vida e saúde.</a:t>
            </a:r>
          </a:p>
          <a:p>
            <a:pPr eaLnBrk="1" hangingPunct="1">
              <a:lnSpc>
                <a:spcPct val="90000"/>
              </a:lnSpc>
            </a:pPr>
            <a:r>
              <a:rPr lang="pt-BR" sz="3600" dirty="0" smtClean="0">
                <a:effectLst/>
              </a:rPr>
              <a:t>A urbanização acelerada e a industrialização são com freqüência os processos mais destacados, tanto por seus impactos sobre as condições de produtividade como nas condições de trabalho e qualidade de vida da classe trabalhadora</a:t>
            </a:r>
            <a:r>
              <a:rPr lang="pt-BR" sz="3600" dirty="0" smtClean="0">
                <a:effectLst/>
              </a:rPr>
              <a:t>.</a:t>
            </a:r>
            <a:endParaRPr lang="pt-BR" sz="36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A SAÚDE PÚBLICA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pt-BR" sz="4000" dirty="0" smtClean="0">
                <a:effectLst/>
              </a:rPr>
              <a:t>Mais </a:t>
            </a:r>
            <a:r>
              <a:rPr lang="pt-BR" sz="4000" dirty="0" smtClean="0">
                <a:effectLst/>
              </a:rPr>
              <a:t>uma vez na história do Ocidente ocorreu incremento, por um período prolongado, na mortalidade, compensada apenas, em termos populacionais, por taxas altíssimas de natalidade. Desnutrição, alcoolismo, doenças mentais e violência atingiam pesadamente a nova classe de trabalhadores urbanos.</a:t>
            </a:r>
          </a:p>
        </p:txBody>
      </p:sp>
    </p:spTree>
    <p:extLst>
      <p:ext uri="{BB962C8B-B14F-4D97-AF65-F5344CB8AC3E}">
        <p14:creationId xmlns:p14="http://schemas.microsoft.com/office/powerpoint/2010/main" val="16830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A SAÚDE PÚBLICA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42984"/>
            <a:ext cx="8964488" cy="542928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3600" dirty="0" smtClean="0">
                <a:effectLst/>
              </a:rPr>
              <a:t>Doenças conhecidas, como a febre tifóide, e outras novas, importadas das colônias, como a cólera, passaram a ser transmitidas de modo ampliado, para o conjunto da população, pelos precários sistemas coletivos urbanos de distribuição de água, causando epidemias letais, sempre acompanhadas de pânico. Levando, aqueles que podiam, a abandonar as cidades, que passaram a ser identificadas como locais insalubres</a:t>
            </a:r>
            <a:r>
              <a:rPr lang="pt-BR" sz="3600" dirty="0" smtClean="0">
                <a:effectLst/>
              </a:rPr>
              <a:t>.</a:t>
            </a:r>
            <a:endParaRPr lang="pt-BR" sz="36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A SAÚDE PÚBLICA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144000" cy="580756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4400" dirty="0" smtClean="0">
                <a:effectLst/>
              </a:rPr>
              <a:t>Os </a:t>
            </a:r>
            <a:r>
              <a:rPr lang="pt-BR" sz="4400" dirty="0" smtClean="0">
                <a:effectLst/>
              </a:rPr>
              <a:t>hospitais públicos, onde principalmente os indigentes eram internados, particularmente precisavam ser evitados, e a mortalidade nas maternidades fazia do parto uma situação de alto risco. A prática médica era mais </a:t>
            </a:r>
            <a:r>
              <a:rPr lang="pt-BR" sz="4400" dirty="0" smtClean="0">
                <a:effectLst/>
              </a:rPr>
              <a:t>prejudicial </a:t>
            </a:r>
            <a:r>
              <a:rPr lang="pt-BR" sz="4400" dirty="0" smtClean="0">
                <a:effectLst/>
              </a:rPr>
              <a:t>que eficaz</a:t>
            </a:r>
            <a:r>
              <a:rPr lang="pt-BR" sz="4400" dirty="0" smtClean="0">
                <a:effectLst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pt-BR" sz="4400" dirty="0"/>
              <a:t> </a:t>
            </a:r>
            <a:r>
              <a:rPr lang="pt-BR" sz="4400" dirty="0" err="1"/>
              <a:t>Ignaz</a:t>
            </a:r>
            <a:r>
              <a:rPr lang="pt-BR" sz="4400" dirty="0"/>
              <a:t> </a:t>
            </a:r>
            <a:r>
              <a:rPr lang="pt-BR" sz="4400" dirty="0" err="1"/>
              <a:t>Philipp</a:t>
            </a:r>
            <a:r>
              <a:rPr lang="pt-BR" sz="4400" dirty="0"/>
              <a:t> </a:t>
            </a:r>
            <a:r>
              <a:rPr lang="pt-BR" sz="4400" dirty="0" err="1"/>
              <a:t>Semmelweis</a:t>
            </a:r>
            <a:r>
              <a:rPr lang="pt-BR" sz="4400" dirty="0"/>
              <a:t> (1818-1865) </a:t>
            </a:r>
            <a:r>
              <a:rPr lang="pt-BR" sz="4400" dirty="0" smtClean="0"/>
              <a:t>- FEBRE PUERPERAL</a:t>
            </a:r>
            <a:endParaRPr lang="pt-BR" sz="4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0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 fontScale="70000" lnSpcReduction="20000"/>
          </a:bodyPr>
          <a:lstStyle/>
          <a:p>
            <a:r>
              <a:rPr lang="pt-BR" sz="4600" b="1" dirty="0" smtClean="0">
                <a:solidFill>
                  <a:srgbClr val="FF0000"/>
                </a:solidFill>
              </a:rPr>
              <a:t>"pública</a:t>
            </a:r>
            <a:r>
              <a:rPr lang="pt-BR" sz="4600" dirty="0" smtClean="0">
                <a:solidFill>
                  <a:srgbClr val="FF0000"/>
                </a:solidFill>
              </a:rPr>
              <a:t>" </a:t>
            </a:r>
            <a:r>
              <a:rPr lang="pt-BR" sz="4600" dirty="0" smtClean="0"/>
              <a:t>- equivale ao setor público, governamental</a:t>
            </a:r>
          </a:p>
          <a:p>
            <a:endParaRPr lang="pt-BR" sz="4600" dirty="0" smtClean="0"/>
          </a:p>
          <a:p>
            <a:r>
              <a:rPr lang="pt-BR" sz="4600" b="1" dirty="0" smtClean="0">
                <a:solidFill>
                  <a:srgbClr val="FF0000"/>
                </a:solidFill>
              </a:rPr>
              <a:t>"público“ </a:t>
            </a:r>
            <a:r>
              <a:rPr lang="pt-BR" sz="4600" dirty="0" smtClean="0"/>
              <a:t>-  participação da comunidade organizada</a:t>
            </a:r>
          </a:p>
          <a:p>
            <a:endParaRPr lang="pt-BR" sz="4600" dirty="0" smtClean="0"/>
          </a:p>
          <a:p>
            <a:r>
              <a:rPr lang="pt-BR" sz="4600" dirty="0" smtClean="0"/>
              <a:t> serviços dirigidos à dimensão coletiva (saneamento, por exemplo)</a:t>
            </a:r>
          </a:p>
          <a:p>
            <a:endParaRPr lang="pt-BR" sz="4600" dirty="0" smtClean="0"/>
          </a:p>
          <a:p>
            <a:r>
              <a:rPr lang="pt-BR" sz="4600" dirty="0" smtClean="0"/>
              <a:t>serviços pessoais dirigidos a grupos vulneráveis (por exemplo: Programas de Saúde Materno Infantil)</a:t>
            </a:r>
          </a:p>
          <a:p>
            <a:endParaRPr lang="pt-BR" sz="4600" dirty="0" smtClean="0"/>
          </a:p>
          <a:p>
            <a:r>
              <a:rPr lang="pt-BR" sz="4600" dirty="0" smtClean="0"/>
              <a:t> refere-se a problemas de elevada ocorrência e/ou ameaçadores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eaLnBrk="1" hangingPunct="1"/>
            <a:r>
              <a:rPr lang="pt-BR" sz="3200" b="1" dirty="0" smtClean="0">
                <a:solidFill>
                  <a:srgbClr val="00B050"/>
                </a:solidFill>
                <a:latin typeface="Calibri" pitchFamily="34" charset="0"/>
              </a:rPr>
              <a:t>IDADE CONTEMPORÂNEA</a:t>
            </a:r>
            <a:r>
              <a:rPr lang="pt-BR" sz="3200" b="1" dirty="0" smtClean="0">
                <a:latin typeface="Calibri" pitchFamily="34" charset="0"/>
              </a:rPr>
              <a:t>: da determinação social à </a:t>
            </a:r>
            <a:r>
              <a:rPr lang="pt-BR" sz="3200" b="1" dirty="0" err="1" smtClean="0">
                <a:latin typeface="Calibri" pitchFamily="34" charset="0"/>
              </a:rPr>
              <a:t>Multicausalidade</a:t>
            </a:r>
            <a:endParaRPr lang="pt-BR" sz="3200" b="1" dirty="0" smtClean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298"/>
            <a:ext cx="8964613" cy="5500702"/>
          </a:xfrm>
        </p:spPr>
        <p:txBody>
          <a:bodyPr>
            <a:noAutofit/>
          </a:bodyPr>
          <a:lstStyle/>
          <a:p>
            <a:pPr eaLnBrk="1" hangingPunct="1"/>
            <a:r>
              <a:rPr lang="pt-BR" dirty="0" smtClean="0">
                <a:latin typeface="Calibri" pitchFamily="34" charset="0"/>
              </a:rPr>
              <a:t>Após a revolução francesa</a:t>
            </a:r>
            <a:r>
              <a:rPr lang="pt-BR" dirty="0" smtClean="0">
                <a:latin typeface="Calibri" pitchFamily="34" charset="0"/>
                <a:sym typeface="Wingdings" pitchFamily="2" charset="2"/>
              </a:rPr>
              <a:t>Causa Social relação entre as condições de trabalho das populações e o aparecimento das doenças.</a:t>
            </a:r>
          </a:p>
          <a:p>
            <a:pPr eaLnBrk="1" hangingPunct="1"/>
            <a:r>
              <a:rPr lang="pt-BR" dirty="0" smtClean="0">
                <a:latin typeface="Calibri" pitchFamily="34" charset="0"/>
                <a:sym typeface="Wingdings" pitchFamily="2" charset="2"/>
              </a:rPr>
              <a:t>É nas condições de vida e trabalho do homem que as causas das doenças deveriam ser buscadas. </a:t>
            </a:r>
          </a:p>
          <a:p>
            <a:pPr eaLnBrk="1" hangingPunct="1"/>
            <a:r>
              <a:rPr lang="pt-BR" dirty="0" smtClean="0">
                <a:latin typeface="Calibri" pitchFamily="34" charset="0"/>
                <a:sym typeface="Wingdings" pitchFamily="2" charset="2"/>
              </a:rPr>
              <a:t>Metade do séc. XIXas descobertas bacteriológicas derrubam as concepções sociais demonstram que as causas externas eram representadas por partículas bactérias. </a:t>
            </a:r>
            <a:r>
              <a:rPr lang="pt-BR" sz="4000" dirty="0" smtClean="0">
                <a:latin typeface="Calibri" pitchFamily="34" charset="0"/>
                <a:sym typeface="Wingdings" pitchFamily="2" charset="2"/>
              </a:rPr>
              <a:t> </a:t>
            </a:r>
            <a:endParaRPr lang="pt-BR" sz="4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A SAÚDE PÚBLICA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4400" dirty="0" smtClean="0">
                <a:effectLst/>
              </a:rPr>
              <a:t>As políticas de Saúde Pública nascem do interesse dos Estados Nacionais na regulamentação das condições de trabalho e de uso do espaço urbano, através da introdução de legislações específicas e mecanismos de controle social efetivos, capazes de assegurar melhores condições de vida aos trabalhadores, ainda que contrariando alguns proprietários</a:t>
            </a:r>
            <a:r>
              <a:rPr lang="pt-BR" sz="4400" dirty="0" smtClean="0"/>
              <a:t>.</a:t>
            </a:r>
            <a:endParaRPr lang="pt-BR" sz="44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A SAÚDE PÚBLICA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08"/>
            <a:ext cx="9144000" cy="5857892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pt-BR" sz="5400" dirty="0" smtClean="0"/>
              <a:t>I</a:t>
            </a:r>
            <a:r>
              <a:rPr lang="pt-BR" sz="5400" dirty="0" smtClean="0">
                <a:effectLst/>
              </a:rPr>
              <a:t>nício da aplicação de métodos estatísticos para contabilizar as mortes e identificar diferenças de risco de morrer entre lugares e grupos sociais, contribuindo para o debate que marcou o período, sobre a importância da determinação ambiental ou social</a:t>
            </a:r>
            <a:r>
              <a:rPr lang="pt-BR" sz="5400" dirty="0" smtClean="0">
                <a:effectLst/>
              </a:rPr>
              <a:t>.</a:t>
            </a:r>
            <a:endParaRPr lang="pt-BR" sz="54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A SAÚDE PÚBLICA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08"/>
            <a:ext cx="9144000" cy="5857892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pt-BR" sz="4800" dirty="0" smtClean="0">
                <a:effectLst/>
              </a:rPr>
              <a:t>O </a:t>
            </a:r>
            <a:r>
              <a:rPr lang="pt-BR" sz="4800" dirty="0" smtClean="0">
                <a:effectLst/>
              </a:rPr>
              <a:t>projeto da saúde pública moderna </a:t>
            </a:r>
            <a:r>
              <a:rPr lang="pt-BR" sz="4800" dirty="0" smtClean="0">
                <a:effectLst/>
              </a:rPr>
              <a:t>nasceu </a:t>
            </a:r>
            <a:r>
              <a:rPr lang="pt-BR" sz="4800" dirty="0" smtClean="0">
                <a:effectLst/>
              </a:rPr>
              <a:t>como um componente estratégico do processo de controle social sobre as condições de reprodução dos grupos sociais, direcionado ao saneamento do ambiente urbano e mudanças nos padrões culturais do proletariado, através de práticas normativas e educativas.</a:t>
            </a:r>
          </a:p>
        </p:txBody>
      </p:sp>
    </p:spTree>
    <p:extLst>
      <p:ext uri="{BB962C8B-B14F-4D97-AF65-F5344CB8AC3E}">
        <p14:creationId xmlns:p14="http://schemas.microsoft.com/office/powerpoint/2010/main" val="223099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285728"/>
            <a:ext cx="8462992" cy="6383360"/>
          </a:xfrm>
        </p:spPr>
        <p:txBody>
          <a:bodyPr>
            <a:normAutofit/>
          </a:bodyPr>
          <a:lstStyle/>
          <a:p>
            <a:pPr eaLnBrk="1" hangingPunct="1"/>
            <a:r>
              <a:rPr lang="pt-BR" sz="3600" dirty="0" smtClean="0">
                <a:latin typeface="Calibri" pitchFamily="34" charset="0"/>
              </a:rPr>
              <a:t>A causalidade fica explicitada em termos bem mais simplificados: para cada doença</a:t>
            </a:r>
            <a:r>
              <a:rPr lang="pt-BR" sz="3600" dirty="0" smtClean="0">
                <a:latin typeface="Calibri" pitchFamily="34" charset="0"/>
                <a:sym typeface="Wingdings" pitchFamily="2" charset="2"/>
              </a:rPr>
              <a:t>um agente etiológico deve ser identificado e combatido,por meio de vacinas ou produtos químicos.</a:t>
            </a:r>
          </a:p>
          <a:p>
            <a:pPr eaLnBrk="1" hangingPunct="1"/>
            <a:endParaRPr lang="pt-BR" sz="36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/>
            <a:r>
              <a:rPr lang="pt-BR" sz="3600" dirty="0" smtClean="0">
                <a:latin typeface="Calibri" pitchFamily="34" charset="0"/>
                <a:sym typeface="Wingdings" pitchFamily="2" charset="2"/>
              </a:rPr>
              <a:t>No início do séc. XX a concepção </a:t>
            </a:r>
            <a:r>
              <a:rPr lang="pt-BR" sz="3600" dirty="0" err="1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Unicausal</a:t>
            </a:r>
            <a:r>
              <a:rPr lang="pt-BR" sz="3600" dirty="0" smtClean="0">
                <a:latin typeface="Calibri" pitchFamily="34" charset="0"/>
                <a:sym typeface="Wingdings" pitchFamily="2" charset="2"/>
              </a:rPr>
              <a:t> dá origem à </a:t>
            </a:r>
            <a:r>
              <a:rPr lang="pt-BR" sz="36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Multicausal</a:t>
            </a:r>
            <a:r>
              <a:rPr lang="pt-BR" sz="3600" dirty="0" smtClean="0">
                <a:latin typeface="Calibri" pitchFamily="34" charset="0"/>
                <a:sym typeface="Wingdings" pitchFamily="2" charset="2"/>
              </a:rPr>
              <a:t>, buscando determinar </a:t>
            </a:r>
            <a:r>
              <a:rPr lang="pt-BR" sz="3600" dirty="0" smtClean="0">
                <a:latin typeface="Calibri" pitchFamily="34" charset="0"/>
                <a:sym typeface="Wingdings" pitchFamily="2" charset="2"/>
              </a:rPr>
              <a:t>uma </a:t>
            </a:r>
            <a:r>
              <a:rPr lang="pt-BR" sz="3600" dirty="0" smtClean="0">
                <a:latin typeface="Calibri" pitchFamily="34" charset="0"/>
                <a:sym typeface="Wingdings" pitchFamily="2" charset="2"/>
              </a:rPr>
              <a:t>rede de relações causais  entre os fatores de riscos as doenças.</a:t>
            </a:r>
            <a:endParaRPr lang="pt-BR" sz="36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b="1" dirty="0" smtClean="0"/>
              <a:t>CONCEITOS DE SAÚDE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pt-BR" sz="5400" dirty="0" smtClean="0">
                <a:effectLst/>
              </a:rPr>
              <a:t>“Saúde é completo bem-estar físico, mental e social.”  </a:t>
            </a:r>
          </a:p>
          <a:p>
            <a:pPr algn="ctr" eaLnBrk="1" hangingPunct="1">
              <a:buNone/>
            </a:pPr>
            <a:r>
              <a:rPr lang="pt-BR" sz="4000" dirty="0" smtClean="0">
                <a:effectLst/>
              </a:rPr>
              <a:t>OMS, 7 de abril de 1948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dirty="0" smtClean="0">
              <a:latin typeface="Comic Sans MS" pitchFamily="66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85728"/>
            <a:ext cx="8784976" cy="629763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pt-BR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pt-BR" sz="2000" dirty="0" smtClean="0"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pt-BR" sz="6000" dirty="0" smtClean="0">
                <a:latin typeface="Calibri" pitchFamily="34" charset="0"/>
              </a:rPr>
              <a:t>Esta definição leva em conta que o homem é um ser que se distingue não somente por suas atividades físicas, mas também por seus atributos mentais, espirituais e morais e por sua adaptação ao meio em que vive</a:t>
            </a:r>
            <a:r>
              <a:rPr lang="pt-BR" sz="6000" i="1" dirty="0" smtClean="0">
                <a:latin typeface="Calibri" pitchFamily="34" charset="0"/>
              </a:rPr>
              <a:t>.</a:t>
            </a:r>
            <a:endParaRPr lang="pt-BR" sz="60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pt-BR" sz="1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CONCEITO  DE CAMPO DA SAÚDE </a:t>
            </a:r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i="1" dirty="0" smtClean="0">
                <a:solidFill>
                  <a:srgbClr val="00B050"/>
                </a:solidFill>
              </a:rPr>
              <a:t>Marc </a:t>
            </a:r>
            <a:r>
              <a:rPr lang="pt-BR" i="1" dirty="0" err="1" smtClean="0">
                <a:solidFill>
                  <a:srgbClr val="00B050"/>
                </a:solidFill>
              </a:rPr>
              <a:t>Lalonde</a:t>
            </a:r>
            <a:r>
              <a:rPr lang="pt-BR" i="1" dirty="0" smtClean="0">
                <a:solidFill>
                  <a:srgbClr val="00B050"/>
                </a:solidFill>
              </a:rPr>
              <a:t> 1974 - </a:t>
            </a:r>
            <a:r>
              <a:rPr lang="pt-BR" dirty="0" smtClean="0">
                <a:solidFill>
                  <a:srgbClr val="00B050"/>
                </a:solidFill>
              </a:rPr>
              <a:t>Ministério da Saúde e do </a:t>
            </a:r>
            <a:r>
              <a:rPr lang="pt-BR" dirty="0" err="1" smtClean="0">
                <a:solidFill>
                  <a:srgbClr val="00B050"/>
                </a:solidFill>
              </a:rPr>
              <a:t>Bem-estar</a:t>
            </a:r>
            <a:r>
              <a:rPr lang="pt-BR" dirty="0" smtClean="0">
                <a:solidFill>
                  <a:srgbClr val="00B050"/>
                </a:solidFill>
              </a:rPr>
              <a:t> do Canadá 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928802"/>
            <a:ext cx="8572560" cy="4197361"/>
          </a:xfrm>
        </p:spPr>
        <p:txBody>
          <a:bodyPr>
            <a:noAutofit/>
          </a:bodyPr>
          <a:lstStyle/>
          <a:p>
            <a:r>
              <a:rPr lang="pt-BR" b="1" dirty="0" smtClean="0"/>
              <a:t>A BIOLOGIA HUMANA </a:t>
            </a:r>
            <a:r>
              <a:rPr lang="pt-BR" dirty="0" smtClean="0"/>
              <a:t>- compreende a herança genética e os processos biológicos inerentes à vida, incluindo os fatores de envelhecimento;</a:t>
            </a:r>
          </a:p>
          <a:p>
            <a:r>
              <a:rPr lang="pt-BR" b="1" dirty="0" smtClean="0"/>
              <a:t>O MEIO AMBIENTE </a:t>
            </a:r>
            <a:r>
              <a:rPr lang="pt-BR" dirty="0" smtClean="0"/>
              <a:t>-  inclui o solo, a água, o ar, a moradia, o local de trabalho;</a:t>
            </a:r>
          </a:p>
          <a:p>
            <a:r>
              <a:rPr lang="pt-BR" dirty="0" smtClean="0"/>
              <a:t> </a:t>
            </a:r>
            <a:r>
              <a:rPr lang="pt-BR" b="1" dirty="0" smtClean="0"/>
              <a:t>O ESTILO DE VIDA </a:t>
            </a:r>
            <a:r>
              <a:rPr lang="pt-BR" dirty="0" smtClean="0"/>
              <a:t>- do qual resultam decisões que afetam a saúde: fumar ou deixar de fumar, beber ou não, praticar ou não exercícios;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 ORGANIZAÇÃO DA ASSISTÊNCIA À SAÚDE </a:t>
            </a:r>
            <a:r>
              <a:rPr lang="pt-BR" sz="3600" dirty="0" smtClean="0"/>
              <a:t> </a:t>
            </a:r>
            <a:r>
              <a:rPr lang="pt-BR" sz="5400" dirty="0" smtClean="0"/>
              <a:t>A assistência médica, os serviços ambulatoriais e hospitalares e os medicamentos são as primeiras coisas em que muitas pessoas pensam quando se fala em saúde.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600" b="1" dirty="0" smtClean="0">
                <a:solidFill>
                  <a:srgbClr val="FF0000"/>
                </a:solidFill>
              </a:rPr>
              <a:t>A ORGANIZAÇÃO DA ASSISTÊNCIA À SAÚDE </a:t>
            </a:r>
            <a:r>
              <a:rPr lang="pt-BR" sz="36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pt-BR" sz="3600" dirty="0" smtClean="0">
                <a:solidFill>
                  <a:srgbClr val="FF0000"/>
                </a:solidFill>
              </a:rPr>
              <a:t>- </a:t>
            </a:r>
            <a:r>
              <a:rPr lang="pt-BR" sz="4400" dirty="0" smtClean="0"/>
              <a:t>às </a:t>
            </a:r>
            <a:r>
              <a:rPr lang="pt-BR" sz="4400" dirty="0" smtClean="0"/>
              <a:t>vezes, é mais benéfico para a saúde ter água potável e alimentos saudáveis do que dispor de medicamentos. É melhor evitar o fumo do que submeter-se a radiografias de pulmão todos os anos</a:t>
            </a:r>
          </a:p>
          <a:p>
            <a:pPr marL="0" indent="0">
              <a:buNone/>
            </a:pPr>
            <a:r>
              <a:rPr lang="pt-BR" sz="4400" dirty="0" smtClean="0"/>
              <a:t>- importância </a:t>
            </a:r>
            <a:r>
              <a:rPr lang="pt-BR" sz="4400" dirty="0" smtClean="0"/>
              <a:t>de selecionar prioridades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925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Autofit/>
          </a:bodyPr>
          <a:lstStyle/>
          <a:p>
            <a:pPr eaLnBrk="1" hangingPunct="1"/>
            <a:r>
              <a:rPr lang="pt-BR" sz="3600" b="1" dirty="0" smtClean="0">
                <a:latin typeface="Calibri" pitchFamily="34" charset="0"/>
              </a:rPr>
              <a:t>CONCEPÇÕES SOBRE A SAÚDE E A DOENÇA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71612"/>
            <a:ext cx="8072494" cy="435771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pt-BR" sz="4000" b="1" dirty="0" smtClean="0">
                <a:solidFill>
                  <a:srgbClr val="FF0000"/>
                </a:solidFill>
                <a:latin typeface="Calibri" pitchFamily="34" charset="0"/>
              </a:rPr>
              <a:t>“</a:t>
            </a:r>
            <a:r>
              <a:rPr lang="pt-BR" sz="4400" b="1" dirty="0" smtClean="0">
                <a:solidFill>
                  <a:srgbClr val="FF0000"/>
                </a:solidFill>
                <a:latin typeface="Calibri" pitchFamily="34" charset="0"/>
              </a:rPr>
              <a:t>O QUE É TER SAÚDE?” 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sz="4400" b="1" dirty="0" smtClean="0">
                <a:solidFill>
                  <a:srgbClr val="FF0000"/>
                </a:solidFill>
                <a:latin typeface="Calibri" pitchFamily="34" charset="0"/>
              </a:rPr>
              <a:t> “O QUE É TER DOENÇA?”</a:t>
            </a:r>
          </a:p>
          <a:p>
            <a:pPr algn="ctr" eaLnBrk="1" hangingPunct="1">
              <a:lnSpc>
                <a:spcPct val="90000"/>
              </a:lnSpc>
            </a:pPr>
            <a:endParaRPr lang="pt-BR" sz="4400" b="1" dirty="0" smtClean="0"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t-BR" sz="4400" b="1" dirty="0" smtClean="0">
                <a:solidFill>
                  <a:srgbClr val="0000FF"/>
                </a:solidFill>
                <a:latin typeface="Calibri" pitchFamily="34" charset="0"/>
              </a:rPr>
              <a:t>SAÚDE E DOENÇA:  UMA PREOCUPAÇÃO ANTIGA</a:t>
            </a:r>
          </a:p>
          <a:p>
            <a:pPr eaLnBrk="1" hangingPunct="1">
              <a:lnSpc>
                <a:spcPct val="90000"/>
              </a:lnSpc>
            </a:pPr>
            <a:endParaRPr lang="pt-BR" sz="36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CONFERÊNCIA DE ALMA-ATA</a:t>
            </a:r>
            <a:br>
              <a:rPr lang="pt-BR" b="1" dirty="0" smtClean="0"/>
            </a:br>
            <a:r>
              <a:rPr lang="pt-BR" b="1" dirty="0" smtClean="0"/>
              <a:t>URSS – 1978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CUIDADOS PRIMÁRIOS DE SAÚDE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85720" y="1857364"/>
            <a:ext cx="4210080" cy="4268799"/>
          </a:xfrm>
        </p:spPr>
        <p:txBody>
          <a:bodyPr>
            <a:normAutofit fontScale="85000" lnSpcReduction="20000"/>
          </a:bodyPr>
          <a:lstStyle/>
          <a:p>
            <a:r>
              <a:rPr lang="pt-BR" sz="3800" dirty="0" smtClean="0"/>
              <a:t>Educação em saúde</a:t>
            </a:r>
          </a:p>
          <a:p>
            <a:r>
              <a:rPr lang="pt-BR" sz="3800" dirty="0" smtClean="0"/>
              <a:t>nutrição adequada</a:t>
            </a:r>
          </a:p>
          <a:p>
            <a:r>
              <a:rPr lang="pt-BR" sz="3800" dirty="0" smtClean="0"/>
              <a:t>saneamento básico</a:t>
            </a:r>
          </a:p>
          <a:p>
            <a:r>
              <a:rPr lang="pt-BR" sz="3800" dirty="0" smtClean="0"/>
              <a:t>cuidados materno-infantis</a:t>
            </a:r>
          </a:p>
          <a:p>
            <a:r>
              <a:rPr lang="pt-BR" sz="3800" dirty="0" smtClean="0"/>
              <a:t>planejamento familiar</a:t>
            </a:r>
          </a:p>
          <a:p>
            <a:r>
              <a:rPr lang="pt-BR" sz="3800" dirty="0" smtClean="0"/>
              <a:t>imunizações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4488"/>
            <a:ext cx="4038600" cy="5143512"/>
          </a:xfrm>
        </p:spPr>
        <p:txBody>
          <a:bodyPr>
            <a:normAutofit fontScale="85000" lnSpcReduction="20000"/>
          </a:bodyPr>
          <a:lstStyle/>
          <a:p>
            <a:r>
              <a:rPr lang="pt-BR" sz="3800" dirty="0" smtClean="0"/>
              <a:t>prevenção e controle de doenças endêmicas e de outros freqüentes agravos à saúde</a:t>
            </a:r>
          </a:p>
          <a:p>
            <a:r>
              <a:rPr lang="pt-BR" sz="3800" dirty="0" smtClean="0"/>
              <a:t>provisão de medicamentos essenciais</a:t>
            </a:r>
          </a:p>
          <a:p>
            <a:r>
              <a:rPr lang="pt-BR" sz="3800" dirty="0" smtClean="0"/>
              <a:t>NECESSIDADE DE INTEGRAÇÃO ENTRE O SETOR DE SAÚDE E OS DEMAIS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CONSTITUIÇÃO FEDERAL DE 1988, ARTIGO 196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r>
              <a:rPr lang="pt-BR" sz="4000" dirty="0" smtClean="0"/>
              <a:t>“A saúde é direito de todos e dever do Estado, garantido mediante políticas sociais e econômicas que visem à redução do risco de doença e de outros agravos e ao acesso universal e igualitário às ações e serviços para a promoção, proteção e recuperação”.</a:t>
            </a:r>
            <a:endParaRPr lang="pt-BR" sz="4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dirty="0" smtClean="0">
              <a:latin typeface="Comic Sans MS" pitchFamily="66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357166"/>
            <a:ext cx="8536017" cy="622619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4400" dirty="0" smtClean="0">
                <a:latin typeface="Calibri" pitchFamily="34" charset="0"/>
              </a:rPr>
              <a:t>" </a:t>
            </a:r>
            <a:r>
              <a:rPr lang="pt-BR" sz="4800" b="1" i="1" dirty="0" smtClean="0">
                <a:latin typeface="Calibri" pitchFamily="34" charset="0"/>
              </a:rPr>
              <a:t>O gozo de melhor estado de saúde constitui um direito fundamental de todos os seres humanos, sejam quais forem suas raças, suas religiões, suas opiniões políticas, suas condições econômicas e sociais.</a:t>
            </a:r>
            <a:r>
              <a:rPr lang="pt-BR" sz="4800" dirty="0" smtClean="0">
                <a:latin typeface="Calibri" pitchFamily="34" charset="0"/>
              </a:rPr>
              <a:t> " </a:t>
            </a:r>
            <a:r>
              <a:rPr lang="pt-BR" sz="4000" dirty="0" smtClean="0">
                <a:latin typeface="Calibri" pitchFamily="34" charset="0"/>
              </a:rPr>
              <a:t>( Preâmbulo da Constituição da Organização Mundial da Saúde )</a:t>
            </a:r>
            <a:endParaRPr lang="pt-BR" sz="48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pt-BR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pt-BR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pt-BR" sz="1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CONCEITO AMPLIADO DE SAÚDE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857892"/>
          </a:xfrm>
        </p:spPr>
        <p:txBody>
          <a:bodyPr>
            <a:normAutofit/>
          </a:bodyPr>
          <a:lstStyle/>
          <a:p>
            <a:r>
              <a:rPr lang="pt-BR" sz="4000" dirty="0" smtClean="0">
                <a:solidFill>
                  <a:srgbClr val="FF0000"/>
                </a:solidFill>
              </a:rPr>
              <a:t>A saúde é resultante das condições de alimentação, habitação, educação, renda, meio ambiente, trabalho, emprego, lazer, liberdade, acesso e posse de terra e acesso a serviços de saúde. 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O conceito ampliado de saúde diz respeito à qualidade de vida, não só à ausência de doenças!</a:t>
            </a:r>
            <a:endParaRPr lang="pt-BR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rmAutofit/>
          </a:bodyPr>
          <a:lstStyle/>
          <a:p>
            <a:r>
              <a:rPr lang="pt-BR" sz="4400" dirty="0" smtClean="0"/>
              <a:t>"Toda pessoa tem direito a um nível de vida suficiente para assegurar a sua saúde, o seu bem-estar e o de sua família, especialmente para a alimentação, o vestuário, a moradia, a assistência médica e para os serviços sociais necessários". </a:t>
            </a:r>
          </a:p>
          <a:p>
            <a:r>
              <a:rPr lang="pt-BR" sz="3600" b="1" i="1" dirty="0" smtClean="0">
                <a:solidFill>
                  <a:srgbClr val="00B050"/>
                </a:solidFill>
              </a:rPr>
              <a:t>(artigo 25 </a:t>
            </a:r>
            <a:r>
              <a:rPr lang="pt-BR" sz="3600" b="1" dirty="0" smtClean="0">
                <a:solidFill>
                  <a:srgbClr val="00B050"/>
                </a:solidFill>
              </a:rPr>
              <a:t>da Declaração Universal dos Direitos do Homem)</a:t>
            </a:r>
            <a:endParaRPr lang="pt-BR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PRINCÍPIOS CONTIDOS NA CARTA DE DIREITOS DOS</a:t>
            </a:r>
            <a:br>
              <a:rPr lang="pt-BR" sz="3600" b="1" dirty="0" smtClean="0"/>
            </a:br>
            <a:r>
              <a:rPr lang="pt-BR" sz="3600" b="1" dirty="0" smtClean="0"/>
              <a:t>USUÁRIOS DA SAÚDE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r>
              <a:rPr lang="pt-BR" sz="3600" dirty="0" smtClean="0"/>
              <a:t>(Aprovada pela Portaria MS/GM nº 675, de 30/3/2006)</a:t>
            </a:r>
          </a:p>
          <a:p>
            <a:r>
              <a:rPr lang="pt-BR" sz="3600" dirty="0" smtClean="0"/>
              <a:t>1. Todo cidadão tem direito ao acesso ordenado e organizado aos sistemas de saúde.</a:t>
            </a:r>
          </a:p>
          <a:p>
            <a:r>
              <a:rPr lang="pt-BR" sz="3600" dirty="0" smtClean="0"/>
              <a:t>2. Todo cidadão tem direito a tratamento adequado e efetivo para seu problema.</a:t>
            </a:r>
          </a:p>
          <a:p>
            <a:r>
              <a:rPr lang="pt-BR" sz="3600" dirty="0" smtClean="0"/>
              <a:t>3. Todo cidadão tem direito ao atendimento humanizado, acolhedor e livre de qualquer discriminação</a:t>
            </a:r>
            <a:r>
              <a:rPr lang="pt-BR" sz="3600" dirty="0" smtClean="0"/>
              <a:t>.</a:t>
            </a:r>
            <a:endParaRPr lang="pt-BR" sz="3600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PRINCÍPIOS CONTIDOS NA CARTA DE DIREITOS DOS</a:t>
            </a:r>
            <a:br>
              <a:rPr lang="pt-BR" sz="3600" b="1" dirty="0" smtClean="0"/>
            </a:br>
            <a:r>
              <a:rPr lang="pt-BR" sz="3600" b="1" dirty="0" smtClean="0"/>
              <a:t>USUÁRIOS DA SAÚDE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Autofit/>
          </a:bodyPr>
          <a:lstStyle/>
          <a:p>
            <a:r>
              <a:rPr lang="pt-BR" sz="3600" dirty="0" smtClean="0"/>
              <a:t>4</a:t>
            </a:r>
            <a:r>
              <a:rPr lang="pt-BR" sz="3600" dirty="0" smtClean="0"/>
              <a:t>. Todo cidadão tem direito a atendimento que respeite sua pessoa, seus valores e seus direitos.</a:t>
            </a:r>
          </a:p>
          <a:p>
            <a:r>
              <a:rPr lang="pt-BR" sz="3600" dirty="0" smtClean="0"/>
              <a:t>5. Todo cidadão também tem responsabilidades para que seu tratamento aconteça de forma adequada.</a:t>
            </a:r>
          </a:p>
          <a:p>
            <a:r>
              <a:rPr lang="pt-BR" sz="3600" dirty="0" smtClean="0"/>
              <a:t>6. Todo cidadão tem direito ao comprometimento dos gestores da saúde para que os princípios anteriores sejam cumpridos.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2929259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QUEM TEM O DEVER DE ASSEGURAR A ASSISTÊNCIA À SAÚDE ÀS PESSOAS?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r>
              <a:rPr lang="pt-BR" sz="4000" dirty="0" smtClean="0"/>
              <a:t>Os entes  federados,  a União, os Estados, o Distrito Federal e os Municípios, através de seus órgãos públicos, em parceria ou não com instituições privadas.</a:t>
            </a:r>
          </a:p>
          <a:p>
            <a:r>
              <a:rPr lang="pt-BR" sz="4000" dirty="0" smtClean="0"/>
              <a:t>Arrecadam impostos e possuem receitas para financiar a prestação de serviços de saúde, não se tratando, portanto, de nenhum favor prestado ao cidadão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QUEM TEM O DEVER DE ASSEGURAR A ASSISTÊNCIA À SAÚDE ÀS PESSOAS?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r>
              <a:rPr lang="pt-BR" sz="4000" dirty="0" smtClean="0"/>
              <a:t>A </a:t>
            </a:r>
            <a:r>
              <a:rPr lang="pt-BR" sz="4000" dirty="0" smtClean="0"/>
              <a:t>responsabilidade dos Municípios, Estados e União é solidária, todos têm o dever de garantir o direito constitucional à saúde, conjuntamente ou não, e o cidadão, caso não tenha este direito assegurado, pode escolher qual ente acionar judicialmente para garanti-lo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327079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pPr eaLnBrk="1" hangingPunct="1">
              <a:defRPr/>
            </a:pPr>
            <a:r>
              <a:rPr lang="pt-BR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SAÚDE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14422"/>
            <a:ext cx="8858280" cy="521497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3600" dirty="0" smtClean="0">
                <a:effectLst/>
                <a:latin typeface="Arial" pitchFamily="34" charset="0"/>
                <a:cs typeface="Arial" pitchFamily="34" charset="0"/>
              </a:rPr>
              <a:t>componente da qualidade de vida</a:t>
            </a:r>
          </a:p>
          <a:p>
            <a:pPr eaLnBrk="1" hangingPunct="1">
              <a:lnSpc>
                <a:spcPct val="80000"/>
              </a:lnSpc>
            </a:pPr>
            <a:r>
              <a:rPr lang="pt-BR" sz="3600" dirty="0" smtClean="0">
                <a:effectLst/>
                <a:latin typeface="Arial" pitchFamily="34" charset="0"/>
                <a:cs typeface="Arial" pitchFamily="34" charset="0"/>
              </a:rPr>
              <a:t>não é um “bem de troca”, mas um “bem comum” </a:t>
            </a:r>
          </a:p>
          <a:p>
            <a:pPr eaLnBrk="1" hangingPunct="1">
              <a:lnSpc>
                <a:spcPct val="80000"/>
              </a:lnSpc>
            </a:pPr>
            <a:r>
              <a:rPr lang="pt-BR" sz="3600" dirty="0" smtClean="0">
                <a:effectLst/>
                <a:latin typeface="Arial" pitchFamily="34" charset="0"/>
                <a:cs typeface="Arial" pitchFamily="34" charset="0"/>
              </a:rPr>
              <a:t>um direito social, adequado às suas necessidades, abrangendo promoção e proteção da saúde, prevenção, diagnóstico, tratamento e reabilitação de doenças</a:t>
            </a:r>
          </a:p>
          <a:p>
            <a:pPr eaLnBrk="1" hangingPunct="1">
              <a:lnSpc>
                <a:spcPct val="80000"/>
              </a:lnSpc>
            </a:pPr>
            <a:r>
              <a:rPr lang="pt-BR" sz="3600" dirty="0" smtClean="0">
                <a:effectLst/>
                <a:latin typeface="Arial" pitchFamily="34" charset="0"/>
                <a:cs typeface="Arial" pitchFamily="34" charset="0"/>
              </a:rPr>
              <a:t>componente e exercício da cidadania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SAÚDE NÃO REPRESENTA A MESMA COISA PARA TODAS AS PESSOAS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O conceito de saúde e doença reflete a conjuntura social, econômica, política e cultural</a:t>
            </a:r>
          </a:p>
          <a:p>
            <a:r>
              <a:rPr lang="pt-BR" sz="4000" dirty="0" smtClean="0"/>
              <a:t>Depende da época, do lugar, da classe social, de valores individuais, de concepções científicas, religiosas, filosóficas.</a:t>
            </a:r>
            <a:endParaRPr lang="pt-B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EXEMPLO: masturbação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428736"/>
            <a:ext cx="8858280" cy="5143536"/>
          </a:xfrm>
        </p:spPr>
        <p:txBody>
          <a:bodyPr>
            <a:noAutofit/>
          </a:bodyPr>
          <a:lstStyle/>
          <a:p>
            <a:r>
              <a:rPr lang="pt-BR" sz="3600" dirty="0" smtClean="0"/>
              <a:t>Já foi considerada uma conduta patológica capaz de resultar em desnutrição (por perda da proteína contida no esperma) e em distúrbios mentais</a:t>
            </a:r>
          </a:p>
          <a:p>
            <a:r>
              <a:rPr lang="pt-BR" sz="3600" dirty="0" smtClean="0"/>
              <a:t>era tratada por dieta, por </a:t>
            </a:r>
            <a:r>
              <a:rPr lang="pt-BR" sz="3600" dirty="0" err="1" smtClean="0"/>
              <a:t>infibulação</a:t>
            </a:r>
            <a:r>
              <a:rPr lang="pt-BR" sz="3600" dirty="0" smtClean="0"/>
              <a:t>, pela imobilização do “paciente”, por aparelhos elétricos que davam choque quando o pênis era manipulado e até pela ablação da genitália</a:t>
            </a:r>
            <a:endParaRPr lang="pt-B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EXEMPLO: desejo de fuga dos escravos (</a:t>
            </a:r>
            <a:r>
              <a:rPr lang="pt-BR" b="1" dirty="0" err="1" smtClean="0"/>
              <a:t>drapetomania</a:t>
            </a:r>
            <a:r>
              <a:rPr lang="pt-BR" b="1" dirty="0" smtClean="0"/>
              <a:t>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600200"/>
            <a:ext cx="8429684" cy="4525963"/>
          </a:xfrm>
        </p:spPr>
        <p:txBody>
          <a:bodyPr>
            <a:noAutofit/>
          </a:bodyPr>
          <a:lstStyle/>
          <a:p>
            <a:r>
              <a:rPr lang="pt-BR" sz="4400" dirty="0" smtClean="0"/>
              <a:t>era considerado enfermidade mental</a:t>
            </a:r>
          </a:p>
          <a:p>
            <a:r>
              <a:rPr lang="pt-BR" sz="4400" dirty="0" smtClean="0"/>
              <a:t>o tratamento proposto era o do açoite, também aplicável à “</a:t>
            </a:r>
            <a:r>
              <a:rPr lang="pt-BR" sz="4400" dirty="0" err="1" smtClean="0"/>
              <a:t>disestesia</a:t>
            </a:r>
            <a:r>
              <a:rPr lang="pt-BR" sz="4400" dirty="0" smtClean="0"/>
              <a:t> etiópica”, (falta de motivação para o trabalho entre os negros escravizados)</a:t>
            </a:r>
            <a:endParaRPr lang="pt-BR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500042"/>
            <a:ext cx="8429684" cy="602458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pt-BR" sz="4800" dirty="0" smtClean="0">
                <a:latin typeface="Calibri" pitchFamily="34" charset="0"/>
                <a:sym typeface="Wingdings" pitchFamily="2" charset="2"/>
              </a:rPr>
              <a:t>As grandes civilizações viam as doenças como </a:t>
            </a:r>
            <a:r>
              <a:rPr lang="pt-BR" sz="4800" b="1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decorrentes</a:t>
            </a:r>
            <a:r>
              <a:rPr lang="pt-BR" sz="4800" b="1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pt-BR" sz="4800" b="1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de causas externas</a:t>
            </a:r>
            <a:r>
              <a:rPr lang="pt-BR" sz="4800" dirty="0" smtClean="0">
                <a:solidFill>
                  <a:srgbClr val="0000FF"/>
                </a:solidFill>
                <a:latin typeface="Calibri" pitchFamily="34" charset="0"/>
                <a:sym typeface="Wingdings" pitchFamily="2" charset="2"/>
              </a:rPr>
              <a:t>, </a:t>
            </a:r>
            <a:r>
              <a:rPr lang="pt-BR" sz="4800" dirty="0" smtClean="0">
                <a:latin typeface="Calibri" pitchFamily="34" charset="0"/>
                <a:sym typeface="Wingdings" pitchFamily="2" charset="2"/>
              </a:rPr>
              <a:t>sem que o organismo tivesse participação no processo (elementos da natureza e ou espíritos sobrenaturais).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TEORIA MÍSTICA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78645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</a:pPr>
            <a:r>
              <a:rPr lang="pt-BR" sz="7200" dirty="0" smtClean="0"/>
              <a:t>a doença como um fenômeno sobrenatural, algo além da sua compreensão do mundo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2477</Words>
  <Application>Microsoft Office PowerPoint</Application>
  <PresentationFormat>Apresentação na tela (4:3)</PresentationFormat>
  <Paragraphs>155</Paragraphs>
  <Slides>49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0" baseType="lpstr">
      <vt:lpstr>Tema do Office</vt:lpstr>
      <vt:lpstr>SAÚDE PÚBLICA </vt:lpstr>
      <vt:lpstr>SAÚDE PÚBLICA/COLETIVA </vt:lpstr>
      <vt:lpstr>Apresentação do PowerPoint</vt:lpstr>
      <vt:lpstr>CONCEPÇÕES SOBRE A SAÚDE E A DOENÇA</vt:lpstr>
      <vt:lpstr>SAÚDE NÃO REPRESENTA A MESMA COISA PARA TODAS AS PESSOAS</vt:lpstr>
      <vt:lpstr>EXEMPLO: masturbação</vt:lpstr>
      <vt:lpstr>EXEMPLO: desejo de fuga dos escravos (drapetomania)</vt:lpstr>
      <vt:lpstr>Apresentação do PowerPoint</vt:lpstr>
      <vt:lpstr>TEORIA MÍSTICA </vt:lpstr>
      <vt:lpstr>TEORIA MÍSTICA </vt:lpstr>
      <vt:lpstr>MODELO RELIGIOSO  IDADE MÉDIA </vt:lpstr>
      <vt:lpstr>MODELO RELIGIOSO  IDADE MÉDIA </vt:lpstr>
      <vt:lpstr>Apresentação do PowerPoint</vt:lpstr>
      <vt:lpstr>HISTÓRICO SAÚDE- DOENÇA</vt:lpstr>
      <vt:lpstr>HISTÓRICO SAÚDE- DOENÇA</vt:lpstr>
      <vt:lpstr>A CULTURA CLÁSSICA GREGA E AS RAÍZES DA MEDICINA OCIDENTAL</vt:lpstr>
      <vt:lpstr>A CULTURA CLÁSSICA GREGA E AS RAÍZES DA MEDICINA OCIDENTAL</vt:lpstr>
      <vt:lpstr>MEDICINA GREGA </vt:lpstr>
      <vt:lpstr>TEORIA DOS MIASMAS (GASES)</vt:lpstr>
      <vt:lpstr>MEDICINAS CLÁSSICAS DA ÍNDIA E CHINA</vt:lpstr>
      <vt:lpstr>HISTÓRICO SAÚDE- DOENÇA</vt:lpstr>
      <vt:lpstr>TEORIA DA UNICAUSALIDADE</vt:lpstr>
      <vt:lpstr>TEORIA DA UNICAUSALIDADE</vt:lpstr>
      <vt:lpstr>IDADE MODERNA: o avanço da clínica e dos conceitos da CAUSALIDADE</vt:lpstr>
      <vt:lpstr>IDADE MODERNA: o avanço da clínica e dos conceitos da CAUSALIDADE</vt:lpstr>
      <vt:lpstr>A SAÚDE PÚBLICA</vt:lpstr>
      <vt:lpstr>A SAÚDE PÚBLICA</vt:lpstr>
      <vt:lpstr>A SAÚDE PÚBLICA</vt:lpstr>
      <vt:lpstr>A SAÚDE PÚBLICA</vt:lpstr>
      <vt:lpstr>IDADE CONTEMPORÂNEA: da determinação social à Multicausalidade</vt:lpstr>
      <vt:lpstr>A SAÚDE PÚBLICA</vt:lpstr>
      <vt:lpstr>A SAÚDE PÚBLICA</vt:lpstr>
      <vt:lpstr>A SAÚDE PÚBLICA</vt:lpstr>
      <vt:lpstr>Apresentação do PowerPoint</vt:lpstr>
      <vt:lpstr>CONCEITOS DE SAÚDE</vt:lpstr>
      <vt:lpstr>Apresentação do PowerPoint</vt:lpstr>
      <vt:lpstr>CONCEITO  DE CAMPO DA SAÚDE  Marc Lalonde 1974 - Ministério da Saúde e do Bem-estar do Canadá </vt:lpstr>
      <vt:lpstr>Apresentação do PowerPoint</vt:lpstr>
      <vt:lpstr>Apresentação do PowerPoint</vt:lpstr>
      <vt:lpstr>CONFERÊNCIA DE ALMA-ATA URSS – 1978 CUIDADOS PRIMÁRIOS DE SAÚDE</vt:lpstr>
      <vt:lpstr>CONSTITUIÇÃO FEDERAL DE 1988, ARTIGO 196</vt:lpstr>
      <vt:lpstr>Apresentação do PowerPoint</vt:lpstr>
      <vt:lpstr>CONCEITO AMPLIADO DE SAÚDE </vt:lpstr>
      <vt:lpstr>Apresentação do PowerPoint</vt:lpstr>
      <vt:lpstr>PRINCÍPIOS CONTIDOS NA CARTA DE DIREITOS DOS USUÁRIOS DA SAÚDE </vt:lpstr>
      <vt:lpstr>PRINCÍPIOS CONTIDOS NA CARTA DE DIREITOS DOS USUÁRIOS DA SAÚDE </vt:lpstr>
      <vt:lpstr>QUEM TEM O DEVER DE ASSEGURAR A ASSISTÊNCIA À SAÚDE ÀS PESSOAS? </vt:lpstr>
      <vt:lpstr>QUEM TEM O DEVER DE ASSEGURAR A ASSISTÊNCIA À SAÚDE ÀS PESSOAS? </vt:lpstr>
      <vt:lpstr>SAÚDE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isabela</dc:creator>
  <cp:lastModifiedBy>Isabela</cp:lastModifiedBy>
  <cp:revision>19</cp:revision>
  <dcterms:created xsi:type="dcterms:W3CDTF">2016-09-14T16:02:11Z</dcterms:created>
  <dcterms:modified xsi:type="dcterms:W3CDTF">2019-08-01T20:20:30Z</dcterms:modified>
</cp:coreProperties>
</file>