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63" r:id="rId3"/>
    <p:sldId id="279" r:id="rId4"/>
    <p:sldId id="315" r:id="rId5"/>
    <p:sldId id="316" r:id="rId6"/>
    <p:sldId id="317" r:id="rId7"/>
    <p:sldId id="318" r:id="rId8"/>
    <p:sldId id="257" r:id="rId9"/>
    <p:sldId id="319" r:id="rId10"/>
    <p:sldId id="320" r:id="rId11"/>
    <p:sldId id="321" r:id="rId12"/>
    <p:sldId id="327" r:id="rId13"/>
    <p:sldId id="322" r:id="rId14"/>
    <p:sldId id="323" r:id="rId15"/>
    <p:sldId id="324" r:id="rId16"/>
    <p:sldId id="258" r:id="rId17"/>
    <p:sldId id="325" r:id="rId18"/>
    <p:sldId id="330" r:id="rId19"/>
    <p:sldId id="331" r:id="rId20"/>
    <p:sldId id="333" r:id="rId21"/>
    <p:sldId id="334" r:id="rId22"/>
    <p:sldId id="335" r:id="rId23"/>
    <p:sldId id="336" r:id="rId24"/>
    <p:sldId id="344" r:id="rId25"/>
    <p:sldId id="337" r:id="rId26"/>
    <p:sldId id="338" r:id="rId27"/>
    <p:sldId id="339" r:id="rId28"/>
    <p:sldId id="340" r:id="rId29"/>
    <p:sldId id="341" r:id="rId30"/>
    <p:sldId id="343" r:id="rId31"/>
    <p:sldId id="342" r:id="rId32"/>
    <p:sldId id="378" r:id="rId33"/>
    <p:sldId id="382" r:id="rId34"/>
    <p:sldId id="347" r:id="rId35"/>
    <p:sldId id="349" r:id="rId36"/>
    <p:sldId id="281" r:id="rId37"/>
    <p:sldId id="348" r:id="rId38"/>
    <p:sldId id="350" r:id="rId39"/>
    <p:sldId id="353" r:id="rId40"/>
    <p:sldId id="379" r:id="rId41"/>
    <p:sldId id="380" r:id="rId42"/>
    <p:sldId id="381" r:id="rId43"/>
    <p:sldId id="287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5" r:id="rId60"/>
    <p:sldId id="377" r:id="rId61"/>
    <p:sldId id="371" r:id="rId62"/>
    <p:sldId id="373" r:id="rId63"/>
    <p:sldId id="300" r:id="rId64"/>
    <p:sldId id="308" r:id="rId65"/>
    <p:sldId id="310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3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EC67-6B7C-4E17-ACDC-6B9F7269A146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BCDF9-E52D-4C72-BBBD-47E063B131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8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267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976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639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15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99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15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357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477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306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58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99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2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844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63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653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264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24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2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709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497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754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61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021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052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6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809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837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414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290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8141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8689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1438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18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606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2934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0565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4949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6706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2455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0657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9455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7455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1202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78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6159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81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50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CDF9-E52D-4C72-BBBD-47E063B13118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5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FCBA6-9170-43FC-AEFA-859974ABD411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E4E8C-8B13-4294-9523-DF8D29233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HISTOLOGIA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ESTUDO DOS TECIDOS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pitelioescamosonormal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899591" y="764704"/>
            <a:ext cx="7056785" cy="4824536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EPITÉLIO DE REVESTIMENTO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É classificado de acordo com o número de camadas semelhantes e a forma das células: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rpohumano"/>
          <p:cNvPicPr>
            <a:picLocks noChangeAspect="1" noChangeArrowheads="1"/>
          </p:cNvPicPr>
          <p:nvPr/>
        </p:nvPicPr>
        <p:blipFill>
          <a:blip r:embed="rId3" cstate="print">
            <a:lum bright="-36000" contrast="-30000"/>
          </a:blip>
          <a:srcRect/>
          <a:stretch>
            <a:fillRect/>
          </a:stretch>
        </p:blipFill>
        <p:spPr>
          <a:xfrm>
            <a:off x="827584" y="620688"/>
            <a:ext cx="3925887" cy="39243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pic>
        <p:nvPicPr>
          <p:cNvPr id="3" name="Picture 6" descr="LAYERS"/>
          <p:cNvPicPr>
            <a:picLocks noChangeAspect="1" noChangeArrowheads="1"/>
          </p:cNvPicPr>
          <p:nvPr/>
        </p:nvPicPr>
        <p:blipFill>
          <a:blip r:embed="rId4" cstate="print">
            <a:lum bright="-36000"/>
          </a:blip>
          <a:srcRect/>
          <a:stretch>
            <a:fillRect/>
          </a:stretch>
        </p:blipFill>
        <p:spPr>
          <a:xfrm>
            <a:off x="5292080" y="692696"/>
            <a:ext cx="3238500" cy="2154238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pic>
        <p:nvPicPr>
          <p:cNvPr id="4" name="Picture 5" descr="CELLSHAP"/>
          <p:cNvPicPr>
            <a:picLocks noChangeAspect="1" noChangeArrowheads="1"/>
          </p:cNvPicPr>
          <p:nvPr/>
        </p:nvPicPr>
        <p:blipFill>
          <a:blip r:embed="rId5" cstate="print">
            <a:lum bright="-42000"/>
          </a:blip>
          <a:srcRect/>
          <a:stretch>
            <a:fillRect/>
          </a:stretch>
        </p:blipFill>
        <p:spPr>
          <a:xfrm>
            <a:off x="5796136" y="3429000"/>
            <a:ext cx="2185988" cy="2852738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NÚMERO DE CAMADAS: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Pode ser simples, quando tem uma única camada;</a:t>
            </a:r>
          </a:p>
          <a:p>
            <a:r>
              <a:rPr lang="pt-BR" dirty="0" smtClean="0"/>
              <a:t>Estratificado, quando tem mais de uma camada;</a:t>
            </a:r>
          </a:p>
          <a:p>
            <a:r>
              <a:rPr lang="pt-BR" dirty="0" smtClean="0"/>
              <a:t>Pseudoestratificado, quando aparentemente tem mais de uma camada ;</a:t>
            </a:r>
          </a:p>
          <a:p>
            <a:r>
              <a:rPr lang="pt-BR" dirty="0" smtClean="0"/>
              <a:t>De transição quando a espessura do revestimento varia de acordo com o estado funcional do órgão revestido.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FORMA DAS CÉLULAS: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Nos epitélios simples todas as células tem a mesma forma;</a:t>
            </a:r>
          </a:p>
          <a:p>
            <a:r>
              <a:rPr lang="pt-BR" dirty="0" smtClean="0"/>
              <a:t>Nos estratificados, a forma das células varia nas diferentes camadas celulares, neste caso, a forma das células da camada mais superficial será o critério classificatório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EPITÉLIOS SIMPLES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PAVIMENTOSO SIMPLES: formado por uma única camada de células achatadas que individualmente são extremamente delgadas, menos na região do núcleo que é </a:t>
            </a:r>
            <a:r>
              <a:rPr lang="pt-BR" dirty="0" err="1" smtClean="0"/>
              <a:t>frequentemente</a:t>
            </a:r>
            <a:r>
              <a:rPr lang="pt-BR" dirty="0" smtClean="0"/>
              <a:t> visível. Reveste a luz dos vasos sendo que nos capilares está adaptado a cumprir funções complexas de acordo com as necessidades metabólicas.</a:t>
            </a:r>
            <a:r>
              <a:rPr lang="pt-BR" dirty="0" smtClean="0">
                <a:latin typeface="Calibri" pitchFamily="34" charset="0"/>
              </a:rPr>
              <a:t> </a:t>
            </a:r>
          </a:p>
          <a:p>
            <a:pPr algn="just">
              <a:buNone/>
            </a:pPr>
            <a:endParaRPr lang="pt-BR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rgbClr val="002060"/>
                </a:solidFill>
                <a:latin typeface="Calibri" pitchFamily="34" charset="0"/>
              </a:rPr>
              <a:t>Alvéolos pulmonares</a:t>
            </a:r>
          </a:p>
          <a:p>
            <a:pPr algn="just"/>
            <a:r>
              <a:rPr lang="pt-BR" sz="2600" dirty="0" smtClean="0">
                <a:solidFill>
                  <a:srgbClr val="002060"/>
                </a:solidFill>
                <a:latin typeface="Calibri" pitchFamily="34" charset="0"/>
              </a:rPr>
              <a:t> Alça de </a:t>
            </a:r>
            <a:r>
              <a:rPr lang="pt-BR" sz="2600" dirty="0" err="1" smtClean="0">
                <a:solidFill>
                  <a:srgbClr val="002060"/>
                </a:solidFill>
                <a:latin typeface="Calibri" pitchFamily="34" charset="0"/>
              </a:rPr>
              <a:t>Henle</a:t>
            </a:r>
            <a:endParaRPr lang="pt-BR" sz="2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rgbClr val="002060"/>
                </a:solidFill>
                <a:latin typeface="Calibri" pitchFamily="34" charset="0"/>
              </a:rPr>
              <a:t> Folheto parietal da cápsula de </a:t>
            </a:r>
            <a:r>
              <a:rPr lang="pt-BR" sz="2600" dirty="0" err="1" smtClean="0">
                <a:solidFill>
                  <a:srgbClr val="002060"/>
                </a:solidFill>
                <a:latin typeface="Calibri" pitchFamily="34" charset="0"/>
              </a:rPr>
              <a:t>Bowman</a:t>
            </a:r>
            <a:r>
              <a:rPr lang="pt-BR" sz="2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just"/>
            <a:r>
              <a:rPr lang="pt-BR" sz="2600" dirty="0" smtClean="0">
                <a:solidFill>
                  <a:srgbClr val="002060"/>
                </a:solidFill>
                <a:latin typeface="Calibri" pitchFamily="34" charset="0"/>
              </a:rPr>
              <a:t> Ouvido médio e interno</a:t>
            </a:r>
          </a:p>
          <a:p>
            <a:pPr algn="just"/>
            <a:r>
              <a:rPr lang="pt-BR" sz="2600" dirty="0" smtClean="0">
                <a:solidFill>
                  <a:srgbClr val="002060"/>
                </a:solidFill>
                <a:latin typeface="Calibri" pitchFamily="34" charset="0"/>
              </a:rPr>
              <a:t> Vasos sanguíneos e linfáticos </a:t>
            </a:r>
          </a:p>
          <a:p>
            <a:pPr algn="just"/>
            <a:r>
              <a:rPr lang="pt-BR" sz="2600" dirty="0" smtClean="0">
                <a:solidFill>
                  <a:srgbClr val="002060"/>
                </a:solidFill>
                <a:latin typeface="Calibri" pitchFamily="34" charset="0"/>
              </a:rPr>
              <a:t> Cavidade pleural e </a:t>
            </a:r>
            <a:r>
              <a:rPr lang="pt-BR" sz="2600" dirty="0" err="1" smtClean="0">
                <a:solidFill>
                  <a:srgbClr val="002060"/>
                </a:solidFill>
                <a:latin typeface="Calibri" pitchFamily="34" charset="0"/>
              </a:rPr>
              <a:t>peritonial</a:t>
            </a:r>
            <a:endParaRPr lang="pt-BR" sz="2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pt-BR" sz="2600" dirty="0" smtClean="0">
                <a:solidFill>
                  <a:srgbClr val="002060"/>
                </a:solidFill>
                <a:latin typeface="Calibri" pitchFamily="34" charset="0"/>
              </a:rPr>
              <a:t> Pericárdio</a:t>
            </a:r>
          </a:p>
          <a:p>
            <a:endParaRPr lang="pt-BR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>
            <a:lum bright="-30000" contrast="12000"/>
          </a:blip>
          <a:srcRect l="15300" t="17513" r="50000" b="63780"/>
          <a:stretch>
            <a:fillRect/>
          </a:stretch>
        </p:blipFill>
        <p:spPr bwMode="auto">
          <a:xfrm>
            <a:off x="5508104" y="3356992"/>
            <a:ext cx="3384550" cy="13684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 descr="escamsem título"/>
          <p:cNvPicPr>
            <a:picLocks noChangeAspect="1" noChangeArrowheads="1"/>
          </p:cNvPicPr>
          <p:nvPr/>
        </p:nvPicPr>
        <p:blipFill>
          <a:blip r:embed="rId4" cstate="print">
            <a:lum bright="-36000"/>
          </a:blip>
          <a:srcRect/>
          <a:stretch>
            <a:fillRect/>
          </a:stretch>
        </p:blipFill>
        <p:spPr>
          <a:xfrm>
            <a:off x="5652120" y="5013176"/>
            <a:ext cx="3175000" cy="1512168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1014413"/>
            <a:ext cx="7272809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7544" y="332656"/>
            <a:ext cx="5105400" cy="2667000"/>
            <a:chOff x="1344" y="2208"/>
            <a:chExt cx="3216" cy="168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344" y="2208"/>
              <a:ext cx="3216" cy="1680"/>
              <a:chOff x="1344" y="2304"/>
              <a:chExt cx="3216" cy="1680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1392" y="2304"/>
                <a:ext cx="3120" cy="1614"/>
                <a:chOff x="1392" y="2400"/>
                <a:chExt cx="3120" cy="1614"/>
              </a:xfrm>
            </p:grpSpPr>
            <p:pic>
              <p:nvPicPr>
                <p:cNvPr id="7" name="Picture 11" descr="epitelios pavimentoso e cubico simple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92" y="2400"/>
                  <a:ext cx="3120" cy="7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8" name="Group 12"/>
                <p:cNvGrpSpPr>
                  <a:grpSpLocks/>
                </p:cNvGrpSpPr>
                <p:nvPr/>
              </p:nvGrpSpPr>
              <p:grpSpPr bwMode="auto">
                <a:xfrm>
                  <a:off x="1392" y="3216"/>
                  <a:ext cx="3120" cy="798"/>
                  <a:chOff x="1392" y="3216"/>
                  <a:chExt cx="3120" cy="798"/>
                </a:xfrm>
              </p:grpSpPr>
              <p:pic>
                <p:nvPicPr>
                  <p:cNvPr id="9" name="Picture 13" descr="epitelios simples cilindrico e pseudoestratificado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392" y="3216"/>
                    <a:ext cx="3120" cy="79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" name="Picture 14" descr="epit cilindrico estratificado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516" y="3216"/>
                    <a:ext cx="1220" cy="767"/>
                  </a:xfrm>
                  <a:prstGeom prst="rect">
                    <a:avLst/>
                  </a:prstGeom>
                  <a:noFill/>
                </p:spPr>
              </p:pic>
            </p:grpSp>
          </p:grpSp>
          <p:sp>
            <p:nvSpPr>
              <p:cNvPr id="6" name="Rectangle 15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3216" cy="1632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pic>
          <p:nvPicPr>
            <p:cNvPr id="4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88" y="3072"/>
              <a:ext cx="117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6" descr="Esquema e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429000"/>
            <a:ext cx="3581400" cy="2557462"/>
          </a:xfrm>
          <a:prstGeom prst="rect">
            <a:avLst/>
          </a:prstGeom>
          <a:noFill/>
        </p:spPr>
      </p:pic>
      <p:pic>
        <p:nvPicPr>
          <p:cNvPr id="12" name="Picture 5" descr="Epitelio simples cubic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429000"/>
            <a:ext cx="3352800" cy="2590800"/>
          </a:xfrm>
          <a:prstGeom prst="rect">
            <a:avLst/>
          </a:prstGeom>
          <a:noFill/>
        </p:spPr>
      </p:pic>
      <p:pic>
        <p:nvPicPr>
          <p:cNvPr id="13" name="Picture 4" descr="Figura10"/>
          <p:cNvPicPr>
            <a:picLocks noChangeAspect="1" noChangeArrowheads="1"/>
          </p:cNvPicPr>
          <p:nvPr/>
        </p:nvPicPr>
        <p:blipFill>
          <a:blip r:embed="rId9" cstate="print">
            <a:lum bright="-18000"/>
          </a:blip>
          <a:srcRect/>
          <a:stretch>
            <a:fillRect/>
          </a:stretch>
        </p:blipFill>
        <p:spPr>
          <a:xfrm>
            <a:off x="5724128" y="404664"/>
            <a:ext cx="3168352" cy="2751138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CÚBICO SIMPLES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Constituído por células com dimensões equivalentes em comprimento, largura e espessura. O núcleo é esférico e ocupa a região central da célula. </a:t>
            </a:r>
          </a:p>
          <a:p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Ductos de muitas glândulas</a:t>
            </a:r>
          </a:p>
          <a:p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Revestimento do ovário</a:t>
            </a:r>
          </a:p>
          <a:p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Formação de túbulos renais</a:t>
            </a:r>
          </a:p>
          <a:p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 l="54427" t="17513" r="10139" b="63780"/>
          <a:stretch>
            <a:fillRect/>
          </a:stretch>
        </p:blipFill>
        <p:spPr bwMode="auto">
          <a:xfrm>
            <a:off x="683568" y="5085184"/>
            <a:ext cx="3455987" cy="13684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 descr="cubóidesem título"/>
          <p:cNvPicPr>
            <a:picLocks noChangeAspect="1" noChangeArrowheads="1"/>
          </p:cNvPicPr>
          <p:nvPr/>
        </p:nvPicPr>
        <p:blipFill>
          <a:blip r:embed="rId4" cstate="print">
            <a:lum bright="-42000"/>
          </a:blip>
          <a:srcRect/>
          <a:stretch>
            <a:fillRect/>
          </a:stretch>
        </p:blipFill>
        <p:spPr>
          <a:xfrm>
            <a:off x="5076056" y="4653136"/>
            <a:ext cx="3055938" cy="2020888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CILÍNDRICO SIMPLES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 smtClean="0"/>
              <a:t>Formado por células altas, cujo núcleo varia de esférico ao elíptico, ocupando a região </a:t>
            </a:r>
            <a:r>
              <a:rPr lang="pt-BR" sz="3600" dirty="0" smtClean="0"/>
              <a:t>celular próxima a lâmina </a:t>
            </a:r>
            <a:r>
              <a:rPr lang="pt-BR" dirty="0" smtClean="0"/>
              <a:t>basal.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55576" y="3284984"/>
            <a:ext cx="6102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Seios paranasais</a:t>
            </a:r>
          </a:p>
          <a:p>
            <a:r>
              <a:rPr lang="pt-BR" sz="2000" dirty="0" err="1" smtClean="0">
                <a:solidFill>
                  <a:srgbClr val="002060"/>
                </a:solidFill>
                <a:latin typeface="Calibri" pitchFamily="34" charset="0"/>
              </a:rPr>
              <a:t>Ovidutos</a:t>
            </a:r>
            <a:endParaRPr lang="pt-BR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Ductos eferentes do testículo</a:t>
            </a:r>
          </a:p>
          <a:p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Útero</a:t>
            </a:r>
          </a:p>
          <a:p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Pequenos brônquios</a:t>
            </a:r>
          </a:p>
          <a:p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Grande parte do tubo digestivo</a:t>
            </a:r>
          </a:p>
          <a:p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Vesícula biliar</a:t>
            </a:r>
          </a:p>
          <a:p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Grandes ductos de algumas glândulas</a:t>
            </a:r>
            <a:endParaRPr lang="pt-BR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2" descr="Figura9"/>
          <p:cNvPicPr>
            <a:picLocks noChangeAspect="1" noChangeArrowheads="1"/>
          </p:cNvPicPr>
          <p:nvPr/>
        </p:nvPicPr>
        <p:blipFill>
          <a:blip r:embed="rId3" cstate="print">
            <a:lum bright="-24000"/>
          </a:blip>
          <a:srcRect/>
          <a:stretch>
            <a:fillRect/>
          </a:stretch>
        </p:blipFill>
        <p:spPr>
          <a:xfrm>
            <a:off x="5004048" y="3573016"/>
            <a:ext cx="3528392" cy="2484636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EMENTA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Noções </a:t>
            </a:r>
            <a:r>
              <a:rPr lang="pt-BR" dirty="0"/>
              <a:t>básicas sobre histologia compreendendo o estudo histológico dos principais órgãos e sistemas. Estudo histológico dos tecidos: epitelial, conjuntivo, cartilaginoso, ósseo, nervoso e muscular. Estudo histológico dos órgãos </a:t>
            </a:r>
            <a:r>
              <a:rPr lang="pt-BR" dirty="0" err="1"/>
              <a:t>linfóides</a:t>
            </a:r>
            <a:r>
              <a:rPr lang="pt-BR" dirty="0"/>
              <a:t> e dos sistemas digestivo, respiratório, urinário, endócrino e genital. Células sanguíneas. Sistema circulatório e sistema tegumentar.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EPITÉLIOS ESTRATIFICADOS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A) PAVIMENTOSO ESTRATIFICADO: as células mais superficiais são achatadas e as mais profundas, junto ao conjuntivo, cúbicas ou cilíndricas. As camadas intermediárias são poliédricas ou de aparência arredondada.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PAVIMENTOSO ESTRATIFICADO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Boca</a:t>
            </a:r>
          </a:p>
          <a:p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Epiglote</a:t>
            </a:r>
          </a:p>
          <a:p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Esôfago</a:t>
            </a:r>
          </a:p>
          <a:p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Cordas vocais</a:t>
            </a:r>
          </a:p>
          <a:p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Vagina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5" descr="Esquema 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200400" cy="2120478"/>
          </a:xfrm>
          <a:prstGeom prst="rect">
            <a:avLst/>
          </a:prstGeom>
          <a:noFill/>
        </p:spPr>
      </p:pic>
      <p:pic>
        <p:nvPicPr>
          <p:cNvPr id="5" name="Picture 6" descr="HE epitelio estra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3384376" cy="2478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PAVIMENTOSO ESTRATIFICADO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Estas células sofrem muita descamação nas células superficiais e são substituídas por mitoses das células mais profundas.</a:t>
            </a:r>
          </a:p>
          <a:p>
            <a:r>
              <a:rPr lang="pt-BR" dirty="0" smtClean="0"/>
              <a:t>Quando a superfície livre se delimita com um ambiente seco, ocorre a </a:t>
            </a:r>
            <a:r>
              <a:rPr lang="pt-BR" dirty="0" err="1" smtClean="0"/>
              <a:t>queratinização</a:t>
            </a:r>
            <a:r>
              <a:rPr lang="pt-BR" dirty="0" smtClean="0"/>
              <a:t> (pele), quando o meio é úmido, não ocorre a </a:t>
            </a:r>
            <a:r>
              <a:rPr lang="pt-BR" dirty="0" err="1" smtClean="0"/>
              <a:t>queratinização</a:t>
            </a:r>
            <a:r>
              <a:rPr lang="pt-BR" dirty="0" smtClean="0"/>
              <a:t> (mucosa bucal, esôfago).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PAVIMENTOSO ESTRATIFICADO</a:t>
            </a:r>
            <a:endParaRPr lang="pt-BR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18943"/>
            <a:ext cx="4038600" cy="302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HE e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77194"/>
            <a:ext cx="4038600" cy="314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>
          <a:xfrm>
            <a:off x="683568" y="404664"/>
            <a:ext cx="2304256" cy="158417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 l="11604" t="14561" r="52214" b="62804"/>
          <a:stretch>
            <a:fillRect/>
          </a:stretch>
        </p:blipFill>
        <p:spPr bwMode="auto">
          <a:xfrm>
            <a:off x="4788024" y="548680"/>
            <a:ext cx="3529013" cy="16557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5" descr="pavimestrat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>
          <a:xfrm>
            <a:off x="2627784" y="3284984"/>
            <a:ext cx="3529013" cy="265112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CÚBICO ESTRATIFICADO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Restrito a poucas áreas, como ductos da glândula sudorípara, salivar e outras.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CILÍNDRICO ESTRATIFICADO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Encontrado somente em locais como nos ductos das glândulas mamárias.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Reveste alguns órgãos do aparelho urinário submetidos a </a:t>
            </a:r>
            <a:r>
              <a:rPr lang="pt-BR" dirty="0" err="1" smtClean="0"/>
              <a:t>frequentes</a:t>
            </a:r>
            <a:r>
              <a:rPr lang="pt-BR" dirty="0" smtClean="0"/>
              <a:t> aumentos e diminuições do seu diâmetro como na bexiga, que aumenta durante a colheita da urina e se retrai durante sua expulsão.</a:t>
            </a:r>
            <a:endParaRPr lang="pt-BR" dirty="0"/>
          </a:p>
        </p:txBody>
      </p:sp>
      <p:pic>
        <p:nvPicPr>
          <p:cNvPr id="4" name="Picture 4" descr="Esquema 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3200400" cy="2230437"/>
          </a:xfrm>
          <a:prstGeom prst="rect">
            <a:avLst/>
          </a:prstGeom>
          <a:noFill/>
        </p:spPr>
      </p:pic>
      <p:pic>
        <p:nvPicPr>
          <p:cNvPr id="5" name="Picture 7" descr="HE 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93096"/>
            <a:ext cx="388620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PSEUDOESTRATIFICADAS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Todas as células estão fixadas a lâmina basal, porém, as células que são cilíndricas tem alturas diferentes de tal forma que nem todas atingem a superfície livre. Assim, os núcleos de distribuem em alturas diferentes, dando a falsa impressão de estratificação.</a:t>
            </a:r>
          </a:p>
          <a:p>
            <a:r>
              <a:rPr lang="pt-BR" dirty="0" smtClean="0"/>
              <a:t>Há dois tipos: o ciliado, característico das vias aéreas superiores e o não ciliado, encontrado em alguns ductos glandulares e na uretra  masculina.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 l="11604" t="45074" r="50732" b="28342"/>
          <a:stretch>
            <a:fillRect/>
          </a:stretch>
        </p:blipFill>
        <p:spPr bwMode="auto">
          <a:xfrm>
            <a:off x="395536" y="188640"/>
            <a:ext cx="3673475" cy="19446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3" descr="Figura10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>
          <a:xfrm>
            <a:off x="539552" y="2492896"/>
            <a:ext cx="5111750" cy="3833813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pic>
        <p:nvPicPr>
          <p:cNvPr id="4" name="Picture 4" descr="escam2sem título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 l="3773" t="14479" r="1888" b="2539"/>
          <a:stretch>
            <a:fillRect/>
          </a:stretch>
        </p:blipFill>
        <p:spPr>
          <a:xfrm>
            <a:off x="6448425" y="2852936"/>
            <a:ext cx="2695575" cy="1782762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62"/>
          <p:cNvGraphicFramePr>
            <a:graphicFrameLocks noGrp="1"/>
          </p:cNvGraphicFramePr>
          <p:nvPr/>
        </p:nvGraphicFramePr>
        <p:xfrm>
          <a:off x="395288" y="549275"/>
          <a:ext cx="8280400" cy="6330952"/>
        </p:xfrm>
        <a:graphic>
          <a:graphicData uri="http://schemas.openxmlformats.org/drawingml/2006/table">
            <a:tbl>
              <a:tblPr/>
              <a:tblGrid>
                <a:gridCol w="2070100"/>
                <a:gridCol w="2070100"/>
                <a:gridCol w="2070100"/>
                <a:gridCol w="2070100"/>
              </a:tblGrid>
              <a:tr h="4905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Características principais dos quatro tipos básicos de tecidos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Tecido 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Célula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Matriz extra celular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Funções principais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Epitelial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Células poliédricas justapostas.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Pequena quantidade.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Protege as superfícies e reveste as cavidades corporais, os órgãos ocos e os ductos (tubos) além de formar as glândulas.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Conjuntivo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Vários tipos de células fixas e migratórias.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Abundante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Protege e sustenta o corpo e seus órgãos, mantém unidos os órgãos, armazena energia em forma de gordura e oferece imunidade.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Muscular 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Células alongadas contráteis.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Quantidade moderada.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Gera força necessária para movimentar as estruturas corporais.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Nervoso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Longos prolongamentos.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Nenhuma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Detecta e transmite as mudanças dentro e fora do corpo. Inicia e transmite os impulsos nervosos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squema epitelio pseudoestrat cili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2971800" cy="2389187"/>
          </a:xfrm>
          <a:prstGeom prst="rect">
            <a:avLst/>
          </a:prstGeom>
          <a:noFill/>
        </p:spPr>
      </p:pic>
      <p:pic>
        <p:nvPicPr>
          <p:cNvPr id="3" name="Picture 5" descr="HE 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31242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VASCULARIZAÇÃO E INERVAÇÃO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tecido epitelial é avascular e sua nutrição é feita por difusão de nutrientes desde o conjuntivo subjacente. Para tanto, o limite epitélio-conjuntivo tem algumas características: presença de lâmina basal que age como uma membrana semipermeável, uma rede capilar subjacente de contato entre os dois tecidos (papilas conjuntivas), cuja </a:t>
            </a:r>
            <a:r>
              <a:rPr lang="pt-BR" dirty="0" err="1" smtClean="0"/>
              <a:t>frequencia</a:t>
            </a:r>
            <a:r>
              <a:rPr lang="pt-BR" dirty="0" smtClean="0"/>
              <a:t> e tamanho parece depender da espessura do epitélio.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Tanto nos epitélios simples e poucos estratificados, são menores e menos frequentes ou </a:t>
            </a:r>
            <a:r>
              <a:rPr lang="pt-BR" dirty="0" err="1" smtClean="0"/>
              <a:t>raticamente</a:t>
            </a:r>
            <a:r>
              <a:rPr lang="pt-BR" dirty="0" smtClean="0"/>
              <a:t> não existem, dentro do revestimento epitelial se observam terminações nervosas livres, que podem formar um plexo intraepitelial.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504674"/>
            <a:ext cx="8208912" cy="584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1-Cite as principais características do tecido epitelial.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2-Quais as principais funções do tecido epitelial.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3-A coesão celular ocorre devido a alguns complexos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unitivos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cite 3 explicando como eles atuam.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4-Explique o que é lâmina basal do que ela é constituída e como ela atua.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5-O tecido epitelial é classificado de acordo com o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camadas semelhantes e a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células. Explique cada uma delas.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 Como o tecido epitelial precisa ser nutrido e oxigenado. Como isso ocorre e por que é dessa maneira?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70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EPITÉLIO GLANDULAR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4597" y="1600200"/>
            <a:ext cx="28148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GLÂNDULAS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Glândula é uma ou um grupo de células especializadas cuja função é secreção;</a:t>
            </a:r>
          </a:p>
          <a:p>
            <a:r>
              <a:rPr lang="pt-BR" dirty="0" smtClean="0"/>
              <a:t>Secreção é a atividade pela qual a célula retira do sangue substâncias que são transformadas e depois liberadas para serem aproveitadas por outras células ou eliminadas do organismo.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41682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GLÂNDULAS EXÓCRINAS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Glândulas de secreção externa, cujo produto de secreção é eliminado através de ductos que levam a secreção para a superfície do organismo, como por exemplo as glândulas sudoríparas ou para a cavidade natural (glândulas salivares).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GLÂNDULAS ENDÓCRINAS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Ou de secreção interna, são aquelas que não tem ductos e lançam sua secreção (hormônios) no sangue. A hipófise, a tireóide e a supra-renal são exemplos.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TECIDO EPITELIAL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Células se mantém extremamente coesas e entre elas há pouco ou nenhuma substância intercelular;</a:t>
            </a:r>
          </a:p>
          <a:p>
            <a:r>
              <a:rPr lang="pt-BR" dirty="0" smtClean="0"/>
              <a:t>O compartimento é ocupado por quantidades muito pequenas de substância </a:t>
            </a:r>
            <a:r>
              <a:rPr lang="pt-BR" dirty="0" err="1" smtClean="0"/>
              <a:t>glicoproteica</a:t>
            </a:r>
            <a:r>
              <a:rPr lang="pt-BR" dirty="0" smtClean="0"/>
              <a:t> denominada </a:t>
            </a:r>
            <a:r>
              <a:rPr lang="pt-BR" dirty="0" err="1" smtClean="0"/>
              <a:t>glicocálix</a:t>
            </a:r>
            <a:r>
              <a:rPr lang="pt-BR" dirty="0" smtClean="0"/>
              <a:t>;</a:t>
            </a:r>
          </a:p>
          <a:p>
            <a:r>
              <a:rPr lang="pt-BR" dirty="0" smtClean="0"/>
              <a:t>A coesão celular ocorre devido a: ação adesiva do </a:t>
            </a:r>
            <a:r>
              <a:rPr lang="pt-BR" dirty="0" err="1" smtClean="0"/>
              <a:t>glicocálix</a:t>
            </a:r>
            <a:r>
              <a:rPr lang="pt-BR" dirty="0" smtClean="0"/>
              <a:t>, pelas </a:t>
            </a:r>
            <a:r>
              <a:rPr lang="pt-BR" dirty="0" err="1" smtClean="0"/>
              <a:t>interdigitações</a:t>
            </a:r>
            <a:r>
              <a:rPr lang="pt-BR" dirty="0" smtClean="0"/>
              <a:t> de células vizinhas, e pelas estruturas chamadas complexos </a:t>
            </a:r>
            <a:r>
              <a:rPr lang="pt-BR" dirty="0" err="1" smtClean="0"/>
              <a:t>unitivos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GLÂNDULAS ANFÍCRINAS OU MIXTAS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Como </a:t>
            </a:r>
            <a:r>
              <a:rPr lang="pt-BR" dirty="0"/>
              <a:t>o próprio nome diz, são mistas.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Comportam-se </a:t>
            </a:r>
            <a:r>
              <a:rPr lang="pt-BR" dirty="0"/>
              <a:t>como glândulas exócrinas e endócrinas ao mesmo tempo</a:t>
            </a:r>
            <a:r>
              <a:rPr lang="pt-BR" dirty="0" smtClean="0"/>
              <a:t>.</a:t>
            </a:r>
            <a:r>
              <a:rPr lang="pt-BR" sz="12800" dirty="0"/>
              <a:t/>
            </a:r>
            <a:br>
              <a:rPr lang="pt-BR" sz="12800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600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GLÂNDULAS ANFÍCRINAS OU MIXTAS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9600" dirty="0"/>
              <a:t/>
            </a:r>
            <a:br>
              <a:rPr lang="pt-BR" sz="9600" dirty="0"/>
            </a:br>
            <a:r>
              <a:rPr lang="pt-BR" sz="9600" b="1" i="1" dirty="0"/>
              <a:t>-Pâncreas </a:t>
            </a:r>
            <a:r>
              <a:rPr lang="pt-BR" sz="9600" dirty="0"/>
              <a:t/>
            </a:r>
            <a:br>
              <a:rPr lang="pt-BR" sz="9600" dirty="0"/>
            </a:br>
            <a:r>
              <a:rPr lang="pt-BR" sz="9600" dirty="0"/>
              <a:t>Parte exócrina: secreção de enzimas digestivas.</a:t>
            </a:r>
            <a:br>
              <a:rPr lang="pt-BR" sz="9600" dirty="0"/>
            </a:br>
            <a:r>
              <a:rPr lang="pt-BR" sz="9600" dirty="0"/>
              <a:t>Parte endócrina: secreção dos hormônios insulina, glucagon e </a:t>
            </a:r>
            <a:r>
              <a:rPr lang="pt-BR" sz="9600" dirty="0" err="1"/>
              <a:t>gastrina</a:t>
            </a:r>
            <a:r>
              <a:rPr lang="pt-BR" sz="9600" dirty="0" smtClean="0"/>
              <a:t>.</a:t>
            </a:r>
          </a:p>
          <a:p>
            <a:pPr marL="0" indent="0">
              <a:buNone/>
            </a:pPr>
            <a:r>
              <a:rPr lang="pt-BR" sz="9600" dirty="0"/>
              <a:t/>
            </a:r>
            <a:br>
              <a:rPr lang="pt-BR" sz="9600" dirty="0"/>
            </a:br>
            <a:r>
              <a:rPr lang="pt-BR" sz="9600" b="1" i="1" dirty="0"/>
              <a:t>-Ovários: </a:t>
            </a:r>
            <a:r>
              <a:rPr lang="pt-BR" sz="9600" dirty="0"/>
              <a:t/>
            </a:r>
            <a:br>
              <a:rPr lang="pt-BR" sz="9600" dirty="0"/>
            </a:br>
            <a:r>
              <a:rPr lang="pt-BR" sz="9600" dirty="0"/>
              <a:t>Parte exócrina: produz óvulos.</a:t>
            </a:r>
            <a:br>
              <a:rPr lang="pt-BR" sz="9600" dirty="0"/>
            </a:br>
            <a:r>
              <a:rPr lang="pt-BR" sz="9600" dirty="0"/>
              <a:t>Parte endócrina: secreção dos hormônios estrogênio e progesterona.</a:t>
            </a:r>
            <a:br>
              <a:rPr lang="pt-BR" sz="9600" dirty="0"/>
            </a:br>
            <a:r>
              <a:rPr lang="pt-BR" sz="9600" b="1" i="1" dirty="0"/>
              <a:t/>
            </a:r>
            <a:br>
              <a:rPr lang="pt-BR" sz="9600" b="1" i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002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i="1" dirty="0"/>
              <a:t>-Testículos: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Parte exócrina: produz espermatozoides.</a:t>
            </a:r>
            <a:br>
              <a:rPr lang="pt-BR" dirty="0"/>
            </a:br>
            <a:r>
              <a:rPr lang="pt-BR" dirty="0"/>
              <a:t>Parte endócrina: secreta o hormônio testosterona.</a:t>
            </a:r>
          </a:p>
        </p:txBody>
      </p:sp>
    </p:spTree>
    <p:extLst>
      <p:ext uri="{BB962C8B-B14F-4D97-AF65-F5344CB8AC3E}">
        <p14:creationId xmlns:p14="http://schemas.microsoft.com/office/powerpoint/2010/main" val="2963234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l="18617" t="48047" r="69939" b="31293"/>
          <a:stretch>
            <a:fillRect/>
          </a:stretch>
        </p:blipFill>
        <p:spPr bwMode="auto">
          <a:xfrm>
            <a:off x="323528" y="188640"/>
            <a:ext cx="1116012" cy="15113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83969" name="Object 4"/>
          <p:cNvGraphicFramePr>
            <a:graphicFrameLocks noChangeAspect="1"/>
          </p:cNvGraphicFramePr>
          <p:nvPr/>
        </p:nvGraphicFramePr>
        <p:xfrm>
          <a:off x="395536" y="2132856"/>
          <a:ext cx="11144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Imagem de bitmap" r:id="rId5" imgW="1114581" imgH="1752381" progId="PBrush">
                  <p:embed/>
                </p:oleObj>
              </mc:Choice>
              <mc:Fallback>
                <p:oleObj name="Imagem de bitmap" r:id="rId5" imgW="1114581" imgH="1752381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132856"/>
                        <a:ext cx="1114425" cy="1752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0" name="Object 6"/>
          <p:cNvGraphicFramePr>
            <a:graphicFrameLocks noChangeAspect="1"/>
          </p:cNvGraphicFramePr>
          <p:nvPr/>
        </p:nvGraphicFramePr>
        <p:xfrm>
          <a:off x="467544" y="4365104"/>
          <a:ext cx="11318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name="Imagem de bitmap" r:id="rId7" imgW="1219370" imgH="2133898" progId="PBrush">
                  <p:embed/>
                </p:oleObj>
              </mc:Choice>
              <mc:Fallback>
                <p:oleObj name="Imagem de bitmap" r:id="rId7" imgW="1219370" imgH="2133898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365104"/>
                        <a:ext cx="1131888" cy="19812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12"/>
          <p:cNvGraphicFramePr>
            <a:graphicFrameLocks noChangeAspect="1"/>
          </p:cNvGraphicFramePr>
          <p:nvPr/>
        </p:nvGraphicFramePr>
        <p:xfrm>
          <a:off x="3131840" y="836712"/>
          <a:ext cx="4948237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Imagem de bitmap" r:id="rId9" imgW="4695238" imgH="4944165" progId="PBrush">
                  <p:embed/>
                </p:oleObj>
              </mc:Choice>
              <mc:Fallback>
                <p:oleObj name="Imagem de bitmap" r:id="rId9" imgW="4695238" imgH="4944165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836712"/>
                        <a:ext cx="4948237" cy="52085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DAS GLÂNDULAS EXÓCRINAS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PELO NÚMERO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a) GLÂNDULA UNICELULAR: constituída de apenas uma célula secretora. Ex.: célula caliciforme encontrada no epitélio do trato respiratório e intestinal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732670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568863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PELO NÚMERO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B) GLÂNDULA EXÓCRINA MULTICELULAR: formadas por células dispostas ao redor de um </a:t>
            </a:r>
            <a:r>
              <a:rPr lang="pt-BR" dirty="0" err="1" smtClean="0"/>
              <a:t>lúmem</a:t>
            </a:r>
            <a:r>
              <a:rPr lang="pt-BR" dirty="0" smtClean="0"/>
              <a:t> central constituindo a unidade secretora e de ductos que transportam o produto para o meio externo.</a:t>
            </a:r>
            <a:endParaRPr lang="pt-BR" dirty="0"/>
          </a:p>
        </p:txBody>
      </p:sp>
      <p:pic>
        <p:nvPicPr>
          <p:cNvPr id="4" name="Picture 6" descr="adenomero gland saliv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149080"/>
            <a:ext cx="6524203" cy="2160240"/>
          </a:xfrm>
          <a:prstGeom prst="rect">
            <a:avLst/>
          </a:prstGeom>
          <a:noFill/>
          <a:ln w="9525">
            <a:solidFill>
              <a:srgbClr val="A53F5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AO DUCTO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A) SIMPLES: os ductos não sofrem ramificações. Ex.: glândulas sudoríparas.</a:t>
            </a:r>
            <a:endParaRPr lang="pt-BR" dirty="0"/>
          </a:p>
        </p:txBody>
      </p:sp>
      <p:graphicFrame>
        <p:nvGraphicFramePr>
          <p:cNvPr id="84994" name="Object 4"/>
          <p:cNvGraphicFramePr>
            <a:graphicFrameLocks noChangeAspect="1"/>
          </p:cNvGraphicFramePr>
          <p:nvPr/>
        </p:nvGraphicFramePr>
        <p:xfrm>
          <a:off x="3419872" y="3356992"/>
          <a:ext cx="2173287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Imagem de bitmap" r:id="rId4" imgW="1580952" imgH="2333333" progId="PBrush">
                  <p:embed/>
                </p:oleObj>
              </mc:Choice>
              <mc:Fallback>
                <p:oleObj name="Imagem de bitmap" r:id="rId4" imgW="1580952" imgH="233333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822" b="29485"/>
                      <a:stretch>
                        <a:fillRect/>
                      </a:stretch>
                    </p:blipFill>
                    <p:spPr bwMode="auto">
                      <a:xfrm>
                        <a:off x="3419872" y="3356992"/>
                        <a:ext cx="2173287" cy="23034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AO DUCTO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B) COMPOSTAS: os ductos se ramificam. Ex.: glândulas salivares.</a:t>
            </a:r>
            <a:endParaRPr lang="pt-BR" dirty="0"/>
          </a:p>
        </p:txBody>
      </p:sp>
      <p:pic>
        <p:nvPicPr>
          <p:cNvPr id="4" name="Picture 5" descr="gLaRam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/>
          </a:blip>
          <a:srcRect l="71417" t="7573" r="905" b="17247"/>
          <a:stretch>
            <a:fillRect/>
          </a:stretch>
        </p:blipFill>
        <p:spPr bwMode="auto">
          <a:xfrm>
            <a:off x="3635896" y="3429000"/>
            <a:ext cx="1944688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embrana ba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52400"/>
            <a:ext cx="7560840" cy="651696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027113"/>
            <a:ext cx="8573839" cy="52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QUANTO A FORMA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TUBULOSAS: </a:t>
            </a:r>
            <a:r>
              <a:rPr lang="en-US" dirty="0" err="1" smtClean="0"/>
              <a:t>quando</a:t>
            </a:r>
            <a:r>
              <a:rPr lang="en-US" dirty="0" smtClean="0"/>
              <a:t> a </a:t>
            </a:r>
            <a:r>
              <a:rPr lang="en-US" dirty="0" err="1" smtClean="0"/>
              <a:t>unidade</a:t>
            </a:r>
            <a:r>
              <a:rPr lang="en-US" dirty="0" smtClean="0"/>
              <a:t> </a:t>
            </a:r>
            <a:r>
              <a:rPr lang="en-US" dirty="0" err="1" smtClean="0"/>
              <a:t>secretora</a:t>
            </a:r>
            <a:r>
              <a:rPr lang="en-US" dirty="0" smtClean="0"/>
              <a:t> for tubular. Ex.: </a:t>
            </a:r>
            <a:r>
              <a:rPr lang="en-US" dirty="0" err="1" smtClean="0"/>
              <a:t>glândulas</a:t>
            </a:r>
            <a:r>
              <a:rPr lang="en-US" dirty="0" smtClean="0"/>
              <a:t> </a:t>
            </a:r>
            <a:r>
              <a:rPr lang="en-US" dirty="0" err="1" smtClean="0"/>
              <a:t>mucosas</a:t>
            </a:r>
            <a:r>
              <a:rPr lang="en-US" dirty="0" smtClean="0"/>
              <a:t> do </a:t>
            </a:r>
            <a:r>
              <a:rPr lang="en-US" dirty="0" err="1" smtClean="0"/>
              <a:t>esôfago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QUANTO A FORMA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b) ACINOSAS: </a:t>
            </a:r>
            <a:r>
              <a:rPr lang="en-US" dirty="0" err="1" smtClean="0"/>
              <a:t>quando</a:t>
            </a:r>
            <a:r>
              <a:rPr lang="en-US" dirty="0" smtClean="0"/>
              <a:t> a </a:t>
            </a:r>
            <a:r>
              <a:rPr lang="en-US" dirty="0" err="1" smtClean="0"/>
              <a:t>unidade</a:t>
            </a:r>
            <a:r>
              <a:rPr lang="en-US" dirty="0" smtClean="0"/>
              <a:t> </a:t>
            </a:r>
            <a:r>
              <a:rPr lang="en-US" dirty="0" err="1" smtClean="0"/>
              <a:t>secretora</a:t>
            </a:r>
            <a:r>
              <a:rPr lang="en-US" dirty="0" smtClean="0"/>
              <a:t> tem a forma de um </a:t>
            </a:r>
            <a:r>
              <a:rPr lang="en-US" dirty="0" err="1" smtClean="0"/>
              <a:t>bago</a:t>
            </a:r>
            <a:r>
              <a:rPr lang="en-US" dirty="0" smtClean="0"/>
              <a:t> de </a:t>
            </a:r>
            <a:r>
              <a:rPr lang="en-US" dirty="0" err="1" smtClean="0"/>
              <a:t>uva</a:t>
            </a:r>
            <a:r>
              <a:rPr lang="en-US" dirty="0" smtClean="0"/>
              <a:t>. Ex.: </a:t>
            </a:r>
            <a:r>
              <a:rPr lang="en-US" dirty="0" err="1" smtClean="0"/>
              <a:t>pâncreas</a:t>
            </a:r>
            <a:r>
              <a:rPr lang="en-US" dirty="0" smtClean="0"/>
              <a:t> </a:t>
            </a:r>
            <a:r>
              <a:rPr lang="en-US" dirty="0" err="1" smtClean="0"/>
              <a:t>exócrino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QUANTO A FORMA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c) TUBULOACINOSAS: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mistura</a:t>
            </a:r>
            <a:r>
              <a:rPr lang="en-US" dirty="0" smtClean="0"/>
              <a:t> de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secretoras</a:t>
            </a:r>
            <a:r>
              <a:rPr lang="en-US" dirty="0" smtClean="0"/>
              <a:t> </a:t>
            </a:r>
            <a:r>
              <a:rPr lang="en-US" dirty="0" err="1" smtClean="0"/>
              <a:t>tubulosas</a:t>
            </a:r>
            <a:r>
              <a:rPr lang="en-US" dirty="0" smtClean="0"/>
              <a:t> e </a:t>
            </a:r>
            <a:r>
              <a:rPr lang="en-US" dirty="0" err="1" smtClean="0"/>
              <a:t>acinosas</a:t>
            </a:r>
            <a:r>
              <a:rPr lang="en-US" dirty="0" smtClean="0"/>
              <a:t>. Ex.: </a:t>
            </a:r>
            <a:r>
              <a:rPr lang="en-US" dirty="0" err="1" smtClean="0"/>
              <a:t>glândulas</a:t>
            </a:r>
            <a:r>
              <a:rPr lang="en-US" dirty="0" smtClean="0"/>
              <a:t> </a:t>
            </a:r>
            <a:r>
              <a:rPr lang="en-US" dirty="0" err="1" smtClean="0"/>
              <a:t>salivares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QUANTO A NATUREZA DA SECREÇÃO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MUCOSAS: </a:t>
            </a:r>
            <a:r>
              <a:rPr lang="en-US" dirty="0" err="1" smtClean="0"/>
              <a:t>secretam</a:t>
            </a:r>
            <a:r>
              <a:rPr lang="en-US" dirty="0" smtClean="0"/>
              <a:t> </a:t>
            </a:r>
            <a:r>
              <a:rPr lang="en-US" dirty="0" err="1" smtClean="0"/>
              <a:t>fluido</a:t>
            </a:r>
            <a:r>
              <a:rPr lang="en-US" dirty="0" smtClean="0"/>
              <a:t> </a:t>
            </a:r>
            <a:r>
              <a:rPr lang="en-US" dirty="0" err="1" smtClean="0"/>
              <a:t>espesso</a:t>
            </a:r>
            <a:r>
              <a:rPr lang="en-US" dirty="0" smtClean="0"/>
              <a:t> e de </a:t>
            </a:r>
            <a:r>
              <a:rPr lang="en-US" dirty="0" err="1" smtClean="0"/>
              <a:t>natureza</a:t>
            </a:r>
            <a:r>
              <a:rPr lang="en-US" dirty="0" smtClean="0"/>
              <a:t> </a:t>
            </a:r>
            <a:r>
              <a:rPr lang="en-US" dirty="0" err="1" smtClean="0"/>
              <a:t>glicoproteíca</a:t>
            </a:r>
            <a:r>
              <a:rPr lang="en-US" dirty="0" smtClean="0"/>
              <a:t>, </a:t>
            </a:r>
            <a:r>
              <a:rPr lang="en-US" dirty="0" err="1" smtClean="0"/>
              <a:t>denominada</a:t>
            </a:r>
            <a:r>
              <a:rPr lang="en-US" dirty="0" smtClean="0"/>
              <a:t> </a:t>
            </a:r>
            <a:r>
              <a:rPr lang="en-US" dirty="0" err="1" smtClean="0"/>
              <a:t>muco</a:t>
            </a:r>
            <a:r>
              <a:rPr lang="en-US" dirty="0" smtClean="0"/>
              <a:t>. Ex.: </a:t>
            </a:r>
            <a:r>
              <a:rPr lang="en-US" dirty="0" err="1" smtClean="0"/>
              <a:t>glândulas</a:t>
            </a:r>
            <a:r>
              <a:rPr lang="en-US" dirty="0" smtClean="0"/>
              <a:t> do </a:t>
            </a:r>
            <a:r>
              <a:rPr lang="en-US" dirty="0" err="1" smtClean="0"/>
              <a:t>esôfago</a:t>
            </a:r>
            <a:r>
              <a:rPr lang="en-US" dirty="0" smtClean="0"/>
              <a:t> 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traquéia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QUANTO A NATUREZA DA SECREÇÃO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b) SEROSAS: </a:t>
            </a:r>
            <a:r>
              <a:rPr lang="en-US" dirty="0" err="1" smtClean="0"/>
              <a:t>cujo</a:t>
            </a:r>
            <a:r>
              <a:rPr lang="en-US" dirty="0" smtClean="0"/>
              <a:t> </a:t>
            </a:r>
            <a:r>
              <a:rPr lang="en-US" dirty="0" err="1" smtClean="0"/>
              <a:t>produto</a:t>
            </a:r>
            <a:r>
              <a:rPr lang="en-US" dirty="0" smtClean="0"/>
              <a:t> é um </a:t>
            </a:r>
            <a:r>
              <a:rPr lang="en-US" dirty="0" err="1" smtClean="0"/>
              <a:t>fluído</a:t>
            </a:r>
            <a:r>
              <a:rPr lang="en-US" dirty="0" smtClean="0"/>
              <a:t> </a:t>
            </a:r>
            <a:r>
              <a:rPr lang="en-US" dirty="0" err="1" smtClean="0"/>
              <a:t>aquoso</a:t>
            </a:r>
            <a:r>
              <a:rPr lang="en-US" dirty="0" smtClean="0"/>
              <a:t> </a:t>
            </a:r>
            <a:r>
              <a:rPr lang="en-US" dirty="0" err="1" smtClean="0"/>
              <a:t>rico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proteínas</a:t>
            </a:r>
            <a:r>
              <a:rPr lang="en-US" dirty="0" smtClean="0"/>
              <a:t>. Ex.: </a:t>
            </a:r>
            <a:r>
              <a:rPr lang="en-US" dirty="0" err="1" smtClean="0"/>
              <a:t>pâncreas</a:t>
            </a:r>
            <a:r>
              <a:rPr lang="en-US" dirty="0" smtClean="0"/>
              <a:t> </a:t>
            </a:r>
            <a:r>
              <a:rPr lang="en-US" dirty="0" err="1" smtClean="0"/>
              <a:t>exócrino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QUANTO AO MODO DA CÉLULA SECRETAR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MERÓCRINA: o </a:t>
            </a:r>
            <a:r>
              <a:rPr lang="en-US" dirty="0" err="1" smtClean="0"/>
              <a:t>produto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secreção</a:t>
            </a:r>
            <a:r>
              <a:rPr lang="en-US" dirty="0" smtClean="0"/>
              <a:t> é </a:t>
            </a:r>
            <a:r>
              <a:rPr lang="en-US" dirty="0" err="1" smtClean="0"/>
              <a:t>liberado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haver</a:t>
            </a:r>
            <a:r>
              <a:rPr lang="en-US" dirty="0" smtClean="0"/>
              <a:t> </a:t>
            </a:r>
            <a:r>
              <a:rPr lang="en-US" dirty="0" err="1" smtClean="0"/>
              <a:t>perda</a:t>
            </a:r>
            <a:r>
              <a:rPr lang="en-US" dirty="0" smtClean="0"/>
              <a:t> de </a:t>
            </a:r>
            <a:r>
              <a:rPr lang="en-US" dirty="0" err="1" smtClean="0"/>
              <a:t>citoplasma</a:t>
            </a:r>
            <a:r>
              <a:rPr lang="en-US" dirty="0" smtClean="0"/>
              <a:t> das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secretoras</a:t>
            </a:r>
            <a:r>
              <a:rPr lang="en-US" dirty="0" smtClean="0"/>
              <a:t>. Ex.: </a:t>
            </a:r>
            <a:r>
              <a:rPr lang="en-US" dirty="0" err="1" smtClean="0"/>
              <a:t>glândulas</a:t>
            </a:r>
            <a:r>
              <a:rPr lang="en-US" dirty="0" smtClean="0"/>
              <a:t> </a:t>
            </a:r>
            <a:r>
              <a:rPr lang="en-US" dirty="0" err="1" smtClean="0"/>
              <a:t>salivares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QUANTO AO MODO DA CÉLULA SECRETAR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b) HOLÓCRINAS: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glândulas</a:t>
            </a:r>
            <a:r>
              <a:rPr lang="en-US" dirty="0" smtClean="0"/>
              <a:t> </a:t>
            </a:r>
            <a:r>
              <a:rPr lang="en-US" dirty="0" err="1" smtClean="0"/>
              <a:t>cujas</a:t>
            </a:r>
            <a:r>
              <a:rPr lang="en-US" dirty="0" smtClean="0"/>
              <a:t>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morrem</a:t>
            </a:r>
            <a:r>
              <a:rPr lang="en-US" dirty="0" smtClean="0"/>
              <a:t>, </a:t>
            </a: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acumular</a:t>
            </a:r>
            <a:r>
              <a:rPr lang="en-US" dirty="0" smtClean="0"/>
              <a:t> a </a:t>
            </a:r>
            <a:r>
              <a:rPr lang="en-US" dirty="0" err="1" smtClean="0"/>
              <a:t>secreção</a:t>
            </a:r>
            <a:r>
              <a:rPr lang="en-US" dirty="0" smtClean="0"/>
              <a:t>, </a:t>
            </a:r>
            <a:r>
              <a:rPr lang="en-US" dirty="0" err="1" smtClean="0"/>
              <a:t>transformando</a:t>
            </a:r>
            <a:r>
              <a:rPr lang="en-US" dirty="0" smtClean="0"/>
              <a:t>-se </a:t>
            </a:r>
            <a:r>
              <a:rPr lang="en-US" dirty="0" err="1" smtClean="0"/>
              <a:t>integralmente</a:t>
            </a:r>
            <a:r>
              <a:rPr lang="en-US" dirty="0" smtClean="0"/>
              <a:t> no </a:t>
            </a:r>
            <a:r>
              <a:rPr lang="en-US" dirty="0" err="1" smtClean="0"/>
              <a:t>produto</a:t>
            </a:r>
            <a:r>
              <a:rPr lang="en-US" dirty="0" smtClean="0"/>
              <a:t> </a:t>
            </a:r>
            <a:r>
              <a:rPr lang="en-US" dirty="0" err="1" smtClean="0"/>
              <a:t>secretado</a:t>
            </a:r>
            <a:r>
              <a:rPr lang="en-US" dirty="0" smtClean="0"/>
              <a:t>. Ex.: </a:t>
            </a:r>
            <a:r>
              <a:rPr lang="en-US" dirty="0" err="1" smtClean="0"/>
              <a:t>glândula</a:t>
            </a:r>
            <a:r>
              <a:rPr lang="en-US" dirty="0" smtClean="0"/>
              <a:t> </a:t>
            </a:r>
            <a:r>
              <a:rPr lang="en-US" dirty="0" err="1" smtClean="0"/>
              <a:t>sebácea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QUANTO AO MODO DA CÉLULA SECRETAR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c) APÓCRINAS: </a:t>
            </a:r>
            <a:r>
              <a:rPr lang="en-US" dirty="0" err="1" smtClean="0"/>
              <a:t>nestas</a:t>
            </a:r>
            <a:r>
              <a:rPr lang="en-US" dirty="0" smtClean="0"/>
              <a:t> </a:t>
            </a:r>
            <a:r>
              <a:rPr lang="en-US" dirty="0" err="1" smtClean="0"/>
              <a:t>glândulas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pequena</a:t>
            </a:r>
            <a:r>
              <a:rPr lang="en-US" dirty="0" smtClean="0"/>
              <a:t> parte do </a:t>
            </a:r>
            <a:r>
              <a:rPr lang="en-US" dirty="0" err="1" smtClean="0"/>
              <a:t>citoplasma</a:t>
            </a:r>
            <a:r>
              <a:rPr lang="en-US" dirty="0" smtClean="0"/>
              <a:t> é </a:t>
            </a:r>
            <a:r>
              <a:rPr lang="en-US" dirty="0" err="1" smtClean="0"/>
              <a:t>eliminada</a:t>
            </a:r>
            <a:r>
              <a:rPr lang="en-US" dirty="0" smtClean="0"/>
              <a:t> </a:t>
            </a:r>
            <a:r>
              <a:rPr lang="en-US" dirty="0" err="1" smtClean="0"/>
              <a:t>junto</a:t>
            </a:r>
            <a:r>
              <a:rPr lang="en-US" dirty="0" smtClean="0"/>
              <a:t> com a </a:t>
            </a:r>
            <a:r>
              <a:rPr lang="en-US" dirty="0" err="1" smtClean="0"/>
              <a:t>secreção</a:t>
            </a:r>
            <a:r>
              <a:rPr lang="en-US" dirty="0" smtClean="0"/>
              <a:t>. Ex.: </a:t>
            </a:r>
            <a:r>
              <a:rPr lang="en-US" dirty="0" err="1" smtClean="0"/>
              <a:t>glândula</a:t>
            </a:r>
            <a:r>
              <a:rPr lang="en-US" dirty="0" smtClean="0"/>
              <a:t> </a:t>
            </a:r>
            <a:r>
              <a:rPr lang="en-US" dirty="0" err="1" smtClean="0"/>
              <a:t>mamária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81724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81724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UNCTNEW"/>
          <p:cNvPicPr>
            <a:picLocks noChangeAspect="1" noChangeArrowheads="1"/>
          </p:cNvPicPr>
          <p:nvPr/>
        </p:nvPicPr>
        <p:blipFill>
          <a:blip r:embed="rId3" cstate="print">
            <a:lum bright="-24000" contrast="6000"/>
          </a:blip>
          <a:srcRect/>
          <a:stretch>
            <a:fillRect/>
          </a:stretch>
        </p:blipFill>
        <p:spPr>
          <a:xfrm>
            <a:off x="1187624" y="692696"/>
            <a:ext cx="6768752" cy="5795417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land tubul simples rat stom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2767013" cy="413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600450" y="1905000"/>
            <a:ext cx="2483718" cy="4191000"/>
            <a:chOff x="2496" y="384"/>
            <a:chExt cx="1920" cy="2640"/>
          </a:xfrm>
        </p:grpSpPr>
        <p:pic>
          <p:nvPicPr>
            <p:cNvPr id="4" name="Picture 7" descr="gland mamária em lactação de rato alveol apocrin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384"/>
              <a:ext cx="19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544" y="384"/>
              <a:ext cx="576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372200" y="1905000"/>
            <a:ext cx="2448272" cy="4191000"/>
            <a:chOff x="4098" y="384"/>
            <a:chExt cx="1517" cy="2640"/>
          </a:xfrm>
        </p:grpSpPr>
        <p:pic>
          <p:nvPicPr>
            <p:cNvPr id="7" name="Picture 10" descr="gland sebacea human holocrina alveola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98" y="384"/>
              <a:ext cx="1517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128" y="384"/>
              <a:ext cx="384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464" y="384"/>
              <a:ext cx="96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CLASSIFICAÇÃO DAS GLÂNDULAS ENDÓCRINAS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Quanto</a:t>
            </a:r>
            <a:r>
              <a:rPr lang="en-US" dirty="0" smtClean="0"/>
              <a:t> a </a:t>
            </a:r>
            <a:r>
              <a:rPr lang="en-US" dirty="0" err="1" smtClean="0"/>
              <a:t>organização</a:t>
            </a:r>
            <a:r>
              <a:rPr lang="en-US" dirty="0" smtClean="0"/>
              <a:t>, </a:t>
            </a:r>
            <a:r>
              <a:rPr lang="en-US" dirty="0" err="1" smtClean="0"/>
              <a:t>distinguem</a:t>
            </a:r>
            <a:r>
              <a:rPr lang="en-US" dirty="0" smtClean="0"/>
              <a:t>-se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glândulas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a) CORDONAL: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formam</a:t>
            </a:r>
            <a:r>
              <a:rPr lang="en-US" dirty="0" smtClean="0"/>
              <a:t> </a:t>
            </a:r>
            <a:r>
              <a:rPr lang="en-US" dirty="0" err="1" smtClean="0"/>
              <a:t>fileiras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cordões</a:t>
            </a:r>
            <a:r>
              <a:rPr lang="en-US" dirty="0" smtClean="0"/>
              <a:t> </a:t>
            </a:r>
            <a:r>
              <a:rPr lang="en-US" dirty="0" err="1" smtClean="0"/>
              <a:t>irregulares</a:t>
            </a:r>
            <a:r>
              <a:rPr lang="en-US" dirty="0" smtClean="0"/>
              <a:t> </a:t>
            </a:r>
            <a:r>
              <a:rPr lang="en-US" dirty="0" err="1" smtClean="0"/>
              <a:t>separados</a:t>
            </a:r>
            <a:r>
              <a:rPr lang="en-US" dirty="0" smtClean="0"/>
              <a:t> entre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capilares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dos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lançados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produtos</a:t>
            </a:r>
            <a:r>
              <a:rPr lang="en-US" dirty="0" smtClean="0"/>
              <a:t> de </a:t>
            </a:r>
            <a:r>
              <a:rPr lang="en-US" dirty="0" err="1" smtClean="0"/>
              <a:t>secreção</a:t>
            </a:r>
            <a:r>
              <a:rPr lang="en-US" dirty="0" smtClean="0"/>
              <a:t>. (</a:t>
            </a:r>
            <a:r>
              <a:rPr lang="en-US" dirty="0" err="1" smtClean="0"/>
              <a:t>hormônios</a:t>
            </a:r>
            <a:r>
              <a:rPr lang="en-US" dirty="0" smtClean="0"/>
              <a:t>).</a:t>
            </a:r>
            <a:endParaRPr lang="pt-B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CLASSIFICAÇÃO DAS GLÂNDULAS ENDÓCRINAS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b) VESICULAR OU FOLIOCULAR: </a:t>
            </a:r>
          </a:p>
          <a:p>
            <a:r>
              <a:rPr lang="pt-BR" dirty="0" smtClean="0"/>
              <a:t>As </a:t>
            </a:r>
            <a:r>
              <a:rPr lang="pt-BR" dirty="0"/>
              <a:t>células deste tipo de glândula endócrina formam a parede de pequenas esferas denominadas </a:t>
            </a:r>
            <a:r>
              <a:rPr lang="pt-BR" b="1" dirty="0"/>
              <a:t>folículos</a:t>
            </a:r>
            <a:r>
              <a:rPr lang="pt-BR" dirty="0"/>
              <a:t>. As células se organizam em forma de um epitélio simples. No interior de cada esfera se acumula a secreção.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800" y="71438"/>
            <a:ext cx="6551613" cy="638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58000"/>
          </a:blip>
          <a:srcRect r="-12" b="-29"/>
          <a:stretch>
            <a:fillRect/>
          </a:stretch>
        </p:blipFill>
        <p:spPr bwMode="auto">
          <a:xfrm>
            <a:off x="0" y="741363"/>
            <a:ext cx="4497388" cy="5964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304800"/>
            <a:ext cx="1979613" cy="20145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2701" y="1066800"/>
            <a:ext cx="360347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420888"/>
            <a:ext cx="22479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TECIDO EPITELIAL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 superfície do epitélio não está em contato com a tecido conjuntivo subjacente, mas por uma estrutura bastante delgada produzida pelas células epiteliais, contendo colágeno e </a:t>
            </a:r>
            <a:r>
              <a:rPr lang="pt-BR" dirty="0" err="1" smtClean="0"/>
              <a:t>proteoglicanas</a:t>
            </a:r>
            <a:r>
              <a:rPr lang="pt-BR" dirty="0" smtClean="0"/>
              <a:t> denominada lâmina basal;</a:t>
            </a:r>
          </a:p>
          <a:p>
            <a:r>
              <a:rPr lang="pt-BR" dirty="0" smtClean="0"/>
              <a:t>Sob a lâmina basal existe uma rede de fibras reticulares chamada lâmina reticular, mergulhada numa matriz densa contendo proteínas e </a:t>
            </a:r>
            <a:r>
              <a:rPr lang="pt-BR" dirty="0" err="1" smtClean="0"/>
              <a:t>glicosaminoglicanas</a:t>
            </a:r>
            <a:r>
              <a:rPr lang="pt-BR" dirty="0" smtClean="0"/>
              <a:t>. (lâmina basal)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59046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1597</Words>
  <Application>Microsoft Office PowerPoint</Application>
  <PresentationFormat>Apresentação na tela (4:3)</PresentationFormat>
  <Paragraphs>199</Paragraphs>
  <Slides>65</Slides>
  <Notes>50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0" baseType="lpstr">
      <vt:lpstr>Arial</vt:lpstr>
      <vt:lpstr>Calibri</vt:lpstr>
      <vt:lpstr>Times New Roman</vt:lpstr>
      <vt:lpstr>Tema do Office</vt:lpstr>
      <vt:lpstr>Imagem de bitmap</vt:lpstr>
      <vt:lpstr>HISTOLOGIA</vt:lpstr>
      <vt:lpstr>EMENTA</vt:lpstr>
      <vt:lpstr>Apresentação do PowerPoint</vt:lpstr>
      <vt:lpstr>TECIDO EPITELIAL</vt:lpstr>
      <vt:lpstr>Apresentação do PowerPoint</vt:lpstr>
      <vt:lpstr>Apresentação do PowerPoint</vt:lpstr>
      <vt:lpstr>TECIDO EPITELIAL</vt:lpstr>
      <vt:lpstr>Apresentação do PowerPoint</vt:lpstr>
      <vt:lpstr>Apresentação do PowerPoint</vt:lpstr>
      <vt:lpstr>Apresentação do PowerPoint</vt:lpstr>
      <vt:lpstr>EPITÉLIO DE REVESTIMENTO</vt:lpstr>
      <vt:lpstr>Apresentação do PowerPoint</vt:lpstr>
      <vt:lpstr>NÚMERO DE CAMADAS:</vt:lpstr>
      <vt:lpstr>FORMA DAS CÉLULAS:</vt:lpstr>
      <vt:lpstr>EPITÉLIOS SIMPLES</vt:lpstr>
      <vt:lpstr>Apresentação do PowerPoint</vt:lpstr>
      <vt:lpstr>Apresentação do PowerPoint</vt:lpstr>
      <vt:lpstr>CÚBICO SIMPLES</vt:lpstr>
      <vt:lpstr>CILÍNDRICO SIMPLES</vt:lpstr>
      <vt:lpstr>EPITÉLIOS ESTRATIFICADOS</vt:lpstr>
      <vt:lpstr>PAVIMENTOSO ESTRATIFICADO</vt:lpstr>
      <vt:lpstr>PAVIMENTOSO ESTRATIFICADO</vt:lpstr>
      <vt:lpstr>PAVIMENTOSO ESTRATIFICADO</vt:lpstr>
      <vt:lpstr>Apresentação do PowerPoint</vt:lpstr>
      <vt:lpstr>CÚBICO ESTRATIFICADO</vt:lpstr>
      <vt:lpstr>CILÍNDRICO ESTRATIFICADO</vt:lpstr>
      <vt:lpstr>TRANSIÇÃO</vt:lpstr>
      <vt:lpstr>PSEUDOESTRATIFICADAS</vt:lpstr>
      <vt:lpstr>Apresentação do PowerPoint</vt:lpstr>
      <vt:lpstr>Apresentação do PowerPoint</vt:lpstr>
      <vt:lpstr>VASCULARIZAÇÃO E INERVAÇÃO</vt:lpstr>
      <vt:lpstr>Apresentação do PowerPoint</vt:lpstr>
      <vt:lpstr>Apresentação do PowerPoint</vt:lpstr>
      <vt:lpstr>EPITÉLIO GLANDULAR</vt:lpstr>
      <vt:lpstr>GLÂNDULAS</vt:lpstr>
      <vt:lpstr>Apresentação do PowerPoint</vt:lpstr>
      <vt:lpstr>Apresentação do PowerPoint</vt:lpstr>
      <vt:lpstr>GLÂNDULAS EXÓCRINAS</vt:lpstr>
      <vt:lpstr>GLÂNDULAS ENDÓCRINAS</vt:lpstr>
      <vt:lpstr>GLÂNDULAS ANFÍCRINAS OU MIXTAS</vt:lpstr>
      <vt:lpstr>GLÂNDULAS ANFÍCRINAS OU MIXTAS</vt:lpstr>
      <vt:lpstr>Apresentação do PowerPoint</vt:lpstr>
      <vt:lpstr>Apresentação do PowerPoint</vt:lpstr>
      <vt:lpstr>CLASSIFICAÇÃO DAS GLÂNDULAS EXÓCRINAS</vt:lpstr>
      <vt:lpstr>PELO NÚMERO</vt:lpstr>
      <vt:lpstr>Apresentação do PowerPoint</vt:lpstr>
      <vt:lpstr>PELO NÚMERO</vt:lpstr>
      <vt:lpstr>QUANTO AO DUCTO</vt:lpstr>
      <vt:lpstr>QUANTO AO DUCTO</vt:lpstr>
      <vt:lpstr>Apresentação do PowerPoint</vt:lpstr>
      <vt:lpstr>QUANTO A FORMA</vt:lpstr>
      <vt:lpstr>QUANTO A FORMA</vt:lpstr>
      <vt:lpstr>QUANTO A FORMA</vt:lpstr>
      <vt:lpstr>QUANTO A NATUREZA DA SECREÇÃO</vt:lpstr>
      <vt:lpstr>QUANTO A NATUREZA DA SECREÇÃO</vt:lpstr>
      <vt:lpstr>QUANTO AO MODO DA CÉLULA SECRETAR</vt:lpstr>
      <vt:lpstr>QUANTO AO MODO DA CÉLULA SECRETAR</vt:lpstr>
      <vt:lpstr>QUANTO AO MODO DA CÉLULA SECRETAR</vt:lpstr>
      <vt:lpstr>Apresentação do PowerPoint</vt:lpstr>
      <vt:lpstr>Apresentação do PowerPoint</vt:lpstr>
      <vt:lpstr>CLASSIFICAÇÃO DAS GLÂNDULAS ENDÓCRINAS</vt:lpstr>
      <vt:lpstr>CLASSIFICAÇÃO DAS GLÂNDULAS ENDÓCRINAS</vt:lpstr>
      <vt:lpstr>Apresentação do PowerPoint</vt:lpstr>
      <vt:lpstr>Apresentação do PowerPoint</vt:lpstr>
      <vt:lpstr>Apresentação do PowerPoint</vt:lpstr>
    </vt:vector>
  </TitlesOfParts>
  <Company>part.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Regina</dc:creator>
  <cp:lastModifiedBy>Usuario</cp:lastModifiedBy>
  <cp:revision>37</cp:revision>
  <dcterms:created xsi:type="dcterms:W3CDTF">2010-06-18T18:46:26Z</dcterms:created>
  <dcterms:modified xsi:type="dcterms:W3CDTF">2018-10-16T19:44:35Z</dcterms:modified>
</cp:coreProperties>
</file>