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70"/>
  </p:notesMasterIdLst>
  <p:sldIdLst>
    <p:sldId id="257" r:id="rId2"/>
    <p:sldId id="258" r:id="rId3"/>
    <p:sldId id="289" r:id="rId4"/>
    <p:sldId id="290" r:id="rId5"/>
    <p:sldId id="291" r:id="rId6"/>
    <p:sldId id="292" r:id="rId7"/>
    <p:sldId id="259" r:id="rId8"/>
    <p:sldId id="293" r:id="rId9"/>
    <p:sldId id="294" r:id="rId10"/>
    <p:sldId id="334" r:id="rId11"/>
    <p:sldId id="295" r:id="rId12"/>
    <p:sldId id="296" r:id="rId13"/>
    <p:sldId id="297" r:id="rId14"/>
    <p:sldId id="298" r:id="rId15"/>
    <p:sldId id="335" r:id="rId16"/>
    <p:sldId id="300" r:id="rId17"/>
    <p:sldId id="301" r:id="rId18"/>
    <p:sldId id="302" r:id="rId19"/>
    <p:sldId id="303" r:id="rId20"/>
    <p:sldId id="304" r:id="rId21"/>
    <p:sldId id="336" r:id="rId22"/>
    <p:sldId id="337" r:id="rId23"/>
    <p:sldId id="305" r:id="rId24"/>
    <p:sldId id="306" r:id="rId25"/>
    <p:sldId id="307" r:id="rId26"/>
    <p:sldId id="338" r:id="rId27"/>
    <p:sldId id="339" r:id="rId28"/>
    <p:sldId id="340" r:id="rId29"/>
    <p:sldId id="308" r:id="rId30"/>
    <p:sldId id="309" r:id="rId31"/>
    <p:sldId id="350" r:id="rId32"/>
    <p:sldId id="351" r:id="rId33"/>
    <p:sldId id="352" r:id="rId34"/>
    <p:sldId id="353" r:id="rId35"/>
    <p:sldId id="354" r:id="rId36"/>
    <p:sldId id="310" r:id="rId37"/>
    <p:sldId id="311" r:id="rId38"/>
    <p:sldId id="312" r:id="rId39"/>
    <p:sldId id="313" r:id="rId40"/>
    <p:sldId id="314" r:id="rId41"/>
    <p:sldId id="315" r:id="rId42"/>
    <p:sldId id="329" r:id="rId43"/>
    <p:sldId id="341" r:id="rId44"/>
    <p:sldId id="342" r:id="rId45"/>
    <p:sldId id="343" r:id="rId46"/>
    <p:sldId id="316" r:id="rId47"/>
    <p:sldId id="317" r:id="rId48"/>
    <p:sldId id="330" r:id="rId49"/>
    <p:sldId id="331" r:id="rId50"/>
    <p:sldId id="345" r:id="rId51"/>
    <p:sldId id="318" r:id="rId52"/>
    <p:sldId id="319" r:id="rId53"/>
    <p:sldId id="332" r:id="rId54"/>
    <p:sldId id="344" r:id="rId55"/>
    <p:sldId id="320" r:id="rId56"/>
    <p:sldId id="321" r:id="rId57"/>
    <p:sldId id="322" r:id="rId58"/>
    <p:sldId id="323" r:id="rId59"/>
    <p:sldId id="333" r:id="rId60"/>
    <p:sldId id="346" r:id="rId61"/>
    <p:sldId id="348" r:id="rId62"/>
    <p:sldId id="347" r:id="rId63"/>
    <p:sldId id="324" r:id="rId64"/>
    <p:sldId id="325" r:id="rId65"/>
    <p:sldId id="326" r:id="rId66"/>
    <p:sldId id="327" r:id="rId67"/>
    <p:sldId id="349" r:id="rId68"/>
    <p:sldId id="328" r:id="rId6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88500" autoAdjust="0"/>
  </p:normalViewPr>
  <p:slideViewPr>
    <p:cSldViewPr>
      <p:cViewPr varScale="1">
        <p:scale>
          <a:sx n="62" d="100"/>
          <a:sy n="62" d="100"/>
        </p:scale>
        <p:origin x="159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8CBE0-527A-4D2A-91CB-4341E6418E07}" type="datetimeFigureOut">
              <a:rPr lang="pt-BR" smtClean="0"/>
              <a:pPr/>
              <a:t>28/10/2018</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AB6CC9-E7CE-4AE1-AB74-410E51A20409}" type="slidenum">
              <a:rPr lang="pt-BR" smtClean="0"/>
              <a:pPr/>
              <a:t>‹nº›</a:t>
            </a:fld>
            <a:endParaRPr lang="pt-BR"/>
          </a:p>
        </p:txBody>
      </p:sp>
    </p:spTree>
    <p:extLst>
      <p:ext uri="{BB962C8B-B14F-4D97-AF65-F5344CB8AC3E}">
        <p14:creationId xmlns:p14="http://schemas.microsoft.com/office/powerpoint/2010/main" val="3679092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F3AB6CC9-E7CE-4AE1-AB74-410E51A20409}" type="slidenum">
              <a:rPr lang="pt-BR" smtClean="0"/>
              <a:pPr/>
              <a:t>31</a:t>
            </a:fld>
            <a:endParaRPr lang="pt-BR"/>
          </a:p>
        </p:txBody>
      </p:sp>
    </p:spTree>
    <p:extLst>
      <p:ext uri="{BB962C8B-B14F-4D97-AF65-F5344CB8AC3E}">
        <p14:creationId xmlns:p14="http://schemas.microsoft.com/office/powerpoint/2010/main" val="4048984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CFA52F70-2B21-42B3-93FC-9917961079A6}" type="datetimeFigureOut">
              <a:rPr lang="pt-BR" smtClean="0"/>
              <a:pPr/>
              <a:t>28/10/2018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E375734-B661-404F-A865-B911E952F1E6}" type="slidenum">
              <a:rPr lang="pt-BR" smtClean="0"/>
              <a:pPr/>
              <a:t>‹nº›</a:t>
            </a:fld>
            <a:endParaRPr lang="pt-BR"/>
          </a:p>
        </p:txBody>
      </p:sp>
    </p:spTree>
  </p:cSld>
  <p:clrMapOvr>
    <a:masterClrMapping/>
  </p:clrMapOvr>
  <p:transition>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FA52F70-2B21-42B3-93FC-9917961079A6}" type="datetimeFigureOut">
              <a:rPr lang="pt-BR" smtClean="0"/>
              <a:pPr/>
              <a:t>28/10/2018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E375734-B661-404F-A865-B911E952F1E6}" type="slidenum">
              <a:rPr lang="pt-BR" smtClean="0"/>
              <a:pPr/>
              <a:t>‹nº›</a:t>
            </a:fld>
            <a:endParaRPr lang="pt-BR"/>
          </a:p>
        </p:txBody>
      </p:sp>
    </p:spTree>
  </p:cSld>
  <p:clrMapOvr>
    <a:masterClrMapping/>
  </p:clrMapOvr>
  <p:transition>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FA52F70-2B21-42B3-93FC-9917961079A6}" type="datetimeFigureOut">
              <a:rPr lang="pt-BR" smtClean="0"/>
              <a:pPr/>
              <a:t>28/10/2018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E375734-B661-404F-A865-B911E952F1E6}" type="slidenum">
              <a:rPr lang="pt-BR" smtClean="0"/>
              <a:pPr/>
              <a:t>‹nº›</a:t>
            </a:fld>
            <a:endParaRPr lang="pt-BR"/>
          </a:p>
        </p:txBody>
      </p:sp>
    </p:spTree>
  </p:cSld>
  <p:clrMapOvr>
    <a:masterClrMapping/>
  </p:clrMapOvr>
  <p:transition>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CFA52F70-2B21-42B3-93FC-9917961079A6}" type="datetimeFigureOut">
              <a:rPr lang="pt-BR" smtClean="0"/>
              <a:pPr/>
              <a:t>28/10/2018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E375734-B661-404F-A865-B911E952F1E6}" type="slidenum">
              <a:rPr lang="pt-BR" smtClean="0"/>
              <a:pPr/>
              <a:t>‹nº›</a:t>
            </a:fld>
            <a:endParaRPr lang="pt-BR"/>
          </a:p>
        </p:txBody>
      </p:sp>
    </p:spTree>
  </p:cSld>
  <p:clrMapOvr>
    <a:masterClrMapping/>
  </p:clrMapOvr>
  <p:transition>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CFA52F70-2B21-42B3-93FC-9917961079A6}" type="datetimeFigureOut">
              <a:rPr lang="pt-BR" smtClean="0"/>
              <a:pPr/>
              <a:t>28/10/2018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E375734-B661-404F-A865-B911E952F1E6}" type="slidenum">
              <a:rPr lang="pt-BR" smtClean="0"/>
              <a:pPr/>
              <a:t>‹nº›</a:t>
            </a:fld>
            <a:endParaRPr lang="pt-BR"/>
          </a:p>
        </p:txBody>
      </p:sp>
    </p:spTree>
  </p:cSld>
  <p:clrMapOvr>
    <a:masterClrMapping/>
  </p:clrMapOvr>
  <p:transition>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CFA52F70-2B21-42B3-93FC-9917961079A6}" type="datetimeFigureOut">
              <a:rPr lang="pt-BR" smtClean="0"/>
              <a:pPr/>
              <a:t>28/10/2018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E375734-B661-404F-A865-B911E952F1E6}" type="slidenum">
              <a:rPr lang="pt-BR" smtClean="0"/>
              <a:pPr/>
              <a:t>‹nº›</a:t>
            </a:fld>
            <a:endParaRPr lang="pt-BR"/>
          </a:p>
        </p:txBody>
      </p:sp>
    </p:spTree>
  </p:cSld>
  <p:clrMapOvr>
    <a:masterClrMapping/>
  </p:clrMapOvr>
  <p:transition>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CFA52F70-2B21-42B3-93FC-9917961079A6}" type="datetimeFigureOut">
              <a:rPr lang="pt-BR" smtClean="0"/>
              <a:pPr/>
              <a:t>28/10/2018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E375734-B661-404F-A865-B911E952F1E6}" type="slidenum">
              <a:rPr lang="pt-BR" smtClean="0"/>
              <a:pPr/>
              <a:t>‹nº›</a:t>
            </a:fld>
            <a:endParaRPr lang="pt-BR"/>
          </a:p>
        </p:txBody>
      </p:sp>
    </p:spTree>
  </p:cSld>
  <p:clrMapOvr>
    <a:masterClrMapping/>
  </p:clrMapOvr>
  <p:transition>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CFA52F70-2B21-42B3-93FC-9917961079A6}" type="datetimeFigureOut">
              <a:rPr lang="pt-BR" smtClean="0"/>
              <a:pPr/>
              <a:t>28/10/2018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E375734-B661-404F-A865-B911E952F1E6}" type="slidenum">
              <a:rPr lang="pt-BR" smtClean="0"/>
              <a:pPr/>
              <a:t>‹nº›</a:t>
            </a:fld>
            <a:endParaRPr lang="pt-BR"/>
          </a:p>
        </p:txBody>
      </p:sp>
    </p:spTree>
  </p:cSld>
  <p:clrMapOvr>
    <a:masterClrMapping/>
  </p:clrMapOvr>
  <p:transition>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CFA52F70-2B21-42B3-93FC-9917961079A6}" type="datetimeFigureOut">
              <a:rPr lang="pt-BR" smtClean="0"/>
              <a:pPr/>
              <a:t>28/10/2018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E375734-B661-404F-A865-B911E952F1E6}" type="slidenum">
              <a:rPr lang="pt-BR" smtClean="0"/>
              <a:pPr/>
              <a:t>‹nº›</a:t>
            </a:fld>
            <a:endParaRPr lang="pt-BR"/>
          </a:p>
        </p:txBody>
      </p:sp>
    </p:spTree>
  </p:cSld>
  <p:clrMapOvr>
    <a:masterClrMapping/>
  </p:clrMapOvr>
  <p:transition>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CFA52F70-2B21-42B3-93FC-9917961079A6}" type="datetimeFigureOut">
              <a:rPr lang="pt-BR" smtClean="0"/>
              <a:pPr/>
              <a:t>28/10/2018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E375734-B661-404F-A865-B911E952F1E6}" type="slidenum">
              <a:rPr lang="pt-BR" smtClean="0"/>
              <a:pPr/>
              <a:t>‹nº›</a:t>
            </a:fld>
            <a:endParaRPr lang="pt-BR"/>
          </a:p>
        </p:txBody>
      </p:sp>
    </p:spTree>
  </p:cSld>
  <p:clrMapOvr>
    <a:masterClrMapping/>
  </p:clrMapOvr>
  <p:transition>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CFA52F70-2B21-42B3-93FC-9917961079A6}" type="datetimeFigureOut">
              <a:rPr lang="pt-BR" smtClean="0"/>
              <a:pPr/>
              <a:t>28/10/2018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E375734-B661-404F-A865-B911E952F1E6}" type="slidenum">
              <a:rPr lang="pt-BR" smtClean="0"/>
              <a:pPr/>
              <a:t>‹nº›</a:t>
            </a:fld>
            <a:endParaRPr lang="pt-BR"/>
          </a:p>
        </p:txBody>
      </p:sp>
    </p:spTree>
  </p:cSld>
  <p:clrMapOvr>
    <a:masterClrMapping/>
  </p:clrMapOvr>
  <p:transition>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A52F70-2B21-42B3-93FC-9917961079A6}" type="datetimeFigureOut">
              <a:rPr lang="pt-BR" smtClean="0"/>
              <a:pPr/>
              <a:t>28/10/2018</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75734-B661-404F-A865-B911E952F1E6}"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http://images.encarta.msn.com/xrefmedia/sharemed/targets/images/pho/t012/T012921A.jpg"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http://www.hipocampo.org/images_art/macrofago.jpg"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4.png"/><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1.png"/><Relationship Id="rId5" Type="http://schemas.openxmlformats.org/officeDocument/2006/relationships/oleObject" Target="../embeddings/oleObject6.bin"/><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dirty="0" smtClean="0">
                <a:solidFill>
                  <a:schemeClr val="tx1"/>
                </a:solidFill>
              </a:rPr>
              <a:t>TECIDO CONJUNTIVO</a:t>
            </a:r>
            <a:endParaRPr lang="pt-BR" sz="3200" dirty="0">
              <a:solidFill>
                <a:schemeClr val="tx1"/>
              </a:solidFill>
            </a:endParaRPr>
          </a:p>
        </p:txBody>
      </p:sp>
      <p:pic>
        <p:nvPicPr>
          <p:cNvPr id="4" name="Picture 7" descr="tecido conjuntivo martini"/>
          <p:cNvPicPr>
            <a:picLocks noGrp="1" noChangeAspect="1" noChangeArrowheads="1"/>
          </p:cNvPicPr>
          <p:nvPr>
            <p:ph idx="1"/>
          </p:nvPr>
        </p:nvPicPr>
        <p:blipFill>
          <a:blip r:embed="rId2"/>
          <a:srcRect/>
          <a:stretch>
            <a:fillRect/>
          </a:stretch>
        </p:blipFill>
        <p:spPr bwMode="auto">
          <a:xfrm>
            <a:off x="857224" y="1714488"/>
            <a:ext cx="7358114" cy="4714908"/>
          </a:xfrm>
          <a:prstGeom prst="rect">
            <a:avLst/>
          </a:prstGeom>
          <a:noFill/>
          <a:ln w="9525">
            <a:solidFill>
              <a:srgbClr val="FFFF00"/>
            </a:solidFill>
            <a:miter lim="800000"/>
            <a:headEnd/>
            <a:tailEnd/>
          </a:ln>
        </p:spPr>
      </p:pic>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srcRect/>
          <a:stretch>
            <a:fillRect/>
          </a:stretch>
        </p:blipFill>
        <p:spPr bwMode="auto">
          <a:xfrm>
            <a:off x="539551" y="671513"/>
            <a:ext cx="7992889" cy="5514975"/>
          </a:xfrm>
          <a:prstGeom prst="rect">
            <a:avLst/>
          </a:prstGeom>
          <a:noFill/>
          <a:ln w="9525">
            <a:noFill/>
            <a:miter lim="800000"/>
            <a:headEnd/>
            <a:tailEnd/>
          </a:ln>
        </p:spPr>
      </p:pic>
    </p:spTree>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fontScale="92500" lnSpcReduction="20000"/>
          </a:bodyPr>
          <a:lstStyle/>
          <a:p>
            <a:r>
              <a:rPr lang="pt-BR" dirty="0" smtClean="0"/>
              <a:t>Célula que tem a forma e tamanho variados. O núcleo pode ser oval ou em forma de rim e intensamente corado. Podem ser fixas ou móveis. Se locomovem através de movimentos amebóides. (</a:t>
            </a:r>
            <a:r>
              <a:rPr lang="pt-BR" dirty="0" err="1" smtClean="0"/>
              <a:t>pseudópodes</a:t>
            </a:r>
            <a:r>
              <a:rPr lang="pt-BR" dirty="0" smtClean="0"/>
              <a:t>)</a:t>
            </a:r>
          </a:p>
          <a:p>
            <a:r>
              <a:rPr lang="pt-BR" dirty="0" smtClean="0"/>
              <a:t>Devido ao alto poder de fagocitose, encontram-se muitos lisossomos no citoplasma.</a:t>
            </a:r>
          </a:p>
          <a:p>
            <a:r>
              <a:rPr lang="pt-BR" dirty="0" smtClean="0"/>
              <a:t>Os macrófagos, também secretam várias substâncias tais como fatores de ativação de fibroblastos, </a:t>
            </a:r>
            <a:r>
              <a:rPr lang="pt-BR" dirty="0" err="1" smtClean="0"/>
              <a:t>colagenase</a:t>
            </a:r>
            <a:r>
              <a:rPr lang="pt-BR" dirty="0" smtClean="0"/>
              <a:t> e um importante agente </a:t>
            </a:r>
            <a:r>
              <a:rPr lang="pt-BR" dirty="0" err="1" smtClean="0"/>
              <a:t>antivirial</a:t>
            </a:r>
            <a:r>
              <a:rPr lang="pt-BR" dirty="0" smtClean="0"/>
              <a:t> conhecido como </a:t>
            </a:r>
            <a:r>
              <a:rPr lang="pt-BR" dirty="0" err="1" smtClean="0"/>
              <a:t>interferon</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MACRÓFAGOS</a:t>
            </a:r>
            <a:endParaRPr lang="pt-BR" sz="3200" dirty="0"/>
          </a:p>
        </p:txBody>
      </p:sp>
    </p:spTree>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MACRÓFAGOS</a:t>
            </a:r>
            <a:endParaRPr lang="pt-BR" sz="3200" dirty="0"/>
          </a:p>
        </p:txBody>
      </p:sp>
      <p:pic>
        <p:nvPicPr>
          <p:cNvPr id="5" name="Picture 13" descr="macrofago gartner"/>
          <p:cNvPicPr>
            <a:picLocks noGrp="1" noChangeAspect="1" noChangeArrowheads="1"/>
          </p:cNvPicPr>
          <p:nvPr>
            <p:ph idx="1"/>
          </p:nvPr>
        </p:nvPicPr>
        <p:blipFill>
          <a:blip r:embed="rId2"/>
          <a:srcRect/>
          <a:stretch>
            <a:fillRect/>
          </a:stretch>
        </p:blipFill>
        <p:spPr bwMode="auto">
          <a:xfrm>
            <a:off x="323528" y="2564904"/>
            <a:ext cx="2628900" cy="2664296"/>
          </a:xfrm>
          <a:prstGeom prst="rect">
            <a:avLst/>
          </a:prstGeom>
          <a:noFill/>
          <a:ln w="9525">
            <a:solidFill>
              <a:schemeClr val="tx1"/>
            </a:solidFill>
            <a:miter lim="800000"/>
            <a:headEnd/>
            <a:tailEnd/>
          </a:ln>
        </p:spPr>
      </p:pic>
      <p:pic>
        <p:nvPicPr>
          <p:cNvPr id="6" name="Picture 15" descr="macrofagos e plasmocitos internet"/>
          <p:cNvPicPr>
            <a:picLocks noChangeAspect="1" noChangeArrowheads="1"/>
          </p:cNvPicPr>
          <p:nvPr/>
        </p:nvPicPr>
        <p:blipFill>
          <a:blip r:embed="rId3"/>
          <a:srcRect/>
          <a:stretch>
            <a:fillRect/>
          </a:stretch>
        </p:blipFill>
        <p:spPr bwMode="auto">
          <a:xfrm>
            <a:off x="3203848" y="2564904"/>
            <a:ext cx="2786082" cy="2643206"/>
          </a:xfrm>
          <a:prstGeom prst="rect">
            <a:avLst/>
          </a:prstGeom>
          <a:noFill/>
          <a:ln w="9525">
            <a:solidFill>
              <a:schemeClr val="tx1"/>
            </a:solidFill>
            <a:miter lim="800000"/>
            <a:headEnd/>
            <a:tailEnd/>
          </a:ln>
        </p:spPr>
      </p:pic>
      <p:pic>
        <p:nvPicPr>
          <p:cNvPr id="7" name="Picture 9" descr="macrophage_2 internet"/>
          <p:cNvPicPr>
            <a:picLocks noChangeAspect="1" noChangeArrowheads="1"/>
          </p:cNvPicPr>
          <p:nvPr/>
        </p:nvPicPr>
        <p:blipFill>
          <a:blip r:embed="rId4"/>
          <a:srcRect/>
          <a:stretch>
            <a:fillRect/>
          </a:stretch>
        </p:blipFill>
        <p:spPr bwMode="auto">
          <a:xfrm>
            <a:off x="6072198" y="2564904"/>
            <a:ext cx="3071802" cy="2643205"/>
          </a:xfrm>
          <a:prstGeom prst="rect">
            <a:avLst/>
          </a:prstGeom>
          <a:noFill/>
        </p:spPr>
      </p:pic>
    </p:spTree>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solidFill>
            <a:schemeClr val="accent2"/>
          </a:solidFill>
        </p:spPr>
        <p:txBody>
          <a:bodyPr>
            <a:normAutofit/>
          </a:bodyPr>
          <a:lstStyle/>
          <a:p>
            <a:r>
              <a:rPr lang="pt-BR" sz="3200" b="1" dirty="0" smtClean="0"/>
              <a:t>MACRÓFAGOS</a:t>
            </a:r>
            <a:endParaRPr lang="pt-BR" sz="3200" dirty="0"/>
          </a:p>
        </p:txBody>
      </p:sp>
      <p:pic>
        <p:nvPicPr>
          <p:cNvPr id="5" name="Picture 4" descr="http://images.encarta.msn.com/xrefmedia/sharemed/targets/images/pho/t012/T012921A.jpg"/>
          <p:cNvPicPr>
            <a:picLocks noGrp="1" noChangeAspect="1" noChangeArrowheads="1"/>
          </p:cNvPicPr>
          <p:nvPr>
            <p:ph idx="1"/>
          </p:nvPr>
        </p:nvPicPr>
        <p:blipFill>
          <a:blip r:embed="rId2" r:link="rId3"/>
          <a:srcRect/>
          <a:stretch>
            <a:fillRect/>
          </a:stretch>
        </p:blipFill>
        <p:spPr>
          <a:xfrm>
            <a:off x="971600" y="1729581"/>
            <a:ext cx="7704856" cy="4267200"/>
          </a:xfrm>
          <a:noFill/>
        </p:spPr>
      </p:pic>
    </p:spTree>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MACRÓFAGOS</a:t>
            </a:r>
            <a:endParaRPr lang="pt-BR" dirty="0"/>
          </a:p>
        </p:txBody>
      </p:sp>
      <p:pic>
        <p:nvPicPr>
          <p:cNvPr id="4" name="Picture 4" descr="http://www.hipocampo.org/images_art/macrofago.jpg"/>
          <p:cNvPicPr>
            <a:picLocks noGrp="1" noChangeAspect="1" noChangeArrowheads="1"/>
          </p:cNvPicPr>
          <p:nvPr>
            <p:ph idx="1"/>
          </p:nvPr>
        </p:nvPicPr>
        <p:blipFill>
          <a:blip r:embed="rId2" r:link="rId3"/>
          <a:srcRect/>
          <a:stretch>
            <a:fillRect/>
          </a:stretch>
        </p:blipFill>
        <p:spPr>
          <a:xfrm>
            <a:off x="1115616" y="1697831"/>
            <a:ext cx="7200800" cy="4330700"/>
          </a:xfrm>
          <a:noFill/>
        </p:spPr>
      </p:pic>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a:stretch>
            <a:fillRect/>
          </a:stretch>
        </p:blipFill>
        <p:spPr bwMode="auto">
          <a:xfrm>
            <a:off x="467543" y="361950"/>
            <a:ext cx="7992889" cy="6134100"/>
          </a:xfrm>
          <a:prstGeom prst="rect">
            <a:avLst/>
          </a:prstGeom>
          <a:noFill/>
          <a:ln w="9525">
            <a:noFill/>
            <a:miter lim="800000"/>
            <a:headEnd/>
            <a:tailEnd/>
          </a:ln>
        </p:spPr>
      </p:pic>
    </p:spTree>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Estão distribuídos por todo tecido conjuntivo e são observados com maior </a:t>
            </a:r>
            <a:r>
              <a:rPr lang="pt-BR" dirty="0" err="1" smtClean="0"/>
              <a:t>frequência</a:t>
            </a:r>
            <a:r>
              <a:rPr lang="pt-BR" dirty="0" smtClean="0"/>
              <a:t> ao longo do curso dos vasos sanguíneos pequenos. São células arredondadas ou ovóides com núcleo esférico e relativamente pequeno, com muitos grânulos intensamente corados.</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dirty="0" smtClean="0">
                <a:solidFill>
                  <a:schemeClr val="tx1"/>
                </a:solidFill>
              </a:rPr>
              <a:t>MASTÓCITOS</a:t>
            </a:r>
            <a:endParaRPr lang="pt-BR" sz="3200" dirty="0">
              <a:solidFill>
                <a:schemeClr val="tx1"/>
              </a:solidFill>
            </a:endParaRPr>
          </a:p>
        </p:txBody>
      </p:sp>
    </p:spTree>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Estão envolvidos em reações de hipersensibilidade imediata, que ocorre logo após o contato com um antígeno, ao que previamente sensibilizou um indivíduo, como ocorre na asma, urticária, sensibilidade a medicamentos, devido a liberação de substâncias contidas nos seus grânulos. Estas substâncias são: histamina e </a:t>
            </a:r>
            <a:r>
              <a:rPr lang="pt-BR" dirty="0" err="1" smtClean="0"/>
              <a:t>heparina</a:t>
            </a:r>
            <a:r>
              <a:rPr lang="pt-BR" dirty="0" smtClean="0"/>
              <a:t>, substância de reação lenta da anafilaxia . </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dirty="0" smtClean="0">
                <a:solidFill>
                  <a:schemeClr val="tx1"/>
                </a:solidFill>
              </a:rPr>
              <a:t>MASTÓCITOS</a:t>
            </a:r>
            <a:endParaRPr lang="pt-BR" sz="3200" dirty="0">
              <a:solidFill>
                <a:schemeClr val="tx1"/>
              </a:solidFill>
            </a:endParaRPr>
          </a:p>
        </p:txBody>
      </p:sp>
    </p:spTree>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err="1" smtClean="0"/>
              <a:t>Metacromacia</a:t>
            </a:r>
            <a:r>
              <a:rPr lang="pt-BR" dirty="0" smtClean="0"/>
              <a:t>: possibilidade de mudar a cor de um corante</a:t>
            </a:r>
          </a:p>
          <a:p>
            <a:r>
              <a:rPr lang="pt-BR" dirty="0" err="1" smtClean="0"/>
              <a:t>Heparina</a:t>
            </a:r>
            <a:r>
              <a:rPr lang="pt-BR" dirty="0" smtClean="0"/>
              <a:t>: evita a coagulação do sangue</a:t>
            </a:r>
          </a:p>
          <a:p>
            <a:r>
              <a:rPr lang="pt-BR" dirty="0" smtClean="0"/>
              <a:t>Histamina: reações alérgicas.</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dirty="0" smtClean="0">
                <a:solidFill>
                  <a:schemeClr val="tx1"/>
                </a:solidFill>
              </a:rPr>
              <a:t>MASTÓCITOS</a:t>
            </a:r>
            <a:endParaRPr lang="pt-BR" sz="3200" dirty="0">
              <a:solidFill>
                <a:schemeClr val="tx1"/>
              </a:solidFill>
            </a:endParaRPr>
          </a:p>
        </p:txBody>
      </p:sp>
    </p:spTree>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p:txBody>
          <a:bodyPr/>
          <a:lstStyle/>
          <a:p>
            <a:endParaRPr lang="pt-BR"/>
          </a:p>
        </p:txBody>
      </p:sp>
      <p:sp>
        <p:nvSpPr>
          <p:cNvPr id="5" name="Espaço Reservado para Texto 4"/>
          <p:cNvSpPr>
            <a:spLocks noGrp="1"/>
          </p:cNvSpPr>
          <p:nvPr>
            <p:ph type="body" sz="quarter" idx="3"/>
          </p:nvPr>
        </p:nvSpPr>
        <p:spPr/>
        <p:txBody>
          <a:bodyPr/>
          <a:lstStyle/>
          <a:p>
            <a:endParaRPr lang="pt-BR"/>
          </a:p>
        </p:txBody>
      </p:sp>
      <p:sp>
        <p:nvSpPr>
          <p:cNvPr id="7"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dirty="0" smtClean="0">
                <a:solidFill>
                  <a:schemeClr val="tx1"/>
                </a:solidFill>
              </a:rPr>
              <a:t>MASTÓCITOS</a:t>
            </a:r>
            <a:endParaRPr lang="pt-BR" sz="3200" dirty="0">
              <a:solidFill>
                <a:schemeClr val="tx1"/>
              </a:solidFill>
            </a:endParaRPr>
          </a:p>
        </p:txBody>
      </p:sp>
      <p:pic>
        <p:nvPicPr>
          <p:cNvPr id="8" name="Picture 5" descr="2%20Mastocitos%20"/>
          <p:cNvPicPr>
            <a:picLocks noGrp="1" noChangeAspect="1" noChangeArrowheads="1"/>
          </p:cNvPicPr>
          <p:nvPr>
            <p:ph sz="half" idx="2"/>
          </p:nvPr>
        </p:nvPicPr>
        <p:blipFill>
          <a:blip r:embed="rId2"/>
          <a:srcRect/>
          <a:stretch>
            <a:fillRect/>
          </a:stretch>
        </p:blipFill>
        <p:spPr bwMode="auto">
          <a:xfrm>
            <a:off x="611560" y="1988840"/>
            <a:ext cx="3456384" cy="3456383"/>
          </a:xfrm>
          <a:prstGeom prst="rect">
            <a:avLst/>
          </a:prstGeom>
          <a:noFill/>
        </p:spPr>
      </p:pic>
      <p:pic>
        <p:nvPicPr>
          <p:cNvPr id="9" name="Picture 3" descr="18"/>
          <p:cNvPicPr>
            <a:picLocks noGrp="1" noChangeAspect="1" noChangeArrowheads="1"/>
          </p:cNvPicPr>
          <p:nvPr>
            <p:ph sz="quarter" idx="4"/>
          </p:nvPr>
        </p:nvPicPr>
        <p:blipFill>
          <a:blip r:embed="rId3"/>
          <a:srcRect/>
          <a:stretch>
            <a:fillRect/>
          </a:stretch>
        </p:blipFill>
        <p:spPr bwMode="auto">
          <a:xfrm>
            <a:off x="5004048" y="1988840"/>
            <a:ext cx="3528392" cy="3744416"/>
          </a:xfrm>
          <a:prstGeom prst="rect">
            <a:avLst/>
          </a:prstGeom>
          <a:solidFill>
            <a:schemeClr val="bg2"/>
          </a:solidFill>
          <a:ln w="38100">
            <a:solidFill>
              <a:schemeClr val="bg2"/>
            </a:solidFill>
            <a:miter lim="800000"/>
            <a:headEnd/>
            <a:tailEnd/>
          </a:ln>
        </p:spPr>
      </p:pic>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dirty="0" smtClean="0">
                <a:solidFill>
                  <a:schemeClr val="tx1"/>
                </a:solidFill>
              </a:rPr>
              <a:t>TECIDO CONJUNTIVO</a:t>
            </a:r>
            <a:endParaRPr lang="pt-BR" sz="3200" dirty="0">
              <a:solidFill>
                <a:schemeClr val="tx1"/>
              </a:solidFill>
            </a:endParaRPr>
          </a:p>
        </p:txBody>
      </p:sp>
      <p:pic>
        <p:nvPicPr>
          <p:cNvPr id="4" name="Picture 2"/>
          <p:cNvPicPr>
            <a:picLocks noGrp="1" noChangeAspect="1" noChangeArrowheads="1"/>
          </p:cNvPicPr>
          <p:nvPr>
            <p:ph idx="1"/>
          </p:nvPr>
        </p:nvPicPr>
        <p:blipFill>
          <a:blip r:embed="rId2"/>
          <a:stretch>
            <a:fillRect/>
          </a:stretch>
        </p:blipFill>
        <p:spPr>
          <a:xfrm>
            <a:off x="2961511" y="1600200"/>
            <a:ext cx="3220977" cy="4525963"/>
          </a:xfrm>
          <a:noFill/>
          <a:ln/>
        </p:spPr>
      </p:pic>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p:cNvPicPr>
            <a:picLocks noChangeAspect="1" noChangeArrowheads="1"/>
          </p:cNvPicPr>
          <p:nvPr/>
        </p:nvPicPr>
        <p:blipFill>
          <a:blip r:embed="rId2"/>
          <a:srcRect/>
          <a:stretch>
            <a:fillRect/>
          </a:stretch>
        </p:blipFill>
        <p:spPr bwMode="auto">
          <a:xfrm>
            <a:off x="1691680" y="1196752"/>
            <a:ext cx="3888432" cy="2808312"/>
          </a:xfrm>
          <a:prstGeom prst="rect">
            <a:avLst/>
          </a:prstGeom>
          <a:noFill/>
          <a:ln w="9525">
            <a:solidFill>
              <a:srgbClr val="FFFF00"/>
            </a:solidFill>
            <a:miter lim="800000"/>
            <a:headEnd/>
            <a:tailEnd/>
          </a:ln>
          <a:effectLst/>
        </p:spPr>
      </p:pic>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srcRect/>
          <a:stretch>
            <a:fillRect/>
          </a:stretch>
        </p:blipFill>
        <p:spPr bwMode="auto">
          <a:xfrm>
            <a:off x="2005013" y="485775"/>
            <a:ext cx="5133975" cy="5886450"/>
          </a:xfrm>
          <a:prstGeom prst="rect">
            <a:avLst/>
          </a:prstGeom>
          <a:noFill/>
          <a:ln w="9525">
            <a:noFill/>
            <a:miter lim="800000"/>
            <a:headEnd/>
            <a:tailEnd/>
          </a:ln>
        </p:spPr>
      </p:pic>
    </p:spTree>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srcRect/>
          <a:stretch>
            <a:fillRect/>
          </a:stretch>
        </p:blipFill>
        <p:spPr bwMode="auto">
          <a:xfrm>
            <a:off x="251519" y="485775"/>
            <a:ext cx="8568953" cy="5886450"/>
          </a:xfrm>
          <a:prstGeom prst="rect">
            <a:avLst/>
          </a:prstGeom>
          <a:noFill/>
          <a:ln w="9525">
            <a:noFill/>
            <a:miter lim="800000"/>
            <a:headEnd/>
            <a:tailEnd/>
          </a:ln>
        </p:spPr>
      </p:pic>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fontScale="92500"/>
          </a:bodyPr>
          <a:lstStyle/>
          <a:p>
            <a:r>
              <a:rPr lang="pt-BR" dirty="0" smtClean="0"/>
              <a:t>Tipo celular muito importante na função de defesa por ser o principal produtor de anticorpos. Encontra-se, principalmente, no tecido conjuntivo subjacente ao epitélio dos tratos respiratórios e digestivo, particularmente em regiões de inflamação crônica.</a:t>
            </a:r>
          </a:p>
          <a:p>
            <a:r>
              <a:rPr lang="pt-BR" dirty="0" smtClean="0"/>
              <a:t>Originam-se a partir de linfócitos B, quando um antígeno se liga a anticorpos localizados na superfície de sua membrana.</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dirty="0" smtClean="0">
                <a:solidFill>
                  <a:schemeClr val="tx1"/>
                </a:solidFill>
              </a:rPr>
              <a:t>PLASMÓCITOS</a:t>
            </a:r>
            <a:endParaRPr lang="pt-BR" sz="3200" dirty="0">
              <a:solidFill>
                <a:schemeClr val="tx1"/>
              </a:solidFill>
            </a:endParaRPr>
          </a:p>
        </p:txBody>
      </p:sp>
    </p:spTree>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fontScale="92500" lnSpcReduction="10000"/>
          </a:bodyPr>
          <a:lstStyle/>
          <a:p>
            <a:r>
              <a:rPr lang="pt-BR" dirty="0" smtClean="0"/>
              <a:t>Tem forma ovóide, com núcleo esférico localizado excentricamente, cuja cromatina se distribui em grumos periféricos, semelhantes aos raios de uma carroça, muito útil na ,sua identificação. O citoplasma é basófilo, refletindo grande quantidade de retículo endoplasmático granular, característica de células produtoras de proteína, no caso, anticorpos.</a:t>
            </a:r>
          </a:p>
          <a:p>
            <a:r>
              <a:rPr lang="pt-BR" dirty="0" smtClean="0"/>
              <a:t>São células terminais com tempo de sobrevida de mais ou menos duas semanas.</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dirty="0" smtClean="0">
                <a:solidFill>
                  <a:schemeClr val="tx1"/>
                </a:solidFill>
              </a:rPr>
              <a:t>PLASMÓCITOS</a:t>
            </a:r>
            <a:endParaRPr lang="pt-BR" sz="3200" dirty="0">
              <a:solidFill>
                <a:schemeClr val="tx1"/>
              </a:solidFill>
            </a:endParaRPr>
          </a:p>
        </p:txBody>
      </p:sp>
    </p:spTree>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plasmocitos jejuno gartner"/>
          <p:cNvPicPr>
            <a:picLocks noGrp="1" noChangeAspect="1" noChangeArrowheads="1"/>
          </p:cNvPicPr>
          <p:nvPr>
            <p:ph idx="1"/>
          </p:nvPr>
        </p:nvPicPr>
        <p:blipFill>
          <a:blip r:embed="rId2"/>
          <a:stretch>
            <a:fillRect/>
          </a:stretch>
        </p:blipFill>
        <p:spPr bwMode="auto">
          <a:xfrm>
            <a:off x="3109912" y="2162969"/>
            <a:ext cx="2924175" cy="3400425"/>
          </a:xfrm>
          <a:prstGeom prst="rect">
            <a:avLst/>
          </a:prstGeom>
          <a:noFill/>
          <a:ln w="9525">
            <a:solidFill>
              <a:schemeClr val="tx1"/>
            </a:solidFill>
            <a:miter lim="800000"/>
            <a:headEnd/>
            <a:tailEnd/>
          </a:ln>
        </p:spPr>
      </p:pic>
      <p:pic>
        <p:nvPicPr>
          <p:cNvPr id="5" name="Picture 18" descr="plasmacell internet"/>
          <p:cNvPicPr>
            <a:picLocks noChangeAspect="1" noChangeArrowheads="1"/>
          </p:cNvPicPr>
          <p:nvPr/>
        </p:nvPicPr>
        <p:blipFill>
          <a:blip r:embed="rId3"/>
          <a:srcRect/>
          <a:stretch>
            <a:fillRect/>
          </a:stretch>
        </p:blipFill>
        <p:spPr bwMode="auto">
          <a:xfrm>
            <a:off x="1785918" y="2928934"/>
            <a:ext cx="1601788" cy="2209800"/>
          </a:xfrm>
          <a:prstGeom prst="rect">
            <a:avLst/>
          </a:prstGeom>
          <a:noFill/>
          <a:ln w="9525">
            <a:solidFill>
              <a:schemeClr val="tx1"/>
            </a:solidFill>
            <a:miter lim="800000"/>
            <a:headEnd/>
            <a:tailEnd/>
          </a:ln>
        </p:spPr>
      </p:pic>
      <p:sp>
        <p:nvSpPr>
          <p:cNvPr id="6"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PLASMÓCITOS</a:t>
            </a:r>
            <a:endParaRPr lang="pt-BR" sz="3200" dirty="0"/>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srcRect/>
          <a:stretch>
            <a:fillRect/>
          </a:stretch>
        </p:blipFill>
        <p:spPr bwMode="auto">
          <a:xfrm>
            <a:off x="0" y="938213"/>
            <a:ext cx="8964489" cy="4981575"/>
          </a:xfrm>
          <a:prstGeom prst="rect">
            <a:avLst/>
          </a:prstGeom>
          <a:noFill/>
          <a:ln w="9525">
            <a:noFill/>
            <a:miter lim="800000"/>
            <a:headEnd/>
            <a:tailEnd/>
          </a:ln>
        </p:spPr>
      </p:pic>
    </p:spTree>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rcRect/>
          <a:stretch>
            <a:fillRect/>
          </a:stretch>
        </p:blipFill>
        <p:spPr bwMode="auto">
          <a:xfrm>
            <a:off x="0" y="528638"/>
            <a:ext cx="8676457" cy="5800725"/>
          </a:xfrm>
          <a:prstGeom prst="rect">
            <a:avLst/>
          </a:prstGeom>
          <a:noFill/>
          <a:ln w="9525">
            <a:noFill/>
            <a:miter lim="800000"/>
            <a:headEnd/>
            <a:tailEnd/>
          </a:ln>
        </p:spPr>
      </p:pic>
    </p:spTree>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srcRect/>
          <a:stretch>
            <a:fillRect/>
          </a:stretch>
        </p:blipFill>
        <p:spPr bwMode="auto">
          <a:xfrm>
            <a:off x="0" y="633413"/>
            <a:ext cx="9144000" cy="5591175"/>
          </a:xfrm>
          <a:prstGeom prst="rect">
            <a:avLst/>
          </a:prstGeom>
          <a:noFill/>
          <a:ln w="9525">
            <a:noFill/>
            <a:miter lim="800000"/>
            <a:headEnd/>
            <a:tailEnd/>
          </a:ln>
        </p:spPr>
      </p:pic>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lnSpcReduction="10000"/>
          </a:bodyPr>
          <a:lstStyle/>
          <a:p>
            <a:r>
              <a:rPr lang="pt-BR" dirty="0" smtClean="0"/>
              <a:t>Células especializadas em armazenar gordura. Sua forma é semelhante a um anel, como resultado da </a:t>
            </a:r>
            <a:r>
              <a:rPr lang="pt-BR" dirty="0" err="1" smtClean="0"/>
              <a:t>distenção</a:t>
            </a:r>
            <a:r>
              <a:rPr lang="pt-BR" dirty="0" smtClean="0"/>
              <a:t> do citoplasma, provocado pelo acúmulo de gordura, e da disposição do núcleo que é rebatido para a periferia junto à membrana celular.</a:t>
            </a:r>
          </a:p>
          <a:p>
            <a:r>
              <a:rPr lang="pt-BR" dirty="0" smtClean="0"/>
              <a:t>As células contendo uma única inclusão lipídica, são denominadas de unicelulares e constituem reserva de energia.</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ADIPÓCITOS</a:t>
            </a:r>
            <a:endParaRPr lang="pt-BR" sz="3200" dirty="0"/>
          </a:p>
        </p:txBody>
      </p:sp>
    </p:spTree>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TECIDO CONJUNTIVO</a:t>
            </a:r>
            <a:endParaRPr lang="pt-BR" dirty="0"/>
          </a:p>
        </p:txBody>
      </p:sp>
      <p:sp>
        <p:nvSpPr>
          <p:cNvPr id="3" name="Espaço Reservado para Conteúdo 2"/>
          <p:cNvSpPr>
            <a:spLocks noGrp="1"/>
          </p:cNvSpPr>
          <p:nvPr>
            <p:ph idx="1"/>
          </p:nvPr>
        </p:nvSpPr>
        <p:spPr/>
        <p:txBody>
          <a:bodyPr>
            <a:normAutofit fontScale="85000" lnSpcReduction="10000"/>
          </a:bodyPr>
          <a:lstStyle/>
          <a:p>
            <a:r>
              <a:rPr lang="pt-BR" dirty="0" smtClean="0"/>
              <a:t>Característica marcante do tecido conjuntivo é que vários tipos de células, além de mostrarem-se com formas e funções diferentes, estão separadas por quantidades variáveis de material intercelular.</a:t>
            </a:r>
          </a:p>
          <a:p>
            <a:r>
              <a:rPr lang="pt-BR" dirty="0" smtClean="0"/>
              <a:t>Apesar de existirem algumas variedades deste tecido, todos se estruturam de tal forma que as células estão embebidas numa substância fundamental amorfa, de consistência </a:t>
            </a:r>
            <a:r>
              <a:rPr lang="pt-BR" dirty="0" err="1" smtClean="0"/>
              <a:t>semifluida</a:t>
            </a:r>
            <a:r>
              <a:rPr lang="pt-BR" dirty="0" smtClean="0"/>
              <a:t> que permite o transporte de células, pequenas partículas, oxigênio e dióxido de carbono em solução.</a:t>
            </a:r>
            <a:endParaRPr lang="pt-BR" dirty="0"/>
          </a:p>
        </p:txBody>
      </p:sp>
    </p:spTree>
  </p:cSld>
  <p:clrMapOvr>
    <a:masterClrMapping/>
  </p:clrMapOvr>
  <p:transition>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Há um outro tipo de célula encontrada no feto e no recém nascido, que se caracteriza por estocar gordura em muitas vesículas pequenas, conferindo-lhe uma </a:t>
            </a:r>
            <a:r>
              <a:rPr lang="pt-BR" dirty="0" err="1" smtClean="0"/>
              <a:t>aparencia</a:t>
            </a:r>
            <a:r>
              <a:rPr lang="pt-BR" dirty="0" smtClean="0"/>
              <a:t> espumosa. São denominadas multiloculares e sua função aparente é a produção de calor. A medida que o indivíduo cresce, é substituído por células uniloculares. Não há evidências de transformação de unilocular em multilocular.</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ADIPÓCITOS</a:t>
            </a:r>
            <a:endParaRPr lang="pt-BR" sz="3200" dirty="0"/>
          </a:p>
        </p:txBody>
      </p:sp>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3"/>
          <a:srcRect/>
          <a:stretch>
            <a:fillRect/>
          </a:stretch>
        </p:blipFill>
        <p:spPr bwMode="auto">
          <a:xfrm>
            <a:off x="0" y="-603448"/>
            <a:ext cx="8640960" cy="7461448"/>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srcRect/>
          <a:stretch>
            <a:fillRect/>
          </a:stretch>
        </p:blipFill>
        <p:spPr bwMode="auto">
          <a:xfrm>
            <a:off x="1691680" y="260648"/>
            <a:ext cx="5324475" cy="6336704"/>
          </a:xfrm>
          <a:prstGeom prst="rect">
            <a:avLst/>
          </a:prstGeom>
          <a:noFill/>
          <a:ln w="9525">
            <a:noFill/>
            <a:miter lim="800000"/>
            <a:headEnd/>
            <a:tailEnd/>
          </a:ln>
        </p:spPr>
      </p:pic>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srcRect/>
          <a:stretch>
            <a:fillRect/>
          </a:stretch>
        </p:blipFill>
        <p:spPr bwMode="auto">
          <a:xfrm>
            <a:off x="1933575" y="395288"/>
            <a:ext cx="5276850" cy="6067425"/>
          </a:xfrm>
          <a:prstGeom prst="rect">
            <a:avLst/>
          </a:prstGeom>
          <a:noFill/>
          <a:ln w="9525">
            <a:noFill/>
            <a:miter lim="800000"/>
            <a:headEnd/>
            <a:tailEnd/>
          </a:ln>
        </p:spPr>
      </p:pic>
    </p:spTree>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srcRect/>
          <a:stretch>
            <a:fillRect/>
          </a:stretch>
        </p:blipFill>
        <p:spPr bwMode="auto">
          <a:xfrm>
            <a:off x="1259632" y="-1943100"/>
            <a:ext cx="6984776" cy="8801100"/>
          </a:xfrm>
          <a:prstGeom prst="rect">
            <a:avLst/>
          </a:prstGeom>
          <a:noFill/>
          <a:ln w="9525">
            <a:noFill/>
            <a:miter lim="800000"/>
            <a:headEnd/>
            <a:tailEnd/>
          </a:ln>
        </p:spPr>
      </p:pic>
    </p:spTree>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srcRect/>
          <a:stretch>
            <a:fillRect/>
          </a:stretch>
        </p:blipFill>
        <p:spPr bwMode="auto">
          <a:xfrm>
            <a:off x="1962150" y="404664"/>
            <a:ext cx="5219700" cy="5976664"/>
          </a:xfrm>
          <a:prstGeom prst="rect">
            <a:avLst/>
          </a:prstGeom>
          <a:noFill/>
          <a:ln w="9525">
            <a:noFill/>
            <a:miter lim="800000"/>
            <a:headEnd/>
            <a:tailEnd/>
          </a:ln>
        </p:spPr>
      </p:pic>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lnSpcReduction="10000"/>
          </a:bodyPr>
          <a:lstStyle/>
          <a:p>
            <a:r>
              <a:rPr lang="pt-BR" dirty="0" smtClean="0"/>
              <a:t>Constituem células de passagem, entretanto, podem fixar-se no tecido conjuntivo, respondendo às necessidades de defesa do organismo.</a:t>
            </a:r>
          </a:p>
          <a:p>
            <a:r>
              <a:rPr lang="pt-BR" dirty="0" smtClean="0"/>
              <a:t>Entre estas, cabe especial destaque aos monócitos, que se transformam em macrófagos e os linfócitos que desencadeiam uma resposta imunológica inclusive originando os plasmócitos.</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LEUCÓCITOS</a:t>
            </a:r>
            <a:endParaRPr lang="pt-BR" sz="3200" dirty="0"/>
          </a:p>
        </p:txBody>
      </p:sp>
    </p:spTree>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São células embrionárias presentes no conjuntivo adulto e tem a potencialidade de originar outros tipos de tecido conjuntivo. Morfologicamente, são muito semelhantes aos fibroblastos e macrófagos, situados perto dos capilares, são conhecidos como células </a:t>
            </a:r>
            <a:r>
              <a:rPr lang="pt-BR" dirty="0" err="1" smtClean="0"/>
              <a:t>adventiciais</a:t>
            </a:r>
            <a:r>
              <a:rPr lang="pt-BR" dirty="0" smtClean="0"/>
              <a:t>.</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CÉLULAS MESENQUIMAIS INDIFERENCIADAS</a:t>
            </a:r>
            <a:endParaRPr lang="pt-BR" sz="3200" dirty="0"/>
          </a:p>
        </p:txBody>
      </p:sp>
    </p:spTree>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O compartimento extracelular é ocupado por fibras e substâncias intercelulares amorfa, ou substância fundamental amorfa.</a:t>
            </a:r>
          </a:p>
          <a:p>
            <a:r>
              <a:rPr lang="pt-BR" dirty="0" smtClean="0"/>
              <a:t>As fibras do tecido conjuntivo adulto são de três tipos: colágenas, reticulares e elásticas.</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SUBSTÂNCIA INTERCELULAR</a:t>
            </a:r>
            <a:endParaRPr lang="pt-BR" sz="3200" dirty="0"/>
          </a:p>
        </p:txBody>
      </p:sp>
    </p:spTree>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lnSpcReduction="10000"/>
          </a:bodyPr>
          <a:lstStyle/>
          <a:p>
            <a:r>
              <a:rPr lang="pt-BR" dirty="0" smtClean="0"/>
              <a:t>São constituídas por uma proteína denominada colágeno, os mais conhecidos são: colágeno tipo I característico do tecido conjuntivo denso e frouxo, ou tecido ósseo e dentina. O colágeno tipo II é típico da cartilagem hialina e é sintetizado pelo </a:t>
            </a:r>
            <a:r>
              <a:rPr lang="pt-BR" dirty="0" err="1" smtClean="0"/>
              <a:t>condrócito</a:t>
            </a:r>
            <a:r>
              <a:rPr lang="pt-BR" dirty="0" smtClean="0"/>
              <a:t>. O colágeno tipo III é encontrado nas fibras reticulares. O colágeno IV é sintetizado por células epiteliais e está presente na lâmina basal.</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FIBRAS COLÁGENAS</a:t>
            </a:r>
            <a:endParaRPr lang="pt-BR" sz="3200" dirty="0"/>
          </a:p>
        </p:txBody>
      </p:sp>
    </p:spTree>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TECIDO CONJUNTIVO</a:t>
            </a:r>
            <a:endParaRPr lang="pt-BR" dirty="0"/>
          </a:p>
        </p:txBody>
      </p:sp>
      <p:sp>
        <p:nvSpPr>
          <p:cNvPr id="3" name="Espaço Reservado para Conteúdo 2"/>
          <p:cNvSpPr>
            <a:spLocks noGrp="1"/>
          </p:cNvSpPr>
          <p:nvPr>
            <p:ph idx="1"/>
          </p:nvPr>
        </p:nvSpPr>
        <p:spPr/>
        <p:txBody>
          <a:bodyPr/>
          <a:lstStyle/>
          <a:p>
            <a:r>
              <a:rPr lang="pt-BR" dirty="0" smtClean="0"/>
              <a:t>Possui então função como meio de transporte.</a:t>
            </a:r>
          </a:p>
          <a:p>
            <a:r>
              <a:rPr lang="pt-BR" dirty="0" smtClean="0"/>
              <a:t>Um fato comum da maioria dos tecidos conjuntivos seja a presença da proteína colágeno na forma de fibra.</a:t>
            </a:r>
            <a:endParaRPr lang="pt-BR" dirty="0"/>
          </a:p>
        </p:txBody>
      </p:sp>
      <p:graphicFrame>
        <p:nvGraphicFramePr>
          <p:cNvPr id="38914" name="Object 2"/>
          <p:cNvGraphicFramePr>
            <a:graphicFrameLocks noChangeAspect="1"/>
          </p:cNvGraphicFramePr>
          <p:nvPr/>
        </p:nvGraphicFramePr>
        <p:xfrm>
          <a:off x="1907704" y="3861048"/>
          <a:ext cx="4786312" cy="2592288"/>
        </p:xfrm>
        <a:graphic>
          <a:graphicData uri="http://schemas.openxmlformats.org/presentationml/2006/ole">
            <mc:AlternateContent xmlns:mc="http://schemas.openxmlformats.org/markup-compatibility/2006">
              <mc:Choice xmlns:v="urn:schemas-microsoft-com:vml" Requires="v">
                <p:oleObj spid="_x0000_s38915" name="Photo Editor Photo" r:id="rId3" imgW="1676634" imgH="2152951" progId="">
                  <p:embed/>
                </p:oleObj>
              </mc:Choice>
              <mc:Fallback>
                <p:oleObj name="Photo Editor Photo" r:id="rId3" imgW="1676634" imgH="2152951"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3861048"/>
                        <a:ext cx="4786312"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611560" y="1484784"/>
            <a:ext cx="8229600" cy="4525963"/>
          </a:xfrm>
        </p:spPr>
        <p:txBody>
          <a:bodyPr>
            <a:normAutofit fontScale="92500" lnSpcReduction="20000"/>
          </a:bodyPr>
          <a:lstStyle/>
          <a:p>
            <a:r>
              <a:rPr lang="pt-BR" dirty="0" smtClean="0"/>
              <a:t>O colágeno é sintetizado pelo fibroblasto, osteoblasto, </a:t>
            </a:r>
            <a:r>
              <a:rPr lang="pt-BR" dirty="0" err="1" smtClean="0"/>
              <a:t>condrócito</a:t>
            </a:r>
            <a:r>
              <a:rPr lang="pt-BR" dirty="0" smtClean="0"/>
              <a:t>, </a:t>
            </a:r>
            <a:r>
              <a:rPr lang="pt-BR" dirty="0" err="1" smtClean="0"/>
              <a:t>odontoblasto</a:t>
            </a:r>
            <a:r>
              <a:rPr lang="pt-BR" dirty="0" smtClean="0"/>
              <a:t>, </a:t>
            </a:r>
            <a:r>
              <a:rPr lang="pt-BR" dirty="0" err="1" smtClean="0"/>
              <a:t>comensoblasto</a:t>
            </a:r>
            <a:r>
              <a:rPr lang="pt-BR" dirty="0" smtClean="0"/>
              <a:t> e célula muscular lisa, sob a forma de um precursor denominado </a:t>
            </a:r>
            <a:r>
              <a:rPr lang="pt-BR" dirty="0" err="1" smtClean="0"/>
              <a:t>procolágeno</a:t>
            </a:r>
            <a:r>
              <a:rPr lang="pt-BR" dirty="0" smtClean="0"/>
              <a:t>.</a:t>
            </a:r>
          </a:p>
          <a:p>
            <a:r>
              <a:rPr lang="pt-BR" dirty="0" smtClean="0"/>
              <a:t>A síntese de </a:t>
            </a:r>
            <a:r>
              <a:rPr lang="pt-BR" dirty="0" err="1" smtClean="0"/>
              <a:t>procolágeno</a:t>
            </a:r>
            <a:r>
              <a:rPr lang="pt-BR" dirty="0" smtClean="0"/>
              <a:t> ocorre no retículo endoplasmático granular, e depois é transportado para o aparelho de </a:t>
            </a:r>
            <a:r>
              <a:rPr lang="pt-BR" dirty="0" err="1" smtClean="0"/>
              <a:t>Golgi</a:t>
            </a:r>
            <a:r>
              <a:rPr lang="pt-BR" dirty="0" smtClean="0"/>
              <a:t>, onde recebe um componente </a:t>
            </a:r>
            <a:r>
              <a:rPr lang="pt-BR" dirty="0" err="1" smtClean="0"/>
              <a:t>carboidrático</a:t>
            </a:r>
            <a:r>
              <a:rPr lang="pt-BR" dirty="0" smtClean="0"/>
              <a:t>.</a:t>
            </a:r>
          </a:p>
          <a:p>
            <a:r>
              <a:rPr lang="pt-BR" dirty="0" smtClean="0"/>
              <a:t>Após esse processo o </a:t>
            </a:r>
            <a:r>
              <a:rPr lang="pt-BR" dirty="0" err="1" smtClean="0"/>
              <a:t>procolágeno</a:t>
            </a:r>
            <a:r>
              <a:rPr lang="pt-BR" dirty="0" smtClean="0"/>
              <a:t> é transportado para a superfície celular onde é secretado. </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FIBRAS COLÁGENAS</a:t>
            </a:r>
            <a:endParaRPr lang="pt-BR" sz="3200" dirty="0"/>
          </a:p>
        </p:txBody>
      </p:sp>
    </p:spTree>
  </p:cSld>
  <p:clrMapOvr>
    <a:masterClrMapping/>
  </p:clrMapOvr>
  <p:transition>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No meio extracelular as moléculas de </a:t>
            </a:r>
            <a:r>
              <a:rPr lang="pt-BR" dirty="0" err="1" smtClean="0"/>
              <a:t>procolágeno</a:t>
            </a:r>
            <a:r>
              <a:rPr lang="pt-BR" dirty="0" smtClean="0"/>
              <a:t> sofrem uma ação enzimática e se convertem em moléculas de </a:t>
            </a:r>
            <a:r>
              <a:rPr lang="pt-BR" dirty="0" err="1" smtClean="0"/>
              <a:t>tropocolágeno</a:t>
            </a:r>
            <a:r>
              <a:rPr lang="pt-BR" dirty="0" smtClean="0"/>
              <a:t> que se agregam para formar as fibrilas colágenas.</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FIBRAS COLÁGENAS</a:t>
            </a:r>
            <a:endParaRPr lang="pt-BR" sz="3200" dirty="0"/>
          </a:p>
        </p:txBody>
      </p:sp>
    </p:spTree>
  </p:cSld>
  <p:clrMapOvr>
    <a:masterClrMapping/>
  </p:clrMapOvr>
  <p:transition>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FIBRAS COLÁGENAS</a:t>
            </a:r>
            <a:endParaRPr lang="pt-BR" sz="3200" dirty="0"/>
          </a:p>
        </p:txBody>
      </p:sp>
      <p:pic>
        <p:nvPicPr>
          <p:cNvPr id="5" name="Picture 4"/>
          <p:cNvPicPr>
            <a:picLocks noGrp="1" noChangeAspect="1" noChangeArrowheads="1"/>
          </p:cNvPicPr>
          <p:nvPr>
            <p:ph idx="1"/>
          </p:nvPr>
        </p:nvPicPr>
        <p:blipFill>
          <a:blip r:embed="rId3"/>
          <a:stretch>
            <a:fillRect/>
          </a:stretch>
        </p:blipFill>
        <p:spPr bwMode="auto">
          <a:xfrm>
            <a:off x="467544" y="1412776"/>
            <a:ext cx="2857899" cy="1905266"/>
          </a:xfrm>
          <a:prstGeom prst="rect">
            <a:avLst/>
          </a:prstGeom>
          <a:noFill/>
          <a:ln w="9525">
            <a:noFill/>
            <a:miter lim="800000"/>
            <a:headEnd/>
            <a:tailEnd/>
          </a:ln>
        </p:spPr>
      </p:pic>
      <p:graphicFrame>
        <p:nvGraphicFramePr>
          <p:cNvPr id="76802" name="Object 3"/>
          <p:cNvGraphicFramePr>
            <a:graphicFrameLocks noChangeAspect="1"/>
          </p:cNvGraphicFramePr>
          <p:nvPr/>
        </p:nvGraphicFramePr>
        <p:xfrm>
          <a:off x="4067944" y="1556792"/>
          <a:ext cx="4829175" cy="3924300"/>
        </p:xfrm>
        <a:graphic>
          <a:graphicData uri="http://schemas.openxmlformats.org/presentationml/2006/ole">
            <mc:AlternateContent xmlns:mc="http://schemas.openxmlformats.org/markup-compatibility/2006">
              <mc:Choice xmlns:v="urn:schemas-microsoft-com:vml" Requires="v">
                <p:oleObj spid="_x0000_s76804" name="Photo Editor Photo" r:id="rId4" imgW="4828571" imgH="3924848" progId="">
                  <p:embed/>
                </p:oleObj>
              </mc:Choice>
              <mc:Fallback>
                <p:oleObj name="Photo Editor Photo" r:id="rId4" imgW="4828571" imgH="3924848"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1556792"/>
                        <a:ext cx="482917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3" name="Object 2"/>
          <p:cNvGraphicFramePr>
            <a:graphicFrameLocks noChangeAspect="1"/>
          </p:cNvGraphicFramePr>
          <p:nvPr/>
        </p:nvGraphicFramePr>
        <p:xfrm>
          <a:off x="755576" y="3356992"/>
          <a:ext cx="2614612" cy="3357563"/>
        </p:xfrm>
        <a:graphic>
          <a:graphicData uri="http://schemas.openxmlformats.org/presentationml/2006/ole">
            <mc:AlternateContent xmlns:mc="http://schemas.openxmlformats.org/markup-compatibility/2006">
              <mc:Choice xmlns:v="urn:schemas-microsoft-com:vml" Requires="v">
                <p:oleObj spid="_x0000_s76805" name="Photo Editor Photo" r:id="rId6" imgW="1676634" imgH="2152951" progId="">
                  <p:embed/>
                </p:oleObj>
              </mc:Choice>
              <mc:Fallback>
                <p:oleObj name="Photo Editor Photo" r:id="rId6" imgW="1676634" imgH="2152951"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3356992"/>
                        <a:ext cx="2614612"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srcRect/>
          <a:stretch>
            <a:fillRect/>
          </a:stretch>
        </p:blipFill>
        <p:spPr bwMode="auto">
          <a:xfrm>
            <a:off x="1" y="642938"/>
            <a:ext cx="8892480" cy="5572125"/>
          </a:xfrm>
          <a:prstGeom prst="rect">
            <a:avLst/>
          </a:prstGeom>
          <a:noFill/>
          <a:ln w="9525">
            <a:noFill/>
            <a:miter lim="800000"/>
            <a:headEnd/>
            <a:tailEnd/>
          </a:ln>
        </p:spPr>
      </p:pic>
    </p:spTree>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srcRect/>
          <a:stretch>
            <a:fillRect/>
          </a:stretch>
        </p:blipFill>
        <p:spPr bwMode="auto">
          <a:xfrm>
            <a:off x="755576" y="260648"/>
            <a:ext cx="7416824" cy="6120680"/>
          </a:xfrm>
          <a:prstGeom prst="rect">
            <a:avLst/>
          </a:prstGeom>
          <a:noFill/>
          <a:ln w="9525">
            <a:noFill/>
            <a:miter lim="800000"/>
            <a:headEnd/>
            <a:tailEnd/>
          </a:ln>
        </p:spPr>
      </p:pic>
    </p:spTree>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srcRect/>
          <a:stretch>
            <a:fillRect/>
          </a:stretch>
        </p:blipFill>
        <p:spPr bwMode="auto">
          <a:xfrm>
            <a:off x="1" y="942975"/>
            <a:ext cx="9144000" cy="4972050"/>
          </a:xfrm>
          <a:prstGeom prst="rect">
            <a:avLst/>
          </a:prstGeom>
          <a:noFill/>
          <a:ln w="9525">
            <a:noFill/>
            <a:miter lim="800000"/>
            <a:headEnd/>
            <a:tailEnd/>
          </a:ln>
        </p:spPr>
      </p:pic>
    </p:spTree>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fontScale="85000" lnSpcReduction="10000"/>
          </a:bodyPr>
          <a:lstStyle/>
          <a:p>
            <a:r>
              <a:rPr lang="pt-BR" dirty="0" smtClean="0"/>
              <a:t>São fibras muito finas, dispostas em rede e com grande afinidade pelos sais de prata, o que justifica o nome de fibras </a:t>
            </a:r>
            <a:r>
              <a:rPr lang="pt-BR" dirty="0" err="1" smtClean="0"/>
              <a:t>argirófilas</a:t>
            </a:r>
            <a:r>
              <a:rPr lang="pt-BR" dirty="0" smtClean="0"/>
              <a:t> como também são conhecidas. Encontram-se </a:t>
            </a:r>
            <a:r>
              <a:rPr lang="pt-BR" dirty="0" err="1" smtClean="0"/>
              <a:t>frequentemente</a:t>
            </a:r>
            <a:r>
              <a:rPr lang="pt-BR" dirty="0" smtClean="0"/>
              <a:t> sustentando as lâminas basais ou formando estroma dos órgãos hematopoiéticos (medula óssea, baço, </a:t>
            </a:r>
            <a:r>
              <a:rPr lang="pt-BR" dirty="0" err="1" smtClean="0"/>
              <a:t>linfinodos</a:t>
            </a:r>
            <a:r>
              <a:rPr lang="pt-BR" dirty="0" smtClean="0"/>
              <a:t>).</a:t>
            </a:r>
          </a:p>
          <a:p>
            <a:r>
              <a:rPr lang="pt-BR" dirty="0" smtClean="0"/>
              <a:t>As fibras colágenas não se coram pela prata, mas as fibras reticulares são formadas por colágeno, uma vez que o ME tem mostrado a mesma periodicidade característica do colágeno.</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FIBRAS RETICULARES</a:t>
            </a:r>
            <a:endParaRPr lang="pt-BR" sz="3200" dirty="0"/>
          </a:p>
        </p:txBody>
      </p:sp>
    </p:spTree>
  </p:cSld>
  <p:clrMapOvr>
    <a:masterClrMapping/>
  </p:clrMapOvr>
  <p:transition>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A afinidade pela prata se deve a uma camada de </a:t>
            </a:r>
            <a:r>
              <a:rPr lang="pt-BR" dirty="0" err="1" smtClean="0"/>
              <a:t>proteoglicanas</a:t>
            </a:r>
            <a:r>
              <a:rPr lang="pt-BR" dirty="0" smtClean="0"/>
              <a:t> e </a:t>
            </a:r>
            <a:r>
              <a:rPr lang="pt-BR" dirty="0" err="1" smtClean="0"/>
              <a:t>glicoproteínas</a:t>
            </a:r>
            <a:r>
              <a:rPr lang="pt-BR" dirty="0" smtClean="0"/>
              <a:t> que revestem as fibrilas colágenas. Estas substâncias, interagindo com o </a:t>
            </a:r>
            <a:r>
              <a:rPr lang="pt-BR" dirty="0" err="1" smtClean="0"/>
              <a:t>tropocolágeno</a:t>
            </a:r>
            <a:r>
              <a:rPr lang="pt-BR" dirty="0" smtClean="0"/>
              <a:t>, impedem a agregação de outras fibrilas.</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FIBRAS RETICULARES</a:t>
            </a:r>
            <a:endParaRPr lang="pt-BR" sz="3200" dirty="0"/>
          </a:p>
        </p:txBody>
      </p:sp>
    </p:spTree>
  </p:cSld>
  <p:clrMapOvr>
    <a:masterClrMapping/>
  </p:clrMapOvr>
  <p:transition>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FIBRAS RETICULARES</a:t>
            </a:r>
            <a:endParaRPr lang="pt-BR" sz="3200" dirty="0"/>
          </a:p>
        </p:txBody>
      </p:sp>
      <p:graphicFrame>
        <p:nvGraphicFramePr>
          <p:cNvPr id="77826" name="Object 2"/>
          <p:cNvGraphicFramePr>
            <a:graphicFrameLocks noGrp="1" noChangeAspect="1"/>
          </p:cNvGraphicFramePr>
          <p:nvPr>
            <p:ph idx="1"/>
          </p:nvPr>
        </p:nvGraphicFramePr>
        <p:xfrm>
          <a:off x="1178164" y="1600200"/>
          <a:ext cx="6787671" cy="4525963"/>
        </p:xfrm>
        <a:graphic>
          <a:graphicData uri="http://schemas.openxmlformats.org/presentationml/2006/ole">
            <mc:AlternateContent xmlns:mc="http://schemas.openxmlformats.org/markup-compatibility/2006">
              <mc:Choice xmlns:v="urn:schemas-microsoft-com:vml" Requires="v">
                <p:oleObj spid="_x0000_s77827" name="Photo Editor Photo" r:id="rId3" imgW="8457143" imgH="5638095" progId="">
                  <p:embed/>
                </p:oleObj>
              </mc:Choice>
              <mc:Fallback>
                <p:oleObj name="Photo Editor Photo" r:id="rId3" imgW="8457143" imgH="5638095"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164" y="1600200"/>
                        <a:ext cx="678767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850" name="Object 2"/>
          <p:cNvGraphicFramePr>
            <a:graphicFrameLocks noGrp="1" noChangeAspect="1"/>
          </p:cNvGraphicFramePr>
          <p:nvPr>
            <p:ph idx="1"/>
          </p:nvPr>
        </p:nvGraphicFramePr>
        <p:xfrm>
          <a:off x="395536" y="1556792"/>
          <a:ext cx="3609975" cy="3581400"/>
        </p:xfrm>
        <a:graphic>
          <a:graphicData uri="http://schemas.openxmlformats.org/presentationml/2006/ole">
            <mc:AlternateContent xmlns:mc="http://schemas.openxmlformats.org/markup-compatibility/2006">
              <mc:Choice xmlns:v="urn:schemas-microsoft-com:vml" Requires="v">
                <p:oleObj spid="_x0000_s78852" name="Photo Editor Photo" r:id="rId3" imgW="3610479" imgH="3580952" progId="">
                  <p:embed/>
                </p:oleObj>
              </mc:Choice>
              <mc:Fallback>
                <p:oleObj name="Photo Editor Photo" r:id="rId3" imgW="3610479" imgH="3580952"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556792"/>
                        <a:ext cx="360997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1" name="Object 2"/>
          <p:cNvGraphicFramePr>
            <a:graphicFrameLocks noChangeAspect="1"/>
          </p:cNvGraphicFramePr>
          <p:nvPr/>
        </p:nvGraphicFramePr>
        <p:xfrm>
          <a:off x="4211960" y="3284984"/>
          <a:ext cx="4543425" cy="2886075"/>
        </p:xfrm>
        <a:graphic>
          <a:graphicData uri="http://schemas.openxmlformats.org/presentationml/2006/ole">
            <mc:AlternateContent xmlns:mc="http://schemas.openxmlformats.org/markup-compatibility/2006">
              <mc:Choice xmlns:v="urn:schemas-microsoft-com:vml" Requires="v">
                <p:oleObj spid="_x0000_s78853" name="Photo Editor Photo" r:id="rId5" imgW="4544059" imgH="2886478" progId="">
                  <p:embed/>
                </p:oleObj>
              </mc:Choice>
              <mc:Fallback>
                <p:oleObj name="Photo Editor Photo" r:id="rId5" imgW="4544059" imgH="2886478"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3284984"/>
                        <a:ext cx="454342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FIBRAS RETICULARES</a:t>
            </a:r>
            <a:endParaRPr lang="pt-BR" sz="3200" dirty="0"/>
          </a:p>
        </p:txBody>
      </p:sp>
    </p:spTree>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COMPONENTES BÁSICOS</a:t>
            </a:r>
            <a:endParaRPr lang="pt-BR" dirty="0"/>
          </a:p>
        </p:txBody>
      </p:sp>
      <p:sp>
        <p:nvSpPr>
          <p:cNvPr id="3" name="Espaço Reservado para Conteúdo 2"/>
          <p:cNvSpPr>
            <a:spLocks noGrp="1"/>
          </p:cNvSpPr>
          <p:nvPr>
            <p:ph idx="1"/>
          </p:nvPr>
        </p:nvSpPr>
        <p:spPr/>
        <p:txBody>
          <a:bodyPr/>
          <a:lstStyle/>
          <a:p>
            <a:r>
              <a:rPr lang="pt-BR" dirty="0" smtClean="0"/>
              <a:t>O tecido conjuntivo está constituído por células e substância intercelular.</a:t>
            </a:r>
          </a:p>
          <a:p>
            <a:r>
              <a:rPr lang="pt-BR" dirty="0" smtClean="0"/>
              <a:t>Está formada por:</a:t>
            </a:r>
            <a:endParaRPr lang="pt-BR" dirty="0"/>
          </a:p>
        </p:txBody>
      </p:sp>
    </p:spTree>
  </p:cSld>
  <p:clrMapOvr>
    <a:masterClrMapping/>
  </p:clrMapOvr>
  <p:transition>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srcRect/>
          <a:stretch>
            <a:fillRect/>
          </a:stretch>
        </p:blipFill>
        <p:spPr bwMode="auto">
          <a:xfrm>
            <a:off x="395535" y="438150"/>
            <a:ext cx="8208913" cy="5981700"/>
          </a:xfrm>
          <a:prstGeom prst="rect">
            <a:avLst/>
          </a:prstGeom>
          <a:noFill/>
          <a:ln w="9525">
            <a:noFill/>
            <a:miter lim="800000"/>
            <a:headEnd/>
            <a:tailEnd/>
          </a:ln>
        </p:spPr>
      </p:pic>
    </p:spTree>
  </p:cSld>
  <p:clrMapOvr>
    <a:masterClrMapping/>
  </p:clrMapOvr>
  <p:transition>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fontScale="92500" lnSpcReduction="20000"/>
          </a:bodyPr>
          <a:lstStyle/>
          <a:p>
            <a:r>
              <a:rPr lang="pt-BR" dirty="0" smtClean="0"/>
              <a:t>São fibras que tem a capacidade de deformar-se e esticar-se quando submetidas a pequenas forças, voltando a sua forma e dimensão original após a remoção da força deformante.</a:t>
            </a:r>
          </a:p>
          <a:p>
            <a:r>
              <a:rPr lang="pt-BR" dirty="0" smtClean="0"/>
              <a:t>A espessura, o comprimento e a disposição destas fibras são diferentes nos vários tecidos.</a:t>
            </a:r>
          </a:p>
          <a:p>
            <a:r>
              <a:rPr lang="pt-BR" dirty="0" smtClean="0"/>
              <a:t>A fibra elástica está constituída por dois componentes diferentes: um amorfo, localizado na porção central e </a:t>
            </a:r>
            <a:r>
              <a:rPr lang="pt-BR" dirty="0" err="1" smtClean="0"/>
              <a:t>fibrotúbulos</a:t>
            </a:r>
            <a:r>
              <a:rPr lang="pt-BR" dirty="0" smtClean="0"/>
              <a:t> periféricos. Estas regiões tem composição química também diferentes.</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FIBRAS ELÁSTICAS</a:t>
            </a:r>
            <a:endParaRPr lang="pt-BR" sz="3200" dirty="0"/>
          </a:p>
        </p:txBody>
      </p:sp>
    </p:spTree>
  </p:cSld>
  <p:clrMapOvr>
    <a:masterClrMapping/>
  </p:clrMapOvr>
  <p:transition>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A região central é constituída pela proteína elastina, enquanto que os </a:t>
            </a:r>
            <a:r>
              <a:rPr lang="pt-BR" dirty="0" err="1" smtClean="0"/>
              <a:t>microtúbulos</a:t>
            </a:r>
            <a:r>
              <a:rPr lang="pt-BR" dirty="0" smtClean="0"/>
              <a:t> são formados por </a:t>
            </a:r>
            <a:r>
              <a:rPr lang="pt-BR" dirty="0" err="1" smtClean="0"/>
              <a:t>glicoproteínas</a:t>
            </a:r>
            <a:r>
              <a:rPr lang="pt-BR" dirty="0" smtClean="0"/>
              <a:t>.</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FIBRAS ELÁSTICAS</a:t>
            </a:r>
            <a:endParaRPr lang="pt-BR" sz="3200" dirty="0"/>
          </a:p>
        </p:txBody>
      </p:sp>
    </p:spTree>
  </p:cSld>
  <p:clrMapOvr>
    <a:masterClrMapping/>
  </p:clrMapOvr>
  <p:transition>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FIBRAS ELÁSTICAS</a:t>
            </a:r>
            <a:endParaRPr lang="pt-BR" sz="3200" dirty="0"/>
          </a:p>
        </p:txBody>
      </p:sp>
      <p:pic>
        <p:nvPicPr>
          <p:cNvPr id="5" name="Picture 2"/>
          <p:cNvPicPr>
            <a:picLocks noGrp="1" noChangeAspect="1" noChangeArrowheads="1"/>
          </p:cNvPicPr>
          <p:nvPr>
            <p:ph idx="1"/>
          </p:nvPr>
        </p:nvPicPr>
        <p:blipFill>
          <a:blip r:embed="rId2"/>
          <a:stretch>
            <a:fillRect/>
          </a:stretch>
        </p:blipFill>
        <p:spPr bwMode="auto">
          <a:xfrm>
            <a:off x="1715376" y="1600200"/>
            <a:ext cx="5713247" cy="4525963"/>
          </a:xfrm>
          <a:prstGeom prst="rect">
            <a:avLst/>
          </a:prstGeom>
          <a:noFill/>
          <a:ln w="9525">
            <a:noFill/>
            <a:miter lim="800000"/>
            <a:headEnd/>
            <a:tailEnd/>
          </a:ln>
        </p:spPr>
      </p:pic>
    </p:spTree>
  </p:cSld>
  <p:clrMapOvr>
    <a:masterClrMapping/>
  </p:clrMapOvr>
  <p:transition>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p:cNvPicPr>
            <a:picLocks noChangeAspect="1" noChangeArrowheads="1"/>
          </p:cNvPicPr>
          <p:nvPr/>
        </p:nvPicPr>
        <p:blipFill>
          <a:blip r:embed="rId2"/>
          <a:srcRect/>
          <a:stretch>
            <a:fillRect/>
          </a:stretch>
        </p:blipFill>
        <p:spPr bwMode="auto">
          <a:xfrm>
            <a:off x="1" y="909638"/>
            <a:ext cx="8892480" cy="5038725"/>
          </a:xfrm>
          <a:prstGeom prst="rect">
            <a:avLst/>
          </a:prstGeom>
          <a:noFill/>
          <a:ln w="9525">
            <a:noFill/>
            <a:miter lim="800000"/>
            <a:headEnd/>
            <a:tailEnd/>
          </a:ln>
        </p:spPr>
      </p:pic>
    </p:spTree>
  </p:cSld>
  <p:clrMapOvr>
    <a:masterClrMapping/>
  </p:clrMapOvr>
  <p:transition>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fontScale="92500" lnSpcReduction="10000"/>
          </a:bodyPr>
          <a:lstStyle/>
          <a:p>
            <a:r>
              <a:rPr lang="pt-BR" dirty="0" smtClean="0"/>
              <a:t>As células e fibras estão submersas numa substância fundamental amorfa difícil de se caracterizar morfologicamente porque ela é mal preservada pelos fixadores comuns.</a:t>
            </a:r>
          </a:p>
          <a:p>
            <a:r>
              <a:rPr lang="pt-BR" dirty="0" smtClean="0"/>
              <a:t>Em estado fresco se apresenta como um gel viscoso </a:t>
            </a:r>
            <a:r>
              <a:rPr lang="pt-BR" dirty="0" err="1" smtClean="0"/>
              <a:t>semilíquido</a:t>
            </a:r>
            <a:r>
              <a:rPr lang="pt-BR" dirty="0" smtClean="0"/>
              <a:t>, transparente, incolor e opticamente </a:t>
            </a:r>
            <a:r>
              <a:rPr lang="pt-BR" dirty="0" err="1" smtClean="0"/>
              <a:t>homogênio</a:t>
            </a:r>
            <a:r>
              <a:rPr lang="pt-BR" dirty="0" smtClean="0"/>
              <a:t>.</a:t>
            </a:r>
          </a:p>
          <a:p>
            <a:r>
              <a:rPr lang="pt-BR" dirty="0" smtClean="0"/>
              <a:t>Além da água e sais minerais, a substância fundamental amorfa é constituída por um complexo de </a:t>
            </a:r>
            <a:r>
              <a:rPr lang="pt-BR" dirty="0" err="1" smtClean="0"/>
              <a:t>glicoproteínas</a:t>
            </a:r>
            <a:r>
              <a:rPr lang="pt-BR" dirty="0" smtClean="0"/>
              <a:t> e </a:t>
            </a:r>
            <a:r>
              <a:rPr lang="pt-BR" dirty="0" err="1" smtClean="0"/>
              <a:t>proteoglicanas</a:t>
            </a:r>
            <a:r>
              <a:rPr lang="pt-BR" dirty="0" smtClean="0"/>
              <a:t>.</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SUBSTÂNCIA FUNDAMENTAL AMORFA</a:t>
            </a:r>
            <a:endParaRPr lang="pt-BR" sz="3200" dirty="0"/>
          </a:p>
        </p:txBody>
      </p:sp>
    </p:spTree>
  </p:cSld>
  <p:clrMapOvr>
    <a:masterClrMapping/>
  </p:clrMapOvr>
  <p:transition>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Essas substâncias tem capacidade de reter grande quantidade de água e possibilita um meio de transporte, por difusão, para os nutrientes dos vasos sanguíneos para as células e dos produtos de excreção do metabolismo celular para os capilares sanguíneos e linfáticos para serem eliminados.</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SUBSTÂNCIA FUNDAMENTAL AMORFA</a:t>
            </a:r>
            <a:endParaRPr lang="pt-BR" sz="3200" dirty="0"/>
          </a:p>
        </p:txBody>
      </p:sp>
    </p:spTree>
  </p:cSld>
  <p:clrMapOvr>
    <a:masterClrMapping/>
  </p:clrMapOvr>
  <p:transition>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lnSpcReduction="10000"/>
          </a:bodyPr>
          <a:lstStyle/>
          <a:p>
            <a:r>
              <a:rPr lang="pt-BR" dirty="0" smtClean="0"/>
              <a:t>TECIDO CONJUNTIVO PROPRIAMENTE DITO:</a:t>
            </a:r>
          </a:p>
          <a:p>
            <a:r>
              <a:rPr lang="pt-BR" dirty="0" smtClean="0"/>
              <a:t>É o mais comumente encontrado, originando-se diretamente do mesênquima. No adulto está amplamente distribuído e pode ser encontrado sob o epitélio de revestimento da pele e das mucosas, nas inserções musculares e em algumas articulações.</a:t>
            </a:r>
          </a:p>
          <a:p>
            <a:r>
              <a:rPr lang="pt-BR" dirty="0" smtClean="0"/>
              <a:t>O tecido conjuntivo propriamente dito pode ser:</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TIPOS DE TECIDO CONJUNTIVO</a:t>
            </a:r>
            <a:endParaRPr lang="pt-BR" sz="3200" dirty="0"/>
          </a:p>
        </p:txBody>
      </p:sp>
    </p:spTree>
  </p:cSld>
  <p:clrMapOvr>
    <a:masterClrMapping/>
  </p:clrMapOvr>
  <p:transition>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fontScale="92500" lnSpcReduction="10000"/>
          </a:bodyPr>
          <a:lstStyle/>
          <a:p>
            <a:r>
              <a:rPr lang="pt-BR" dirty="0" smtClean="0"/>
              <a:t>A) FROUXO: caracterizado pelo equilíbrio quantitativo dos seus constituintes – células e substância intercelular.</a:t>
            </a:r>
          </a:p>
          <a:p>
            <a:r>
              <a:rPr lang="pt-BR" dirty="0" smtClean="0"/>
              <a:t>B) DENSO: caracterizado pelo predomínio de fibras colágenas.</a:t>
            </a:r>
          </a:p>
          <a:p>
            <a:r>
              <a:rPr lang="pt-BR" dirty="0" smtClean="0"/>
              <a:t>No primeiro tipo se encontram todos os componentes básicos do tecido conjuntivo já descrito. Constitui o suporte estrutural e funcional – estroma – da maioria dos órgãos </a:t>
            </a:r>
            <a:r>
              <a:rPr lang="pt-BR" dirty="0" err="1" smtClean="0"/>
              <a:t>glândulares</a:t>
            </a:r>
            <a:r>
              <a:rPr lang="pt-BR" dirty="0" smtClean="0"/>
              <a:t>. </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SUBSTÂNCIA FUNDAMENTAL AMORFA</a:t>
            </a:r>
            <a:endParaRPr lang="pt-BR" sz="3200" dirty="0"/>
          </a:p>
        </p:txBody>
      </p:sp>
    </p:spTree>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srcRect/>
          <a:stretch>
            <a:fillRect/>
          </a:stretch>
        </p:blipFill>
        <p:spPr bwMode="auto">
          <a:xfrm>
            <a:off x="2019300" y="747713"/>
            <a:ext cx="5105400" cy="5362575"/>
          </a:xfrm>
          <a:prstGeom prst="rect">
            <a:avLst/>
          </a:prstGeom>
          <a:noFill/>
          <a:ln w="9525">
            <a:noFill/>
            <a:miter lim="800000"/>
            <a:headEnd/>
            <a:tailEnd/>
          </a:ln>
        </p:spPr>
      </p:pic>
    </p:spTree>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FIBROBLASTO</a:t>
            </a:r>
            <a:endParaRPr lang="pt-BR" dirty="0"/>
          </a:p>
        </p:txBody>
      </p:sp>
      <p:sp>
        <p:nvSpPr>
          <p:cNvPr id="3" name="Espaço Reservado para Conteúdo 2"/>
          <p:cNvSpPr>
            <a:spLocks noGrp="1"/>
          </p:cNvSpPr>
          <p:nvPr>
            <p:ph idx="1"/>
          </p:nvPr>
        </p:nvSpPr>
        <p:spPr/>
        <p:txBody>
          <a:bodyPr/>
          <a:lstStyle/>
          <a:p>
            <a:r>
              <a:rPr lang="pt-BR" dirty="0" smtClean="0"/>
              <a:t>É a principal célula do tecido conjuntivo. Seu núcleo é oval e maior do que qualquer outra célula do conjuntivo, seu citoplasma tem expansões longas e ramificadas. É responsável pela produção e renovação da substância intracelular. </a:t>
            </a:r>
          </a:p>
          <a:p>
            <a:r>
              <a:rPr lang="pt-BR" dirty="0" smtClean="0"/>
              <a:t>Em repouso é denominado de </a:t>
            </a:r>
            <a:r>
              <a:rPr lang="pt-BR" dirty="0" err="1" smtClean="0"/>
              <a:t>fibrócito</a:t>
            </a:r>
            <a:r>
              <a:rPr lang="pt-BR" dirty="0" smtClean="0"/>
              <a:t>.</a:t>
            </a:r>
            <a:endParaRPr lang="pt-BR" dirty="0"/>
          </a:p>
        </p:txBody>
      </p:sp>
    </p:spTree>
  </p:cSld>
  <p:clrMapOvr>
    <a:masterClrMapping/>
  </p:clrMapOvr>
  <p:transition>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srcRect/>
          <a:stretch>
            <a:fillRect/>
          </a:stretch>
        </p:blipFill>
        <p:spPr bwMode="auto">
          <a:xfrm>
            <a:off x="827584" y="188640"/>
            <a:ext cx="7272808" cy="6336704"/>
          </a:xfrm>
          <a:prstGeom prst="rect">
            <a:avLst/>
          </a:prstGeom>
          <a:noFill/>
          <a:ln w="9525">
            <a:noFill/>
            <a:miter lim="800000"/>
            <a:headEnd/>
            <a:tailEnd/>
          </a:ln>
        </p:spPr>
      </p:pic>
    </p:spTree>
  </p:cSld>
  <p:clrMapOvr>
    <a:masterClrMapping/>
  </p:clrMapOvr>
  <p:transition>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srcRect/>
          <a:stretch>
            <a:fillRect/>
          </a:stretch>
        </p:blipFill>
        <p:spPr bwMode="auto">
          <a:xfrm>
            <a:off x="1" y="904875"/>
            <a:ext cx="8820472" cy="5048250"/>
          </a:xfrm>
          <a:prstGeom prst="rect">
            <a:avLst/>
          </a:prstGeom>
          <a:noFill/>
          <a:ln w="9525">
            <a:noFill/>
            <a:miter lim="800000"/>
            <a:headEnd/>
            <a:tailEnd/>
          </a:ln>
        </p:spPr>
      </p:pic>
    </p:spTree>
  </p:cSld>
  <p:clrMapOvr>
    <a:masterClrMapping/>
  </p:clrMapOvr>
  <p:transition>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srcRect/>
          <a:stretch>
            <a:fillRect/>
          </a:stretch>
        </p:blipFill>
        <p:spPr bwMode="auto">
          <a:xfrm>
            <a:off x="1" y="933450"/>
            <a:ext cx="8964488" cy="4991100"/>
          </a:xfrm>
          <a:prstGeom prst="rect">
            <a:avLst/>
          </a:prstGeom>
          <a:noFill/>
          <a:ln w="9525">
            <a:noFill/>
            <a:miter lim="800000"/>
            <a:headEnd/>
            <a:tailEnd/>
          </a:ln>
        </p:spPr>
      </p:pic>
    </p:spTree>
  </p:cSld>
  <p:clrMapOvr>
    <a:masterClrMapping/>
  </p:clrMapOvr>
  <p:transition>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No denso, as fibras colágenas ocupam o maior volume</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SUBSTÂNCIA FUNDAMENTAL AMORFA</a:t>
            </a:r>
            <a:endParaRPr lang="pt-BR" sz="3200" dirty="0"/>
          </a:p>
        </p:txBody>
      </p:sp>
    </p:spTree>
  </p:cSld>
  <p:clrMapOvr>
    <a:masterClrMapping/>
  </p:clrMapOvr>
  <p:transition>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As fibras elásticas ocupam o maior volume. Está localizado em áreas que se deformam quando submetidas a forças de tensão. É encontrado nos ligamentos suspensório do pênis e forma as lâminas elásticas das paredes dos vasos sanguíneos.</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ELÁSTICO</a:t>
            </a:r>
            <a:endParaRPr lang="pt-BR" sz="3200" dirty="0"/>
          </a:p>
        </p:txBody>
      </p:sp>
    </p:spTree>
  </p:cSld>
  <p:clrMapOvr>
    <a:masterClrMapping/>
  </p:clrMapOvr>
  <p:transition>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Assim denominado devido a riqueza em fibras reticulares na substância intercelular. Juntamente com as células reticulares, constitui o arcabouço </a:t>
            </a:r>
            <a:r>
              <a:rPr lang="pt-BR" dirty="0" err="1" smtClean="0"/>
              <a:t>fibro-celular</a:t>
            </a:r>
            <a:r>
              <a:rPr lang="pt-BR" dirty="0" smtClean="0"/>
              <a:t> da medula óssea </a:t>
            </a:r>
            <a:r>
              <a:rPr lang="pt-BR" dirty="0" err="1" smtClean="0"/>
              <a:t>hematógena</a:t>
            </a:r>
            <a:r>
              <a:rPr lang="pt-BR" dirty="0" smtClean="0"/>
              <a:t> e dos órgãos linfáticos.</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RETICULAR</a:t>
            </a:r>
            <a:endParaRPr lang="pt-BR" sz="3200" dirty="0"/>
          </a:p>
        </p:txBody>
      </p:sp>
    </p:spTree>
  </p:cSld>
  <p:clrMapOvr>
    <a:masterClrMapping/>
  </p:clrMapOvr>
  <p:transition>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smtClean="0"/>
              <a:t>Caracterizado pelo predomínio da substância fundamental amorfa. Se localiza no cordão umbilical e na polpa dentária jovem.</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MUCOSO</a:t>
            </a:r>
            <a:endParaRPr lang="pt-BR" sz="3200" dirty="0"/>
          </a:p>
        </p:txBody>
      </p:sp>
    </p:spTree>
  </p:cSld>
  <p:clrMapOvr>
    <a:masterClrMapping/>
  </p:clrMapOvr>
  <p:transition>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srcRect/>
          <a:stretch>
            <a:fillRect/>
          </a:stretch>
        </p:blipFill>
        <p:spPr bwMode="auto">
          <a:xfrm>
            <a:off x="1" y="962025"/>
            <a:ext cx="8604448" cy="4933950"/>
          </a:xfrm>
          <a:prstGeom prst="rect">
            <a:avLst/>
          </a:prstGeom>
          <a:noFill/>
          <a:ln w="9525">
            <a:noFill/>
            <a:miter lim="800000"/>
            <a:headEnd/>
            <a:tailEnd/>
          </a:ln>
        </p:spPr>
      </p:pic>
    </p:spTree>
  </p:cSld>
  <p:clrMapOvr>
    <a:masterClrMapping/>
  </p:clrMapOvr>
  <p:transition>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normAutofit fontScale="92500" lnSpcReduction="10000"/>
          </a:bodyPr>
          <a:lstStyle/>
          <a:p>
            <a:r>
              <a:rPr lang="pt-BR" dirty="0" smtClean="0"/>
              <a:t>É constituído por grande quantidade de adipócitos, como no mesentério ou por múltiplos depósitos pequenos dentro do conjuntivo frouxo, espalhados pelo organismo ou ainda formando uma camada subcutânea. Tem uma aparência amarelo brilhante.</a:t>
            </a:r>
          </a:p>
          <a:p>
            <a:r>
              <a:rPr lang="pt-BR" dirty="0" smtClean="0"/>
              <a:t>Sua estrutura básica é uma condensação de adipócitos com um delicado estroma de conjuntivo, cujas fibras se arranjam para dar-lhe uma aparência mais ou menos lobular.</a:t>
            </a:r>
            <a:endParaRPr lang="pt-BR" dirty="0"/>
          </a:p>
        </p:txBody>
      </p:sp>
      <p:sp>
        <p:nvSpPr>
          <p:cNvPr id="4"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rPr>
              <a:t>ADIPOSO</a:t>
            </a:r>
            <a:endParaRPr lang="pt-BR" sz="3200" dirty="0"/>
          </a:p>
        </p:txBody>
      </p:sp>
    </p:spTree>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pt-BR" sz="3200" b="1" dirty="0" smtClean="0">
                <a:solidFill>
                  <a:schemeClr val="tx1"/>
                </a:solidFill>
                <a:latin typeface="+mj-lt"/>
              </a:rPr>
              <a:t>TECIDO CONJUNTIVO - CÉLULAS</a:t>
            </a:r>
            <a:endParaRPr lang="pt-BR" sz="3200" dirty="0">
              <a:latin typeface="+mj-lt"/>
            </a:endParaRPr>
          </a:p>
        </p:txBody>
      </p:sp>
      <p:pic>
        <p:nvPicPr>
          <p:cNvPr id="4" name="Picture 20"/>
          <p:cNvPicPr>
            <a:picLocks noGrp="1" noChangeAspect="1" noChangeArrowheads="1"/>
          </p:cNvPicPr>
          <p:nvPr>
            <p:ph idx="1"/>
          </p:nvPr>
        </p:nvPicPr>
        <p:blipFill>
          <a:blip r:embed="rId2"/>
          <a:srcRect/>
          <a:stretch>
            <a:fillRect/>
          </a:stretch>
        </p:blipFill>
        <p:spPr bwMode="auto">
          <a:xfrm>
            <a:off x="714348" y="1785926"/>
            <a:ext cx="1500198" cy="1624015"/>
          </a:xfrm>
          <a:prstGeom prst="rect">
            <a:avLst/>
          </a:prstGeom>
          <a:noFill/>
          <a:ln w="9525">
            <a:solidFill>
              <a:srgbClr val="FFFF00"/>
            </a:solidFill>
            <a:miter lim="800000"/>
            <a:headEnd/>
            <a:tailEnd/>
          </a:ln>
          <a:effectLst/>
        </p:spPr>
      </p:pic>
      <p:pic>
        <p:nvPicPr>
          <p:cNvPr id="5" name="Picture 18"/>
          <p:cNvPicPr>
            <a:picLocks noChangeAspect="1" noChangeArrowheads="1"/>
          </p:cNvPicPr>
          <p:nvPr/>
        </p:nvPicPr>
        <p:blipFill>
          <a:blip r:embed="rId3"/>
          <a:srcRect/>
          <a:stretch>
            <a:fillRect/>
          </a:stretch>
        </p:blipFill>
        <p:spPr bwMode="auto">
          <a:xfrm>
            <a:off x="3428992" y="1928802"/>
            <a:ext cx="1566866" cy="1485904"/>
          </a:xfrm>
          <a:prstGeom prst="rect">
            <a:avLst/>
          </a:prstGeom>
          <a:noFill/>
          <a:ln w="9525">
            <a:solidFill>
              <a:srgbClr val="FFFF00"/>
            </a:solidFill>
            <a:miter lim="800000"/>
            <a:headEnd/>
            <a:tailEnd/>
          </a:ln>
          <a:effectLst/>
        </p:spPr>
      </p:pic>
      <p:pic>
        <p:nvPicPr>
          <p:cNvPr id="6" name="Picture 8"/>
          <p:cNvPicPr>
            <a:picLocks noChangeAspect="1" noChangeArrowheads="1"/>
          </p:cNvPicPr>
          <p:nvPr/>
        </p:nvPicPr>
        <p:blipFill>
          <a:blip r:embed="rId4"/>
          <a:srcRect/>
          <a:stretch>
            <a:fillRect/>
          </a:stretch>
        </p:blipFill>
        <p:spPr bwMode="auto">
          <a:xfrm>
            <a:off x="6429388" y="1785926"/>
            <a:ext cx="1214446" cy="1571636"/>
          </a:xfrm>
          <a:prstGeom prst="rect">
            <a:avLst/>
          </a:prstGeom>
          <a:noFill/>
          <a:ln w="9525">
            <a:solidFill>
              <a:srgbClr val="FFFF00"/>
            </a:solidFill>
            <a:miter lim="800000"/>
            <a:headEnd/>
            <a:tailEnd/>
          </a:ln>
          <a:effectLst/>
        </p:spPr>
      </p:pic>
      <p:pic>
        <p:nvPicPr>
          <p:cNvPr id="7" name="Picture 9"/>
          <p:cNvPicPr>
            <a:picLocks noChangeAspect="1" noChangeArrowheads="1"/>
          </p:cNvPicPr>
          <p:nvPr/>
        </p:nvPicPr>
        <p:blipFill>
          <a:blip r:embed="rId5"/>
          <a:srcRect/>
          <a:stretch>
            <a:fillRect/>
          </a:stretch>
        </p:blipFill>
        <p:spPr bwMode="auto">
          <a:xfrm>
            <a:off x="714348" y="4357694"/>
            <a:ext cx="1500198" cy="1500198"/>
          </a:xfrm>
          <a:prstGeom prst="rect">
            <a:avLst/>
          </a:prstGeom>
          <a:noFill/>
          <a:ln w="9525">
            <a:solidFill>
              <a:srgbClr val="FFFF00"/>
            </a:solidFill>
            <a:miter lim="800000"/>
            <a:headEnd/>
            <a:tailEnd/>
          </a:ln>
          <a:effectLst/>
        </p:spPr>
      </p:pic>
      <p:pic>
        <p:nvPicPr>
          <p:cNvPr id="8" name="Picture 10"/>
          <p:cNvPicPr>
            <a:picLocks noChangeAspect="1" noChangeArrowheads="1"/>
          </p:cNvPicPr>
          <p:nvPr/>
        </p:nvPicPr>
        <p:blipFill>
          <a:blip r:embed="rId6"/>
          <a:srcRect/>
          <a:stretch>
            <a:fillRect/>
          </a:stretch>
        </p:blipFill>
        <p:spPr bwMode="auto">
          <a:xfrm>
            <a:off x="3357554" y="4429132"/>
            <a:ext cx="1500198" cy="1357322"/>
          </a:xfrm>
          <a:prstGeom prst="rect">
            <a:avLst/>
          </a:prstGeom>
          <a:noFill/>
          <a:ln w="9525">
            <a:solidFill>
              <a:srgbClr val="FFFF00"/>
            </a:solidFill>
            <a:miter lim="800000"/>
            <a:headEnd/>
            <a:tailEnd/>
          </a:ln>
          <a:effectLst/>
        </p:spPr>
      </p:pic>
      <p:pic>
        <p:nvPicPr>
          <p:cNvPr id="9" name="Picture 19"/>
          <p:cNvPicPr>
            <a:picLocks noChangeAspect="1" noChangeArrowheads="1"/>
          </p:cNvPicPr>
          <p:nvPr/>
        </p:nvPicPr>
        <p:blipFill>
          <a:blip r:embed="rId7"/>
          <a:srcRect/>
          <a:stretch>
            <a:fillRect/>
          </a:stretch>
        </p:blipFill>
        <p:spPr bwMode="auto">
          <a:xfrm>
            <a:off x="6357950" y="4429132"/>
            <a:ext cx="1285884" cy="1357322"/>
          </a:xfrm>
          <a:prstGeom prst="rect">
            <a:avLst/>
          </a:prstGeom>
          <a:noFill/>
          <a:ln w="9525">
            <a:solidFill>
              <a:srgbClr val="FFFF00"/>
            </a:solidFill>
            <a:miter lim="800000"/>
            <a:headEnd/>
            <a:tailEnd/>
          </a:ln>
          <a:effectLst/>
        </p:spPr>
      </p:pic>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FIBROBLASTOS / FIBRÓCITOS</a:t>
            </a:r>
            <a:endParaRPr lang="pt-BR" dirty="0"/>
          </a:p>
        </p:txBody>
      </p:sp>
      <p:pic>
        <p:nvPicPr>
          <p:cNvPr id="4" name="Picture 2"/>
          <p:cNvPicPr>
            <a:picLocks noGrp="1" noChangeAspect="1" noChangeArrowheads="1"/>
          </p:cNvPicPr>
          <p:nvPr>
            <p:ph idx="1"/>
          </p:nvPr>
        </p:nvPicPr>
        <p:blipFill>
          <a:blip r:embed="rId2"/>
          <a:stretch>
            <a:fillRect/>
          </a:stretch>
        </p:blipFill>
        <p:spPr>
          <a:xfrm>
            <a:off x="2984141" y="1600200"/>
            <a:ext cx="3175717" cy="4525963"/>
          </a:xfrm>
          <a:noFill/>
          <a:ln/>
        </p:spPr>
      </p:pic>
    </p:spTree>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FIBROBLASTOS / FIBRÓCITOS</a:t>
            </a:r>
            <a:endParaRPr lang="pt-BR" dirty="0"/>
          </a:p>
        </p:txBody>
      </p:sp>
      <p:pic>
        <p:nvPicPr>
          <p:cNvPr id="4" name="Picture 5" descr="fibroblastos em tec conj denso modelad gartner"/>
          <p:cNvPicPr>
            <a:picLocks noGrp="1" noChangeAspect="1" noChangeArrowheads="1"/>
          </p:cNvPicPr>
          <p:nvPr>
            <p:ph idx="1"/>
          </p:nvPr>
        </p:nvPicPr>
        <p:blipFill>
          <a:blip r:embed="rId2"/>
          <a:srcRect/>
          <a:stretch>
            <a:fillRect/>
          </a:stretch>
        </p:blipFill>
        <p:spPr bwMode="auto">
          <a:xfrm>
            <a:off x="827584" y="2132856"/>
            <a:ext cx="2790825" cy="2638425"/>
          </a:xfrm>
          <a:prstGeom prst="rect">
            <a:avLst/>
          </a:prstGeom>
          <a:noFill/>
          <a:ln w="9525">
            <a:solidFill>
              <a:schemeClr val="tx1"/>
            </a:solidFill>
            <a:miter lim="800000"/>
            <a:headEnd/>
            <a:tailEnd/>
          </a:ln>
        </p:spPr>
      </p:pic>
      <p:grpSp>
        <p:nvGrpSpPr>
          <p:cNvPr id="5" name="Group 12"/>
          <p:cNvGrpSpPr>
            <a:grpSpLocks/>
          </p:cNvGrpSpPr>
          <p:nvPr/>
        </p:nvGrpSpPr>
        <p:grpSpPr bwMode="auto">
          <a:xfrm>
            <a:off x="5076056" y="1916832"/>
            <a:ext cx="3143272" cy="2914648"/>
            <a:chOff x="3216" y="1248"/>
            <a:chExt cx="2016" cy="2016"/>
          </a:xfrm>
        </p:grpSpPr>
        <p:pic>
          <p:nvPicPr>
            <p:cNvPr id="6" name="Picture 6" descr="fibroblastos ME entre colágeno junqueira"/>
            <p:cNvPicPr>
              <a:picLocks noChangeAspect="1" noChangeArrowheads="1"/>
            </p:cNvPicPr>
            <p:nvPr/>
          </p:nvPicPr>
          <p:blipFill>
            <a:blip r:embed="rId3"/>
            <a:srcRect/>
            <a:stretch>
              <a:fillRect/>
            </a:stretch>
          </p:blipFill>
          <p:spPr bwMode="auto">
            <a:xfrm>
              <a:off x="3216" y="1248"/>
              <a:ext cx="2016" cy="2016"/>
            </a:xfrm>
            <a:prstGeom prst="rect">
              <a:avLst/>
            </a:prstGeom>
            <a:noFill/>
            <a:ln w="9525">
              <a:solidFill>
                <a:schemeClr val="tx1"/>
              </a:solidFill>
              <a:miter lim="800000"/>
              <a:headEnd/>
              <a:tailEnd/>
            </a:ln>
          </p:spPr>
        </p:pic>
        <p:sp>
          <p:nvSpPr>
            <p:cNvPr id="7" name="Text Box 10"/>
            <p:cNvSpPr txBox="1">
              <a:spLocks noChangeArrowheads="1"/>
            </p:cNvSpPr>
            <p:nvPr/>
          </p:nvSpPr>
          <p:spPr bwMode="auto">
            <a:xfrm>
              <a:off x="5040" y="1728"/>
              <a:ext cx="116" cy="212"/>
            </a:xfrm>
            <a:prstGeom prst="rect">
              <a:avLst/>
            </a:prstGeom>
            <a:solidFill>
              <a:schemeClr val="bg1"/>
            </a:solidFill>
            <a:ln w="9525">
              <a:noFill/>
              <a:miter lim="800000"/>
              <a:headEnd/>
              <a:tailEnd/>
            </a:ln>
            <a:effectLst/>
          </p:spPr>
          <p:txBody>
            <a:bodyPr>
              <a:spAutoFit/>
            </a:bodyPr>
            <a:lstStyle/>
            <a:p>
              <a:pPr algn="ctr">
                <a:spcBef>
                  <a:spcPct val="50000"/>
                </a:spcBef>
              </a:pPr>
              <a:r>
                <a:rPr lang="pt-BR" sz="1600"/>
                <a:t>F</a:t>
              </a:r>
            </a:p>
          </p:txBody>
        </p:sp>
        <p:sp>
          <p:nvSpPr>
            <p:cNvPr id="8" name="Text Box 11"/>
            <p:cNvSpPr txBox="1">
              <a:spLocks noChangeArrowheads="1"/>
            </p:cNvSpPr>
            <p:nvPr/>
          </p:nvSpPr>
          <p:spPr bwMode="auto">
            <a:xfrm>
              <a:off x="5025" y="2716"/>
              <a:ext cx="116" cy="212"/>
            </a:xfrm>
            <a:prstGeom prst="rect">
              <a:avLst/>
            </a:prstGeom>
            <a:solidFill>
              <a:schemeClr val="bg1"/>
            </a:solidFill>
            <a:ln w="9525">
              <a:noFill/>
              <a:miter lim="800000"/>
              <a:headEnd/>
              <a:tailEnd/>
            </a:ln>
            <a:effectLst/>
          </p:spPr>
          <p:txBody>
            <a:bodyPr>
              <a:spAutoFit/>
            </a:bodyPr>
            <a:lstStyle/>
            <a:p>
              <a:pPr algn="ctr">
                <a:spcBef>
                  <a:spcPct val="50000"/>
                </a:spcBef>
              </a:pPr>
              <a:r>
                <a:rPr lang="pt-BR" sz="1600"/>
                <a:t>F</a:t>
              </a:r>
            </a:p>
          </p:txBody>
        </p:sp>
      </p:grpSp>
      <p:sp>
        <p:nvSpPr>
          <p:cNvPr id="9" name="CaixaDeTexto 8"/>
          <p:cNvSpPr txBox="1"/>
          <p:nvPr/>
        </p:nvSpPr>
        <p:spPr>
          <a:xfrm>
            <a:off x="1142977" y="5589240"/>
            <a:ext cx="3143272" cy="523220"/>
          </a:xfrm>
          <a:prstGeom prst="rect">
            <a:avLst/>
          </a:prstGeom>
          <a:noFill/>
        </p:spPr>
        <p:txBody>
          <a:bodyPr wrap="square" rtlCol="0">
            <a:spAutoFit/>
          </a:bodyPr>
          <a:lstStyle/>
          <a:p>
            <a:r>
              <a:rPr lang="pt-BR" sz="2800" dirty="0" smtClean="0"/>
              <a:t>Microscopia óptica</a:t>
            </a:r>
            <a:endParaRPr lang="pt-BR" sz="2800" dirty="0"/>
          </a:p>
        </p:txBody>
      </p:sp>
      <p:sp>
        <p:nvSpPr>
          <p:cNvPr id="10" name="Retângulo 9"/>
          <p:cNvSpPr/>
          <p:nvPr/>
        </p:nvSpPr>
        <p:spPr>
          <a:xfrm>
            <a:off x="4499992" y="5589240"/>
            <a:ext cx="3960440" cy="523220"/>
          </a:xfrm>
          <a:prstGeom prst="rect">
            <a:avLst/>
          </a:prstGeom>
        </p:spPr>
        <p:txBody>
          <a:bodyPr wrap="square">
            <a:spAutoFit/>
          </a:bodyPr>
          <a:lstStyle/>
          <a:p>
            <a:r>
              <a:rPr lang="pt-BR" sz="2800" dirty="0" smtClean="0"/>
              <a:t>Microscopia Eletrônica</a:t>
            </a:r>
            <a:endParaRPr lang="pt-BR" sz="2800" dirty="0"/>
          </a:p>
        </p:txBody>
      </p:sp>
    </p:spTree>
  </p:cSld>
  <p:clrMapOvr>
    <a:masterClrMapping/>
  </p:clrMapOvr>
  <p:transition>
    <p:wipe dir="d"/>
  </p:transition>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448</TotalTime>
  <Words>1591</Words>
  <Application>Microsoft Office PowerPoint</Application>
  <PresentationFormat>Apresentação na tela (4:3)</PresentationFormat>
  <Paragraphs>106</Paragraphs>
  <Slides>68</Slides>
  <Notes>1</Notes>
  <HiddenSlides>0</HiddenSlides>
  <MMClips>0</MMClips>
  <ScaleCrop>false</ScaleCrop>
  <HeadingPairs>
    <vt:vector size="8" baseType="variant">
      <vt:variant>
        <vt:lpstr>Fontes usadas</vt:lpstr>
      </vt:variant>
      <vt:variant>
        <vt:i4>2</vt:i4>
      </vt:variant>
      <vt:variant>
        <vt:lpstr>Tema</vt:lpstr>
      </vt:variant>
      <vt:variant>
        <vt:i4>1</vt:i4>
      </vt:variant>
      <vt:variant>
        <vt:lpstr>Servidores OLE inseridos</vt:lpstr>
      </vt:variant>
      <vt:variant>
        <vt:i4>1</vt:i4>
      </vt:variant>
      <vt:variant>
        <vt:lpstr>Títulos de slides</vt:lpstr>
      </vt:variant>
      <vt:variant>
        <vt:i4>68</vt:i4>
      </vt:variant>
    </vt:vector>
  </HeadingPairs>
  <TitlesOfParts>
    <vt:vector size="72" baseType="lpstr">
      <vt:lpstr>Arial</vt:lpstr>
      <vt:lpstr>Calibri</vt:lpstr>
      <vt:lpstr>Tema do Office</vt:lpstr>
      <vt:lpstr>Photo Editor Photo</vt:lpstr>
      <vt:lpstr>TECIDO CONJUNTIVO</vt:lpstr>
      <vt:lpstr>TECIDO CONJUNTIVO</vt:lpstr>
      <vt:lpstr>TECIDO CONJUNTIVO</vt:lpstr>
      <vt:lpstr>TECIDO CONJUNTIVO</vt:lpstr>
      <vt:lpstr>COMPONENTES BÁSICOS</vt:lpstr>
      <vt:lpstr>FIBROBLASTO</vt:lpstr>
      <vt:lpstr>TECIDO CONJUNTIVO - CÉLULAS</vt:lpstr>
      <vt:lpstr>FIBROBLASTOS / FIBRÓCITOS</vt:lpstr>
      <vt:lpstr>FIBROBLASTOS / FIBRÓCITOS</vt:lpstr>
      <vt:lpstr>Apresentação do PowerPoint</vt:lpstr>
      <vt:lpstr>MACRÓFAGOS</vt:lpstr>
      <vt:lpstr>MACRÓFAGOS</vt:lpstr>
      <vt:lpstr>MACRÓFAGOS</vt:lpstr>
      <vt:lpstr>MACRÓFAGOS</vt:lpstr>
      <vt:lpstr>Apresentação do PowerPoint</vt:lpstr>
      <vt:lpstr>MASTÓCITOS</vt:lpstr>
      <vt:lpstr>MASTÓCITOS</vt:lpstr>
      <vt:lpstr>MASTÓCITOS</vt:lpstr>
      <vt:lpstr>MASTÓCITOS</vt:lpstr>
      <vt:lpstr>Apresentação do PowerPoint</vt:lpstr>
      <vt:lpstr>Apresentação do PowerPoint</vt:lpstr>
      <vt:lpstr>Apresentação do PowerPoint</vt:lpstr>
      <vt:lpstr>PLASMÓCITOS</vt:lpstr>
      <vt:lpstr>PLASMÓCITOS</vt:lpstr>
      <vt:lpstr>PLASMÓCITOS</vt:lpstr>
      <vt:lpstr>Apresentação do PowerPoint</vt:lpstr>
      <vt:lpstr>Apresentação do PowerPoint</vt:lpstr>
      <vt:lpstr>Apresentação do PowerPoint</vt:lpstr>
      <vt:lpstr>ADIPÓCITOS</vt:lpstr>
      <vt:lpstr>ADIPÓCITOS</vt:lpstr>
      <vt:lpstr>Apresentação do PowerPoint</vt:lpstr>
      <vt:lpstr>Apresentação do PowerPoint</vt:lpstr>
      <vt:lpstr>Apresentação do PowerPoint</vt:lpstr>
      <vt:lpstr>Apresentação do PowerPoint</vt:lpstr>
      <vt:lpstr>Apresentação do PowerPoint</vt:lpstr>
      <vt:lpstr>LEUCÓCITOS</vt:lpstr>
      <vt:lpstr>CÉLULAS MESENQUIMAIS INDIFERENCIADAS</vt:lpstr>
      <vt:lpstr>SUBSTÂNCIA INTERCELULAR</vt:lpstr>
      <vt:lpstr>FIBRAS COLÁGENAS</vt:lpstr>
      <vt:lpstr>FIBRAS COLÁGENAS</vt:lpstr>
      <vt:lpstr>FIBRAS COLÁGENAS</vt:lpstr>
      <vt:lpstr>FIBRAS COLÁGENAS</vt:lpstr>
      <vt:lpstr>Apresentação do PowerPoint</vt:lpstr>
      <vt:lpstr>Apresentação do PowerPoint</vt:lpstr>
      <vt:lpstr>Apresentação do PowerPoint</vt:lpstr>
      <vt:lpstr>FIBRAS RETICULARES</vt:lpstr>
      <vt:lpstr>FIBRAS RETICULARES</vt:lpstr>
      <vt:lpstr>FIBRAS RETICULARES</vt:lpstr>
      <vt:lpstr>FIBRAS RETICULARES</vt:lpstr>
      <vt:lpstr>Apresentação do PowerPoint</vt:lpstr>
      <vt:lpstr>FIBRAS ELÁSTICAS</vt:lpstr>
      <vt:lpstr>FIBRAS ELÁSTICAS</vt:lpstr>
      <vt:lpstr>FIBRAS ELÁSTICAS</vt:lpstr>
      <vt:lpstr>Apresentação do PowerPoint</vt:lpstr>
      <vt:lpstr>SUBSTÂNCIA FUNDAMENTAL AMORFA</vt:lpstr>
      <vt:lpstr>SUBSTÂNCIA FUNDAMENTAL AMORFA</vt:lpstr>
      <vt:lpstr>TIPOS DE TECIDO CONJUNTIVO</vt:lpstr>
      <vt:lpstr>SUBSTÂNCIA FUNDAMENTAL AMORFA</vt:lpstr>
      <vt:lpstr>Apresentação do PowerPoint</vt:lpstr>
      <vt:lpstr>Apresentação do PowerPoint</vt:lpstr>
      <vt:lpstr>Apresentação do PowerPoint</vt:lpstr>
      <vt:lpstr>Apresentação do PowerPoint</vt:lpstr>
      <vt:lpstr>SUBSTÂNCIA FUNDAMENTAL AMORFA</vt:lpstr>
      <vt:lpstr>ELÁSTICO</vt:lpstr>
      <vt:lpstr>RETICULAR</vt:lpstr>
      <vt:lpstr>MUCOSO</vt:lpstr>
      <vt:lpstr>Apresentação do PowerPoint</vt:lpstr>
      <vt:lpstr>ADIPOSO</vt:lpstr>
    </vt:vector>
  </TitlesOfParts>
  <Company>part.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Liz Regina</dc:creator>
  <cp:lastModifiedBy>Usuario</cp:lastModifiedBy>
  <cp:revision>34</cp:revision>
  <dcterms:created xsi:type="dcterms:W3CDTF">2009-12-02T21:38:31Z</dcterms:created>
  <dcterms:modified xsi:type="dcterms:W3CDTF">2018-10-29T01:10:52Z</dcterms:modified>
</cp:coreProperties>
</file>