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5" r:id="rId2"/>
    <p:sldMasterId id="2147483758" r:id="rId3"/>
    <p:sldMasterId id="2147483771" r:id="rId4"/>
    <p:sldMasterId id="2147483784" r:id="rId5"/>
  </p:sldMasterIdLst>
  <p:sldIdLst>
    <p:sldId id="256" r:id="rId6"/>
    <p:sldId id="257" r:id="rId7"/>
    <p:sldId id="29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82" r:id="rId18"/>
    <p:sldId id="267" r:id="rId19"/>
    <p:sldId id="268" r:id="rId20"/>
    <p:sldId id="283" r:id="rId21"/>
    <p:sldId id="284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6" r:id="rId34"/>
    <p:sldId id="287" r:id="rId35"/>
    <p:sldId id="288" r:id="rId36"/>
    <p:sldId id="289" r:id="rId37"/>
    <p:sldId id="297" r:id="rId38"/>
    <p:sldId id="295" r:id="rId39"/>
    <p:sldId id="293" r:id="rId40"/>
    <p:sldId id="294" r:id="rId41"/>
    <p:sldId id="298" r:id="rId42"/>
    <p:sldId id="280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25B0-381E-42FC-8254-CC94CA7AD51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25B0-381E-42FC-8254-CC94CA7AD51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25B0-381E-42FC-8254-CC94CA7AD51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1" y="260351"/>
            <a:ext cx="7993063" cy="100806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700213"/>
            <a:ext cx="4038600" cy="45259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5259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7C3C-ABDF-4F8B-A3ED-7A1164E4A1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257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97DB5-369B-4FEF-998B-3BAB906F988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50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32683-01CA-4B3A-BF40-E0323C840C1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6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77B1-DC9C-4F3C-AA1C-A1C8593777F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44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6F18-2913-4A0E-BE84-D9E87E027DA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83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85AE0-633D-4AFB-937E-1202281E148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0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C385D-04D4-4285-93EC-5CEC6207841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08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617A4-672A-4E57-8411-B445722C2AF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1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25B0-381E-42FC-8254-CC94CA7AD51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8D9F-1CCA-49AC-8F13-2D4EBFCDECA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57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B0A73-B777-433F-B2CB-3A1265670D1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05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A61D-81E6-4D8D-935B-33ED8BCAC0F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53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23AB3-0EB1-4E08-B0BB-22E26C24160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92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1" y="260351"/>
            <a:ext cx="7993063" cy="100806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700213"/>
            <a:ext cx="4038600" cy="45259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5259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6D7A-4D5E-4F22-BC49-A2810B6BA29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07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97DB5-369B-4FEF-998B-3BAB906F988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31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32683-01CA-4B3A-BF40-E0323C840C1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13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77B1-DC9C-4F3C-AA1C-A1C8593777F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49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6F18-2913-4A0E-BE84-D9E87E027DA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46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85AE0-633D-4AFB-937E-1202281E148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3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25B0-381E-42FC-8254-CC94CA7AD51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C385D-04D4-4285-93EC-5CEC6207841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61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617A4-672A-4E57-8411-B445722C2AF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88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8D9F-1CCA-49AC-8F13-2D4EBFCDECA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97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B0A73-B777-433F-B2CB-3A1265670D1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48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A61D-81E6-4D8D-935B-33ED8BCAC0F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68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23AB3-0EB1-4E08-B0BB-22E26C24160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48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1" y="260351"/>
            <a:ext cx="7993063" cy="100806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700213"/>
            <a:ext cx="4038600" cy="45259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5259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6D7A-4D5E-4F22-BC49-A2810B6BA29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3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97DB5-369B-4FEF-998B-3BAB906F988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37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32683-01CA-4B3A-BF40-E0323C840C1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49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77B1-DC9C-4F3C-AA1C-A1C8593777F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4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25B0-381E-42FC-8254-CC94CA7AD51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6F18-2913-4A0E-BE84-D9E87E027DA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9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85AE0-633D-4AFB-937E-1202281E148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35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C385D-04D4-4285-93EC-5CEC6207841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169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617A4-672A-4E57-8411-B445722C2AF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189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8D9F-1CCA-49AC-8F13-2D4EBFCDECA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397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B0A73-B777-433F-B2CB-3A1265670D1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97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A61D-81E6-4D8D-935B-33ED8BCAC0F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83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23AB3-0EB1-4E08-B0BB-22E26C24160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739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1" y="260351"/>
            <a:ext cx="7993063" cy="100806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700213"/>
            <a:ext cx="4038600" cy="45259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5259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6D7A-4D5E-4F22-BC49-A2810B6BA29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330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97DB5-369B-4FEF-998B-3BAB906F988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9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25B0-381E-42FC-8254-CC94CA7AD51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32683-01CA-4B3A-BF40-E0323C840C1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506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77B1-DC9C-4F3C-AA1C-A1C8593777F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06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6F18-2913-4A0E-BE84-D9E87E027DA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397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85AE0-633D-4AFB-937E-1202281E148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087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C385D-04D4-4285-93EC-5CEC6207841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374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617A4-672A-4E57-8411-B445722C2AF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753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8D9F-1CCA-49AC-8F13-2D4EBFCDECA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835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B0A73-B777-433F-B2CB-3A1265670D1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690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A61D-81E6-4D8D-935B-33ED8BCAC0F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41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23AB3-0EB1-4E08-B0BB-22E26C24160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9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25B0-381E-42FC-8254-CC94CA7AD51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1" y="260351"/>
            <a:ext cx="7993063" cy="100806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700213"/>
            <a:ext cx="4038600" cy="45259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5259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6D7A-4D5E-4F22-BC49-A2810B6BA29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5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25B0-381E-42FC-8254-CC94CA7AD51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25B0-381E-42FC-8254-CC94CA7AD51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25B0-381E-42FC-8254-CC94CA7AD51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3025B0-381E-42FC-8254-CC94CA7AD518}" type="datetimeFigureOut">
              <a:rPr lang="pt-BR" smtClean="0"/>
              <a:t>10/08/2015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65C2FFB-DF45-4C3C-B816-60DDE8AB13E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C0AF1C-653E-42F0-B3F3-8DFC477A38C2}" type="slidenum">
              <a:rPr lang="pt-BR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 userDrawn="1"/>
        </p:nvSpPr>
        <p:spPr bwMode="auto">
          <a:xfrm>
            <a:off x="971550" y="1341438"/>
            <a:ext cx="7561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32" name="Picture 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10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C0AF1C-653E-42F0-B3F3-8DFC477A38C2}" type="slidenum">
              <a:rPr lang="pt-BR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 userDrawn="1"/>
        </p:nvSpPr>
        <p:spPr bwMode="auto">
          <a:xfrm>
            <a:off x="971550" y="1341438"/>
            <a:ext cx="7561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32" name="Picture 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48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C0AF1C-653E-42F0-B3F3-8DFC477A38C2}" type="slidenum">
              <a:rPr lang="pt-BR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 userDrawn="1"/>
        </p:nvSpPr>
        <p:spPr bwMode="auto">
          <a:xfrm>
            <a:off x="971550" y="1341438"/>
            <a:ext cx="7561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32" name="Picture 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8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C0AF1C-653E-42F0-B3F3-8DFC477A38C2}" type="slidenum">
              <a:rPr lang="pt-BR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 userDrawn="1"/>
        </p:nvSpPr>
        <p:spPr bwMode="auto">
          <a:xfrm>
            <a:off x="971550" y="1341438"/>
            <a:ext cx="7561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32" name="Picture 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33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>
            <a:normAutofit/>
          </a:bodyPr>
          <a:lstStyle/>
          <a:p>
            <a:r>
              <a:rPr lang="pt-BR" sz="4000" dirty="0" err="1" smtClean="0"/>
              <a:t>Prof</a:t>
            </a:r>
            <a:r>
              <a:rPr lang="pt-BR" sz="4000" dirty="0" smtClean="0"/>
              <a:t>: Cristian Eduardo F. </a:t>
            </a:r>
            <a:r>
              <a:rPr lang="pt-BR" sz="4000" dirty="0" err="1" smtClean="0"/>
              <a:t>Wille</a:t>
            </a:r>
            <a:endParaRPr lang="pt-BR" sz="40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600" dirty="0" smtClean="0"/>
              <a:t>Sistema Respiratório </a:t>
            </a: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47179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Seios paranasais: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Cavidades entre os ossos do crânio: frontal, maxilar, esfenoide e etmoide;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Ajudam a aquecer e umidificar o ar inspirado e contribuem na ressonância do som.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21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19256" cy="44973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3074" name="Picture 2" descr="http://static.minilua.com/wp-content/uploads/2013/05/03_thum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156677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454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Faringe: </a:t>
            </a:r>
          </a:p>
          <a:p>
            <a:pPr algn="just"/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Tubo muscular que se estende da base do crânio ate o esôfago, posteriormente a cavidade nasal, bucal e a laringe, esta associado a dois sistemas: digestório e respiratório, também conhecida como ‘’garganta’’.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Na porção superior, denominada parte nasal da faringe chamada NASOFARINGE;	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A parte inferior tem comunicação com a boca, 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OROFARINGE.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06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100" name="Picture 4" descr="File:La faring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404664"/>
            <a:ext cx="896342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66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Laringe: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A laringe é um tudo de formato irregular, sustentado por peças cartilaginosas irregulares articuladas que une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faringe a traqueia;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A Laringe funciona como uma válvula protetora que impede a passagem de ar durante a deglutição e ao mesmo tempo, impede que substâncias ou partículas de alimentos penetrem na via respiratória. Outra funcionalidade é a produção do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som.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28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6" name="Picture 6" descr="https://hmsportugal.files.wordpress.com/2012/04/galeria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8875418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553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88640"/>
            <a:ext cx="7772400" cy="583116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Epiglote</a:t>
            </a:r>
          </a:p>
          <a:p>
            <a:pPr algn="just"/>
            <a:endParaRPr lang="pt-BR" sz="105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epiglote se encontra no início da laringe e é uma espécie de 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lamina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que se encontra por detrás da 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língua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e que serve para fechar a ligação da 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faringe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com a 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glote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durante a 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deglutição.</a:t>
            </a:r>
          </a:p>
          <a:p>
            <a:pPr algn="just"/>
            <a:endParaRPr lang="pt-BR" sz="105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 Essa cartilagem evita a comunicação entre os aparelhos respiratório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digestivo.</a:t>
            </a:r>
          </a:p>
          <a:p>
            <a:pPr algn="just"/>
            <a:endParaRPr lang="pt-BR" sz="9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Quando tomamos água, essa tampa se fecha, o 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liquido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corre pelo 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esôfago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e alcança o 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estomago.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Se a epiglote estiver aberta, a água penetrará no 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sistema respiratório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e provocará um acesso de 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tosse.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74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1.bp.blogspot.com/-R-fyjlsbUyA/UP3JnvTylvI/AAAAAAAAAoU/BNaDE4A4_ZQ/s1600/digestori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1626"/>
            <a:ext cx="8608574" cy="642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772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Traqueia: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Órgão tubular formado por anéis em forma de C, se estendem da laringe até se dividir em brônquios principais direito e esquerdo, tendo a função de conduzir o ar;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Revestida por uma túnica mucosa sustentada por cartilagem, a parede posterior apresenta musculatura lisa.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90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http://www.alunosonline.com.br/upload/conteudo/images/traque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3" y="260648"/>
            <a:ext cx="8434453" cy="635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48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>
                <a:latin typeface="Arial" pitchFamily="34" charset="0"/>
                <a:cs typeface="Arial" pitchFamily="34" charset="0"/>
              </a:rPr>
              <a:t>O sistema respiratório proporciona um intercambio entre o ar e o sangue, constituindo na absorção de oxigênio (02) e na eliminação de gás carbônico (CO2);</a:t>
            </a:r>
          </a:p>
          <a:p>
            <a:pPr algn="just"/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000" dirty="0" smtClean="0">
                <a:latin typeface="Arial" pitchFamily="34" charset="0"/>
                <a:cs typeface="Arial" pitchFamily="34" charset="0"/>
              </a:rPr>
              <a:t>Um adulto respira em repouso, em media 15 rpm, aproximadamente 6 L de ar nesse período;</a:t>
            </a:r>
          </a:p>
          <a:p>
            <a:pPr algn="just"/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000" dirty="0" smtClean="0">
                <a:latin typeface="Arial" pitchFamily="34" charset="0"/>
                <a:cs typeface="Arial" pitchFamily="34" charset="0"/>
              </a:rPr>
              <a:t>Também é responsável pela fonação.</a:t>
            </a: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52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Brônquios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pt-BR" sz="15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Suas estruturas são semelhantes as da traqueia, comunicando o pulmão esquerdo e direito;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O brônquio direito é mais curto, largo e vertical que o esquerdo;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Ao se direcionarem aos pulmões, os brônquios dividem-se formando brônquios menores, denominados brônquios lobares;</a:t>
            </a:r>
          </a:p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Esses ramificam-se em ainda brônquios ainda menores, que se dividem em bronquíolos.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39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www.unifesp.br/dmorfo/histologia/ensino/pulmao/img/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367"/>
            <a:ext cx="8640960" cy="669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631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Bronquíolos: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Integram a região das trocas gasosas, devido a existirem alvéolos em suas paredes;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Os bronquíolos subdividem-se em ductos alveolares que são revestidos com alvéolos e contem apenas musculo liso, terminando nos sacos alveolares;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O musculo liso se afetado por substancias químicas pode apresentar reações, causando constrição do bronquíolo. 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16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www.unifesp.br/dmorfo/histologia/ensino/pulmao/img/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4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622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Alvéolos pulmonares: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Unidades funcionais dos pulmões onde acontecem as trocas gasosas;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Na parede alveolar ocorrem as trocas de oxigênio e dióxido de carbono;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Os alvéolos apresentam uma substancia chamada surfactante, que reduz a tensão superficial, ou seja, mantém os alvéolos abertos.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75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http://3.bp.blogspot.com/_KEwo3Nmk_9Y/TIkzOtzl0gI/AAAAAAAAAA0/Aybw33B5cX0/s1600/alve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7" y="260647"/>
            <a:ext cx="8578185" cy="62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511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85000" lnSpcReduction="20000"/>
          </a:bodyPr>
          <a:lstStyle/>
          <a:p>
            <a:r>
              <a:rPr lang="pt-BR" sz="3500" dirty="0" smtClean="0">
                <a:latin typeface="Arial" pitchFamily="34" charset="0"/>
                <a:cs typeface="Arial" pitchFamily="34" charset="0"/>
              </a:rPr>
              <a:t>Pulmões</a:t>
            </a:r>
            <a:r>
              <a:rPr lang="pt-BR" sz="3500" dirty="0" smtClean="0"/>
              <a:t>:</a:t>
            </a:r>
          </a:p>
          <a:p>
            <a:endParaRPr lang="pt-BR" sz="1800" dirty="0"/>
          </a:p>
          <a:p>
            <a:pPr algn="just"/>
            <a:r>
              <a:rPr lang="pt-BR" sz="3100" dirty="0" smtClean="0">
                <a:latin typeface="Arial" pitchFamily="34" charset="0"/>
                <a:cs typeface="Arial" pitchFamily="34" charset="0"/>
              </a:rPr>
              <a:t>São pares, direito e esquerdo, em forma de cone;</a:t>
            </a:r>
          </a:p>
          <a:p>
            <a:pPr algn="just"/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100" dirty="0" smtClean="0">
                <a:latin typeface="Arial" pitchFamily="34" charset="0"/>
                <a:cs typeface="Arial" pitchFamily="34" charset="0"/>
              </a:rPr>
              <a:t>Cada pulmão e envolvido em uma membrana serosa de dupla camada, a pleura;</a:t>
            </a:r>
          </a:p>
          <a:p>
            <a:pPr algn="just"/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100" dirty="0" smtClean="0">
                <a:latin typeface="Arial" pitchFamily="34" charset="0"/>
                <a:cs typeface="Arial" pitchFamily="34" charset="0"/>
              </a:rPr>
              <a:t>A camada externa , denominada pleura parietal é aderida a parede da cavidade torácica e ao diafragma;</a:t>
            </a:r>
          </a:p>
          <a:p>
            <a:pPr algn="just"/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100" dirty="0" smtClean="0">
                <a:latin typeface="Arial" pitchFamily="34" charset="0"/>
                <a:cs typeface="Arial" pitchFamily="34" charset="0"/>
              </a:rPr>
              <a:t>A camada interna , denominada pleura visceral, reveste a superfície do pulmão;</a:t>
            </a:r>
          </a:p>
          <a:p>
            <a:pPr algn="just"/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100" dirty="0" smtClean="0">
                <a:latin typeface="Arial" pitchFamily="34" charset="0"/>
                <a:cs typeface="Arial" pitchFamily="34" charset="0"/>
              </a:rPr>
              <a:t>Entre as pleuras existe um espaço que contem liquido lubrificante secretado pela pleura, esse espaço é denominado cavidade pleural.</a:t>
            </a:r>
            <a:endParaRPr lang="pt-BR" sz="3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62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Os pulmões apresentam um ápice na porção superior, um base larga na porção inferior;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Estão divididos em lobos por fendas denominadas fissuras;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No pulmão esquerdo há uma fissura obliqua e dois lobos (superior e inferior), no direito duas fissuras, obliqua e horizontal, e três lobos (superior, médio e inferior).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24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4" name="Picture 4" descr="http://1.bp.blogspot.com/-LxT5OigtePo/TiyOqwhj7TI/AAAAAAAAA4Y/Y0ld3vsawPo/s320/F-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202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525" y="819150"/>
            <a:ext cx="9007475" cy="5895975"/>
          </a:xfrm>
          <a:noFill/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1878013" y="122238"/>
            <a:ext cx="4276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/>
              <a:t>Músculos da Ventilação</a:t>
            </a:r>
          </a:p>
        </p:txBody>
      </p:sp>
    </p:spTree>
    <p:extLst>
      <p:ext uri="{BB962C8B-B14F-4D97-AF65-F5344CB8AC3E}">
        <p14:creationId xmlns:p14="http://schemas.microsoft.com/office/powerpoint/2010/main" val="26364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 Respiração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altLang="pt-BR" sz="2800" smtClean="0">
                <a:latin typeface="Arial" charset="0"/>
                <a:cs typeface="Arial" charset="0"/>
              </a:rPr>
              <a:t>	O processo da respiração pode ser dividido em quatro eventos principais: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pt-BR" altLang="pt-BR" sz="2400" smtClean="0">
                <a:latin typeface="Arial" charset="0"/>
                <a:cs typeface="Arial" charset="0"/>
              </a:rPr>
              <a:t>	1- Ventilação pulmonar, que significa a entrada e saída do ar ente a atmosfera e os alvéolos pulmonares;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pt-BR" altLang="pt-BR" sz="2400" smtClean="0">
                <a:latin typeface="Arial" charset="0"/>
                <a:cs typeface="Arial" charset="0"/>
              </a:rPr>
              <a:t>	2- Difusão de oxigênio e de dióxido de carbono entre os alvéolos e o sangue (Hematose);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pt-BR" altLang="pt-BR" sz="2400" smtClean="0">
                <a:latin typeface="Arial" charset="0"/>
                <a:cs typeface="Arial" charset="0"/>
              </a:rPr>
              <a:t>	3- Transporte de oxigênio e de dióxido de carbono no sangue para dentro e para fora das células;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pt-BR" altLang="pt-BR" sz="2400" smtClean="0">
                <a:latin typeface="Arial" charset="0"/>
                <a:cs typeface="Arial" charset="0"/>
              </a:rPr>
              <a:t>	4- Utilização do oxigênio como parte do metabolismo, no processo de respiração celular. 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endParaRPr lang="pt-BR" altLang="pt-BR" sz="24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1950" y="266700"/>
            <a:ext cx="8413750" cy="89376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pt-BR" sz="2800" smtClean="0">
                <a:latin typeface="Arial" charset="0"/>
                <a:cs typeface="Arial" charset="0"/>
              </a:rPr>
              <a:t>	Composição do ar inspirado e expirado pelo sistema respiratório</a:t>
            </a:r>
          </a:p>
        </p:txBody>
      </p:sp>
      <p:graphicFrame>
        <p:nvGraphicFramePr>
          <p:cNvPr id="70686" name="Group 30"/>
          <p:cNvGraphicFramePr>
            <a:graphicFrameLocks noGrp="1"/>
          </p:cNvGraphicFramePr>
          <p:nvPr>
            <p:ph sz="half" idx="2"/>
          </p:nvPr>
        </p:nvGraphicFramePr>
        <p:xfrm>
          <a:off x="1050925" y="1557338"/>
          <a:ext cx="7635874" cy="4718050"/>
        </p:xfrm>
        <a:graphic>
          <a:graphicData uri="http://schemas.openxmlformats.org/drawingml/2006/table">
            <a:tbl>
              <a:tblPr/>
              <a:tblGrid>
                <a:gridCol w="2544343"/>
                <a:gridCol w="2547188"/>
                <a:gridCol w="2544343"/>
              </a:tblGrid>
              <a:tr h="933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 inspirado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 expirado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7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9" marR="9143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79%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79%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9" marR="9143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20,94%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15,7%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7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9" marR="9143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0,04%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7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91439" marR="9143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0,5%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6,2%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9" name="Text Box 31"/>
          <p:cNvSpPr txBox="1">
            <a:spLocks noChangeArrowheads="1"/>
          </p:cNvSpPr>
          <p:nvPr/>
        </p:nvSpPr>
        <p:spPr bwMode="auto">
          <a:xfrm>
            <a:off x="4716463" y="6381750"/>
            <a:ext cx="3671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/>
              <a:t>Fonte:Guyton, Fisiologia médica</a:t>
            </a:r>
          </a:p>
        </p:txBody>
      </p:sp>
    </p:spTree>
    <p:extLst>
      <p:ext uri="{BB962C8B-B14F-4D97-AF65-F5344CB8AC3E}">
        <p14:creationId xmlns:p14="http://schemas.microsoft.com/office/powerpoint/2010/main" val="38693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 smtClean="0"/>
              <a:t>Volumes e Capacidades Pulmonares</a:t>
            </a:r>
          </a:p>
        </p:txBody>
      </p:sp>
      <p:pic>
        <p:nvPicPr>
          <p:cNvPr id="2662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38263"/>
            <a:ext cx="8229600" cy="5048250"/>
          </a:xfrm>
          <a:noFill/>
        </p:spPr>
      </p:pic>
      <p:sp>
        <p:nvSpPr>
          <p:cNvPr id="26628" name="Line 8"/>
          <p:cNvSpPr>
            <a:spLocks noChangeShapeType="1"/>
          </p:cNvSpPr>
          <p:nvPr/>
        </p:nvSpPr>
        <p:spPr bwMode="auto">
          <a:xfrm>
            <a:off x="1547813" y="4149725"/>
            <a:ext cx="0" cy="1150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1476375" y="4581525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b="1"/>
              <a:t>CRF</a:t>
            </a:r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5219700" y="3573463"/>
            <a:ext cx="1295400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 b="1"/>
              <a:t>Capacidade Pulmonar Total</a:t>
            </a:r>
          </a:p>
        </p:txBody>
      </p:sp>
      <p:sp>
        <p:nvSpPr>
          <p:cNvPr id="26631" name="Line 12"/>
          <p:cNvSpPr>
            <a:spLocks noChangeShapeType="1"/>
          </p:cNvSpPr>
          <p:nvPr/>
        </p:nvSpPr>
        <p:spPr bwMode="auto">
          <a:xfrm>
            <a:off x="2843213" y="2349500"/>
            <a:ext cx="0" cy="25193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2411413" y="4292600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 b="1">
                <a:solidFill>
                  <a:srgbClr val="FF3300"/>
                </a:solidFill>
              </a:rPr>
              <a:t>CV</a:t>
            </a:r>
          </a:p>
        </p:txBody>
      </p:sp>
    </p:spTree>
    <p:extLst>
      <p:ext uri="{BB962C8B-B14F-4D97-AF65-F5344CB8AC3E}">
        <p14:creationId xmlns:p14="http://schemas.microsoft.com/office/powerpoint/2010/main" val="197354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Conteúdo 2"/>
          <p:cNvSpPr>
            <a:spLocks noGrp="1"/>
          </p:cNvSpPr>
          <p:nvPr>
            <p:ph idx="1"/>
          </p:nvPr>
        </p:nvSpPr>
        <p:spPr>
          <a:xfrm>
            <a:off x="293688" y="344488"/>
            <a:ext cx="8229600" cy="6252864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sz="2600" dirty="0" smtClean="0">
                <a:latin typeface="Arial" charset="0"/>
                <a:cs typeface="Arial" charset="0"/>
              </a:rPr>
              <a:t>O sistema respiratório humano comporta um volume total de aproximadamente 5 litros de ar – a capacidade pulmonar total. Desse volume, apenas meio litro é renovado em cada respiração tranquila, de repouso. Esse volume renovado é o volume corrente</a:t>
            </a:r>
          </a:p>
          <a:p>
            <a:pPr algn="just" eaLnBrk="1" hangingPunct="1"/>
            <a:r>
              <a:rPr lang="pt-BR" sz="2600" dirty="0" smtClean="0">
                <a:latin typeface="Arial" charset="0"/>
                <a:cs typeface="Arial" charset="0"/>
              </a:rPr>
              <a:t>Se no final de uma inspiração forçada, executarmos uma expiração forçada, conseguiremos retirar dos pulmões uma quantidade de aproximadamente 4 litros de ar, o que corresponde à </a:t>
            </a:r>
            <a:r>
              <a:rPr lang="pt-BR" sz="2600" b="1" dirty="0" smtClean="0">
                <a:latin typeface="Arial" charset="0"/>
                <a:cs typeface="Arial" charset="0"/>
              </a:rPr>
              <a:t>capacidade vital</a:t>
            </a:r>
            <a:r>
              <a:rPr lang="pt-BR" sz="2600" dirty="0" smtClean="0">
                <a:latin typeface="Arial" charset="0"/>
                <a:cs typeface="Arial" charset="0"/>
              </a:rPr>
              <a:t>, e é dentro de seus limites que a respiração pode acontecer.</a:t>
            </a:r>
          </a:p>
          <a:p>
            <a:pPr algn="just" eaLnBrk="1" hangingPunct="1"/>
            <a:r>
              <a:rPr lang="pt-BR" sz="2600" dirty="0" smtClean="0">
                <a:latin typeface="Arial" charset="0"/>
                <a:cs typeface="Arial" charset="0"/>
              </a:rPr>
              <a:t>Mesmo no final de uma expiração forçada, resta nas vias aéreas cerca de 1 litro de ar, o </a:t>
            </a:r>
            <a:r>
              <a:rPr lang="pt-BR" sz="2600" b="1" dirty="0" smtClean="0">
                <a:latin typeface="Arial" charset="0"/>
                <a:cs typeface="Arial" charset="0"/>
              </a:rPr>
              <a:t>volume residual</a:t>
            </a:r>
            <a:r>
              <a:rPr lang="pt-BR" sz="2600" dirty="0" smtClean="0">
                <a:latin typeface="Arial" charset="0"/>
                <a:cs typeface="Arial" charset="0"/>
              </a:rPr>
              <a:t>.</a:t>
            </a:r>
          </a:p>
          <a:p>
            <a:pPr algn="just" eaLnBrk="1" hangingPunct="1"/>
            <a:endParaRPr lang="pt-BR" sz="26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82625"/>
            <a:ext cx="8229600" cy="56642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O volume de ar renovado por minuto (ou </a:t>
            </a: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volume-minuto respiratório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) é obtido pelo produto da frequência respiratória (FR) pelo volume corrente (VC): </a:t>
            </a: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VMR = FR x VC.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Em um adulto em repouso, temos: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FR = 12 movimentos por minuto</a:t>
            </a: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VC = 0,5 litros</a:t>
            </a: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Portanto: </a:t>
            </a: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volume-minuto 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respiratório </a:t>
            </a: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= 12 x  0,5 = 6 litros/minuto</a:t>
            </a: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3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557338"/>
            <a:ext cx="4249737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844675"/>
            <a:ext cx="446405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Hematose</a:t>
            </a:r>
          </a:p>
        </p:txBody>
      </p:sp>
    </p:spTree>
    <p:extLst>
      <p:ext uri="{BB962C8B-B14F-4D97-AF65-F5344CB8AC3E}">
        <p14:creationId xmlns:p14="http://schemas.microsoft.com/office/powerpoint/2010/main" val="3802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4400" dirty="0" smtClean="0">
                <a:latin typeface="Arial" pitchFamily="34" charset="0"/>
                <a:cs typeface="Arial" pitchFamily="34" charset="0"/>
              </a:rPr>
              <a:t>Hematose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pt-BR" sz="3200" dirty="0" smtClean="0">
                <a:latin typeface="Arial" charset="0"/>
                <a:cs typeface="Arial" charset="0"/>
              </a:rPr>
              <a:t>É a difusão do O</a:t>
            </a:r>
            <a:r>
              <a:rPr lang="pt-BR" sz="3200" baseline="-25000" dirty="0" smtClean="0">
                <a:latin typeface="Arial" charset="0"/>
                <a:cs typeface="Arial" charset="0"/>
              </a:rPr>
              <a:t>2</a:t>
            </a:r>
            <a:r>
              <a:rPr lang="pt-BR" sz="3200" dirty="0" smtClean="0">
                <a:latin typeface="Arial" charset="0"/>
                <a:cs typeface="Arial" charset="0"/>
              </a:rPr>
              <a:t> e CO</a:t>
            </a:r>
            <a:r>
              <a:rPr lang="pt-BR" sz="3200" baseline="-25000" dirty="0" smtClean="0">
                <a:latin typeface="Arial" charset="0"/>
                <a:cs typeface="Arial" charset="0"/>
              </a:rPr>
              <a:t>2 </a:t>
            </a:r>
            <a:r>
              <a:rPr lang="pt-BR" sz="3200" dirty="0" smtClean="0">
                <a:latin typeface="Arial" charset="0"/>
                <a:cs typeface="Arial" charset="0"/>
              </a:rPr>
              <a:t>entre os alvéolos pulmonares e capilares sanguíneos, que se dá graças as diferenças de pressões parciais desses gases no sangue e nos alvéolos.</a:t>
            </a:r>
          </a:p>
        </p:txBody>
      </p:sp>
    </p:spTree>
    <p:extLst>
      <p:ext uri="{BB962C8B-B14F-4D97-AF65-F5344CB8AC3E}">
        <p14:creationId xmlns:p14="http://schemas.microsoft.com/office/powerpoint/2010/main" val="20923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388350" cy="1008063"/>
          </a:xfrm>
        </p:spPr>
        <p:txBody>
          <a:bodyPr/>
          <a:lstStyle/>
          <a:p>
            <a:pPr eaLnBrk="1" hangingPunct="1"/>
            <a:r>
              <a:rPr lang="pt-BR" sz="3200" b="1" dirty="0" smtClean="0">
                <a:latin typeface="Arial" charset="0"/>
                <a:cs typeface="Arial" charset="0"/>
              </a:rPr>
              <a:t>Transporte e difusão tecidual de O</a:t>
            </a:r>
            <a:r>
              <a:rPr lang="pt-BR" sz="2000" b="1" dirty="0" smtClean="0">
                <a:latin typeface="Arial" charset="0"/>
                <a:cs typeface="Arial" charset="0"/>
              </a:rPr>
              <a:t>2</a:t>
            </a:r>
            <a:r>
              <a:rPr lang="pt-BR" sz="3200" b="1" dirty="0" smtClean="0">
                <a:latin typeface="Arial" charset="0"/>
                <a:cs typeface="Arial" charset="0"/>
              </a:rPr>
              <a:t> e CO</a:t>
            </a:r>
            <a:r>
              <a:rPr lang="pt-BR" sz="2000" b="1" dirty="0" smtClean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162773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sz="2800" b="1" dirty="0" smtClean="0">
                <a:latin typeface="Arial" charset="0"/>
                <a:cs typeface="Arial" charset="0"/>
              </a:rPr>
              <a:t>Transporte de O</a:t>
            </a:r>
            <a:r>
              <a:rPr lang="pt-BR" sz="2800" b="1" baseline="-25000" dirty="0" smtClean="0">
                <a:latin typeface="Arial" charset="0"/>
                <a:cs typeface="Arial" charset="0"/>
              </a:rPr>
              <a:t>2</a:t>
            </a:r>
            <a:r>
              <a:rPr lang="pt-BR" sz="2800" b="1" dirty="0" smtClean="0">
                <a:latin typeface="Arial" charset="0"/>
                <a:cs typeface="Arial" charset="0"/>
              </a:rPr>
              <a:t> :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	Maior parte é transportada junto com a  hemoglobina formando a </a:t>
            </a:r>
            <a:r>
              <a:rPr lang="pt-BR" sz="2800" dirty="0" err="1" smtClean="0">
                <a:latin typeface="Arial" charset="0"/>
                <a:cs typeface="Arial" charset="0"/>
              </a:rPr>
              <a:t>oxihemoglobina</a:t>
            </a:r>
            <a:r>
              <a:rPr lang="pt-BR" sz="2800" dirty="0" smtClean="0"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	Uma pequena parte é diluída no sangue.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  	A pressão parcial de O</a:t>
            </a:r>
            <a:r>
              <a:rPr lang="pt-BR" sz="2800" baseline="-25000" dirty="0" smtClean="0">
                <a:latin typeface="Arial" charset="0"/>
                <a:cs typeface="Arial" charset="0"/>
              </a:rPr>
              <a:t>2</a:t>
            </a:r>
            <a:r>
              <a:rPr lang="pt-BR" sz="2800" dirty="0" smtClean="0">
                <a:latin typeface="Arial" charset="0"/>
                <a:cs typeface="Arial" charset="0"/>
              </a:rPr>
              <a:t> é maior no sangue do que nos tecidos, ocorrendo a difusão do O2 sanguíneo para o tecido.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800" b="1" dirty="0" smtClean="0">
                <a:latin typeface="Arial" charset="0"/>
                <a:cs typeface="Arial" charset="0"/>
              </a:rPr>
              <a:t>Transporte de CO</a:t>
            </a:r>
            <a:r>
              <a:rPr lang="pt-BR" sz="2800" b="1" baseline="-25000" dirty="0" smtClean="0">
                <a:latin typeface="Arial" charset="0"/>
                <a:cs typeface="Arial" charset="0"/>
              </a:rPr>
              <a:t>2</a:t>
            </a:r>
            <a:r>
              <a:rPr lang="pt-BR" sz="2800" b="1" dirty="0" smtClean="0">
                <a:latin typeface="Arial" charset="0"/>
                <a:cs typeface="Arial" charset="0"/>
              </a:rPr>
              <a:t> : 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	A pressão arterial de CO</a:t>
            </a:r>
            <a:r>
              <a:rPr lang="pt-BR" sz="2800" baseline="-25000" dirty="0" smtClean="0">
                <a:latin typeface="Arial" charset="0"/>
                <a:cs typeface="Arial" charset="0"/>
              </a:rPr>
              <a:t>2</a:t>
            </a:r>
            <a:r>
              <a:rPr lang="pt-BR" sz="2800" dirty="0" smtClean="0">
                <a:latin typeface="Arial" charset="0"/>
                <a:cs typeface="Arial" charset="0"/>
              </a:rPr>
              <a:t> é maior nos tecidos do que no sangue, dessa forma o gás sai dos tecidos e vai para o sangue. 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</a:pPr>
            <a:endParaRPr lang="pt-BR" sz="2800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pt-BR" sz="2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Regulação da Respiração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800" smtClean="0">
                <a:latin typeface="Arial" charset="0"/>
                <a:cs typeface="Arial" charset="0"/>
              </a:rPr>
              <a:t>O controle da respiração é feito automaticamente por um centro nervoso localizado no bulbo, de onde partem os nervos e estímulos responsáveis pela contração dos músculos respiratórios.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altLang="pt-BR" sz="2800" smtClean="0">
                <a:latin typeface="Arial" charset="0"/>
                <a:cs typeface="Arial" charset="0"/>
              </a:rPr>
              <a:t>O principal mecanismo de regulação depende da concentração de CO</a:t>
            </a:r>
            <a:r>
              <a:rPr lang="pt-BR" altLang="pt-BR" sz="2800" baseline="-25000" smtClean="0">
                <a:latin typeface="Arial" charset="0"/>
                <a:cs typeface="Arial" charset="0"/>
              </a:rPr>
              <a:t>2</a:t>
            </a:r>
            <a:r>
              <a:rPr lang="pt-BR" altLang="pt-BR" sz="2800" smtClean="0">
                <a:latin typeface="Arial" charset="0"/>
                <a:cs typeface="Arial" charset="0"/>
              </a:rPr>
              <a:t> no sangue. Quando ocorre maior formação desse gás  aumenta a quantidade de H+ no sangue, provocando uma diminuição no pH. Com isso o bulbo é sensibilizado. </a:t>
            </a:r>
          </a:p>
          <a:p>
            <a:pPr algn="just" eaLnBrk="1" hangingPunct="1">
              <a:lnSpc>
                <a:spcPct val="90000"/>
              </a:lnSpc>
            </a:pPr>
            <a:endParaRPr lang="pt-BR" altLang="pt-BR" sz="28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Mecânica respiratória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O ar entra pelo nariz e ao passar pela cavidade nasal é aquecido, umidificado e parcialmente filtrado, passando pela faringe, laringe traqueia, brônquios , bronquíolos ate os alvéolos, onde ocorre a troca de gases respiratórios com o sangue, por difusão, entre parede alveolar e capilar;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 ventilação pulmonar ou respiração ocorre em duas fases: inspiração e expiração.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91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O sistema respiratório pode ser dividido em duas partes: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Vias  aéreas superiores:</a:t>
            </a:r>
          </a:p>
          <a:p>
            <a:pPr marL="0" indent="0" algn="just">
              <a:buNone/>
            </a:pPr>
            <a:endParaRPr lang="pt-BR" sz="11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Cavidade nasal, cavidade oral, faringe, laringe;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Vias aéreas inferiores:</a:t>
            </a:r>
          </a:p>
          <a:p>
            <a:pPr marL="0" indent="0" algn="just">
              <a:buNone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Traqueia, pulmões, brônquios, bronquíolos e alvéolos pulmonares.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4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a/a4/Illu_conducting_passages_pt.svg/220px-Illu_conducting_passages_p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82598" cy="648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88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Cavidade nasal (nariz):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Principal via de passagem do fluxo de ar inspirado e expirado;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Tem a função o olfato, aquecimento, umidificação, e filtragem do ar inspirado.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Composto por nariz externo, cavidade nasal e seios paranasais.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1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Nariz externo: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Recoberta de pele, na base encontra-se dois orifícios (narinas) separados por um septo que comunica o meio externo com a cavidade nasal.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4.bp.blogspot.com/-Fjz08TlAqcQ/TcG94OgFZ4I/AAAAAAAABOc/1hC5THLhxJ0/s1600/nar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88180"/>
            <a:ext cx="597666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832648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3500" dirty="0" smtClean="0">
                <a:latin typeface="Arial" pitchFamily="34" charset="0"/>
                <a:cs typeface="Arial" pitchFamily="34" charset="0"/>
              </a:rPr>
              <a:t>Cavidade nasal:</a:t>
            </a:r>
          </a:p>
          <a:p>
            <a:pPr algn="just"/>
            <a:endParaRPr lang="pt-BR" sz="15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Faz a comunicação com o meio externo através das suas narinas e com a porção nasal da faringe através das coanas;</a:t>
            </a:r>
          </a:p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 cavidade nasal é revestida por uma membrana mucosa vascularizada, permite que o nariz aqueça e umedeça rapidamente o ar que entra.</a:t>
            </a:r>
          </a:p>
          <a:p>
            <a:pPr algn="just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As células da membrana mucosa produzem muco e apresentam projeções diminuídas semelhantes a cílios, o ar passa por um processo de limpeza antes de entrar no pulmões.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83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undoeducacao.com/upload/conteudo/images/faringe-e-lari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341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500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294</TotalTime>
  <Words>1049</Words>
  <Application>Microsoft Office PowerPoint</Application>
  <PresentationFormat>Apresentação na tela (4:3)</PresentationFormat>
  <Paragraphs>159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Capital Próprio</vt:lpstr>
      <vt:lpstr>Tema do Office</vt:lpstr>
      <vt:lpstr>1_Tema do Office</vt:lpstr>
      <vt:lpstr>2_Tema do Office</vt:lpstr>
      <vt:lpstr>3_Tema do Office</vt:lpstr>
      <vt:lpstr>Sistema Respiratório </vt:lpstr>
      <vt:lpstr>Apresentação do PowerPoint</vt:lpstr>
      <vt:lpstr>A Respiração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Volumes e Capacidades Pulmonares</vt:lpstr>
      <vt:lpstr>Apresentação do PowerPoint</vt:lpstr>
      <vt:lpstr>Apresentação do PowerPoint</vt:lpstr>
      <vt:lpstr>Hematose</vt:lpstr>
      <vt:lpstr>Hematose</vt:lpstr>
      <vt:lpstr>Transporte e difusão tecidual de O2 e CO2</vt:lpstr>
      <vt:lpstr>Regulação da Respiração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Respiratório</dc:title>
  <dc:creator>Usuario</dc:creator>
  <cp:lastModifiedBy>Usuario</cp:lastModifiedBy>
  <cp:revision>26</cp:revision>
  <dcterms:created xsi:type="dcterms:W3CDTF">2014-08-13T03:51:56Z</dcterms:created>
  <dcterms:modified xsi:type="dcterms:W3CDTF">2015-08-11T02:33:07Z</dcterms:modified>
</cp:coreProperties>
</file>