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35"/>
  </p:notesMasterIdLst>
  <p:sldIdLst>
    <p:sldId id="256" r:id="rId3"/>
    <p:sldId id="257" r:id="rId4"/>
    <p:sldId id="258" r:id="rId5"/>
    <p:sldId id="259" r:id="rId6"/>
    <p:sldId id="261" r:id="rId7"/>
    <p:sldId id="287" r:id="rId8"/>
    <p:sldId id="288" r:id="rId9"/>
    <p:sldId id="262" r:id="rId10"/>
    <p:sldId id="263" r:id="rId11"/>
    <p:sldId id="281" r:id="rId12"/>
    <p:sldId id="264" r:id="rId13"/>
    <p:sldId id="282" r:id="rId14"/>
    <p:sldId id="266" r:id="rId15"/>
    <p:sldId id="270" r:id="rId16"/>
    <p:sldId id="271" r:id="rId17"/>
    <p:sldId id="268" r:id="rId18"/>
    <p:sldId id="286" r:id="rId19"/>
    <p:sldId id="272" r:id="rId20"/>
    <p:sldId id="273" r:id="rId21"/>
    <p:sldId id="274" r:id="rId22"/>
    <p:sldId id="289" r:id="rId23"/>
    <p:sldId id="290" r:id="rId24"/>
    <p:sldId id="294" r:id="rId25"/>
    <p:sldId id="295" r:id="rId26"/>
    <p:sldId id="291" r:id="rId27"/>
    <p:sldId id="293" r:id="rId28"/>
    <p:sldId id="292" r:id="rId29"/>
    <p:sldId id="275" r:id="rId30"/>
    <p:sldId id="276" r:id="rId31"/>
    <p:sldId id="277" r:id="rId32"/>
    <p:sldId id="278" r:id="rId33"/>
    <p:sldId id="280" r:id="rId3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1308DC-395C-4A99-A21F-7C267D7764AF}" type="datetimeFigureOut">
              <a:rPr lang="pt-BR" smtClean="0"/>
              <a:t>21/03/2016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7871C0-E0FA-43EF-9EC9-D3B3804E69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5075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871C0-E0FA-43EF-9EC9-D3B3804E69EA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9460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8975-A41D-4417-8B1B-F7703FBE730D}" type="datetimeFigureOut">
              <a:rPr lang="pt-BR" smtClean="0"/>
              <a:t>21/03/2016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94F2-0B4B-4678-9B9C-F39DA19B3E8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1658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8975-A41D-4417-8B1B-F7703FBE730D}" type="datetimeFigureOut">
              <a:rPr lang="pt-BR" smtClean="0"/>
              <a:t>21/03/2016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94F2-0B4B-4678-9B9C-F39DA19B3E8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2281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8975-A41D-4417-8B1B-F7703FBE730D}" type="datetimeFigureOut">
              <a:rPr lang="pt-BR" smtClean="0"/>
              <a:t>21/03/2016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94F2-0B4B-4678-9B9C-F39DA19B3E8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85983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8975-A41D-4417-8B1B-F7703FBE730D}" type="datetimeFigureOut">
              <a:rPr lang="pt-BR" smtClean="0"/>
              <a:t>21/03/2016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94F2-0B4B-4678-9B9C-F39DA19B3E8D}" type="slidenum">
              <a:rPr lang="pt-BR" smtClean="0"/>
              <a:t>‹nº›</a:t>
            </a:fld>
            <a:endParaRPr lang="pt-BR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8975-A41D-4417-8B1B-F7703FBE730D}" type="datetimeFigureOut">
              <a:rPr lang="pt-BR" smtClean="0"/>
              <a:t>21/03/2016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94F2-0B4B-4678-9B9C-F39DA19B3E8D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8975-A41D-4417-8B1B-F7703FBE730D}" type="datetimeFigureOut">
              <a:rPr lang="pt-BR" smtClean="0"/>
              <a:t>21/03/2016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94F2-0B4B-4678-9B9C-F39DA19B3E8D}" type="slidenum">
              <a:rPr lang="pt-BR" smtClean="0"/>
              <a:t>‹nº›</a:t>
            </a:fld>
            <a:endParaRPr lang="pt-BR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8975-A41D-4417-8B1B-F7703FBE730D}" type="datetimeFigureOut">
              <a:rPr lang="pt-BR" smtClean="0"/>
              <a:t>21/03/2016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94F2-0B4B-4678-9B9C-F39DA19B3E8D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8975-A41D-4417-8B1B-F7703FBE730D}" type="datetimeFigureOut">
              <a:rPr lang="pt-BR" smtClean="0"/>
              <a:t>21/03/2016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94F2-0B4B-4678-9B9C-F39DA19B3E8D}" type="slidenum">
              <a:rPr lang="pt-BR" smtClean="0"/>
              <a:t>‹nº›</a:t>
            </a:fld>
            <a:endParaRPr lang="pt-BR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8975-A41D-4417-8B1B-F7703FBE730D}" type="datetimeFigureOut">
              <a:rPr lang="pt-BR" smtClean="0"/>
              <a:t>21/03/2016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94F2-0B4B-4678-9B9C-F39DA19B3E8D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8975-A41D-4417-8B1B-F7703FBE730D}" type="datetimeFigureOut">
              <a:rPr lang="pt-BR" smtClean="0"/>
              <a:t>21/03/2016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94F2-0B4B-4678-9B9C-F39DA19B3E8D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8975-A41D-4417-8B1B-F7703FBE730D}" type="datetimeFigureOut">
              <a:rPr lang="pt-BR" smtClean="0"/>
              <a:t>21/03/2016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94F2-0B4B-4678-9B9C-F39DA19B3E8D}" type="slidenum">
              <a:rPr lang="pt-BR" smtClean="0"/>
              <a:t>‹nº›</a:t>
            </a:fld>
            <a:endParaRPr lang="pt-BR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8975-A41D-4417-8B1B-F7703FBE730D}" type="datetimeFigureOut">
              <a:rPr lang="pt-BR" smtClean="0"/>
              <a:t>21/03/2016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94F2-0B4B-4678-9B9C-F39DA19B3E8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775174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8975-A41D-4417-8B1B-F7703FBE730D}" type="datetimeFigureOut">
              <a:rPr lang="pt-BR" smtClean="0"/>
              <a:t>21/03/2016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94F2-0B4B-4678-9B9C-F39DA19B3E8D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8975-A41D-4417-8B1B-F7703FBE730D}" type="datetimeFigureOut">
              <a:rPr lang="pt-BR" smtClean="0"/>
              <a:t>21/03/2016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94F2-0B4B-4678-9B9C-F39DA19B3E8D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8975-A41D-4417-8B1B-F7703FBE730D}" type="datetimeFigureOut">
              <a:rPr lang="pt-BR" smtClean="0"/>
              <a:t>21/03/2016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94F2-0B4B-4678-9B9C-F39DA19B3E8D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8975-A41D-4417-8B1B-F7703FBE730D}" type="datetimeFigureOut">
              <a:rPr lang="pt-BR" smtClean="0"/>
              <a:t>21/03/2016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94F2-0B4B-4678-9B9C-F39DA19B3E8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83556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8975-A41D-4417-8B1B-F7703FBE730D}" type="datetimeFigureOut">
              <a:rPr lang="pt-BR" smtClean="0"/>
              <a:t>21/03/2016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94F2-0B4B-4678-9B9C-F39DA19B3E8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12243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8975-A41D-4417-8B1B-F7703FBE730D}" type="datetimeFigureOut">
              <a:rPr lang="pt-BR" smtClean="0"/>
              <a:t>21/03/2016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94F2-0B4B-4678-9B9C-F39DA19B3E8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4347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8975-A41D-4417-8B1B-F7703FBE730D}" type="datetimeFigureOut">
              <a:rPr lang="pt-BR" smtClean="0"/>
              <a:t>21/03/2016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94F2-0B4B-4678-9B9C-F39DA19B3E8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75347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8975-A41D-4417-8B1B-F7703FBE730D}" type="datetimeFigureOut">
              <a:rPr lang="pt-BR" smtClean="0"/>
              <a:t>21/03/2016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94F2-0B4B-4678-9B9C-F39DA19B3E8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6953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8975-A41D-4417-8B1B-F7703FBE730D}" type="datetimeFigureOut">
              <a:rPr lang="pt-BR" smtClean="0"/>
              <a:t>21/03/2016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94F2-0B4B-4678-9B9C-F39DA19B3E8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0734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8975-A41D-4417-8B1B-F7703FBE730D}" type="datetimeFigureOut">
              <a:rPr lang="pt-BR" smtClean="0"/>
              <a:t>21/03/2016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94F2-0B4B-4678-9B9C-F39DA19B3E8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31358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F8975-A41D-4417-8B1B-F7703FBE730D}" type="datetimeFigureOut">
              <a:rPr lang="pt-BR" smtClean="0"/>
              <a:t>21/03/2016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694F2-0B4B-4678-9B9C-F39DA19B3E8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99662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19F8975-A41D-4417-8B1B-F7703FBE730D}" type="datetimeFigureOut">
              <a:rPr lang="pt-BR" smtClean="0"/>
              <a:t>21/03/2016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CE694F2-0B4B-4678-9B9C-F39DA19B3E8D}" type="slidenum">
              <a:rPr lang="pt-BR" smtClean="0"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sz="6600" dirty="0">
                <a:latin typeface="Arial" pitchFamily="34" charset="0"/>
                <a:cs typeface="Arial" pitchFamily="34" charset="0"/>
              </a:rPr>
              <a:t>Sistema Endócrino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03648" y="3717032"/>
            <a:ext cx="6400800" cy="1752600"/>
          </a:xfrm>
        </p:spPr>
        <p:txBody>
          <a:bodyPr>
            <a:normAutofit/>
          </a:bodyPr>
          <a:lstStyle/>
          <a:p>
            <a:r>
              <a:rPr lang="pt-BR" sz="3600" dirty="0" err="1">
                <a:solidFill>
                  <a:schemeClr val="tx1"/>
                </a:solidFill>
              </a:rPr>
              <a:t>Prof</a:t>
            </a:r>
            <a:r>
              <a:rPr lang="pt-BR" sz="3600" dirty="0">
                <a:solidFill>
                  <a:schemeClr val="tx1"/>
                </a:solidFill>
              </a:rPr>
              <a:t>: Cristian Eduardo F. </a:t>
            </a:r>
            <a:r>
              <a:rPr lang="pt-BR" sz="3600" dirty="0" err="1">
                <a:solidFill>
                  <a:schemeClr val="tx1"/>
                </a:solidFill>
              </a:rPr>
              <a:t>Wille</a:t>
            </a:r>
            <a:endParaRPr lang="pt-BR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202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0" name="Picture 2" descr="http://tusaludesvida.com/wp-content/uploads/2014/04/glandulasexocrinas_thum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17269"/>
            <a:ext cx="8988426" cy="6768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67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Glândulas endócrinas (</a:t>
            </a:r>
            <a:r>
              <a:rPr lang="pt-BR" dirty="0" err="1"/>
              <a:t>endo</a:t>
            </a:r>
            <a:r>
              <a:rPr lang="pt-BR" dirty="0"/>
              <a:t>=dentro)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>
                <a:latin typeface="Arial" pitchFamily="34" charset="0"/>
                <a:cs typeface="Arial" pitchFamily="34" charset="0"/>
              </a:rPr>
              <a:t>As glândulas endócrinas não possuem ductos, produzem e lançam no sangue substâncias reguladoras denominadas hormônios, estes ao serem lançados no sangue, percorrem o corpo até chegar aos órgãos alvo sobre os quais atuam;</a:t>
            </a:r>
          </a:p>
          <a:p>
            <a:pPr algn="just"/>
            <a:endParaRPr lang="pt-BR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>
                <a:latin typeface="Arial" pitchFamily="34" charset="0"/>
                <a:cs typeface="Arial" pitchFamily="34" charset="0"/>
              </a:rPr>
              <a:t>A tireoide é um exemplo de glândula endócrina. </a:t>
            </a:r>
          </a:p>
        </p:txBody>
      </p:sp>
    </p:spTree>
    <p:extLst>
      <p:ext uri="{BB962C8B-B14F-4D97-AF65-F5344CB8AC3E}">
        <p14:creationId xmlns:p14="http://schemas.microsoft.com/office/powerpoint/2010/main" val="3501093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074" name="Picture 2" descr="http://www.infoescola.com/wp-content/uploads/2010/11/glandul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072" y="161802"/>
            <a:ext cx="8826949" cy="6696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13933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Arial" pitchFamily="34" charset="0"/>
                <a:cs typeface="Arial" pitchFamily="34" charset="0"/>
              </a:rPr>
              <a:t>Glândulas mistas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Autofit/>
          </a:bodyPr>
          <a:lstStyle/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São as glândulas que enviam algumas secreções por ductos e outras pela corrente sanguínea.</a:t>
            </a:r>
          </a:p>
          <a:p>
            <a:pPr marL="0" indent="0" algn="just">
              <a:buNone/>
            </a:pP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O pâncreas por exemplo, a sua parte exócrina lança suco pancreático por um ducto no interior do intestino auxiliando na absorção dos nutrientes, e a parte endócrina é responsável pela produção de insulina, hormônio que regula a glicose no sangue, lançada diretamente na corrente sanguínea.   </a:t>
            </a:r>
          </a:p>
        </p:txBody>
      </p:sp>
    </p:spTree>
    <p:extLst>
      <p:ext uri="{BB962C8B-B14F-4D97-AF65-F5344CB8AC3E}">
        <p14:creationId xmlns:p14="http://schemas.microsoft.com/office/powerpoint/2010/main" val="470352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8" name="Picture 4" descr="http://3.bp.blogspot.com/-aJ5tD0b32rw/UGsAjasrmlI/AAAAAAAAAVo/DI-P_gyvr18/s320/glandula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8" y="132011"/>
            <a:ext cx="8951213" cy="6713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64479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pt-BR" sz="4000" dirty="0">
                <a:latin typeface="Arial" pitchFamily="34" charset="0"/>
                <a:cs typeface="Arial" pitchFamily="34" charset="0"/>
              </a:rPr>
              <a:t>Hipófise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Autofit/>
          </a:bodyPr>
          <a:lstStyle/>
          <a:p>
            <a:pPr algn="just"/>
            <a:r>
              <a:rPr lang="pt-BR" sz="2900" dirty="0">
                <a:latin typeface="Arial" pitchFamily="34" charset="0"/>
                <a:cs typeface="Arial" pitchFamily="34" charset="0"/>
              </a:rPr>
              <a:t>É considerada a glândula mestre do nosso corpo, pois estimula o funcionamento de outras glândulas, como a tireoide e as glândulas sexuais. Produz diversos hormônios, entre eles, o hormônio do crescimento o excesso da produção desse hormônio causa o gigantismo e a falta provoca o nanismo. Outro hormônio produzido pela hipófise é o antidiurético (ADH), substância que permite ao corpo economizar água na excreção (formação da urina).</a:t>
            </a:r>
          </a:p>
        </p:txBody>
      </p:sp>
    </p:spTree>
    <p:extLst>
      <p:ext uri="{BB962C8B-B14F-4D97-AF65-F5344CB8AC3E}">
        <p14:creationId xmlns:p14="http://schemas.microsoft.com/office/powerpoint/2010/main" val="7593600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Tireoide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BR" dirty="0">
                <a:latin typeface="Arial" pitchFamily="34" charset="0"/>
                <a:cs typeface="Arial" pitchFamily="34" charset="0"/>
              </a:rPr>
              <a:t>Localiza-se próxima à laringe e à traqueia, produz os hormônios conhecidos como: Tiroxina (T4) e triiodotironina (T3) ajuda a glândula na síntese dos hormônios.</a:t>
            </a:r>
          </a:p>
          <a:p>
            <a:pPr algn="just"/>
            <a:endParaRPr lang="pt-BR" sz="2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>
                <a:latin typeface="Arial" pitchFamily="34" charset="0"/>
                <a:cs typeface="Arial" pitchFamily="34" charset="0"/>
              </a:rPr>
              <a:t>A tiroxina é o hormônio que controla a velocidade de que o metabolismo celular atue na manutenção do peso e do calor corporal no crescimento e no ritmo cardíaco.</a:t>
            </a:r>
          </a:p>
        </p:txBody>
      </p:sp>
    </p:spTree>
    <p:extLst>
      <p:ext uri="{BB962C8B-B14F-4D97-AF65-F5344CB8AC3E}">
        <p14:creationId xmlns:p14="http://schemas.microsoft.com/office/powerpoint/2010/main" val="6527318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83264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Ações fisiológicas T3 e T4</a:t>
            </a:r>
          </a:p>
          <a:p>
            <a:pPr marL="0" indent="0" algn="just">
              <a:buNone/>
            </a:pPr>
            <a:endParaRPr lang="pt-B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Inibem o sistema nervoso simpático.</a:t>
            </a:r>
          </a:p>
          <a:p>
            <a:pPr marL="0" indent="0" algn="just">
              <a:buNone/>
            </a:pP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Estimula o crescimento linear, o desenvolvimento e a maturação dos ossos em nosso corpo;</a:t>
            </a:r>
          </a:p>
          <a:p>
            <a:pPr marL="0" indent="0" algn="just">
              <a:buNone/>
            </a:pPr>
            <a:endParaRPr lang="pt-B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É essencial para o desenvolvimento do SNC no feto, estimula a atividade, vigília, fome, aprendizado, entre outros;</a:t>
            </a:r>
          </a:p>
          <a:p>
            <a:pPr marL="0" indent="0" algn="just">
              <a:buNone/>
            </a:pPr>
            <a:endParaRPr lang="pt-B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Níveis baixos de T3 e T4 reduzem em até 60% o metabolismo basal;</a:t>
            </a:r>
          </a:p>
          <a:p>
            <a:pPr marL="0" indent="0" algn="just">
              <a:buNone/>
            </a:pP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Níveis altos de T3 e T4 aumentam cerca de 60 a 100% o metabolismo basal, maior produção de calor.</a:t>
            </a:r>
          </a:p>
        </p:txBody>
      </p:sp>
    </p:spTree>
    <p:extLst>
      <p:ext uri="{BB962C8B-B14F-4D97-AF65-F5344CB8AC3E}">
        <p14:creationId xmlns:p14="http://schemas.microsoft.com/office/powerpoint/2010/main" val="33571024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algn="just"/>
            <a:r>
              <a:rPr lang="pt-BR" dirty="0">
                <a:latin typeface="Arial" pitchFamily="34" charset="0"/>
                <a:cs typeface="Arial" pitchFamily="34" charset="0"/>
              </a:rPr>
              <a:t>O hipertireoidismo é o funcionamento exagerado da tireoide, acelera todo o metabolismo, o coração bate mais rápido, a temperatura do corpo fica mais alta do que o normal, a pessoa emagrece por gastar mais energia. Esse quadro favorece o aparecimento de doenças cardíacas e vasculares, pois o sangue circula com mais pressão.</a:t>
            </a:r>
          </a:p>
          <a:p>
            <a:pPr marL="0" indent="0" algn="just">
              <a:buNone/>
            </a:pP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3166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algn="just"/>
            <a:r>
              <a:rPr lang="pt-BR" dirty="0">
                <a:latin typeface="Arial" pitchFamily="34" charset="0"/>
                <a:cs typeface="Arial" pitchFamily="34" charset="0"/>
              </a:rPr>
              <a:t>O hipotireoidismo é quando a tireoide trabalha menos e produz menos tiroxina,  assim, o metabolismo se torna mais lento, algumas regiões do corpo ficam inchadas, o coração bate mais vagarosamente, o sangue circula mais lentamente, a pessoa gasta menos energia, tende a engordar e as respostas físicas e mentais tornam-se mais lentas.</a:t>
            </a:r>
          </a:p>
        </p:txBody>
      </p:sp>
    </p:spTree>
    <p:extLst>
      <p:ext uri="{BB962C8B-B14F-4D97-AF65-F5344CB8AC3E}">
        <p14:creationId xmlns:p14="http://schemas.microsoft.com/office/powerpoint/2010/main" val="513751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>
                <a:latin typeface="Arial" pitchFamily="34" charset="0"/>
                <a:cs typeface="Arial" pitchFamily="34" charset="0"/>
              </a:rPr>
              <a:t>O que define a hora de o beber nascer?</a:t>
            </a:r>
          </a:p>
          <a:p>
            <a:pPr algn="just"/>
            <a:endParaRPr lang="pt-BR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>
                <a:latin typeface="Arial" pitchFamily="34" charset="0"/>
                <a:cs typeface="Arial" pitchFamily="34" charset="0"/>
              </a:rPr>
              <a:t>O que determina que a mãe produza leite para alimentar o seu bebe?</a:t>
            </a:r>
          </a:p>
          <a:p>
            <a:pPr algn="just"/>
            <a:endParaRPr lang="pt-BR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>
                <a:latin typeface="Arial" pitchFamily="34" charset="0"/>
                <a:cs typeface="Arial" pitchFamily="34" charset="0"/>
              </a:rPr>
              <a:t>O que indica que as pessoas não são mais crianças e se tornem adultos sexualmente maduros com características de machos ou fêmeas?</a:t>
            </a:r>
          </a:p>
          <a:p>
            <a:pPr algn="just"/>
            <a:endParaRPr lang="pt-BR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>
                <a:latin typeface="Arial" pitchFamily="34" charset="0"/>
                <a:cs typeface="Arial" pitchFamily="34" charset="0"/>
              </a:rPr>
              <a:t>O que coordena e integra as funções e as atividades do corpo?</a:t>
            </a:r>
          </a:p>
        </p:txBody>
      </p:sp>
    </p:spTree>
    <p:extLst>
      <p:ext uri="{BB962C8B-B14F-4D97-AF65-F5344CB8AC3E}">
        <p14:creationId xmlns:p14="http://schemas.microsoft.com/office/powerpoint/2010/main" val="38692878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Autofit/>
          </a:bodyPr>
          <a:lstStyle/>
          <a:p>
            <a:pPr algn="just"/>
            <a:r>
              <a:rPr lang="pt-BR" dirty="0">
                <a:latin typeface="Arial" pitchFamily="34" charset="0"/>
                <a:cs typeface="Arial" pitchFamily="34" charset="0"/>
              </a:rPr>
              <a:t>Suprarrenais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3000" dirty="0">
                <a:latin typeface="Arial" pitchFamily="34" charset="0"/>
                <a:cs typeface="Arial" pitchFamily="34" charset="0"/>
              </a:rPr>
              <a:t>As glândulas suprarrenais situam-se acima dos rins e produzem a adrenalina e noradrenalina, hormônio que prepara o corpo para a ação. Os efeitos da adrenalina no organismo são:</a:t>
            </a:r>
          </a:p>
          <a:p>
            <a:pPr marL="0" indent="0" algn="just">
              <a:buNone/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3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5713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47" y="1340768"/>
            <a:ext cx="9112518" cy="5517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323528" y="260648"/>
            <a:ext cx="542488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Localizadas sobre os rins, </a:t>
            </a:r>
          </a:p>
          <a:p>
            <a:pPr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estão divididas em duas regiões:</a:t>
            </a:r>
          </a:p>
        </p:txBody>
      </p:sp>
    </p:spTree>
    <p:extLst>
      <p:ext uri="{BB962C8B-B14F-4D97-AF65-F5344CB8AC3E}">
        <p14:creationId xmlns:p14="http://schemas.microsoft.com/office/powerpoint/2010/main" val="5143898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algn="just"/>
            <a:r>
              <a:rPr lang="pt-BR" sz="3000" dirty="0" err="1">
                <a:latin typeface="Arial" panose="020B0604020202020204" pitchFamily="34" charset="0"/>
                <a:cs typeface="Arial" panose="020B0604020202020204" pitchFamily="34" charset="0"/>
              </a:rPr>
              <a:t>Glicocorticóides</a:t>
            </a:r>
            <a:endParaRPr lang="pt-BR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 Hormônio mais importante: Cortisol ou </a:t>
            </a:r>
          </a:p>
          <a:p>
            <a:pPr marL="0" indent="0" algn="just">
              <a:buNone/>
            </a:pP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Hidrocortisona; </a:t>
            </a:r>
          </a:p>
          <a:p>
            <a:pPr marL="0" indent="0" algn="just">
              <a:buNone/>
            </a:pP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 Liberado em situações de estresse; </a:t>
            </a:r>
          </a:p>
          <a:p>
            <a:pPr marL="0" indent="0" algn="just">
              <a:buNone/>
            </a:pP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 Atua na produção de glicose a partir de proteínas e gorduras (↑ glicemia);</a:t>
            </a:r>
          </a:p>
          <a:p>
            <a:pPr marL="0" indent="0" algn="just">
              <a:buNone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 Reduz inflamações e alergias.</a:t>
            </a:r>
          </a:p>
        </p:txBody>
      </p:sp>
    </p:spTree>
    <p:extLst>
      <p:ext uri="{BB962C8B-B14F-4D97-AF65-F5344CB8AC3E}">
        <p14:creationId xmlns:p14="http://schemas.microsoft.com/office/powerpoint/2010/main" val="33089965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algn="just"/>
            <a:r>
              <a:rPr lang="pt-BR" sz="2900" dirty="0">
                <a:latin typeface="Arial" panose="020B0604020202020204" pitchFamily="34" charset="0"/>
                <a:cs typeface="Arial" panose="020B0604020202020204" pitchFamily="34" charset="0"/>
              </a:rPr>
              <a:t>Os níveis de cortisol no sangue variam durante o dia porque estão relacionados com a atividade diária e a serotonina, que é responsável pela sensação de prazer e de bem-estar.</a:t>
            </a:r>
          </a:p>
          <a:p>
            <a:pPr algn="just"/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900" dirty="0">
                <a:latin typeface="Arial" panose="020B0604020202020204" pitchFamily="34" charset="0"/>
                <a:cs typeface="Arial" panose="020B0604020202020204" pitchFamily="34" charset="0"/>
              </a:rPr>
              <a:t>Assim, os níveis de cortisol basal no sangue, geralmente, são maiores de manhã ao acordar, e depois vão diminuindo ao longo do dia.</a:t>
            </a:r>
          </a:p>
        </p:txBody>
      </p:sp>
    </p:spTree>
    <p:extLst>
      <p:ext uri="{BB962C8B-B14F-4D97-AF65-F5344CB8AC3E}">
        <p14:creationId xmlns:p14="http://schemas.microsoft.com/office/powerpoint/2010/main" val="24354975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904656"/>
          </a:xfrm>
        </p:spPr>
        <p:txBody>
          <a:bodyPr>
            <a:normAutofit/>
          </a:bodyPr>
          <a:lstStyle/>
          <a:p>
            <a:pPr algn="just"/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O cortisol alto no sangue pode originar sintomas como perda de massa muscular, aumento de peso, diminuição de testosterona, lapsos de memoria, diminuição do libido, </a:t>
            </a:r>
            <a:r>
              <a:rPr lang="pt-BR" sz="3000" dirty="0" err="1">
                <a:latin typeface="Arial" panose="020B0604020202020204" pitchFamily="34" charset="0"/>
                <a:cs typeface="Arial" panose="020B0604020202020204" pitchFamily="34" charset="0"/>
              </a:rPr>
              <a:t>menstruacão</a:t>
            </a: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   irregular, dificuldade de aprendizagem.</a:t>
            </a:r>
          </a:p>
          <a:p>
            <a:pPr marL="0" indent="0" algn="just">
              <a:buNone/>
            </a:pPr>
            <a:endParaRPr lang="pt-BR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O cortisol baixo pode originar sintomas de depressão, cansaço, fraqueza, desejo repentino de comer doces.</a:t>
            </a:r>
          </a:p>
        </p:txBody>
      </p:sp>
    </p:spTree>
    <p:extLst>
      <p:ext uri="{BB962C8B-B14F-4D97-AF65-F5344CB8AC3E}">
        <p14:creationId xmlns:p14="http://schemas.microsoft.com/office/powerpoint/2010/main" val="23865402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Mineralocorticoides </a:t>
            </a:r>
          </a:p>
          <a:p>
            <a:pPr algn="just"/>
            <a:endParaRPr lang="pt-BR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Hormônio mais importante: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Aldosterona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 algn="just">
              <a:buNone/>
            </a:pPr>
            <a:endParaRPr lang="pt-B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Realiza a reabsorção de sódio (Na+) e a excreção de potássio (K+) nos rins;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pt-BR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pt-BR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Aumenta a pressão arterial e a volemia (volume de sangue circulante).</a:t>
            </a:r>
          </a:p>
        </p:txBody>
      </p:sp>
    </p:spTree>
    <p:extLst>
      <p:ext uri="{BB962C8B-B14F-4D97-AF65-F5344CB8AC3E}">
        <p14:creationId xmlns:p14="http://schemas.microsoft.com/office/powerpoint/2010/main" val="33899703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algn="just"/>
            <a:r>
              <a:rPr lang="pt-BR" sz="2900" dirty="0" err="1">
                <a:latin typeface="Arial" panose="020B0604020202020204" pitchFamily="34" charset="0"/>
                <a:cs typeface="Arial" panose="020B0604020202020204" pitchFamily="34" charset="0"/>
              </a:rPr>
              <a:t>Aldosterona</a:t>
            </a:r>
            <a:r>
              <a:rPr lang="pt-BR" sz="2900" dirty="0">
                <a:latin typeface="Arial" panose="020B0604020202020204" pitchFamily="34" charset="0"/>
                <a:cs typeface="Arial" panose="020B0604020202020204" pitchFamily="34" charset="0"/>
              </a:rPr>
              <a:t>: Tem como alvo os rins, entre suas principais funções consiste na regulação do balando hídrico corporal e no regulação da pressão arterial através da reabsorção de sódio.</a:t>
            </a:r>
          </a:p>
          <a:p>
            <a:pPr algn="just"/>
            <a:endParaRPr lang="pt-BR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7" name="Picture 3" descr="C:\Users\Usuario\Desktop\linfa\nduaedui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564904"/>
            <a:ext cx="5742638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03416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7500" lnSpcReduction="20000"/>
          </a:bodyPr>
          <a:lstStyle/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Epinefrina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(adrenalina)</a:t>
            </a:r>
          </a:p>
          <a:p>
            <a:pPr marL="0" indent="0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3400" dirty="0">
                <a:latin typeface="Arial" panose="020B0604020202020204" pitchFamily="34" charset="0"/>
                <a:cs typeface="Arial" panose="020B0604020202020204" pitchFamily="34" charset="0"/>
              </a:rPr>
              <a:t>Prepara organismo para enfrentar situações de estresse;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3400" dirty="0">
                <a:latin typeface="Arial" panose="020B0604020202020204" pitchFamily="34" charset="0"/>
                <a:cs typeface="Arial" panose="020B0604020202020204" pitchFamily="34" charset="0"/>
              </a:rPr>
              <a:t>Contração dos vasos sanguíneos (vasoconstrição);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3400" dirty="0">
                <a:latin typeface="Arial" panose="020B0604020202020204" pitchFamily="34" charset="0"/>
                <a:cs typeface="Arial" panose="020B0604020202020204" pitchFamily="34" charset="0"/>
              </a:rPr>
              <a:t>Aumenta a taxa de açúcares no sangue;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3400" dirty="0">
                <a:latin typeface="Arial" panose="020B0604020202020204" pitchFamily="34" charset="0"/>
                <a:cs typeface="Arial" panose="020B0604020202020204" pitchFamily="34" charset="0"/>
              </a:rPr>
              <a:t>Redistribui sangue para os órgãos e músculos. </a:t>
            </a:r>
          </a:p>
          <a:p>
            <a:pPr marL="0" indent="0">
              <a:lnSpc>
                <a:spcPct val="120000"/>
              </a:lnSpc>
              <a:buNone/>
            </a:pP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Norepinefrina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(noradrenalina) </a:t>
            </a:r>
          </a:p>
          <a:p>
            <a:pPr marL="0" indent="0">
              <a:buNone/>
            </a:pPr>
            <a:endParaRPr lang="pt-BR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pt-BR" sz="3400" dirty="0">
                <a:latin typeface="Arial" panose="020B0604020202020204" pitchFamily="34" charset="0"/>
                <a:cs typeface="Arial" panose="020B0604020202020204" pitchFamily="34" charset="0"/>
              </a:rPr>
              <a:t>Atua em conjunto com a </a:t>
            </a:r>
            <a:r>
              <a:rPr lang="pt-BR" sz="3400" dirty="0" err="1">
                <a:latin typeface="Arial" panose="020B0604020202020204" pitchFamily="34" charset="0"/>
                <a:cs typeface="Arial" panose="020B0604020202020204" pitchFamily="34" charset="0"/>
              </a:rPr>
              <a:t>epinefrina</a:t>
            </a:r>
            <a:r>
              <a:rPr lang="pt-BR" sz="3400" dirty="0">
                <a:latin typeface="Arial" panose="020B0604020202020204" pitchFamily="34" charset="0"/>
                <a:cs typeface="Arial" panose="020B0604020202020204" pitchFamily="34" charset="0"/>
              </a:rPr>
              <a:t> nas respostas à situações de estresse.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3400" dirty="0">
                <a:latin typeface="Arial" panose="020B0604020202020204" pitchFamily="34" charset="0"/>
                <a:cs typeface="Arial" panose="020B0604020202020204" pitchFamily="34" charset="0"/>
              </a:rPr>
              <a:t>Acelera os batimentos cardíacos (taquicardia).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3400" dirty="0">
                <a:latin typeface="Arial" panose="020B0604020202020204" pitchFamily="34" charset="0"/>
                <a:cs typeface="Arial" panose="020B0604020202020204" pitchFamily="34" charset="0"/>
              </a:rPr>
              <a:t>Mantém a pressão sanguínea em níveis normais.</a:t>
            </a:r>
          </a:p>
        </p:txBody>
      </p:sp>
    </p:spTree>
    <p:extLst>
      <p:ext uri="{BB962C8B-B14F-4D97-AF65-F5344CB8AC3E}">
        <p14:creationId xmlns:p14="http://schemas.microsoft.com/office/powerpoint/2010/main" val="25410472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Autofit/>
          </a:bodyPr>
          <a:lstStyle/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Taquicardia: o coração dispara e impulsiona mais sangue para as pernas e braços, aumentando a capacidade de correr ou de se exaltar em situações tensas;</a:t>
            </a:r>
          </a:p>
          <a:p>
            <a:pPr marL="0" indent="0" algn="just">
              <a:buNone/>
            </a:pPr>
            <a:endParaRPr lang="pt-BR" sz="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Aumento da frequência respiratória e da taxa de glicose no sangue, liberando mais energia para as células;</a:t>
            </a:r>
          </a:p>
          <a:p>
            <a:pPr marL="0" indent="0" algn="just">
              <a:buNone/>
            </a:pPr>
            <a:endParaRPr lang="pt-BR" sz="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Contração dos vasos sanguíneos da pele, de modo que o organismo envia mais sangue para os músculos esqueléticos e, por isso, ficamos “pálidos de susto” e também “gelados de medo”.</a:t>
            </a:r>
          </a:p>
          <a:p>
            <a:pPr algn="just"/>
            <a:endParaRPr lang="pt-BR" sz="2900" dirty="0"/>
          </a:p>
        </p:txBody>
      </p:sp>
    </p:spTree>
    <p:extLst>
      <p:ext uri="{BB962C8B-B14F-4D97-AF65-F5344CB8AC3E}">
        <p14:creationId xmlns:p14="http://schemas.microsoft.com/office/powerpoint/2010/main" val="41515354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76664"/>
          </a:xfrm>
        </p:spPr>
        <p:txBody>
          <a:bodyPr>
            <a:noAutofit/>
          </a:bodyPr>
          <a:lstStyle/>
          <a:p>
            <a:pPr algn="just"/>
            <a:r>
              <a:rPr lang="pt-BR" dirty="0">
                <a:latin typeface="Arial" pitchFamily="34" charset="0"/>
                <a:cs typeface="Arial" pitchFamily="34" charset="0"/>
              </a:rPr>
              <a:t>Pâncreas</a:t>
            </a:r>
            <a:endParaRPr lang="pt-BR" sz="27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700" dirty="0">
                <a:latin typeface="Arial" pitchFamily="34" charset="0"/>
                <a:cs typeface="Arial" pitchFamily="34" charset="0"/>
              </a:rPr>
              <a:t>O pâncreas é uma glândula mista pois além de hormônios (insulina e o glucagon) produz também o suco pancreático, que é lançado no intestino delgado e desempenha importante papel na digestão;</a:t>
            </a:r>
          </a:p>
          <a:p>
            <a:pPr algn="just"/>
            <a:endParaRPr lang="pt-BR" sz="1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700" dirty="0">
                <a:latin typeface="Arial" pitchFamily="34" charset="0"/>
                <a:cs typeface="Arial" pitchFamily="34" charset="0"/>
              </a:rPr>
              <a:t>A insulina controla a entrada da glicose nas células e o armazenamento no fígado, na forma de glicogênio. A falta ou a baixa produção de insulina provoca o diabetes, doença caracterizada pelo excesso de glicose no sangue (hiperglicemia);</a:t>
            </a:r>
          </a:p>
        </p:txBody>
      </p:sp>
    </p:spTree>
    <p:extLst>
      <p:ext uri="{BB962C8B-B14F-4D97-AF65-F5344CB8AC3E}">
        <p14:creationId xmlns:p14="http://schemas.microsoft.com/office/powerpoint/2010/main" val="3319386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5649491"/>
          </a:xfrm>
        </p:spPr>
        <p:txBody>
          <a:bodyPr/>
          <a:lstStyle/>
          <a:p>
            <a:pPr algn="just"/>
            <a:r>
              <a:rPr lang="pt-BR" dirty="0">
                <a:latin typeface="Arial" pitchFamily="34" charset="0"/>
                <a:cs typeface="Arial" pitchFamily="34" charset="0"/>
              </a:rPr>
              <a:t>Para que tudo em nosso organismo funcione harmonicamente e coordenadamente, possuímos o sistema neuroendócrino. </a:t>
            </a:r>
          </a:p>
          <a:p>
            <a:pPr algn="just"/>
            <a:endParaRPr lang="pt-BR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>
                <a:latin typeface="Arial" pitchFamily="34" charset="0"/>
                <a:cs typeface="Arial" pitchFamily="34" charset="0"/>
              </a:rPr>
              <a:t>A parte neural é comumente chamada sistema nervoso e a endócrina é denominada sistema endócrino ou glandular. </a:t>
            </a:r>
          </a:p>
        </p:txBody>
      </p:sp>
    </p:spTree>
    <p:extLst>
      <p:ext uri="{BB962C8B-B14F-4D97-AF65-F5344CB8AC3E}">
        <p14:creationId xmlns:p14="http://schemas.microsoft.com/office/powerpoint/2010/main" val="41270845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algn="just"/>
            <a:r>
              <a:rPr lang="pt-BR" sz="3000" dirty="0">
                <a:latin typeface="Arial" pitchFamily="34" charset="0"/>
                <a:cs typeface="Arial" pitchFamily="34" charset="0"/>
              </a:rPr>
              <a:t>O glucagon funciona de maneira oposta à insulina. Quando o organismo fica muitas horas sem se alimentar, a taxa de açúcar no sangue cai muito e a pessoa pode ter hipoglicemia, que gera a sensação de fraqueza, tontura, levando, em muitos caso, ao desmaio. Nesse caso o pâncreas produz o glucagon, que age no fígado, estimulando a "quebra" do glicogênio em moléculas de glicose. Por fim, a glicose é enviada para o sangue normalizando a hipoglicemia.</a:t>
            </a:r>
          </a:p>
        </p:txBody>
      </p:sp>
    </p:spTree>
    <p:extLst>
      <p:ext uri="{BB962C8B-B14F-4D97-AF65-F5344CB8AC3E}">
        <p14:creationId xmlns:p14="http://schemas.microsoft.com/office/powerpoint/2010/main" val="19053414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algn="just"/>
            <a:r>
              <a:rPr lang="pt-BR" sz="3400" dirty="0">
                <a:latin typeface="Arial" pitchFamily="34" charset="0"/>
                <a:cs typeface="Arial" pitchFamily="34" charset="0"/>
              </a:rPr>
              <a:t>Timo</a:t>
            </a:r>
          </a:p>
          <a:p>
            <a:pPr algn="just"/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>
                <a:latin typeface="Arial" pitchFamily="34" charset="0"/>
                <a:cs typeface="Arial" pitchFamily="34" charset="0"/>
              </a:rPr>
              <a:t>O timo está situado entre os pulmões, produz um hormônio que atua na defesa do organismo do recém-nascido contra infecções. Nessa fase apresenta volume acentuado, crescendo normalmente até a adolescência, quando começa a atrofiar, na idade adulta diminui de tamanho, pois tem suas funções reduzidas.</a:t>
            </a:r>
          </a:p>
        </p:txBody>
      </p:sp>
    </p:spTree>
    <p:extLst>
      <p:ext uri="{BB962C8B-B14F-4D97-AF65-F5344CB8AC3E}">
        <p14:creationId xmlns:p14="http://schemas.microsoft.com/office/powerpoint/2010/main" val="5156389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3500" dirty="0">
                <a:latin typeface="Arial" pitchFamily="34" charset="0"/>
                <a:cs typeface="Arial" pitchFamily="34" charset="0"/>
              </a:rPr>
              <a:t>Glândulas sexuais</a:t>
            </a:r>
          </a:p>
          <a:p>
            <a:pPr algn="just"/>
            <a:endParaRPr lang="pt-BR" sz="17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As glândulas sexuais são os ovários e os testículos;</a:t>
            </a:r>
          </a:p>
          <a:p>
            <a:pPr algn="just"/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Ambos são estimulados por hormônios produzidos pela hipófise;</a:t>
            </a:r>
          </a:p>
          <a:p>
            <a:pPr algn="just"/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Enquanto os ovários produzem o estrogênio e a progesterona;</a:t>
            </a:r>
          </a:p>
          <a:p>
            <a:pPr marL="0" indent="0" algn="just">
              <a:buNone/>
            </a:pPr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Os testículos produzem diversos hormônios entre ele a testosterona.</a:t>
            </a:r>
          </a:p>
        </p:txBody>
      </p:sp>
    </p:spTree>
    <p:extLst>
      <p:ext uri="{BB962C8B-B14F-4D97-AF65-F5344CB8AC3E}">
        <p14:creationId xmlns:p14="http://schemas.microsoft.com/office/powerpoint/2010/main" val="2121101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>
                <a:latin typeface="Arial" pitchFamily="34" charset="0"/>
                <a:cs typeface="Arial" pitchFamily="34" charset="0"/>
              </a:rPr>
              <a:t>Sempre que alguma área ou órgão de nosso corpo necessita de respostas muito rápidas, em curto espaço de tempo (como andar, pegar objetos e correr), utiliza a via nervosa.</a:t>
            </a:r>
          </a:p>
          <a:p>
            <a:pPr algn="just"/>
            <a:endParaRPr lang="pt-BR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>
                <a:latin typeface="Arial" pitchFamily="34" charset="0"/>
                <a:cs typeface="Arial" pitchFamily="34" charset="0"/>
              </a:rPr>
              <a:t>Quando o organismo requer estímulos contínuos e em maior espaço de tempo (como controlar o crescimento, regular a taxa de açúcar no sangue e a puberdade), utiliza a produção de hormônios pelo sistema endócrino.</a:t>
            </a:r>
          </a:p>
        </p:txBody>
      </p:sp>
    </p:spTree>
    <p:extLst>
      <p:ext uri="{BB962C8B-B14F-4D97-AF65-F5344CB8AC3E}">
        <p14:creationId xmlns:p14="http://schemas.microsoft.com/office/powerpoint/2010/main" val="1180653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algn="just"/>
            <a:r>
              <a:rPr lang="pt-BR" dirty="0">
                <a:latin typeface="Arial" pitchFamily="34" charset="0"/>
                <a:cs typeface="Arial" pitchFamily="34" charset="0"/>
              </a:rPr>
              <a:t>As glândulas formam o sistema endócrino e são órgãos que produzem diversas substancias (secreções). Tais substancias permitem que nosso organismo responda ás variações, mantendo-nos em homeostase, além de promover transformações necessárias ao nosso desenvolvimento.</a:t>
            </a:r>
          </a:p>
          <a:p>
            <a:pPr marL="0" indent="0" algn="just">
              <a:buNone/>
            </a:pP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040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algn="just"/>
            <a:r>
              <a:rPr lang="pt-BR" sz="3100" dirty="0">
                <a:latin typeface="Arial" panose="020B0604020202020204" pitchFamily="34" charset="0"/>
                <a:cs typeface="Arial" panose="020B0604020202020204" pitchFamily="34" charset="0"/>
              </a:rPr>
              <a:t>O sistema endócrino é responsável pelo controle das atividades metabólicas do organismo. Atua a longo prazo, através de sinais químicos, executados por substâncias denominadas hormônios;</a:t>
            </a:r>
          </a:p>
          <a:p>
            <a:pPr marL="0" indent="0" algn="just">
              <a:buNone/>
            </a:pP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100" dirty="0">
                <a:latin typeface="Arial" panose="020B0604020202020204" pitchFamily="34" charset="0"/>
                <a:cs typeface="Arial" panose="020B0604020202020204" pitchFamily="34" charset="0"/>
              </a:rPr>
              <a:t>Hormônios são substâncias produzidas e liberadas por determinadas células de glândulas endócrinas e atuam controlando o funcionamento de alguns órgãos. </a:t>
            </a:r>
          </a:p>
          <a:p>
            <a:pPr marL="0" indent="0" algn="just">
              <a:buNone/>
            </a:pPr>
            <a:endParaRPr lang="pt-BR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426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algn="just"/>
            <a:r>
              <a:rPr lang="pt-BR" sz="2900" dirty="0">
                <a:latin typeface="Arial" panose="020B0604020202020204" pitchFamily="34" charset="0"/>
                <a:cs typeface="Arial" panose="020B0604020202020204" pitchFamily="34" charset="0"/>
              </a:rPr>
              <a:t>A ação do hormônio se dá quando este é lançado através da corrente sanguínea pelas glândulas endócrinas, e assim, chegando ao órgão-alvo, se liga a receptores específicos localizado na superfície das células.</a:t>
            </a:r>
          </a:p>
        </p:txBody>
      </p:sp>
      <p:pic>
        <p:nvPicPr>
          <p:cNvPr id="2051" name="Picture 3" descr="C:\Users\Usuario\Desktop\Sem 65168165168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212976"/>
            <a:ext cx="7920880" cy="3203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3899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29600" cy="432048"/>
          </a:xfrm>
        </p:spPr>
        <p:txBody>
          <a:bodyPr>
            <a:noAutofit/>
          </a:bodyPr>
          <a:lstStyle/>
          <a:p>
            <a:r>
              <a:rPr lang="pt-BR" sz="2800" dirty="0">
                <a:latin typeface="Arial" pitchFamily="34" charset="0"/>
                <a:cs typeface="Arial" pitchFamily="34" charset="0"/>
              </a:rPr>
              <a:t>As glândulas são classificadas de acordo com a forma de eliminar suas secreções;</a:t>
            </a:r>
            <a:br>
              <a:rPr lang="pt-BR" sz="2800" dirty="0">
                <a:latin typeface="Arial" pitchFamily="34" charset="0"/>
                <a:cs typeface="Arial" pitchFamily="34" charset="0"/>
              </a:rPr>
            </a:br>
            <a:br>
              <a:rPr lang="pt-BR" sz="2800" dirty="0"/>
            </a:b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Glândulas exócrinas (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exo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=fora)</a:t>
            </a:r>
          </a:p>
          <a:p>
            <a:pPr marL="0" indent="0" algn="just">
              <a:buNone/>
            </a:pPr>
            <a:endParaRPr lang="pt-BR" sz="13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>
                <a:latin typeface="Arial" pitchFamily="34" charset="0"/>
                <a:cs typeface="Arial" pitchFamily="34" charset="0"/>
              </a:rPr>
              <a:t>As glândula exócrinas são responsáveis de produzir substâncias ou secreções e as enviam para um sistema de canais ou ductos excretores, os quais podem ser internos ou externos, isto é, secretam substâncias para o interior de uma cavidade ou para a superfície do corpo. Estas secreções ou substâncias não são lançadas na corrente sanguínea, mas sim em alguns órgãos ou para o exterior do corpo, como já dito, a partir de ductos;</a:t>
            </a:r>
          </a:p>
        </p:txBody>
      </p:sp>
    </p:spTree>
    <p:extLst>
      <p:ext uri="{BB962C8B-B14F-4D97-AF65-F5344CB8AC3E}">
        <p14:creationId xmlns:p14="http://schemas.microsoft.com/office/powerpoint/2010/main" val="1198148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algn="just"/>
            <a:r>
              <a:rPr lang="pt-BR" dirty="0">
                <a:latin typeface="Arial" pitchFamily="34" charset="0"/>
                <a:cs typeface="Arial" pitchFamily="34" charset="0"/>
              </a:rPr>
              <a:t>Como exemplo de glândulas exócrinas temos:</a:t>
            </a:r>
          </a:p>
          <a:p>
            <a:pPr algn="just"/>
            <a:endParaRPr lang="pt-BR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t-BR" dirty="0">
                <a:latin typeface="Arial" pitchFamily="34" charset="0"/>
                <a:cs typeface="Arial" pitchFamily="34" charset="0"/>
              </a:rPr>
              <a:t>Glândulas salivares;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>
                <a:latin typeface="Arial" pitchFamily="34" charset="0"/>
                <a:cs typeface="Arial" pitchFamily="34" charset="0"/>
              </a:rPr>
              <a:t>Glândulas sudoríparas;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>
                <a:latin typeface="Arial" pitchFamily="34" charset="0"/>
                <a:cs typeface="Arial" pitchFamily="34" charset="0"/>
              </a:rPr>
              <a:t>Glândulas lacrimais;</a:t>
            </a:r>
          </a:p>
          <a:p>
            <a:pPr algn="just">
              <a:buFont typeface="Wingdings" pitchFamily="2" charset="2"/>
              <a:buChar char="Ø"/>
            </a:pPr>
            <a:r>
              <a:rPr lang="pt-BR" dirty="0">
                <a:latin typeface="Arial" pitchFamily="34" charset="0"/>
                <a:cs typeface="Arial" pitchFamily="34" charset="0"/>
              </a:rPr>
              <a:t>Glândulas mamarias.</a:t>
            </a:r>
          </a:p>
        </p:txBody>
      </p:sp>
    </p:spTree>
    <p:extLst>
      <p:ext uri="{BB962C8B-B14F-4D97-AF65-F5344CB8AC3E}">
        <p14:creationId xmlns:p14="http://schemas.microsoft.com/office/powerpoint/2010/main" val="905016938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ilho">
  <a:themeElements>
    <a:clrScheme name="Brilho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Escritório Clássico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rilh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1993</TotalTime>
  <Words>1122</Words>
  <Application>Microsoft Office PowerPoint</Application>
  <PresentationFormat>Apresentação na tela (4:3)</PresentationFormat>
  <Paragraphs>125</Paragraphs>
  <Slides>32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32</vt:i4>
      </vt:variant>
    </vt:vector>
  </HeadingPairs>
  <TitlesOfParts>
    <vt:vector size="37" baseType="lpstr">
      <vt:lpstr>Arial</vt:lpstr>
      <vt:lpstr>Calibri</vt:lpstr>
      <vt:lpstr>Wingdings</vt:lpstr>
      <vt:lpstr>Tema do Office</vt:lpstr>
      <vt:lpstr>Brilho</vt:lpstr>
      <vt:lpstr>Sistema Endócrino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As glândulas são classificadas de acordo com a forma de eliminar suas secreções;  </vt:lpstr>
      <vt:lpstr>Apresentação do PowerPoint</vt:lpstr>
      <vt:lpstr>Apresentação do PowerPoint</vt:lpstr>
      <vt:lpstr>Glândulas endócrinas (endo=dentro)</vt:lpstr>
      <vt:lpstr>Apresentação do PowerPoint</vt:lpstr>
      <vt:lpstr>Glândulas mistas</vt:lpstr>
      <vt:lpstr>Apresentação do PowerPoint</vt:lpstr>
      <vt:lpstr>Hipófise</vt:lpstr>
      <vt:lpstr>Tireoide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Endócrino</dc:title>
  <dc:creator>Usuario</dc:creator>
  <cp:lastModifiedBy>Usuario</cp:lastModifiedBy>
  <cp:revision>30</cp:revision>
  <dcterms:created xsi:type="dcterms:W3CDTF">2014-10-20T22:38:03Z</dcterms:created>
  <dcterms:modified xsi:type="dcterms:W3CDTF">2016-03-22T01:57:17Z</dcterms:modified>
</cp:coreProperties>
</file>