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3" r:id="rId2"/>
    <p:sldId id="294" r:id="rId3"/>
    <p:sldId id="295" r:id="rId4"/>
    <p:sldId id="302" r:id="rId5"/>
    <p:sldId id="304" r:id="rId6"/>
    <p:sldId id="305" r:id="rId7"/>
    <p:sldId id="306" r:id="rId8"/>
    <p:sldId id="313" r:id="rId9"/>
    <p:sldId id="307" r:id="rId10"/>
    <p:sldId id="319" r:id="rId11"/>
    <p:sldId id="308" r:id="rId12"/>
    <p:sldId id="269" r:id="rId13"/>
    <p:sldId id="309" r:id="rId14"/>
    <p:sldId id="310" r:id="rId15"/>
    <p:sldId id="311" r:id="rId16"/>
    <p:sldId id="312" r:id="rId17"/>
    <p:sldId id="314" r:id="rId18"/>
    <p:sldId id="315" r:id="rId19"/>
    <p:sldId id="321" r:id="rId20"/>
    <p:sldId id="320" r:id="rId21"/>
    <p:sldId id="316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22" name="Picture 2" descr="Resultado de imagem para bolsa das agu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358246" cy="6215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28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8184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No período de dilatação, a cada hora, deve ser realizado o controle:</a:t>
            </a:r>
            <a:r>
              <a:rPr lang="pt-BR" b="1" dirty="0"/>
              <a:t>• </a:t>
            </a:r>
            <a:r>
              <a:rPr lang="pt-BR" dirty="0" smtClean="0"/>
              <a:t>dos </a:t>
            </a:r>
            <a:r>
              <a:rPr lang="pt-BR" dirty="0"/>
              <a:t>sinais vitais da parturiente;</a:t>
            </a:r>
            <a:r>
              <a:rPr lang="pt-BR" b="1" dirty="0"/>
              <a:t>• </a:t>
            </a:r>
            <a:r>
              <a:rPr lang="pt-BR" dirty="0" smtClean="0"/>
              <a:t>do BCF;</a:t>
            </a:r>
            <a:r>
              <a:rPr lang="pt-BR" b="1" dirty="0" smtClean="0"/>
              <a:t>• </a:t>
            </a:r>
            <a:r>
              <a:rPr lang="pt-BR" dirty="0"/>
              <a:t>da Dinâmica Uterina (DU), que é o controle das contrações em relação a frequência, intensidade e duração.</a:t>
            </a:r>
          </a:p>
          <a:p>
            <a:r>
              <a:rPr lang="pt-BR" dirty="0"/>
              <a:t>A Dinâmica Uterina é avaliada durante um período de 10 minutos, e assim são feitas as anotações no prontuário: 3/10/30, o que quer dizer: 3 contrações em 10 minutos com duração de 30 segundos cada uma. A DU é avaliada de hora em hora.</a:t>
            </a:r>
          </a:p>
          <a:p>
            <a:r>
              <a:rPr lang="pt-BR" dirty="0"/>
              <a:t>O toque vaginal para avaliação da dilatação do colo do útero é realizado no exame obstétrico inicial e depois de 4 em 4 horas ou quando necessário. Por meio da ausculta dos BCF, da Dinâmica Uterina e do toque vaginal, o profissional que está acompanhando o trabalho de parto avalia se o processo está evoluindo normalmente</a:t>
            </a:r>
          </a:p>
        </p:txBody>
      </p:sp>
    </p:spTree>
    <p:extLst>
      <p:ext uri="{BB962C8B-B14F-4D97-AF65-F5344CB8AC3E}">
        <p14:creationId xmlns:p14="http://schemas.microsoft.com/office/powerpoint/2010/main" val="40125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00B050"/>
                </a:solidFill>
              </a:rPr>
              <a:t>TRABALHO </a:t>
            </a:r>
            <a:r>
              <a:rPr lang="pt-BR" sz="4400" b="1" dirty="0" smtClean="0">
                <a:solidFill>
                  <a:srgbClr val="00B050"/>
                </a:solidFill>
              </a:rPr>
              <a:t>DE PARTO </a:t>
            </a:r>
            <a:r>
              <a:rPr lang="pt-BR" sz="4400" b="1" dirty="0">
                <a:solidFill>
                  <a:srgbClr val="00B050"/>
                </a:solidFill>
              </a:rPr>
              <a:t>ATIVO</a:t>
            </a:r>
            <a:endParaRPr lang="pt-BR" sz="4400" dirty="0">
              <a:solidFill>
                <a:srgbClr val="00B05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1700808"/>
            <a:ext cx="4495800" cy="5074579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SINAIS</a:t>
            </a:r>
          </a:p>
          <a:p>
            <a:r>
              <a:rPr lang="pt-BR" sz="3200" dirty="0"/>
              <a:t>Colo uterino </a:t>
            </a:r>
            <a:r>
              <a:rPr lang="pt-BR" sz="3200" dirty="0" smtClean="0"/>
              <a:t>dilatado (entre </a:t>
            </a:r>
            <a:r>
              <a:rPr lang="pt-BR" sz="3200" dirty="0"/>
              <a:t>4 </a:t>
            </a:r>
            <a:r>
              <a:rPr lang="pt-BR" sz="3200" dirty="0" smtClean="0"/>
              <a:t> a 8 cm), com apagamento </a:t>
            </a:r>
            <a:r>
              <a:rPr lang="pt-BR" sz="3200" dirty="0"/>
              <a:t>total ou 5 </a:t>
            </a:r>
            <a:r>
              <a:rPr lang="pt-BR" sz="3200" dirty="0" smtClean="0"/>
              <a:t>cm independente </a:t>
            </a:r>
            <a:r>
              <a:rPr lang="pt-BR" sz="3200" dirty="0"/>
              <a:t>do apagamento</a:t>
            </a:r>
            <a:r>
              <a:rPr lang="pt-BR" sz="3200" dirty="0" smtClean="0"/>
              <a:t>.</a:t>
            </a:r>
          </a:p>
          <a:p>
            <a:r>
              <a:rPr lang="pt-BR" sz="3200" dirty="0" smtClean="0"/>
              <a:t>Esta fase dura entre 3 e 4 horas em mães primigestas.</a:t>
            </a:r>
            <a:endParaRPr lang="pt-BR" sz="32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495800" cy="5074579"/>
          </a:xfrm>
        </p:spPr>
        <p:txBody>
          <a:bodyPr/>
          <a:lstStyle/>
          <a:p>
            <a:r>
              <a:rPr lang="pt-BR" sz="3200" b="1" dirty="0" smtClean="0"/>
              <a:t>CONDUTAS</a:t>
            </a:r>
          </a:p>
          <a:p>
            <a:r>
              <a:rPr lang="pt-BR" sz="3200" dirty="0"/>
              <a:t>O </a:t>
            </a:r>
            <a:r>
              <a:rPr lang="pt-BR" sz="3200" dirty="0" err="1"/>
              <a:t>partograma</a:t>
            </a:r>
            <a:r>
              <a:rPr lang="pt-BR" sz="3200" dirty="0"/>
              <a:t> deve ser aberto quando </a:t>
            </a:r>
            <a:r>
              <a:rPr lang="pt-BR" sz="3200" dirty="0" smtClean="0"/>
              <a:t>se identificar </a:t>
            </a:r>
            <a:r>
              <a:rPr lang="pt-BR" sz="3200" dirty="0"/>
              <a:t>dilatação cervical de 6 cm.</a:t>
            </a:r>
            <a:endParaRPr lang="pt-BR" sz="3200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598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r>
              <a:rPr lang="pt-BR" dirty="0" smtClean="0"/>
              <a:t>A admissão na maternidade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507288" cy="5161760"/>
          </a:xfrm>
        </p:spPr>
        <p:txBody>
          <a:bodyPr/>
          <a:lstStyle/>
          <a:p>
            <a:r>
              <a:rPr lang="pt-BR" sz="3200" dirty="0" smtClean="0"/>
              <a:t>Sinais vitais;</a:t>
            </a:r>
          </a:p>
          <a:p>
            <a:r>
              <a:rPr lang="pt-BR" sz="3200" dirty="0" err="1" smtClean="0"/>
              <a:t>Anamnese</a:t>
            </a:r>
            <a:r>
              <a:rPr lang="pt-BR" sz="3200" dirty="0" smtClean="0"/>
              <a:t>;</a:t>
            </a:r>
          </a:p>
          <a:p>
            <a:r>
              <a:rPr lang="pt-BR" sz="3200" dirty="0" smtClean="0"/>
              <a:t>Cálculo da idade </a:t>
            </a:r>
          </a:p>
          <a:p>
            <a:pPr marL="109728" indent="0">
              <a:buNone/>
            </a:pPr>
            <a:r>
              <a:rPr lang="pt-BR" sz="3200" dirty="0"/>
              <a:t> </a:t>
            </a:r>
            <a:r>
              <a:rPr lang="pt-BR" sz="3200" dirty="0" smtClean="0"/>
              <a:t>   gestacional;</a:t>
            </a:r>
          </a:p>
          <a:p>
            <a:r>
              <a:rPr lang="pt-BR" sz="3200" dirty="0" smtClean="0"/>
              <a:t>Ausculta dos batimentos </a:t>
            </a:r>
          </a:p>
          <a:p>
            <a:pPr>
              <a:buNone/>
            </a:pPr>
            <a:r>
              <a:rPr lang="pt-BR" sz="3200" dirty="0" smtClean="0"/>
              <a:t>   </a:t>
            </a:r>
            <a:r>
              <a:rPr lang="pt-BR" sz="3200" dirty="0" err="1" smtClean="0"/>
              <a:t>cardiofetais</a:t>
            </a:r>
            <a:r>
              <a:rPr lang="pt-BR" sz="3200" dirty="0" smtClean="0"/>
              <a:t>;</a:t>
            </a:r>
          </a:p>
          <a:p>
            <a:r>
              <a:rPr lang="pt-BR" sz="3200" dirty="0" smtClean="0"/>
              <a:t>Dinâmica uterina;</a:t>
            </a:r>
          </a:p>
          <a:p>
            <a:r>
              <a:rPr lang="pt-BR" sz="3200" dirty="0" smtClean="0"/>
              <a:t>Medida do fundo uterino;</a:t>
            </a:r>
          </a:p>
          <a:p>
            <a:r>
              <a:rPr lang="pt-BR" sz="3200" dirty="0" smtClean="0"/>
              <a:t>Toque vaginal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Picture 2" descr="Resultado de imagem para gestante com a enfermag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643183"/>
            <a:ext cx="3643306" cy="4214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CONDUTA NA ADMISSÃO DA PACIENTE EM TRABALHO DE PARTO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86916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ANAMNESE</a:t>
            </a:r>
            <a:r>
              <a:rPr lang="pt-BR" sz="3200" b="1" dirty="0"/>
              <a:t>:</a:t>
            </a:r>
          </a:p>
          <a:p>
            <a:r>
              <a:rPr lang="pt-BR" sz="3200" dirty="0" smtClean="0"/>
              <a:t>escuta </a:t>
            </a:r>
            <a:r>
              <a:rPr lang="pt-BR" sz="3200" dirty="0"/>
              <a:t>qualificada sobre as queixas da paciente, história da gestação, </a:t>
            </a:r>
            <a:r>
              <a:rPr lang="pt-BR" sz="3200" dirty="0" smtClean="0"/>
              <a:t>passado obstétrico</a:t>
            </a:r>
            <a:r>
              <a:rPr lang="pt-BR" sz="3200" dirty="0"/>
              <a:t>, patologias associadas, uso de medicamentos, grupo sanguíneo, movimentação fetal, </a:t>
            </a:r>
            <a:r>
              <a:rPr lang="pt-BR" sz="3200" dirty="0" smtClean="0"/>
              <a:t>DUM, menstruação</a:t>
            </a:r>
            <a:r>
              <a:rPr lang="pt-BR" sz="3200" dirty="0"/>
              <a:t>, etc. </a:t>
            </a:r>
            <a:endParaRPr lang="pt-BR" sz="3200" dirty="0" smtClean="0"/>
          </a:p>
          <a:p>
            <a:r>
              <a:rPr lang="pt-BR" sz="3200" dirty="0" smtClean="0"/>
              <a:t>Muitas </a:t>
            </a:r>
            <a:r>
              <a:rPr lang="pt-BR" sz="3200" dirty="0"/>
              <a:t>dessas informações podem ser obtidas e/ou complementadas através do cartão </a:t>
            </a:r>
            <a:r>
              <a:rPr lang="pt-BR" sz="3200" dirty="0" smtClean="0"/>
              <a:t>da gestante.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4239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CONDUTA NA ADMISSÃO DA PACIENTE EM TRABALHO DE PARTO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988840"/>
            <a:ext cx="8363272" cy="4585696"/>
          </a:xfrm>
        </p:spPr>
        <p:txBody>
          <a:bodyPr>
            <a:normAutofit/>
          </a:bodyPr>
          <a:lstStyle/>
          <a:p>
            <a:r>
              <a:rPr lang="pt-BR" sz="4000" b="1" dirty="0" smtClean="0"/>
              <a:t>EXAME FÍSICO - </a:t>
            </a:r>
            <a:r>
              <a:rPr lang="pt-BR" sz="4000" dirty="0" smtClean="0"/>
              <a:t>Deve </a:t>
            </a:r>
            <a:r>
              <a:rPr lang="pt-BR" sz="4000" dirty="0"/>
              <a:t>incluir:</a:t>
            </a:r>
          </a:p>
          <a:p>
            <a:r>
              <a:rPr lang="pt-BR" sz="4000" dirty="0" smtClean="0"/>
              <a:t>Ausculta </a:t>
            </a:r>
            <a:r>
              <a:rPr lang="pt-BR" sz="4000" dirty="0" err="1" smtClean="0"/>
              <a:t>cardio-pulmonar</a:t>
            </a:r>
            <a:endParaRPr lang="pt-BR" sz="4000" dirty="0"/>
          </a:p>
          <a:p>
            <a:r>
              <a:rPr lang="pt-BR" sz="4000" dirty="0" smtClean="0"/>
              <a:t>Verificação </a:t>
            </a:r>
            <a:r>
              <a:rPr lang="pt-BR" sz="4000" dirty="0"/>
              <a:t>dos sinais vitais (pressão arterial, pulso arterial e temperatura)</a:t>
            </a:r>
          </a:p>
          <a:p>
            <a:r>
              <a:rPr lang="pt-BR" sz="4000" dirty="0" smtClean="0"/>
              <a:t>Pesquisa </a:t>
            </a:r>
            <a:r>
              <a:rPr lang="pt-BR" sz="4000" dirty="0"/>
              <a:t>de palidez </a:t>
            </a:r>
            <a:r>
              <a:rPr lang="pt-BR" sz="4000" dirty="0" err="1"/>
              <a:t>cutâneo-mucosa</a:t>
            </a:r>
            <a:r>
              <a:rPr lang="pt-BR" sz="4000" dirty="0" smtClean="0"/>
              <a:t>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13941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pt-BR" b="1" dirty="0" smtClean="0"/>
              <a:t>EXAME </a:t>
            </a:r>
            <a:r>
              <a:rPr lang="pt-BR" b="1" dirty="0"/>
              <a:t>OBSTÉTRICO:</a:t>
            </a:r>
          </a:p>
          <a:p>
            <a:r>
              <a:rPr lang="pt-BR" dirty="0" smtClean="0"/>
              <a:t>Manobras </a:t>
            </a:r>
            <a:r>
              <a:rPr lang="pt-BR" dirty="0"/>
              <a:t>de </a:t>
            </a:r>
            <a:r>
              <a:rPr lang="pt-BR" dirty="0" err="1"/>
              <a:t>Leopold</a:t>
            </a:r>
            <a:r>
              <a:rPr lang="pt-BR" dirty="0"/>
              <a:t>, evidenciando-se fundo uterino, situação, posição e apresentação fetais, </a:t>
            </a:r>
            <a:r>
              <a:rPr lang="pt-BR" dirty="0" smtClean="0"/>
              <a:t>e presença </a:t>
            </a:r>
            <a:r>
              <a:rPr lang="pt-BR" dirty="0"/>
              <a:t>de insinuação do polo fetal.</a:t>
            </a:r>
          </a:p>
          <a:p>
            <a:r>
              <a:rPr lang="pt-BR" dirty="0" smtClean="0"/>
              <a:t>Mensuração </a:t>
            </a:r>
            <a:r>
              <a:rPr lang="pt-BR" dirty="0"/>
              <a:t>da </a:t>
            </a:r>
            <a:r>
              <a:rPr lang="pt-BR" dirty="0" smtClean="0"/>
              <a:t>AU</a:t>
            </a:r>
            <a:endParaRPr lang="pt-BR" dirty="0"/>
          </a:p>
          <a:p>
            <a:r>
              <a:rPr lang="pt-BR" dirty="0" smtClean="0"/>
              <a:t>Ausculta dos BCF</a:t>
            </a:r>
            <a:endParaRPr lang="pt-BR" dirty="0"/>
          </a:p>
          <a:p>
            <a:r>
              <a:rPr lang="pt-BR" dirty="0" smtClean="0"/>
              <a:t>Toque </a:t>
            </a:r>
            <a:r>
              <a:rPr lang="pt-BR" dirty="0"/>
              <a:t>vaginal (já realizado no momento do diagnóstico) evidenciando- se grau de </a:t>
            </a:r>
            <a:r>
              <a:rPr lang="pt-BR" dirty="0" smtClean="0"/>
              <a:t>dilatação, apagamento </a:t>
            </a:r>
            <a:r>
              <a:rPr lang="pt-BR" dirty="0"/>
              <a:t>e posição do colo uterino, formação da bolsa das águas, tipo de apresentação, variedade </a:t>
            </a:r>
            <a:r>
              <a:rPr lang="pt-BR" dirty="0" smtClean="0"/>
              <a:t>de posição </a:t>
            </a:r>
            <a:r>
              <a:rPr lang="pt-BR" dirty="0"/>
              <a:t>fetal e grau de deflexão do polo cefálico (caso haja).</a:t>
            </a:r>
          </a:p>
          <a:p>
            <a:r>
              <a:rPr lang="pt-BR" dirty="0" smtClean="0"/>
              <a:t>Avaliar </a:t>
            </a:r>
            <a:r>
              <a:rPr lang="pt-BR" dirty="0"/>
              <a:t>atividade uterina descrevendo-se sua intensidade, frequência, duração e regularidade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6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pt-BR" sz="3600" b="1" dirty="0" err="1" smtClean="0"/>
              <a:t>Obs</a:t>
            </a:r>
            <a:r>
              <a:rPr lang="pt-BR" sz="3600" dirty="0"/>
              <a:t>: nos casos em que houver suspeita de </a:t>
            </a:r>
            <a:r>
              <a:rPr lang="pt-BR" sz="3600" dirty="0" err="1"/>
              <a:t>amniorrexe</a:t>
            </a:r>
            <a:r>
              <a:rPr lang="pt-BR" sz="3600" dirty="0"/>
              <a:t> prematura ou placentação anômala, o toque vaginal deve </a:t>
            </a:r>
            <a:r>
              <a:rPr lang="pt-BR" sz="3600" dirty="0" smtClean="0"/>
              <a:t>ser postergado</a:t>
            </a:r>
            <a:r>
              <a:rPr lang="pt-BR" sz="3600" dirty="0"/>
              <a:t>; realizando-se, de imediato, o exame especular. Evita-se, dessa forma, o risco de infecção ascendente </a:t>
            </a:r>
            <a:r>
              <a:rPr lang="pt-BR" sz="3600" dirty="0" smtClean="0"/>
              <a:t>na primeira </a:t>
            </a:r>
            <a:r>
              <a:rPr lang="pt-BR" sz="3600" dirty="0"/>
              <a:t>suspeita, descartando-se ainda o prolapso de cordão umbilical, e STV e/ou hemorragia no segundo caso.</a:t>
            </a:r>
          </a:p>
        </p:txBody>
      </p:sp>
    </p:spTree>
    <p:extLst>
      <p:ext uri="{BB962C8B-B14F-4D97-AF65-F5344CB8AC3E}">
        <p14:creationId xmlns:p14="http://schemas.microsoft.com/office/powerpoint/2010/main" val="154728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507288" cy="5737824"/>
          </a:xfrm>
        </p:spPr>
        <p:txBody>
          <a:bodyPr>
            <a:normAutofit/>
          </a:bodyPr>
          <a:lstStyle/>
          <a:p>
            <a:r>
              <a:rPr lang="pt-BR" sz="3600" b="1" dirty="0"/>
              <a:t>D. MEDIDAS GERAIS:</a:t>
            </a:r>
          </a:p>
          <a:p>
            <a:r>
              <a:rPr lang="pt-BR" sz="3600" dirty="0"/>
              <a:t>» Abertura do </a:t>
            </a:r>
            <a:r>
              <a:rPr lang="pt-BR" sz="3600" dirty="0" err="1"/>
              <a:t>partograma</a:t>
            </a:r>
            <a:endParaRPr lang="pt-BR" sz="3600" dirty="0"/>
          </a:p>
          <a:p>
            <a:r>
              <a:rPr lang="pt-BR" sz="3600" dirty="0"/>
              <a:t>Nas pacientes em trabalho de parto na fase ativa, deve-se proceder à abertura do </a:t>
            </a:r>
            <a:r>
              <a:rPr lang="pt-BR" sz="3600" dirty="0" err="1" smtClean="0"/>
              <a:t>partograma</a:t>
            </a:r>
            <a:r>
              <a:rPr lang="pt-BR" sz="3600" dirty="0"/>
              <a:t> </a:t>
            </a:r>
            <a:r>
              <a:rPr lang="pt-BR" sz="3600" dirty="0" smtClean="0"/>
              <a:t>(após 6 cm </a:t>
            </a:r>
            <a:r>
              <a:rPr lang="pt-BR" sz="3600" dirty="0"/>
              <a:t>de dilatação) descrevendo-se, nos devidos espaços, uma gama de informações úteis </a:t>
            </a:r>
            <a:r>
              <a:rPr lang="pt-BR" sz="3600" dirty="0" smtClean="0"/>
              <a:t>no acompanhamento </a:t>
            </a:r>
            <a:r>
              <a:rPr lang="pt-BR" sz="3600" dirty="0"/>
              <a:t>do TP, já obtidas durante a propedêutica de admissão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987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» Tricotomia pubiana</a:t>
            </a:r>
          </a:p>
          <a:p>
            <a:r>
              <a:rPr lang="pt-BR" sz="4000" dirty="0"/>
              <a:t>Não há evidências científicas que recomendem sua utilização de rotina em mulheres em </a:t>
            </a:r>
            <a:r>
              <a:rPr lang="pt-BR" sz="4000" dirty="0" smtClean="0"/>
              <a:t>trabalho de </a:t>
            </a:r>
            <a:r>
              <a:rPr lang="pt-BR" sz="4000" dirty="0"/>
              <a:t>parto, não sendo observado, diminuição no risco de infecção com seu uso rotineiro.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303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rmAutofit lnSpcReduction="1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» </a:t>
            </a:r>
            <a:r>
              <a:rPr lang="pt-BR" sz="3600" b="1" dirty="0">
                <a:solidFill>
                  <a:srgbClr val="FF0000"/>
                </a:solidFill>
              </a:rPr>
              <a:t>Clister evacuativo</a:t>
            </a:r>
          </a:p>
          <a:p>
            <a:r>
              <a:rPr lang="pt-BR" sz="3600" dirty="0"/>
              <a:t>Assim como na tricotomia pubiana, trabalhos recentes demonstraram não haver evidências </a:t>
            </a:r>
            <a:r>
              <a:rPr lang="pt-BR" sz="3600" dirty="0" smtClean="0"/>
              <a:t>que recomendem </a:t>
            </a:r>
            <a:r>
              <a:rPr lang="pt-BR" sz="3600" dirty="0"/>
              <a:t>sua utilização de rotina, não se observando diminuição nas taxas de infecção </a:t>
            </a:r>
            <a:r>
              <a:rPr lang="pt-BR" sz="3600" dirty="0" smtClean="0"/>
              <a:t>puerperal.</a:t>
            </a:r>
            <a:endParaRPr lang="pt-BR" sz="3600" dirty="0"/>
          </a:p>
          <a:p>
            <a:r>
              <a:rPr lang="pt-BR" sz="3600" b="1" dirty="0" smtClean="0">
                <a:solidFill>
                  <a:srgbClr val="FF0000"/>
                </a:solidFill>
              </a:rPr>
              <a:t>» </a:t>
            </a:r>
            <a:r>
              <a:rPr lang="pt-BR" sz="3600" b="1" dirty="0">
                <a:solidFill>
                  <a:srgbClr val="FF0000"/>
                </a:solidFill>
              </a:rPr>
              <a:t>Higienização da paciente</a:t>
            </a:r>
          </a:p>
          <a:p>
            <a:r>
              <a:rPr lang="pt-BR" sz="3600" dirty="0"/>
              <a:t>Deve ser realizada na forma de banho geral, desde que não se encontre em estágio avançado </a:t>
            </a:r>
            <a:r>
              <a:rPr lang="pt-BR" sz="3600" dirty="0" smtClean="0"/>
              <a:t>de dilatação </a:t>
            </a:r>
            <a:r>
              <a:rPr lang="pt-BR" sz="3600" dirty="0"/>
              <a:t>cervical.</a:t>
            </a:r>
          </a:p>
          <a:p>
            <a:pPr marL="109728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064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900" b="1" dirty="0" smtClean="0">
                <a:solidFill>
                  <a:srgbClr val="FF0000"/>
                </a:solidFill>
              </a:rPr>
              <a:t>RUPTURA DAS MEMBRANAS</a:t>
            </a:r>
            <a:br>
              <a:rPr lang="pt-BR" sz="4900" b="1" dirty="0" smtClean="0">
                <a:solidFill>
                  <a:srgbClr val="FF0000"/>
                </a:solidFill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4000" dirty="0" smtClean="0"/>
              <a:t>A </a:t>
            </a:r>
            <a:r>
              <a:rPr lang="pt-BR" sz="4000" dirty="0" err="1" smtClean="0"/>
              <a:t>amniotomia</a:t>
            </a:r>
            <a:r>
              <a:rPr lang="pt-BR" sz="4000" dirty="0" smtClean="0"/>
              <a:t> é oportuna, com 8 cm de dilatação ou mais.  </a:t>
            </a:r>
            <a:r>
              <a:rPr lang="pt-BR" sz="4000" dirty="0"/>
              <a:t>S</a:t>
            </a:r>
            <a:r>
              <a:rPr lang="pt-BR" sz="4000" dirty="0" smtClean="0"/>
              <a:t>ua ruptura precoce pode atrapalhar o trabalho de parto, levando a formação de bossa sanguinolenta no pólo cefálico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7928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» </a:t>
            </a:r>
            <a:r>
              <a:rPr lang="pt-BR" sz="2400" b="1" dirty="0">
                <a:solidFill>
                  <a:srgbClr val="FF0000"/>
                </a:solidFill>
              </a:rPr>
              <a:t>Utilização de vestes apropriadas</a:t>
            </a:r>
          </a:p>
          <a:p>
            <a:r>
              <a:rPr lang="pt-BR" sz="2400" dirty="0"/>
              <a:t>Troca das roupas da paciente pela bata do serviço, ainda na admissão.</a:t>
            </a:r>
          </a:p>
          <a:p>
            <a:r>
              <a:rPr lang="pt-BR" sz="2400" b="1" dirty="0">
                <a:solidFill>
                  <a:srgbClr val="FF0000"/>
                </a:solidFill>
              </a:rPr>
              <a:t>» Restrição alimentar</a:t>
            </a:r>
          </a:p>
          <a:p>
            <a:r>
              <a:rPr lang="pt-BR" sz="2400" dirty="0"/>
              <a:t>Grávidas encaminhadas de volta à sua residência, na fase latente do TP, com baixo risco </a:t>
            </a:r>
            <a:r>
              <a:rPr lang="pt-BR" sz="2400" dirty="0" smtClean="0"/>
              <a:t>para parto </a:t>
            </a:r>
            <a:r>
              <a:rPr lang="pt-BR" sz="2400" dirty="0"/>
              <a:t>abdominal, devem ser orientadas a ingerir apenas alimentos leves.</a:t>
            </a:r>
          </a:p>
          <a:p>
            <a:r>
              <a:rPr lang="pt-BR" sz="2400" dirty="0"/>
              <a:t>As internadas no início da fase ativa, com baixo risco para </a:t>
            </a:r>
            <a:r>
              <a:rPr lang="pt-BR" sz="2400" dirty="0" smtClean="0"/>
              <a:t>parto cesariano</a:t>
            </a:r>
            <a:r>
              <a:rPr lang="pt-BR" sz="2400" dirty="0"/>
              <a:t>, podem ingerir </a:t>
            </a:r>
            <a:r>
              <a:rPr lang="pt-BR" sz="2400" dirty="0" smtClean="0"/>
              <a:t>líquidos claros </a:t>
            </a:r>
            <a:r>
              <a:rPr lang="pt-BR" sz="2400" dirty="0"/>
              <a:t>(água, chá, </a:t>
            </a:r>
            <a:r>
              <a:rPr lang="pt-BR" sz="2400" dirty="0" smtClean="0"/>
              <a:t>sucos), suspendendo-se </a:t>
            </a:r>
            <a:r>
              <a:rPr lang="pt-BR" sz="2400" dirty="0"/>
              <a:t>a dieta na presença de intercorrências. O uso de </a:t>
            </a:r>
            <a:r>
              <a:rPr lang="pt-BR" sz="2400" dirty="0" smtClean="0"/>
              <a:t>alimentação à </a:t>
            </a:r>
            <a:r>
              <a:rPr lang="pt-BR" sz="2400" dirty="0"/>
              <a:t>base de laticínios está sempre proscrito.</a:t>
            </a:r>
          </a:p>
          <a:p>
            <a:r>
              <a:rPr lang="pt-BR" sz="2400" dirty="0"/>
              <a:t>Nas gestantes de risco elevado e/ou com possibilidade de parto cesariano, é </a:t>
            </a:r>
            <a:r>
              <a:rPr lang="pt-BR" sz="2400" dirty="0" smtClean="0"/>
              <a:t>contraindicado qualquer </a:t>
            </a:r>
            <a:r>
              <a:rPr lang="pt-BR" sz="2400" dirty="0"/>
              <a:t>tipo de alimentação, mantendo-se o estado de jejum.</a:t>
            </a:r>
          </a:p>
          <a:p>
            <a:r>
              <a:rPr lang="pt-BR" sz="2400" dirty="0"/>
              <a:t>E</a:t>
            </a:r>
            <a:r>
              <a:rPr lang="pt-BR" sz="2400" dirty="0" smtClean="0"/>
              <a:t>m </a:t>
            </a:r>
            <a:r>
              <a:rPr lang="pt-BR" sz="2400" dirty="0"/>
              <a:t>todos os casos, prevalece o bom senso do obstetra e do anestesista, </a:t>
            </a:r>
            <a:r>
              <a:rPr lang="pt-BR" sz="2400" dirty="0" smtClean="0"/>
              <a:t>na hora </a:t>
            </a:r>
            <a:r>
              <a:rPr lang="pt-BR" sz="2400" dirty="0"/>
              <a:t>de manter ou não o jejum. O jejum de rotina não é recomendado em pacientes de baixo </a:t>
            </a:r>
            <a:r>
              <a:rPr lang="pt-BR" sz="2400" dirty="0" smtClean="0"/>
              <a:t>risco.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1262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593808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EXAMES </a:t>
            </a:r>
            <a:r>
              <a:rPr lang="pt-BR" sz="3600" b="1" dirty="0"/>
              <a:t>LABORATORIAIS:</a:t>
            </a:r>
          </a:p>
          <a:p>
            <a:r>
              <a:rPr lang="pt-BR" sz="3600" dirty="0"/>
              <a:t>» Verificar </a:t>
            </a:r>
            <a:r>
              <a:rPr lang="pt-BR" sz="3600" dirty="0" err="1"/>
              <a:t>tipagem</a:t>
            </a:r>
            <a:r>
              <a:rPr lang="pt-BR" sz="3600" dirty="0"/>
              <a:t> sanguínea realizada no pré-natal. Solicitar ABO/Rh na admissão se não </a:t>
            </a:r>
            <a:r>
              <a:rPr lang="pt-BR" sz="3600" dirty="0" smtClean="0"/>
              <a:t>há registro </a:t>
            </a:r>
            <a:r>
              <a:rPr lang="pt-BR" sz="3600" dirty="0"/>
              <a:t>no cartão de pré-natal ou se gestante Rh negativo.</a:t>
            </a:r>
          </a:p>
          <a:p>
            <a:r>
              <a:rPr lang="pt-BR" sz="3600" dirty="0"/>
              <a:t>» Oferecer teste rápido para HIV e Sífilis.</a:t>
            </a:r>
          </a:p>
        </p:txBody>
      </p:sp>
    </p:spTree>
    <p:extLst>
      <p:ext uri="{BB962C8B-B14F-4D97-AF65-F5344CB8AC3E}">
        <p14:creationId xmlns:p14="http://schemas.microsoft.com/office/powerpoint/2010/main" val="20101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1746" name="Picture 2" descr="Resultado de imagem para bolsa ro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4071966" cy="6572272"/>
          </a:xfrm>
          <a:prstGeom prst="rect">
            <a:avLst/>
          </a:prstGeom>
          <a:noFill/>
        </p:spPr>
      </p:pic>
      <p:pic>
        <p:nvPicPr>
          <p:cNvPr id="31748" name="Picture 4" descr="Resultado de imagem para bolsa ro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28604"/>
            <a:ext cx="4714876" cy="6429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Diagnóstico e conduta no trabalho de </a:t>
            </a:r>
            <a:r>
              <a:rPr lang="pt-BR" b="1" dirty="0" smtClean="0">
                <a:solidFill>
                  <a:srgbClr val="FF0000"/>
                </a:solidFill>
              </a:rPr>
              <a:t>parto 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 1º PERÍODO: DILATAÇÃO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 É o período que se inicia com contrações regulares passando por contrações mais intensas e dolorosas terminando com o apagamento e completa dilatação.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499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TRABALHO </a:t>
            </a:r>
            <a:r>
              <a:rPr lang="pt-BR" b="1" dirty="0" smtClean="0">
                <a:solidFill>
                  <a:srgbClr val="FF0000"/>
                </a:solidFill>
              </a:rPr>
              <a:t>DE PARTO </a:t>
            </a:r>
            <a:r>
              <a:rPr lang="pt-BR" b="1" dirty="0">
                <a:solidFill>
                  <a:srgbClr val="FF0000"/>
                </a:solidFill>
              </a:rPr>
              <a:t>LATENTE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495800" cy="5362611"/>
          </a:xfrm>
        </p:spPr>
        <p:txBody>
          <a:bodyPr>
            <a:normAutofit fontScale="92500"/>
          </a:bodyPr>
          <a:lstStyle/>
          <a:p>
            <a:r>
              <a:rPr lang="pt-BR" sz="2400" b="1" dirty="0" smtClean="0"/>
              <a:t>SINAIS</a:t>
            </a:r>
          </a:p>
          <a:p>
            <a:r>
              <a:rPr lang="pt-BR" sz="2400" dirty="0"/>
              <a:t>Aumento gradual da </a:t>
            </a:r>
            <a:r>
              <a:rPr lang="pt-BR" sz="2400" dirty="0" smtClean="0"/>
              <a:t>atividade uterina </a:t>
            </a:r>
            <a:r>
              <a:rPr lang="pt-BR" sz="2400" dirty="0"/>
              <a:t>– contrações </a:t>
            </a:r>
            <a:r>
              <a:rPr lang="pt-BR" sz="2400" dirty="0" smtClean="0"/>
              <a:t>fracas, com ritmo irregular</a:t>
            </a:r>
            <a:r>
              <a:rPr lang="pt-BR" sz="2400" dirty="0"/>
              <a:t>, </a:t>
            </a:r>
            <a:r>
              <a:rPr lang="pt-BR" sz="2400" dirty="0" smtClean="0"/>
              <a:t> que duram 15 a 30 segundos cada uma, com uma </a:t>
            </a:r>
            <a:r>
              <a:rPr lang="pt-BR" sz="2400" dirty="0" err="1" smtClean="0"/>
              <a:t>frequencia</a:t>
            </a:r>
            <a:r>
              <a:rPr lang="pt-BR" sz="2400" dirty="0" smtClean="0"/>
              <a:t> de 2 a 3 em 10 minutos, por </a:t>
            </a:r>
            <a:r>
              <a:rPr lang="pt-BR" sz="2400" dirty="0"/>
              <a:t>vezes dolorosas.</a:t>
            </a:r>
          </a:p>
          <a:p>
            <a:r>
              <a:rPr lang="pt-BR" sz="2400" dirty="0"/>
              <a:t>Pode haver </a:t>
            </a:r>
            <a:r>
              <a:rPr lang="pt-BR" sz="2400" dirty="0" smtClean="0"/>
              <a:t>alguma modificação </a:t>
            </a:r>
            <a:r>
              <a:rPr lang="pt-BR" sz="2400" dirty="0"/>
              <a:t>cervical, </a:t>
            </a:r>
            <a:r>
              <a:rPr lang="pt-BR" sz="2400" dirty="0" smtClean="0"/>
              <a:t>incluindo apagamento </a:t>
            </a:r>
            <a:r>
              <a:rPr lang="pt-BR" sz="2400" dirty="0"/>
              <a:t>e dilatação até </a:t>
            </a:r>
            <a:r>
              <a:rPr lang="pt-BR" sz="2400" dirty="0" smtClean="0"/>
              <a:t>3-4 cm. </a:t>
            </a:r>
          </a:p>
          <a:p>
            <a:r>
              <a:rPr lang="pt-BR" sz="2400" dirty="0" smtClean="0"/>
              <a:t>Dura em média </a:t>
            </a:r>
            <a:r>
              <a:rPr lang="pt-BR" sz="2400" dirty="0"/>
              <a:t>8 </a:t>
            </a:r>
            <a:r>
              <a:rPr lang="pt-BR" sz="2400" dirty="0" smtClean="0"/>
              <a:t>horas nas primíparas e de 3 a 5 nas multíparas.</a:t>
            </a:r>
            <a:endParaRPr lang="pt-BR" sz="2400" dirty="0"/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495800" cy="5362611"/>
          </a:xfrm>
        </p:spPr>
        <p:txBody>
          <a:bodyPr>
            <a:normAutofit fontScale="92500"/>
          </a:bodyPr>
          <a:lstStyle/>
          <a:p>
            <a:r>
              <a:rPr lang="pt-BR" sz="2200" b="1" dirty="0" smtClean="0"/>
              <a:t>CONDUTAS</a:t>
            </a:r>
          </a:p>
          <a:p>
            <a:r>
              <a:rPr lang="pt-BR" sz="2200" dirty="0"/>
              <a:t>Realizar registro de </a:t>
            </a:r>
            <a:r>
              <a:rPr lang="pt-BR" sz="2200" dirty="0" smtClean="0"/>
              <a:t>exame obstétrico</a:t>
            </a:r>
            <a:r>
              <a:rPr lang="pt-BR" sz="2200" dirty="0"/>
              <a:t>: </a:t>
            </a:r>
            <a:r>
              <a:rPr lang="pt-BR" sz="2200" dirty="0" smtClean="0"/>
              <a:t>BCF, medida </a:t>
            </a:r>
            <a:r>
              <a:rPr lang="pt-BR" sz="2200" dirty="0"/>
              <a:t>de altura uterina, avaliação da </a:t>
            </a:r>
            <a:r>
              <a:rPr lang="pt-BR" sz="2200" dirty="0" smtClean="0"/>
              <a:t>dilatação e </a:t>
            </a:r>
            <a:r>
              <a:rPr lang="pt-BR" sz="2200" dirty="0"/>
              <a:t>apagamento cervical, altura da </a:t>
            </a:r>
            <a:r>
              <a:rPr lang="pt-BR" sz="2200" dirty="0" smtClean="0"/>
              <a:t>apresentação, integridade </a:t>
            </a:r>
            <a:r>
              <a:rPr lang="pt-BR" sz="2200" dirty="0"/>
              <a:t>da bolsa, secreções </a:t>
            </a:r>
            <a:r>
              <a:rPr lang="pt-BR" sz="2200" dirty="0" smtClean="0"/>
              <a:t>vaginais, integridade </a:t>
            </a:r>
            <a:r>
              <a:rPr lang="pt-BR" sz="2200" dirty="0"/>
              <a:t>do canal vaginal e </a:t>
            </a:r>
            <a:r>
              <a:rPr lang="pt-BR" sz="2200" dirty="0" smtClean="0"/>
              <a:t>vulva.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058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TRABALHO </a:t>
            </a:r>
            <a:r>
              <a:rPr lang="pt-BR" b="1" dirty="0" smtClean="0">
                <a:solidFill>
                  <a:srgbClr val="FF0000"/>
                </a:solidFill>
              </a:rPr>
              <a:t>DE PARTO </a:t>
            </a:r>
            <a:r>
              <a:rPr lang="pt-BR" b="1" dirty="0">
                <a:solidFill>
                  <a:srgbClr val="FF0000"/>
                </a:solidFill>
              </a:rPr>
              <a:t>LATENTE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179512" y="1988840"/>
            <a:ext cx="4316288" cy="4786547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SINAIS</a:t>
            </a:r>
          </a:p>
          <a:p>
            <a:r>
              <a:rPr lang="pt-BR" sz="3200" dirty="0"/>
              <a:t>Aumento das </a:t>
            </a:r>
            <a:r>
              <a:rPr lang="pt-BR" sz="3200" dirty="0" smtClean="0"/>
              <a:t>secreções cervicais </a:t>
            </a:r>
            <a:r>
              <a:rPr lang="pt-BR" sz="3200" dirty="0"/>
              <a:t>– perda do </a:t>
            </a:r>
            <a:r>
              <a:rPr lang="pt-BR" sz="3200" dirty="0" smtClean="0"/>
              <a:t>tampão mucoso </a:t>
            </a:r>
            <a:r>
              <a:rPr lang="pt-BR" sz="3200" dirty="0"/>
              <a:t>– eliminação de </a:t>
            </a:r>
            <a:r>
              <a:rPr lang="pt-BR" sz="3200" dirty="0" smtClean="0"/>
              <a:t>muco, por </a:t>
            </a:r>
            <a:r>
              <a:rPr lang="pt-BR" sz="3200" dirty="0"/>
              <a:t>vezes acompanhado </a:t>
            </a:r>
            <a:r>
              <a:rPr lang="pt-BR" sz="3200" dirty="0" smtClean="0"/>
              <a:t>de sangue</a:t>
            </a:r>
            <a:endParaRPr lang="pt-BR" sz="3200" b="1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316288" cy="4786547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CONDUTAS</a:t>
            </a:r>
          </a:p>
          <a:p>
            <a:r>
              <a:rPr lang="pt-BR" sz="3200" dirty="0"/>
              <a:t>Observar as perdas vaginais (realizar </a:t>
            </a:r>
            <a:r>
              <a:rPr lang="pt-BR" sz="3200" dirty="0" smtClean="0"/>
              <a:t>exame especular </a:t>
            </a:r>
            <a:r>
              <a:rPr lang="pt-BR" sz="3200" dirty="0"/>
              <a:t>se julgar necessário).</a:t>
            </a:r>
          </a:p>
          <a:p>
            <a:r>
              <a:rPr lang="pt-BR" sz="3200" dirty="0"/>
              <a:t>Orientar sobre a diferença de líquido </a:t>
            </a:r>
            <a:r>
              <a:rPr lang="pt-BR" sz="3200" dirty="0" smtClean="0"/>
              <a:t>amniótico para </a:t>
            </a:r>
            <a:r>
              <a:rPr lang="pt-BR" sz="3200" dirty="0"/>
              <a:t>o tampão mucoso.</a:t>
            </a:r>
            <a:endParaRPr lang="pt-B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1708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12968" cy="1008112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TRABALHO </a:t>
            </a:r>
            <a:r>
              <a:rPr lang="pt-BR" b="1" dirty="0" smtClean="0">
                <a:solidFill>
                  <a:srgbClr val="FF0000"/>
                </a:solidFill>
              </a:rPr>
              <a:t>DE PARTO </a:t>
            </a:r>
            <a:r>
              <a:rPr lang="pt-BR" b="1" dirty="0">
                <a:solidFill>
                  <a:srgbClr val="FF0000"/>
                </a:solidFill>
              </a:rPr>
              <a:t>LATENTE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445224"/>
          </a:xfrm>
        </p:spPr>
        <p:txBody>
          <a:bodyPr>
            <a:normAutofit fontScale="92500"/>
          </a:bodyPr>
          <a:lstStyle/>
          <a:p>
            <a:r>
              <a:rPr lang="pt-BR" dirty="0"/>
              <a:t>Orientar que a gestante retorne ao serviço de saúde em caso de presença </a:t>
            </a:r>
            <a:r>
              <a:rPr lang="pt-BR" dirty="0" smtClean="0"/>
              <a:t>de sinais </a:t>
            </a:r>
            <a:r>
              <a:rPr lang="pt-BR" dirty="0"/>
              <a:t>de trabalho de parto ativo ou sinais de alerta (perda de líquido, </a:t>
            </a:r>
            <a:r>
              <a:rPr lang="pt-BR" dirty="0" smtClean="0"/>
              <a:t>sangramento uterino</a:t>
            </a:r>
            <a:r>
              <a:rPr lang="pt-BR" dirty="0"/>
              <a:t>, contrações eficientes a cada 5 minutos, diminuição dos movimentos </a:t>
            </a:r>
            <a:r>
              <a:rPr lang="pt-BR" dirty="0" smtClean="0"/>
              <a:t>fetais ou </a:t>
            </a:r>
            <a:r>
              <a:rPr lang="pt-BR" dirty="0"/>
              <a:t>qualquer mal-estar).</a:t>
            </a:r>
          </a:p>
          <a:p>
            <a:r>
              <a:rPr lang="pt-BR" dirty="0" smtClean="0"/>
              <a:t>Pode-se</a:t>
            </a:r>
            <a:r>
              <a:rPr lang="pt-BR" dirty="0"/>
              <a:t>, também, </a:t>
            </a:r>
            <a:r>
              <a:rPr lang="pt-BR" dirty="0" smtClean="0"/>
              <a:t>optar </a:t>
            </a:r>
            <a:r>
              <a:rPr lang="pt-BR" dirty="0"/>
              <a:t>por manter essas pacientes em observação e </a:t>
            </a:r>
            <a:r>
              <a:rPr lang="pt-BR" dirty="0" smtClean="0"/>
              <a:t>reavaliá-las dentro </a:t>
            </a:r>
            <a:r>
              <a:rPr lang="pt-BR" dirty="0"/>
              <a:t>de 1-2h. </a:t>
            </a:r>
            <a:r>
              <a:rPr lang="pt-BR" dirty="0" smtClean="0"/>
              <a:t>Nos casos de gestantes </a:t>
            </a:r>
            <a:r>
              <a:rPr lang="pt-BR" dirty="0"/>
              <a:t>que residem em bairros distantes ou </a:t>
            </a:r>
            <a:r>
              <a:rPr lang="pt-BR" dirty="0" smtClean="0"/>
              <a:t>em outros </a:t>
            </a:r>
            <a:r>
              <a:rPr lang="pt-BR" dirty="0"/>
              <a:t>municípios, </a:t>
            </a:r>
            <a:r>
              <a:rPr lang="pt-BR" dirty="0" smtClean="0"/>
              <a:t>essa situação deve ser melhor avaliada.</a:t>
            </a:r>
            <a:endParaRPr lang="pt-BR" dirty="0"/>
          </a:p>
          <a:p>
            <a:r>
              <a:rPr lang="pt-BR" dirty="0" smtClean="0"/>
              <a:t>Orientar </a:t>
            </a:r>
            <a:r>
              <a:rPr lang="pt-BR" dirty="0"/>
              <a:t>a mulher e a família sobre as contrações do trabalho de parto </a:t>
            </a:r>
            <a:r>
              <a:rPr lang="pt-BR" dirty="0" smtClean="0"/>
              <a:t>ativo, bem </a:t>
            </a:r>
            <a:r>
              <a:rPr lang="pt-BR" dirty="0"/>
              <a:t>como a frequência e duração das mesmas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Orientar e estimular a mulher </a:t>
            </a:r>
            <a:r>
              <a:rPr lang="pt-BR" b="1" dirty="0" smtClean="0"/>
              <a:t>em condutas ativas</a:t>
            </a:r>
            <a:endParaRPr lang="pt-BR" b="1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5085184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técnicas </a:t>
            </a:r>
            <a:r>
              <a:rPr lang="pt-BR" dirty="0" smtClean="0"/>
              <a:t>respiratórias</a:t>
            </a:r>
          </a:p>
          <a:p>
            <a:r>
              <a:rPr lang="pt-BR" dirty="0"/>
              <a:t>m</a:t>
            </a:r>
            <a:r>
              <a:rPr lang="pt-BR" dirty="0" smtClean="0"/>
              <a:t>assagens</a:t>
            </a:r>
          </a:p>
          <a:p>
            <a:r>
              <a:rPr lang="pt-BR" dirty="0"/>
              <a:t>aplicação de calor ou </a:t>
            </a:r>
            <a:r>
              <a:rPr lang="pt-BR" dirty="0" smtClean="0"/>
              <a:t>frio</a:t>
            </a:r>
          </a:p>
          <a:p>
            <a:r>
              <a:rPr lang="pt-BR" dirty="0"/>
              <a:t>m</a:t>
            </a:r>
            <a:r>
              <a:rPr lang="pt-BR" dirty="0" smtClean="0"/>
              <a:t>udanças de posição – para buscar </a:t>
            </a:r>
            <a:r>
              <a:rPr lang="pt-BR" dirty="0"/>
              <a:t>conforto, diminuição da fadiga e ativação da </a:t>
            </a:r>
            <a:r>
              <a:rPr lang="pt-BR" dirty="0" smtClean="0"/>
              <a:t>circulação</a:t>
            </a:r>
            <a:endParaRPr lang="pt-BR" dirty="0"/>
          </a:p>
          <a:p>
            <a:r>
              <a:rPr lang="pt-BR" dirty="0" smtClean="0"/>
              <a:t>banho morno</a:t>
            </a:r>
          </a:p>
          <a:p>
            <a:r>
              <a:rPr lang="pt-BR" dirty="0"/>
              <a:t>d</a:t>
            </a:r>
            <a:r>
              <a:rPr lang="pt-BR" dirty="0" smtClean="0"/>
              <a:t>eambulação – intensificam e aumentam a duração das contrações uterinas, ocasionando apagamento do colo e aumentando a rapidez do TP. A gravidade auxilia na insinuação e descida do feto</a:t>
            </a:r>
          </a:p>
          <a:p>
            <a:r>
              <a:rPr lang="pt-BR" dirty="0" smtClean="0"/>
              <a:t>aumentar </a:t>
            </a:r>
            <a:r>
              <a:rPr lang="pt-BR" dirty="0"/>
              <a:t>a </a:t>
            </a:r>
            <a:r>
              <a:rPr lang="pt-BR" dirty="0" smtClean="0"/>
              <a:t>ingesta hídrica </a:t>
            </a:r>
            <a:r>
              <a:rPr lang="pt-BR" dirty="0"/>
              <a:t>e evitar </a:t>
            </a:r>
            <a:r>
              <a:rPr lang="pt-BR" dirty="0" smtClean="0"/>
              <a:t>jejuns</a:t>
            </a:r>
          </a:p>
          <a:p>
            <a:r>
              <a:rPr lang="pt-BR" dirty="0" smtClean="0"/>
              <a:t>música </a:t>
            </a:r>
            <a:r>
              <a:rPr lang="pt-BR" dirty="0"/>
              <a:t>ambiente; deve ser música suave ou de escolha da parturiente.</a:t>
            </a:r>
          </a:p>
        </p:txBody>
      </p:sp>
    </p:spTree>
    <p:extLst>
      <p:ext uri="{BB962C8B-B14F-4D97-AF65-F5344CB8AC3E}">
        <p14:creationId xmlns:p14="http://schemas.microsoft.com/office/powerpoint/2010/main" val="321022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rgbClr val="00B050"/>
                </a:solidFill>
              </a:rPr>
              <a:t>TRABALHO </a:t>
            </a:r>
            <a:r>
              <a:rPr lang="pt-BR" sz="4400" b="1" dirty="0" smtClean="0">
                <a:solidFill>
                  <a:srgbClr val="00B050"/>
                </a:solidFill>
              </a:rPr>
              <a:t>DE PARTO </a:t>
            </a:r>
            <a:r>
              <a:rPr lang="pt-BR" sz="4400" b="1" dirty="0">
                <a:solidFill>
                  <a:srgbClr val="00B050"/>
                </a:solidFill>
              </a:rPr>
              <a:t>ATIVO</a:t>
            </a:r>
            <a:endParaRPr lang="pt-BR" sz="4400" dirty="0">
              <a:solidFill>
                <a:srgbClr val="00B05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0" y="1700808"/>
            <a:ext cx="4495800" cy="5074579"/>
          </a:xfrm>
        </p:spPr>
        <p:txBody>
          <a:bodyPr>
            <a:normAutofit fontScale="92500"/>
          </a:bodyPr>
          <a:lstStyle/>
          <a:p>
            <a:r>
              <a:rPr lang="pt-BR" sz="2800" b="1" dirty="0" smtClean="0"/>
              <a:t>SINAIS</a:t>
            </a:r>
          </a:p>
          <a:p>
            <a:r>
              <a:rPr lang="pt-BR" sz="2800" dirty="0"/>
              <a:t>Contrações uterinas </a:t>
            </a:r>
            <a:r>
              <a:rPr lang="pt-BR" sz="2800" dirty="0" smtClean="0"/>
              <a:t>rítmicas e mais frequentes,</a:t>
            </a:r>
            <a:r>
              <a:rPr lang="pt-BR" sz="2800" dirty="0"/>
              <a:t> </a:t>
            </a:r>
            <a:r>
              <a:rPr lang="pt-BR" sz="2800" dirty="0" smtClean="0"/>
              <a:t>em </a:t>
            </a:r>
            <a:r>
              <a:rPr lang="pt-BR" sz="2800" dirty="0"/>
              <a:t>geral dolorosas, que </a:t>
            </a:r>
            <a:r>
              <a:rPr lang="pt-BR" sz="2800" dirty="0" smtClean="0"/>
              <a:t>se estendem </a:t>
            </a:r>
            <a:r>
              <a:rPr lang="pt-BR" sz="2800" dirty="0"/>
              <a:t>por todo o útero.</a:t>
            </a:r>
          </a:p>
          <a:p>
            <a:r>
              <a:rPr lang="pt-BR" sz="2800" dirty="0" smtClean="0"/>
              <a:t>De </a:t>
            </a:r>
            <a:r>
              <a:rPr lang="pt-BR" sz="2800" dirty="0"/>
              <a:t>2 </a:t>
            </a:r>
            <a:r>
              <a:rPr lang="pt-BR" sz="2800" dirty="0" smtClean="0"/>
              <a:t>a 5 contrações em 10 minutos, com duração de 40 a 70 segundos.</a:t>
            </a:r>
          </a:p>
          <a:p>
            <a:r>
              <a:rPr lang="pt-BR" sz="2800" dirty="0" smtClean="0"/>
              <a:t>Sensação de dor no reto devido à pressão exercida pela cabeça do feto.</a:t>
            </a:r>
            <a:endParaRPr lang="pt-BR" sz="2800" dirty="0"/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495800" cy="5146587"/>
          </a:xfrm>
        </p:spPr>
        <p:txBody>
          <a:bodyPr>
            <a:normAutofit fontScale="92500"/>
          </a:bodyPr>
          <a:lstStyle/>
          <a:p>
            <a:r>
              <a:rPr lang="pt-BR" sz="3000" b="1" dirty="0" smtClean="0"/>
              <a:t>CONDUTAS</a:t>
            </a:r>
          </a:p>
          <a:p>
            <a:r>
              <a:rPr lang="pt-BR" sz="3000" dirty="0"/>
              <a:t>Realizar admissão.</a:t>
            </a:r>
          </a:p>
          <a:p>
            <a:r>
              <a:rPr lang="pt-BR" sz="3000" dirty="0"/>
              <a:t>Avaliar e registrar:</a:t>
            </a:r>
          </a:p>
          <a:p>
            <a:r>
              <a:rPr lang="pt-BR" sz="3000" dirty="0"/>
              <a:t>- a cada 1 hora: dinâmica uterina, ausculta </a:t>
            </a:r>
            <a:r>
              <a:rPr lang="pt-BR" sz="3000" dirty="0" smtClean="0"/>
              <a:t>fetal e </a:t>
            </a:r>
            <a:r>
              <a:rPr lang="pt-BR" sz="3000" dirty="0"/>
              <a:t>fluidos administrados</a:t>
            </a:r>
          </a:p>
          <a:p>
            <a:r>
              <a:rPr lang="pt-BR" sz="3000" dirty="0"/>
              <a:t>- a cada 2 ou 3 horas: a dilatação </a:t>
            </a:r>
            <a:r>
              <a:rPr lang="pt-BR" sz="3000" dirty="0" smtClean="0"/>
              <a:t>cervical, mantendo </a:t>
            </a:r>
            <a:r>
              <a:rPr lang="pt-BR" sz="3000" dirty="0"/>
              <a:t>vigília constante sobre a mulher</a:t>
            </a:r>
            <a:endParaRPr lang="pt-BR" sz="30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92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1992</TotalTime>
  <Words>1323</Words>
  <Application>Microsoft Office PowerPoint</Application>
  <PresentationFormat>Apresentação na tela (4:3)</PresentationFormat>
  <Paragraphs>95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Urbano</vt:lpstr>
      <vt:lpstr>Apresentação do PowerPoint</vt:lpstr>
      <vt:lpstr>RUPTURA DAS MEMBRANAS </vt:lpstr>
      <vt:lpstr>Apresentação do PowerPoint</vt:lpstr>
      <vt:lpstr>Diagnóstico e conduta no trabalho de parto   1º PERÍODO: DILATAÇÃO   É o período que se inicia com contrações regulares passando por contrações mais intensas e dolorosas terminando com o apagamento e completa dilatação.</vt:lpstr>
      <vt:lpstr>TRABALHO DE PARTO LATENTE</vt:lpstr>
      <vt:lpstr>TRABALHO DE PARTO LATENTE</vt:lpstr>
      <vt:lpstr>TRABALHO DE PARTO LATENTE</vt:lpstr>
      <vt:lpstr>Orientar e estimular a mulher em condutas ativas</vt:lpstr>
      <vt:lpstr>TRABALHO DE PARTO ATIVO</vt:lpstr>
      <vt:lpstr>Apresentação do PowerPoint</vt:lpstr>
      <vt:lpstr>TRABALHO DE PARTO ATIVO</vt:lpstr>
      <vt:lpstr>A admissão na maternidade</vt:lpstr>
      <vt:lpstr>CONDUTA NA ADMISSÃO DA PACIENTE EM TRABALHO DE PARTO </vt:lpstr>
      <vt:lpstr>CONDUTA NA ADMISSÃO DA PACIENTE EM TRABALHO DE PARTO </vt:lpstr>
      <vt:lpstr> 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E SINTOMAS DO TRABALHO DE PARTO</dc:title>
  <dc:creator>Notebook</dc:creator>
  <cp:lastModifiedBy>Isabela</cp:lastModifiedBy>
  <cp:revision>52</cp:revision>
  <dcterms:created xsi:type="dcterms:W3CDTF">2017-04-04T01:20:24Z</dcterms:created>
  <dcterms:modified xsi:type="dcterms:W3CDTF">2018-06-09T14:38:43Z</dcterms:modified>
</cp:coreProperties>
</file>