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1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2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4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6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7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9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0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21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  <p:sldMasterId id="2147483710" r:id="rId6"/>
    <p:sldMasterId id="2147483723" r:id="rId7"/>
    <p:sldMasterId id="2147483726" r:id="rId8"/>
    <p:sldMasterId id="2147483729" r:id="rId9"/>
    <p:sldMasterId id="2147483732" r:id="rId10"/>
    <p:sldMasterId id="2147483735" r:id="rId11"/>
    <p:sldMasterId id="2147483738" r:id="rId12"/>
    <p:sldMasterId id="2147483741" r:id="rId13"/>
    <p:sldMasterId id="2147483744" r:id="rId14"/>
    <p:sldMasterId id="2147483747" r:id="rId15"/>
    <p:sldMasterId id="2147483759" r:id="rId16"/>
    <p:sldMasterId id="2147483771" r:id="rId17"/>
    <p:sldMasterId id="2147483783" r:id="rId18"/>
    <p:sldMasterId id="2147483795" r:id="rId19"/>
    <p:sldMasterId id="2147483807" r:id="rId20"/>
    <p:sldMasterId id="2147483819" r:id="rId21"/>
    <p:sldMasterId id="2147483831" r:id="rId22"/>
  </p:sldMasterIdLst>
  <p:notesMasterIdLst>
    <p:notesMasterId r:id="rId54"/>
  </p:notesMasterIdLst>
  <p:sldIdLst>
    <p:sldId id="256" r:id="rId23"/>
    <p:sldId id="304" r:id="rId24"/>
    <p:sldId id="305" r:id="rId25"/>
    <p:sldId id="279" r:id="rId26"/>
    <p:sldId id="303" r:id="rId27"/>
    <p:sldId id="301" r:id="rId28"/>
    <p:sldId id="302" r:id="rId29"/>
    <p:sldId id="306" r:id="rId30"/>
    <p:sldId id="295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316" r:id="rId41"/>
    <p:sldId id="317" r:id="rId42"/>
    <p:sldId id="318" r:id="rId43"/>
    <p:sldId id="319" r:id="rId44"/>
    <p:sldId id="320" r:id="rId45"/>
    <p:sldId id="321" r:id="rId46"/>
    <p:sldId id="296" r:id="rId47"/>
    <p:sldId id="322" r:id="rId48"/>
    <p:sldId id="298" r:id="rId49"/>
    <p:sldId id="300" r:id="rId50"/>
    <p:sldId id="299" r:id="rId51"/>
    <p:sldId id="297" r:id="rId52"/>
    <p:sldId id="294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1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abioAffonso:Desktop:PESQUISA:QV%20FAZ%20QVT%20v3%200210200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Sheet1!$E$135:$E$138</c:f>
              <c:strCache>
                <c:ptCount val="4"/>
                <c:pt idx="0">
                  <c:v>Psicológico</c:v>
                </c:pt>
                <c:pt idx="1">
                  <c:v>Organizacional</c:v>
                </c:pt>
                <c:pt idx="2">
                  <c:v>Social</c:v>
                </c:pt>
                <c:pt idx="3">
                  <c:v>Biológico</c:v>
                </c:pt>
              </c:strCache>
            </c:strRef>
          </c:cat>
          <c:val>
            <c:numRef>
              <c:f>Sheet1!$F$135:$F$138</c:f>
              <c:numCache>
                <c:formatCode>General</c:formatCode>
                <c:ptCount val="4"/>
                <c:pt idx="0">
                  <c:v>75</c:v>
                </c:pt>
                <c:pt idx="1">
                  <c:v>26</c:v>
                </c:pt>
                <c:pt idx="2">
                  <c:v>22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-1139135264"/>
        <c:axId val="-1139140704"/>
      </c:barChart>
      <c:catAx>
        <c:axId val="-11391352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algn="l">
                  <a:defRPr/>
                </a:pPr>
                <a:r>
                  <a:rPr lang="pt-BR" sz="2000" b="0" u="sng" dirty="0" smtClean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domínios</a:t>
                </a:r>
                <a:endParaRPr lang="pt-BR" sz="2000" b="0" u="sng" dirty="0">
                  <a:solidFill>
                    <a:schemeClr val="accent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c:rich>
          </c:tx>
          <c:layout/>
          <c:overlay val="0"/>
        </c:title>
        <c:numFmt formatCode="General" sourceLinked="0"/>
        <c:majorTickMark val="none"/>
        <c:minorTickMark val="none"/>
        <c:tickLblPos val="nextTo"/>
        <c:crossAx val="-1139140704"/>
        <c:crosses val="autoZero"/>
        <c:auto val="1"/>
        <c:lblAlgn val="ctr"/>
        <c:lblOffset val="100"/>
        <c:noMultiLvlLbl val="0"/>
      </c:catAx>
      <c:valAx>
        <c:axId val="-113914070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BPSO</a:t>
                </a:r>
                <a:endParaRPr lang="pt-BR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1139135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Sheet1!$A$135:$A$144</c:f>
              <c:strCache>
                <c:ptCount val="10"/>
                <c:pt idx="0">
                  <c:v>equilíbrio</c:v>
                </c:pt>
                <c:pt idx="1">
                  <c:v>bem-estar</c:v>
                </c:pt>
                <c:pt idx="2">
                  <c:v>prazer</c:v>
                </c:pt>
                <c:pt idx="3">
                  <c:v>harmonia</c:v>
                </c:pt>
                <c:pt idx="4">
                  <c:v>respeito</c:v>
                </c:pt>
                <c:pt idx="5">
                  <c:v>felicidade</c:v>
                </c:pt>
                <c:pt idx="6">
                  <c:v>tranquilidade</c:v>
                </c:pt>
                <c:pt idx="7">
                  <c:v>paz</c:v>
                </c:pt>
                <c:pt idx="8">
                  <c:v>realização</c:v>
                </c:pt>
                <c:pt idx="9">
                  <c:v>satisfação</c:v>
                </c:pt>
              </c:strCache>
            </c:strRef>
          </c:cat>
          <c:val>
            <c:numRef>
              <c:f>Sheet1!$B$135:$B$144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139144512"/>
        <c:axId val="-1139146144"/>
      </c:barChart>
      <c:catAx>
        <c:axId val="-113914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1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pt-BR"/>
          </a:p>
        </c:txPr>
        <c:crossAx val="-1139146144"/>
        <c:crosses val="autoZero"/>
        <c:auto val="1"/>
        <c:lblAlgn val="ctr"/>
        <c:lblOffset val="100"/>
        <c:noMultiLvlLbl val="0"/>
      </c:catAx>
      <c:valAx>
        <c:axId val="-1139146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-1139144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1956FE-0860-44C3-BC44-AE3C5BD19FC8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CF924F-CC45-426D-8653-6E786B94F3B2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pt-BR" sz="2400" baseline="0" dirty="0" smtClean="0"/>
            <a:t>Qualidade de Vida no Trabalho: </a:t>
          </a:r>
        </a:p>
        <a:p>
          <a:pPr rtl="0">
            <a:lnSpc>
              <a:spcPct val="100000"/>
            </a:lnSpc>
          </a:pPr>
          <a:r>
            <a:rPr lang="pt-BR" sz="2400" baseline="0" dirty="0" smtClean="0"/>
            <a:t>Conjunto das escolhas de bem-estar com equilíbrio harmônico entre os domínios biológico, psicológico, social e organizacional - (BPSO). </a:t>
          </a:r>
        </a:p>
        <a:p>
          <a:pPr rtl="0">
            <a:lnSpc>
              <a:spcPct val="100000"/>
            </a:lnSpc>
          </a:pPr>
          <a:r>
            <a:rPr lang="pt-BR" sz="2400" baseline="0" dirty="0" smtClean="0"/>
            <a:t>Deve resultar em valores, práticas físicas e emoções positivos e sustentáveis em níveis: pessoal, grupal e organizacional. </a:t>
          </a:r>
          <a:endParaRPr lang="pt-BR" sz="2400" baseline="0" dirty="0"/>
        </a:p>
      </dgm:t>
    </dgm:pt>
    <dgm:pt modelId="{52FFE772-D36A-4C8A-832E-CCDFDF61D132}" type="par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9BFEFFE5-2029-47E5-B220-5E7F892A9DEC}" type="sibTrans" cxnId="{E55930CE-D7E9-432C-89A8-FBEFA30E449F}">
      <dgm:prSet/>
      <dgm:spPr/>
      <dgm:t>
        <a:bodyPr/>
        <a:lstStyle/>
        <a:p>
          <a:pPr>
            <a:lnSpc>
              <a:spcPct val="100000"/>
            </a:lnSpc>
          </a:pPr>
          <a:endParaRPr lang="pt-BR" sz="6600"/>
        </a:p>
      </dgm:t>
    </dgm:pt>
    <dgm:pt modelId="{63CAEE11-75C9-4DA9-B10D-FB3B26E38DEE}" type="pres">
      <dgm:prSet presAssocID="{EE1956FE-0860-44C3-BC44-AE3C5BD19F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3F23203-E09C-4CF0-B7C8-25C0DE5CAEF7}" type="pres">
      <dgm:prSet presAssocID="{D5CF924F-CC45-426D-8653-6E786B94F3B2}" presName="parentLin" presStyleCnt="0"/>
      <dgm:spPr/>
    </dgm:pt>
    <dgm:pt modelId="{B6CE0D58-DFC1-43AB-89B0-B95BBA66F38B}" type="pres">
      <dgm:prSet presAssocID="{D5CF924F-CC45-426D-8653-6E786B94F3B2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57F6E1F3-3AC7-4DD8-BDB9-CF5176FBD009}" type="pres">
      <dgm:prSet presAssocID="{D5CF924F-CC45-426D-8653-6E786B94F3B2}" presName="parentText" presStyleLbl="node1" presStyleIdx="0" presStyleCnt="1" custScaleX="142997" custScaleY="1597020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D368BF-7BCA-4521-99D0-542722F57E4A}" type="pres">
      <dgm:prSet presAssocID="{D5CF924F-CC45-426D-8653-6E786B94F3B2}" presName="negativeSpace" presStyleCnt="0"/>
      <dgm:spPr/>
    </dgm:pt>
    <dgm:pt modelId="{B10634DC-723E-4F8D-B8C1-7435FD25A083}" type="pres">
      <dgm:prSet presAssocID="{D5CF924F-CC45-426D-8653-6E786B94F3B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E55930CE-D7E9-432C-89A8-FBEFA30E449F}" srcId="{EE1956FE-0860-44C3-BC44-AE3C5BD19FC8}" destId="{D5CF924F-CC45-426D-8653-6E786B94F3B2}" srcOrd="0" destOrd="0" parTransId="{52FFE772-D36A-4C8A-832E-CCDFDF61D132}" sibTransId="{9BFEFFE5-2029-47E5-B220-5E7F892A9DEC}"/>
    <dgm:cxn modelId="{4D661BD5-0B87-4224-9551-AE1F14D5D3A6}" type="presOf" srcId="{EE1956FE-0860-44C3-BC44-AE3C5BD19FC8}" destId="{63CAEE11-75C9-4DA9-B10D-FB3B26E38DEE}" srcOrd="0" destOrd="0" presId="urn:microsoft.com/office/officeart/2005/8/layout/list1"/>
    <dgm:cxn modelId="{AE3CE502-7F3E-465E-AFAB-E107120B8C8C}" type="presOf" srcId="{D5CF924F-CC45-426D-8653-6E786B94F3B2}" destId="{57F6E1F3-3AC7-4DD8-BDB9-CF5176FBD009}" srcOrd="1" destOrd="0" presId="urn:microsoft.com/office/officeart/2005/8/layout/list1"/>
    <dgm:cxn modelId="{316BB934-0553-4DBC-B504-67CA176D6FA1}" type="presOf" srcId="{D5CF924F-CC45-426D-8653-6E786B94F3B2}" destId="{B6CE0D58-DFC1-43AB-89B0-B95BBA66F38B}" srcOrd="0" destOrd="0" presId="urn:microsoft.com/office/officeart/2005/8/layout/list1"/>
    <dgm:cxn modelId="{319FE213-D220-4478-91D3-9785EE93EF39}" type="presParOf" srcId="{63CAEE11-75C9-4DA9-B10D-FB3B26E38DEE}" destId="{C3F23203-E09C-4CF0-B7C8-25C0DE5CAEF7}" srcOrd="0" destOrd="0" presId="urn:microsoft.com/office/officeart/2005/8/layout/list1"/>
    <dgm:cxn modelId="{120BD537-8F77-4D66-B742-FF0BEA45A9AD}" type="presParOf" srcId="{C3F23203-E09C-4CF0-B7C8-25C0DE5CAEF7}" destId="{B6CE0D58-DFC1-43AB-89B0-B95BBA66F38B}" srcOrd="0" destOrd="0" presId="urn:microsoft.com/office/officeart/2005/8/layout/list1"/>
    <dgm:cxn modelId="{86BC9751-A5CA-423C-BDF4-F81E06944EB1}" type="presParOf" srcId="{C3F23203-E09C-4CF0-B7C8-25C0DE5CAEF7}" destId="{57F6E1F3-3AC7-4DD8-BDB9-CF5176FBD009}" srcOrd="1" destOrd="0" presId="urn:microsoft.com/office/officeart/2005/8/layout/list1"/>
    <dgm:cxn modelId="{A2F7A63B-6C10-4899-9724-E73242048C8D}" type="presParOf" srcId="{63CAEE11-75C9-4DA9-B10D-FB3B26E38DEE}" destId="{75D368BF-7BCA-4521-99D0-542722F57E4A}" srcOrd="1" destOrd="0" presId="urn:microsoft.com/office/officeart/2005/8/layout/list1"/>
    <dgm:cxn modelId="{B46FC119-76BC-4BA7-8B82-5B68E0730A90}" type="presParOf" srcId="{63CAEE11-75C9-4DA9-B10D-FB3B26E38DEE}" destId="{B10634DC-723E-4F8D-B8C1-7435FD25A08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634DC-723E-4F8D-B8C1-7435FD25A083}">
      <dsp:nvSpPr>
        <dsp:cNvPr id="0" name=""/>
        <dsp:cNvSpPr/>
      </dsp:nvSpPr>
      <dsp:spPr>
        <a:xfrm>
          <a:off x="0" y="3742145"/>
          <a:ext cx="684076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F6E1F3-3AC7-4DD8-BDB9-CF5176FBD009}">
      <dsp:nvSpPr>
        <dsp:cNvPr id="0" name=""/>
        <dsp:cNvSpPr/>
      </dsp:nvSpPr>
      <dsp:spPr>
        <a:xfrm>
          <a:off x="325336" y="88702"/>
          <a:ext cx="6513108" cy="3771522"/>
        </a:xfrm>
        <a:prstGeom prst="round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0995" tIns="0" rIns="180995" bIns="0" numCol="1" spcCol="1270" anchor="ctr" anchorCtr="0">
          <a:noAutofit/>
        </a:bodyPr>
        <a:lstStyle/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baseline="0" dirty="0" smtClean="0"/>
            <a:t>Qualidade de Vida no Trabalho: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baseline="0" dirty="0" smtClean="0"/>
            <a:t>Conjunto das escolhas de bem-estar com equilíbrio harmônico entre os domínios biológico, psicológico, social e organizacional - (BPSO). </a:t>
          </a:r>
        </a:p>
        <a:p>
          <a:pPr lvl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baseline="0" dirty="0" smtClean="0"/>
            <a:t>Deve resultar em valores, práticas físicas e emoções positivos e sustentáveis em níveis: pessoal, grupal e organizacional. </a:t>
          </a:r>
          <a:endParaRPr lang="pt-BR" sz="2400" kern="1200" baseline="0" dirty="0"/>
        </a:p>
      </dsp:txBody>
      <dsp:txXfrm>
        <a:off x="509447" y="272813"/>
        <a:ext cx="6144886" cy="34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8CE5C-CCE8-438F-8491-1CE54CFED5C6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B7498-1F42-4292-B6AC-11EF49414E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457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FE4BC-FF69-4638-836D-6A788039E72A}" type="slidenum">
              <a:rPr lang="pt-BR" altLang="pt-BR" sz="1400" smtClean="0"/>
              <a:pPr>
                <a:spcBef>
                  <a:spcPct val="0"/>
                </a:spcBef>
              </a:pPr>
              <a:t>17</a:t>
            </a:fld>
            <a:endParaRPr lang="pt-BR" altLang="pt-BR" sz="1400" smtClean="0"/>
          </a:p>
        </p:txBody>
      </p:sp>
      <p:sp>
        <p:nvSpPr>
          <p:cNvPr id="92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20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13995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C88EC0-7F10-4105-8B36-4E71EDA5B9BB}" type="slidenum">
              <a:rPr lang="pt-BR" altLang="pt-BR" sz="1400" smtClean="0"/>
              <a:pPr>
                <a:spcBef>
                  <a:spcPct val="0"/>
                </a:spcBef>
              </a:pPr>
              <a:t>18</a:t>
            </a:fld>
            <a:endParaRPr lang="pt-BR" altLang="pt-BR" sz="1400" smtClean="0"/>
          </a:p>
        </p:txBody>
      </p:sp>
      <p:sp>
        <p:nvSpPr>
          <p:cNvPr id="112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19994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135171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216871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9FE9E4B2-BCD6-4434-B0CC-1C370AAA7E9F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20</a:t>
            </a:fld>
            <a:endParaRPr lang="pt-BR" altLang="pt-BR" sz="1400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5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05828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56340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EA2995B1-977B-4A16-BA70-BEFB43FB1EB2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pt-BR" altLang="pt-BR" sz="1400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99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09924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87285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6"/>
          <p:cNvSpPr txBox="1">
            <a:spLocks noGrp="1"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710FFDCB-8BCE-4274-9324-FA1EC8FB1246}" type="slidenum">
              <a:rPr lang="pt-BR" altLang="pt-BR" sz="1400" smtClean="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defTabSz="449263" fontAlgn="base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22</a:t>
            </a:fld>
            <a:endParaRPr lang="pt-BR" altLang="pt-BR" sz="1400" smtClean="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119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211972" name="Rectangle 3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12505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131075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178966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4147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9722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7134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1170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650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1092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1300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922490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166355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99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3641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5256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4517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9753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711684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826292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3765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1996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21446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19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F8085-90DC-4F60-A1DF-60013C01B03D}" type="datetimeFigureOut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EBDDC3"/>
              </a:solidFill>
            </a:endParaRP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C38C-3718-4EB1-BA93-201B7FEEE647}" type="slidenum">
              <a:rPr lang="pt-BR" altLang="pt-BR">
                <a:solidFill>
                  <a:srgbClr val="EBDDC3"/>
                </a:solidFill>
              </a:rPr>
              <a:pPr/>
              <a:t>‹nº›</a:t>
            </a:fld>
            <a:endParaRPr lang="pt-BR" alt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6924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793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70261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92675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6799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5618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55685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5084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1918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244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9F3-D879-49FA-B95B-6C03CE2928A1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703D-1677-49AF-9E0A-544870110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943579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1975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83928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41528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49943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53338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224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725935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61215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52641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8101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A81-E938-4551-B0C2-6324BF5AA548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560538B-5624-4BCD-87FD-FE12919D96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35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4186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90172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280849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21253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425677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8544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53334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918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38284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29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59418D-C824-48FD-8A3A-23DC14659680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72542-FD46-4908-8731-A71EE04299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021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757568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723658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68168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4948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987296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329527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7714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14476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54779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1295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A1BCB-A3F0-413F-B051-7978C34768A4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90F06-0441-479D-B261-A10735A7A31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342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10379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18935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2756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714259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51629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9626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106782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5798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4056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224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137-8E63-4005-ABAE-F66270F583EF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361A-4B7A-41B1-8C99-540849F1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319181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21205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93084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933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2253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5E4-17C5-4B9A-B3FD-6978CEE9A01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C3C50-3421-4711-8CD6-8F523810E269}" type="slidenum">
              <a:rPr lang="pt-BR" altLang="pt-BR">
                <a:solidFill>
                  <a:srgbClr val="775F55"/>
                </a:solidFill>
              </a:rPr>
              <a:pPr/>
              <a:t>‹nº›</a:t>
            </a:fld>
            <a:endParaRPr lang="pt-BR" alt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99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1F07-DB66-490B-A2FB-AA86D8B8310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F2F-8678-4EFA-BDED-720A3204D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92180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3B305-63DF-41A4-BC6C-E2067344E213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D376B14E-D49F-4409-9D20-2075F309C31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772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212-CD1C-4E25-9E6E-ECBC87BABDD7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3E0-6153-479F-B724-F07C3AC702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829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6763-69AB-40CF-BD67-46708002FA2A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CDC701A-A075-4689-880A-42DF98230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8544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08F8085-90DC-4F60-A1DF-60013C01B03D}" type="datetimeFigureOut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10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EBDDC3"/>
              </a:solidFill>
            </a:endParaRPr>
          </a:p>
        </p:txBody>
      </p:sp>
      <p:sp>
        <p:nvSpPr>
          <p:cNvPr id="11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9CC38C-3718-4EB1-BA93-201B7FEEE647}" type="slidenum">
              <a:rPr lang="pt-BR" altLang="pt-BR">
                <a:solidFill>
                  <a:srgbClr val="EBDDC3"/>
                </a:solidFill>
              </a:rPr>
              <a:pPr/>
              <a:t>‹nº›</a:t>
            </a:fld>
            <a:endParaRPr lang="pt-BR" altLang="pt-BR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9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879F3-D879-49FA-B95B-6C03CE2928A1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1703D-1677-49AF-9E0A-54487011072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4434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7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07A81-E938-4551-B0C2-6324BF5AA548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E560538B-5624-4BCD-87FD-FE12919D96BB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030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A59418D-C824-48FD-8A3A-23DC14659680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72542-FD46-4908-8731-A71EE04299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Rodapé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0DA1BCB-A3F0-413F-B051-7978C34768A4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Número de Slid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590F06-0441-479D-B261-A10735A7A31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431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6137-8E63-4005-ABAE-F66270F583EF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2361A-4B7A-41B1-8C99-540849F1F5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33208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85E4-17C5-4B9A-B3FD-6978CEE9A01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7C3C50-3421-4711-8CD6-8F523810E269}" type="slidenum">
              <a:rPr lang="pt-BR" altLang="pt-BR">
                <a:solidFill>
                  <a:srgbClr val="775F55"/>
                </a:solidFill>
              </a:rPr>
              <a:pPr/>
              <a:t>‹nº›</a:t>
            </a:fld>
            <a:endParaRPr lang="pt-BR" alt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1F07-DB66-490B-A2FB-AA86D8B8310D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090F2F-8678-4EFA-BDED-720A3204D0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100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9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23B305-63DF-41A4-BC6C-E2067344E213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10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</p:spPr>
        <p:txBody>
          <a:bodyPr/>
          <a:lstStyle>
            <a:lvl1pPr>
              <a:defRPr sz="2800"/>
            </a:lvl1pPr>
          </a:lstStyle>
          <a:p>
            <a:fld id="{D376B14E-D49F-4409-9D20-2075F309C313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1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81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0D212-CD1C-4E25-9E6E-ECBC87BABDD7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833E0-6153-479F-B724-F07C3AC702A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623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B6763-69AB-40CF-BD67-46708002FA2A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</p:spPr>
        <p:txBody>
          <a:bodyPr/>
          <a:lstStyle>
            <a:lvl1pPr>
              <a:defRPr/>
            </a:lvl1pPr>
          </a:lstStyle>
          <a:p>
            <a:fld id="{5CDC701A-A075-4689-880A-42DF9823004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304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451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9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07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1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3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70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8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7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892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14/06/2019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59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6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65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8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2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07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265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488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3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14/06/2019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463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178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25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0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45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1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9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5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41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1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43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14/06/2019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38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1282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81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41258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9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124965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3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51216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6343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3268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9082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1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 - Au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97021" y="146900"/>
            <a:ext cx="4637251" cy="5619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 dirty="0"/>
              <a:t>Nome da Disciplina</a:t>
            </a:r>
          </a:p>
        </p:txBody>
      </p:sp>
      <p:sp>
        <p:nvSpPr>
          <p:cNvPr id="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01469" y="269831"/>
            <a:ext cx="3090531" cy="453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pt-BR" dirty="0" err="1"/>
              <a:t>Prof</a:t>
            </a:r>
            <a:r>
              <a:rPr lang="pt-BR" dirty="0"/>
              <a:t>(a). Nome Professor</a:t>
            </a:r>
          </a:p>
        </p:txBody>
      </p:sp>
      <p:sp>
        <p:nvSpPr>
          <p:cNvPr id="8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97021" y="723017"/>
            <a:ext cx="4013472" cy="4111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 b="0">
                <a:solidFill>
                  <a:schemeClr val="tx1"/>
                </a:solidFill>
              </a:defRPr>
            </a:lvl1pPr>
          </a:lstStyle>
          <a:p>
            <a:pPr lvl="0"/>
            <a:r>
              <a:rPr lang="pt-BR" dirty="0"/>
              <a:t>Aula / Atividade / Revisão</a:t>
            </a:r>
          </a:p>
        </p:txBody>
      </p:sp>
    </p:spTree>
    <p:extLst>
      <p:ext uri="{BB962C8B-B14F-4D97-AF65-F5344CB8AC3E}">
        <p14:creationId xmlns:p14="http://schemas.microsoft.com/office/powerpoint/2010/main" val="245763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9951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0163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92383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092AC-A1DF-406D-BF14-09C8F30E279B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578C5-6155-4A2D-B72C-F46B851290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0B768-F0C5-45F9-A9DD-91FE54F7C266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6E24-F152-42B4-A123-21D03DCAAE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3384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CF1ED-10C7-487C-A766-F87F4F864E01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C6408-00BB-4EAF-A4B3-11B25DDCC8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1991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9526A-2995-4305-9FDE-B6E56742EB6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8A16D-4C01-46AD-93C0-27DC8A5418B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811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D4960-160D-4139-B2F1-D07D141FCF33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8223C-1B06-4335-BAC8-9D4B7FDE507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84075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A2D41-F052-4EAE-8570-7287E26CF302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1EA4-052D-4A86-B94F-CBA1F93F57D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9670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754F3-57CC-4AFA-92A3-801E78C628C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E682F-7EF7-4C00-AA96-CD816FC6778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630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EE971-2C84-499A-AEFA-C43CCABB97A5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3245E-FE5D-4A0D-899A-202D68DD49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72064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DE20F-28C8-4BE5-B747-E03EE01F72DF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5C40-34EE-4BDE-ADD4-1115C40638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34320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F2E0B-B9A0-4EF9-92E2-DC229E1E14AC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463B2-E6CE-4BBA-81A4-CF792F311B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1791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AA904-52B3-4095-9D2C-7F81F94C14BA}" type="datetime1">
              <a:rPr lang="pt-BR"/>
              <a:pPr>
                <a:defRPr/>
              </a:pPr>
              <a:t>14/06/2019</a:t>
            </a:fld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88E4-4203-4E6E-A7F3-AC50DCB1F9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476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6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6.jpg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6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6.jp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jp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6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6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3000" b="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14/06/2019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97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1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85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2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5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112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1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73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270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2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A3166-E293-4513-AA22-18FCF03D961E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D6320-DBB4-4CB5-B620-5BB54EFE915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3734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76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1220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38"/>
            <a:ext cx="10970684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do títuloClique para editar o título mestre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0684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t-BR" smtClean="0"/>
              <a:t>Clique para editar o formato do texto da estrutura de tópicos</a:t>
            </a:r>
          </a:p>
          <a:p>
            <a:pPr lvl="1"/>
            <a:r>
              <a:rPr lang="en-GB" altLang="pt-BR" smtClean="0"/>
              <a:t>2.º Nível da estrutura de tópicos</a:t>
            </a:r>
          </a:p>
          <a:p>
            <a:pPr lvl="2"/>
            <a:r>
              <a:rPr lang="en-GB" altLang="pt-BR" smtClean="0"/>
              <a:t>3.º Nível da estrutura de tópicos</a:t>
            </a:r>
          </a:p>
          <a:p>
            <a:pPr lvl="3"/>
            <a:r>
              <a:rPr lang="en-GB" altLang="pt-BR" smtClean="0"/>
              <a:t>4.º Nível da estrutura de tópicos</a:t>
            </a:r>
          </a:p>
          <a:p>
            <a:pPr lvl="4"/>
            <a:r>
              <a:rPr lang="en-GB" altLang="pt-BR" smtClean="0"/>
              <a:t>5.º Nível da estrutura de tópicos</a:t>
            </a:r>
          </a:p>
          <a:p>
            <a:pPr lvl="4"/>
            <a:r>
              <a:rPr lang="en-GB" altLang="pt-BR" smtClean="0"/>
              <a:t>6.º Nível da estrutura de tópicos</a:t>
            </a:r>
          </a:p>
          <a:p>
            <a:pPr lvl="0"/>
            <a:r>
              <a:rPr lang="en-GB" altLang="pt-BR" smtClean="0"/>
              <a:t>7.º Nível da estrutura de tópicosClique para editar o texto mestre</a:t>
            </a:r>
          </a:p>
          <a:p>
            <a:pPr lvl="1"/>
            <a:r>
              <a:rPr lang="en-GB" altLang="pt-BR" smtClean="0"/>
              <a:t>Segundo nível</a:t>
            </a:r>
          </a:p>
          <a:p>
            <a:pPr lvl="2"/>
            <a:r>
              <a:rPr lang="en-GB" altLang="pt-BR" smtClean="0"/>
              <a:t>Terceiro nível</a:t>
            </a:r>
          </a:p>
          <a:p>
            <a:pPr lvl="3"/>
            <a:r>
              <a:rPr lang="en-GB" altLang="pt-BR" smtClean="0"/>
              <a:t>Quarto nível</a:t>
            </a:r>
          </a:p>
          <a:p>
            <a:pPr lvl="4"/>
            <a:r>
              <a:rPr lang="en-GB" altLang="pt-BR" smtClean="0"/>
              <a:t>Quinto nível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0C239F9B-251A-4CA9-8D7D-7F5CDD065F76}" type="datetime1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14/06/2019</a:t>
            </a:fld>
            <a:endParaRPr lang="pt-BR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-15731067" y="-11798300"/>
            <a:ext cx="15733184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BR" altLang="pt-BR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defRPr/>
            </a:pPr>
            <a:fld id="{A174AB9F-E75D-41D2-B7E9-172F69184DE2}" type="slidenum">
              <a:rPr lang="pt-BR" smtClean="0"/>
              <a:pPr defTabSz="449263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1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  <a:endParaRPr lang="en-US" altLang="pt-BR" smtClean="0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1BA3166-E293-4513-AA22-18FCF03D961E}" type="datetimeFigureOut">
              <a:rPr lang="pt-BR">
                <a:solidFill>
                  <a:srgbClr val="775F55"/>
                </a:solidFill>
              </a:rPr>
              <a:pPr>
                <a:defRPr/>
              </a:pPr>
              <a:t>14/06/2019</a:t>
            </a:fld>
            <a:endParaRPr lang="pt-BR">
              <a:solidFill>
                <a:srgbClr val="775F55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srgbClr val="775F55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anose="020B0602020104020603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CD6320-DBB4-4CB5-B620-5BB54EFE915E}" type="slidenum">
              <a:rPr lang="pt-BR" altLang="pt-BR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41252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60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14/06/2019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1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7"/>
          <p:cNvSpPr>
            <a:spLocks noGrp="1"/>
          </p:cNvSpPr>
          <p:nvPr>
            <p:ph type="sldNum" sz="quarter" idx="4"/>
          </p:nvPr>
        </p:nvSpPr>
        <p:spPr>
          <a:xfrm>
            <a:off x="11594299" y="6606539"/>
            <a:ext cx="597701" cy="251461"/>
          </a:xfrm>
          <a:prstGeom prst="rect">
            <a:avLst/>
          </a:prstGeom>
        </p:spPr>
        <p:txBody>
          <a:bodyPr vert="horz" lIns="73509" tIns="36754" rIns="73509" bIns="36754" rtlCol="0" anchor="ctr"/>
          <a:lstStyle>
            <a:lvl1pPr algn="r">
              <a:defRPr sz="1333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B024E8-4EB8-4A8F-8081-11272BA9E8BB}" type="slidenum">
              <a:rPr 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60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3185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5pPr>
      <a:lvl6pPr marL="49004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6pPr>
      <a:lvl7pPr marL="98009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7pPr>
      <a:lvl8pPr marL="1470135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8pPr>
      <a:lvl9pPr marL="1960180" algn="ctr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0F606B"/>
          </a:solidFill>
          <a:latin typeface="Arial" charset="0"/>
        </a:defRPr>
      </a:lvl9pPr>
    </p:titleStyle>
    <p:bodyStyle>
      <a:lvl1pPr marL="367533" marR="0" indent="-36753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kumimoji="0" lang="pt-BR" sz="3867" b="0" i="0" u="none" strike="noStrike" kern="0" cap="none" spc="0" normalizeH="0" baseline="0" noProof="0">
          <a:ln>
            <a:noFill/>
          </a:ln>
          <a:solidFill>
            <a:srgbClr val="000000"/>
          </a:solidFill>
          <a:effectLst/>
          <a:uLnTx/>
          <a:uFillTx/>
          <a:latin typeface="+mn-lt"/>
          <a:ea typeface="+mn-ea"/>
          <a:cs typeface="+mn-cs"/>
        </a:defRPr>
      </a:lvl1pPr>
      <a:lvl2pPr marL="796324" marR="0" indent="-306278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3600">
          <a:solidFill>
            <a:schemeClr val="tx1"/>
          </a:solidFill>
          <a:latin typeface="+mn-lt"/>
        </a:defRPr>
      </a:lvl2pPr>
      <a:lvl3pPr marL="1225113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•"/>
        <a:tabLst/>
        <a:defRPr sz="3467">
          <a:solidFill>
            <a:schemeClr val="tx1"/>
          </a:solidFill>
          <a:latin typeface="+mn-lt"/>
        </a:defRPr>
      </a:lvl3pPr>
      <a:lvl4pPr marL="1715158" marR="0" indent="-245023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Char char="–"/>
        <a:tabLst/>
        <a:defRPr sz="2133">
          <a:solidFill>
            <a:schemeClr val="tx1"/>
          </a:solidFill>
          <a:latin typeface="+mn-lt"/>
        </a:defRPr>
      </a:lvl4pPr>
      <a:lvl5pPr marL="1960180" marR="0" indent="0" algn="l" defTabSz="98009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000000"/>
        </a:buClr>
        <a:buSzTx/>
        <a:buFontTx/>
        <a:buNone/>
        <a:tabLst/>
        <a:defRPr sz="2133">
          <a:solidFill>
            <a:schemeClr val="tx1"/>
          </a:solidFill>
          <a:latin typeface="+mn-lt"/>
        </a:defRPr>
      </a:lvl5pPr>
      <a:lvl6pPr marL="269524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6pPr>
      <a:lvl7pPr marL="318529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7pPr>
      <a:lvl8pPr marL="3675339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8pPr>
      <a:lvl9pPr marL="4165384" indent="-24502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9004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8009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47013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96018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450225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40270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30317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920362" algn="l" defTabSz="980090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7.xml"/><Relationship Id="rId5" Type="http://schemas.openxmlformats.org/officeDocument/2006/relationships/image" Target="../media/image22.jpeg"/><Relationship Id="rId4" Type="http://schemas.openxmlformats.org/officeDocument/2006/relationships/hyperlink" Target="http://www.google.com.br/url?sa=i&amp;rct=j&amp;q=&amp;esrc=s&amp;frm=1&amp;source=images&amp;cd=&amp;cad=rja&amp;docid=SgKIEb8rcjcODM&amp;tbnid=l_wQZ3z3t7BN3M:&amp;ved=0CAUQjRw&amp;url=http%3A%2F%2Fcordelando389.blogspot.com%2F2012%2F09%2Fsaude-mental-no-trabalho.html&amp;ei=feodUsDeGOnSsATIzID4BA&amp;bvm=bv.51156542,d.dmg&amp;psig=AFQjCNH31IxWCYH-1qxq2lAU9V_ijvAZ5g&amp;ust=137777751751765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s.cnpq.br/cvlattesweb/PKG_MENU.menu?f_cod=12517580C4102C4EBC1E10679ADE9871" TargetMode="External"/><Relationship Id="rId2" Type="http://schemas.openxmlformats.org/officeDocument/2006/relationships/hyperlink" Target="https://www.anamt.org.br/portal/category/noticias/saude-no-trabalho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</p:spPr>
        <p:txBody>
          <a:bodyPr/>
          <a:lstStyle/>
          <a:p>
            <a:r>
              <a:rPr lang="pt-BR" dirty="0" smtClean="0"/>
              <a:t>PSICOLOGIA </a:t>
            </a:r>
            <a:r>
              <a:rPr lang="pt-BR" dirty="0" smtClean="0"/>
              <a:t>DO TRABALHO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 smtClean="0"/>
              <a:t>Ms. Valmir </a:t>
            </a:r>
            <a:r>
              <a:rPr lang="pt-BR" dirty="0" err="1" smtClean="0"/>
              <a:t>Pasa</a:t>
            </a:r>
            <a:endParaRPr lang="pt-BR" dirty="0" smtClean="0"/>
          </a:p>
          <a:p>
            <a:r>
              <a:rPr lang="pt-BR" dirty="0" smtClean="0"/>
              <a:t>Aula </a:t>
            </a:r>
            <a:r>
              <a:rPr lang="pt-BR" dirty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10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27547" y="283805"/>
            <a:ext cx="11864453" cy="665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</a:rPr>
              <a:t>A qualidade da interação no trabalho depende: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2667" dirty="0">
                <a:solidFill>
                  <a:srgbClr val="000000"/>
                </a:solidFill>
              </a:rPr>
              <a:t> • </a:t>
            </a:r>
            <a:r>
              <a:rPr lang="pt-BR" sz="3200" dirty="0">
                <a:solidFill>
                  <a:srgbClr val="000000"/>
                </a:solidFill>
              </a:rPr>
              <a:t>Da compatibilidade e complementaridade – segundo Bergamini se refere à habilidade que as pessoas têm de desenvolverem umas às outras conforme sua personalidade ou estilo;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De crenças e valores compartilhados;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Da percepção que as pessoas têm de si, dos outros e do trabalho;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• Da satisfação das necessidades interpessoais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viáveis no grupo (inclusão, controle e afeição).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2667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2667" dirty="0">
              <a:solidFill>
                <a:srgbClr val="000000"/>
              </a:solidFill>
            </a:endParaRPr>
          </a:p>
        </p:txBody>
      </p:sp>
      <p:pic>
        <p:nvPicPr>
          <p:cNvPr id="12290" name="Picture 2" descr="Group of executives laughing and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633" y="4469977"/>
            <a:ext cx="2413000" cy="203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11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4592" y="17031"/>
            <a:ext cx="12192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 err="1">
                <a:solidFill>
                  <a:srgbClr val="000000"/>
                </a:solidFill>
              </a:rPr>
              <a:t>Muchinsky</a:t>
            </a:r>
            <a:r>
              <a:rPr lang="pt-BR" sz="3200" b="1" dirty="0">
                <a:solidFill>
                  <a:srgbClr val="000000"/>
                </a:solidFill>
              </a:rPr>
              <a:t>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Psicologia de pessoal (seleção - av. de desempenho – treinamento).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Comportamento organizacional (grupos – lideranças – objetivos da organização – comunicação).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Ergonomia (relações homem-máquina / ambiente de trabalho).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Aconselhamento de carreira e vocacional (escolha de carreira X personalidade do indivíduo).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Desenvolvimento organizacional (diagnóstico dos problemas da organização e planejamento de mudanças).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Relações industriais (problemas entre empregados e empregadores).</a:t>
            </a:r>
          </a:p>
        </p:txBody>
      </p:sp>
    </p:spTree>
    <p:extLst>
      <p:ext uri="{BB962C8B-B14F-4D97-AF65-F5344CB8AC3E}">
        <p14:creationId xmlns:p14="http://schemas.microsoft.com/office/powerpoint/2010/main" val="39995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12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-16256" y="1058054"/>
            <a:ext cx="1220825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Baseia-se na formação da conduta - apresentação de estímulos ambientais. Considera essencialmente os condicionamentos.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Operantes – condutas formadas a partir da apresentação proposital de estímulos que valham como prêmio ou punição.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Respondentes – envolvem hábitos que repetimos rotineiramente sem uma autocrítica, respostas automáticas. </a:t>
            </a:r>
          </a:p>
          <a:p>
            <a:pPr marL="380990" indent="-38099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 err="1">
                <a:solidFill>
                  <a:srgbClr val="000000"/>
                </a:solidFill>
              </a:rPr>
              <a:t>Ex</a:t>
            </a:r>
            <a:r>
              <a:rPr lang="pt-BR" sz="3200" dirty="0">
                <a:solidFill>
                  <a:srgbClr val="000000"/>
                </a:solidFill>
              </a:rPr>
              <a:t>: usar talheres corretamente, não falar enquanto mastiga,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cumprimentar com aperto de mão, etc...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4420" y="137905"/>
            <a:ext cx="11019619" cy="5619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rgbClr val="000000"/>
                </a:solidFill>
              </a:rPr>
              <a:t>Teoria Behaviorista e da Aprendizagem</a:t>
            </a:r>
          </a:p>
        </p:txBody>
      </p:sp>
      <p:pic>
        <p:nvPicPr>
          <p:cNvPr id="9" name="Picture 6" descr="Aperto de mã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12"/>
            <a:ext cx="3007155" cy="18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iblings sticking out tong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258" y="4571805"/>
            <a:ext cx="2857741" cy="228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13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72957" y="95388"/>
            <a:ext cx="112328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b="1" dirty="0">
                <a:solidFill>
                  <a:srgbClr val="000000"/>
                </a:solidFill>
              </a:rPr>
              <a:t>A Teoria Psicanalítica de Freud </a:t>
            </a:r>
            <a:r>
              <a:rPr lang="pt-BR" sz="3200" dirty="0">
                <a:solidFill>
                  <a:srgbClr val="000000"/>
                </a:solidFill>
              </a:rPr>
              <a:t>- A partir de 1895, ele apresentou conceitos que causaram bastante agito à comunidade científica, estando entre eles: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Inconsciente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Histeria de conversão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Recalque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Trauma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• Psicanálise 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pic>
        <p:nvPicPr>
          <p:cNvPr id="4098" name="Picture 2" descr="Dr. Freud psychotherap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986" y="2959016"/>
            <a:ext cx="18669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06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14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" y="1147968"/>
            <a:ext cx="937040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Id – representa o núcleo primitivo da personalidade e os impulsos básicos do ser humano - única estrutura que temos ao nascer.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Ego – representa a consciência e vai se formando a partir do contato com o mundo.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Superego – representa a estrutura consciente e se forma a partir da aquisição de regras sociais, do entendimento do que é certo e errado.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3883" y="367497"/>
            <a:ext cx="10344995" cy="56193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r>
              <a:rPr lang="pt-BR" sz="3200" dirty="0">
                <a:solidFill>
                  <a:srgbClr val="000000"/>
                </a:solidFill>
              </a:rPr>
              <a:t>Estruturação psíquica - Freud</a:t>
            </a:r>
          </a:p>
        </p:txBody>
      </p:sp>
      <p:pic>
        <p:nvPicPr>
          <p:cNvPr id="6148" name="Picture 4" descr="S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44" y="0"/>
            <a:ext cx="2657856" cy="2295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Trendy girl make a selfi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7" t="8750" r="6326"/>
          <a:stretch/>
        </p:blipFill>
        <p:spPr bwMode="auto">
          <a:xfrm>
            <a:off x="9534144" y="2295936"/>
            <a:ext cx="2657856" cy="22133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m 9" descr="A man holding a sign in the middle of the road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t="19583" r="6389" b="9583"/>
          <a:stretch/>
        </p:blipFill>
        <p:spPr bwMode="auto">
          <a:xfrm>
            <a:off x="9534144" y="4509333"/>
            <a:ext cx="2657856" cy="2348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2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15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4563" y="1702421"/>
            <a:ext cx="12192000" cy="530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A Teoria Humanista, de Carl Rogers, indicado ao prêmio Nobel da paz em 1987 - sua linha de estudo - a pessoa é um ser cujo núcleo básico da personalidade tende à saúde, precisando estar aberta às experimentações para uma vida feliz. 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>
                <a:solidFill>
                  <a:srgbClr val="000000"/>
                </a:solidFill>
              </a:rPr>
              <a:t>Os três pilares de sua teoria são: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consideração positiva incondicional (amor pelas pessoas, independente de como são)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empatia (conseguir se colocar no lugar do outro)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       • A congruência (figura do terapeuta com perfil empático e amor incondicional, lidando com os pacientes com naturalidade).</a:t>
            </a:r>
          </a:p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pt-BR" sz="1867" dirty="0">
              <a:solidFill>
                <a:srgbClr val="000000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31343" y="-109987"/>
            <a:ext cx="10094976" cy="96663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5pPr>
            <a:lvl6pPr marL="367543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6pPr>
            <a:lvl7pPr marL="735086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7pPr>
            <a:lvl8pPr marL="1102629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8pPr>
            <a:lvl9pPr marL="1470172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F606B"/>
                </a:solidFill>
                <a:latin typeface="Arial" charset="0"/>
              </a:defRPr>
            </a:lvl9pPr>
          </a:lstStyle>
          <a:p>
            <a:endParaRPr lang="pt-BR" sz="3200" dirty="0">
              <a:solidFill>
                <a:srgbClr val="000000"/>
              </a:solidFill>
            </a:endParaRPr>
          </a:p>
          <a:p>
            <a:r>
              <a:rPr lang="pt-BR" sz="3200" dirty="0">
                <a:solidFill>
                  <a:srgbClr val="000000"/>
                </a:solidFill>
              </a:rPr>
              <a:t>Diferenças individuais - personalidade</a:t>
            </a:r>
          </a:p>
        </p:txBody>
      </p:sp>
      <p:pic>
        <p:nvPicPr>
          <p:cNvPr id="16386" name="Picture 2" descr="Couple riding bicycle, smi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150" y="0"/>
            <a:ext cx="2841413" cy="188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27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16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05665" y="1044835"/>
            <a:ext cx="112328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t-BR" sz="3200" dirty="0" err="1">
                <a:solidFill>
                  <a:srgbClr val="000000"/>
                </a:solidFill>
              </a:rPr>
              <a:t>Goleman</a:t>
            </a:r>
            <a:r>
              <a:rPr lang="pt-BR" sz="3200" dirty="0">
                <a:solidFill>
                  <a:srgbClr val="000000"/>
                </a:solidFill>
              </a:rPr>
              <a:t> (1995) – conceito de Inteligência Emocional - IE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pt-BR" sz="3200" dirty="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“ Capacidade de criar motivações para si próprio e de persistir num objetivo apesar dos percalços; de controlar impulsos e saber aguardar pela  satisfação dos seus desejos; de se manter em bom estado de espírito e de impedir que a ansiedade interfira na capacidade de raciocinar; de ser empático e autoconfiante.”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88893" y="382612"/>
            <a:ext cx="10317971" cy="561939"/>
          </a:xfrm>
        </p:spPr>
        <p:txBody>
          <a:bodyPr/>
          <a:lstStyle/>
          <a:p>
            <a:r>
              <a:rPr lang="pt-BR" dirty="0"/>
              <a:t>Emoção e Inteligência no Contexto do Trabalho</a:t>
            </a:r>
            <a:endParaRPr lang="pt-BR" dirty="0">
              <a:solidFill>
                <a:srgbClr val="996633"/>
              </a:solidFill>
              <a:latin typeface="Gigi" pitchFamily="82" charset="0"/>
            </a:endParaRPr>
          </a:p>
        </p:txBody>
      </p:sp>
      <p:pic>
        <p:nvPicPr>
          <p:cNvPr id="15362" name="Picture 2" descr="emotional intelligen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2" t="10639" r="31111" b="10639"/>
          <a:stretch/>
        </p:blipFill>
        <p:spPr bwMode="auto">
          <a:xfrm>
            <a:off x="9182912" y="4552545"/>
            <a:ext cx="3009089" cy="239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260351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76413" y="981075"/>
            <a:ext cx="8712200" cy="521766"/>
          </a:xfrm>
          <a:custGeom>
            <a:avLst/>
            <a:gdLst>
              <a:gd name="T0" fmla="*/ 8712200 w 8712200"/>
              <a:gd name="T1" fmla="*/ 1773546 h 365125"/>
              <a:gd name="T2" fmla="*/ 4356100 w 8712200"/>
              <a:gd name="T3" fmla="*/ 3547084 h 365125"/>
              <a:gd name="T4" fmla="*/ 0 w 8712200"/>
              <a:gd name="T5" fmla="*/ 1773546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742950" lvl="1" indent="-285750"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2800" b="1">
              <a:solidFill>
                <a:srgbClr val="FFFFFF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919289" y="1916114"/>
            <a:ext cx="8569325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725"/>
              </a:spcBef>
              <a:spcAft>
                <a:spcPts val="600"/>
              </a:spcAft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992314" y="974725"/>
            <a:ext cx="8567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CARGA PSÍQUICA NO TRABALHO</a:t>
            </a:r>
          </a:p>
        </p:txBody>
      </p:sp>
      <p:pic>
        <p:nvPicPr>
          <p:cNvPr id="82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260351"/>
            <a:ext cx="9139237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8" name="Rectangle 16"/>
          <p:cNvSpPr>
            <a:spLocks noChangeArrowheads="1"/>
          </p:cNvSpPr>
          <p:nvPr/>
        </p:nvSpPr>
        <p:spPr bwMode="auto">
          <a:xfrm>
            <a:off x="2566988" y="908051"/>
            <a:ext cx="69135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pt-BR" altLang="pt-BR" sz="2800" b="1">
                <a:solidFill>
                  <a:srgbClr val="FFFFFF"/>
                </a:solidFill>
              </a:rPr>
              <a:t>ORGANIZAÇÃO DO TRABALHO</a:t>
            </a:r>
          </a:p>
        </p:txBody>
      </p:sp>
      <p:pic>
        <p:nvPicPr>
          <p:cNvPr id="8209" name="Picture 17" descr="ANd9GcRZqaz6-_mscvvuYu-EGplysLEQ4zPmw4VIUOQY9GqzVMpRsY4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628776"/>
            <a:ext cx="3816350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631950" y="3933825"/>
            <a:ext cx="89281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Dejours, estudou o papel da </a:t>
            </a:r>
            <a:r>
              <a:rPr lang="pt-BR" altLang="pt-BR" b="1" i="1" u="sng">
                <a:solidFill>
                  <a:srgbClr val="0033CC"/>
                </a:solidFill>
              </a:rPr>
              <a:t>organização do trabalho</a:t>
            </a:r>
            <a:r>
              <a:rPr lang="pt-BR" altLang="pt-BR">
                <a:solidFill>
                  <a:srgbClr val="0033CC"/>
                </a:solidFill>
              </a:rPr>
              <a:t> em relação aos efeitos </a:t>
            </a:r>
            <a:r>
              <a:rPr lang="pt-BR" altLang="pt-BR" b="1" i="1" u="sng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positivos e negativos</a:t>
            </a:r>
            <a:r>
              <a:rPr lang="pt-BR" altLang="pt-BR">
                <a:solidFill>
                  <a:srgbClr val="0033CC"/>
                </a:solidFill>
              </a:rPr>
              <a:t> que este pode exercer sobre o </a:t>
            </a:r>
            <a:r>
              <a:rPr lang="pt-BR" altLang="pt-BR" b="1" i="1" u="sng">
                <a:solidFill>
                  <a:srgbClr val="0033CC"/>
                </a:solidFill>
              </a:rPr>
              <a:t>funcionamento psíquico</a:t>
            </a:r>
            <a:r>
              <a:rPr lang="pt-BR" altLang="pt-BR">
                <a:solidFill>
                  <a:srgbClr val="0033CC"/>
                </a:solidFill>
              </a:rPr>
              <a:t> do trabalhador.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Conceitos Básicos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1 - Divisão de tarefas;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2 - Divisão de  homens.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600">
                <a:solidFill>
                  <a:srgbClr val="0033CC"/>
                </a:solidFill>
              </a:rPr>
              <a:t>Dejours, 1986.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pt-BR" altLang="pt-BR" sz="2400">
              <a:solidFill>
                <a:srgbClr val="0033CC"/>
              </a:solidFill>
              <a:cs typeface="Arial" panose="020B0604020202020204" pitchFamily="34" charset="0"/>
            </a:endParaRPr>
          </a:p>
        </p:txBody>
      </p:sp>
      <p:sp>
        <p:nvSpPr>
          <p:cNvPr id="8211" name="Oval 19"/>
          <p:cNvSpPr>
            <a:spLocks noChangeArrowheads="1"/>
          </p:cNvSpPr>
          <p:nvPr/>
        </p:nvSpPr>
        <p:spPr bwMode="auto">
          <a:xfrm>
            <a:off x="3359151" y="2276476"/>
            <a:ext cx="1368425" cy="93662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503614" y="2527301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FELICIDADE PROFISSIONAL</a:t>
            </a:r>
          </a:p>
        </p:txBody>
      </p:sp>
      <p:sp>
        <p:nvSpPr>
          <p:cNvPr id="8214" name="Oval 22"/>
          <p:cNvSpPr>
            <a:spLocks noChangeArrowheads="1"/>
          </p:cNvSpPr>
          <p:nvPr/>
        </p:nvSpPr>
        <p:spPr bwMode="auto">
          <a:xfrm>
            <a:off x="6888164" y="2276475"/>
            <a:ext cx="1296987" cy="865188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7032625" y="2527301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SUPERAÇÃO DE DESAFIOS</a:t>
            </a:r>
          </a:p>
        </p:txBody>
      </p:sp>
      <p:sp>
        <p:nvSpPr>
          <p:cNvPr id="8216" name="Oval 24"/>
          <p:cNvSpPr>
            <a:spLocks noChangeArrowheads="1"/>
          </p:cNvSpPr>
          <p:nvPr/>
        </p:nvSpPr>
        <p:spPr bwMode="auto">
          <a:xfrm>
            <a:off x="5232401" y="1628776"/>
            <a:ext cx="1223963" cy="7921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5232400" y="1773239"/>
            <a:ext cx="115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CLIMA DE VALORIZAÇÃO</a:t>
            </a:r>
          </a:p>
        </p:txBody>
      </p:sp>
      <p:sp>
        <p:nvSpPr>
          <p:cNvPr id="8219" name="Oval 27"/>
          <p:cNvSpPr>
            <a:spLocks noChangeArrowheads="1"/>
          </p:cNvSpPr>
          <p:nvPr/>
        </p:nvSpPr>
        <p:spPr bwMode="auto">
          <a:xfrm>
            <a:off x="5087939" y="2997201"/>
            <a:ext cx="1368425" cy="792163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5232401" y="3141664"/>
            <a:ext cx="12239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t-BR" altLang="pt-BR" sz="1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QUALIFICAÇÃO     CONSTANTE</a:t>
            </a:r>
          </a:p>
        </p:txBody>
      </p:sp>
    </p:spTree>
    <p:extLst>
      <p:ext uri="{BB962C8B-B14F-4D97-AF65-F5344CB8AC3E}">
        <p14:creationId xmlns:p14="http://schemas.microsoft.com/office/powerpoint/2010/main" val="413814047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03389" y="620714"/>
            <a:ext cx="8785225" cy="1137319"/>
          </a:xfrm>
          <a:custGeom>
            <a:avLst/>
            <a:gdLst>
              <a:gd name="T0" fmla="*/ 8712200 w 8712200"/>
              <a:gd name="T1" fmla="*/ 30397185 h 365125"/>
              <a:gd name="T2" fmla="*/ 4356100 w 8712200"/>
              <a:gd name="T3" fmla="*/ 60794241 h 365125"/>
              <a:gd name="T4" fmla="*/ 0 w 8712200"/>
              <a:gd name="T5" fmla="*/ 30397185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FFFFFF"/>
                </a:solidFill>
              </a:rPr>
              <a:t>ORGANIZAÇÃO DO TRABALHO</a:t>
            </a:r>
          </a:p>
          <a:p>
            <a:pPr algn="ctr" defTabSz="449263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pt-BR" altLang="pt-BR" sz="3600" b="1">
              <a:solidFill>
                <a:srgbClr val="FFFF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lnSpc>
                <a:spcPct val="100000"/>
              </a:lnSpc>
              <a:spcBef>
                <a:spcPts val="725"/>
              </a:spcBef>
              <a:spcAft>
                <a:spcPts val="600"/>
              </a:spcAft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0252" name="AutoShape 12" descr="ANd9GcSTBPqoKXOqfrWFvAXYZLqBwb9dJV-oZWfg88Nf1K2lS-9qURA6"/>
          <p:cNvSpPr>
            <a:spLocks noChangeAspect="1" noChangeArrowheads="1"/>
          </p:cNvSpPr>
          <p:nvPr/>
        </p:nvSpPr>
        <p:spPr bwMode="auto">
          <a:xfrm>
            <a:off x="3881439" y="1214439"/>
            <a:ext cx="4429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1524001" y="1268414"/>
            <a:ext cx="8964613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DIVISÃO DE TAREFAS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b="1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Trabalho que se deve executar dentro de um prazo fixo.</a:t>
            </a:r>
            <a:br>
              <a:rPr lang="pt-BR" altLang="pt-BR">
                <a:solidFill>
                  <a:srgbClr val="0033CC"/>
                </a:solidFill>
              </a:rPr>
            </a:br>
            <a:r>
              <a:rPr lang="pt-BR" altLang="pt-BR">
                <a:solidFill>
                  <a:srgbClr val="0033CC"/>
                </a:solidFill>
              </a:rPr>
              <a:t>Qualquer trabalho que se faz por dever ou necessidade.</a:t>
            </a:r>
            <a:br>
              <a:rPr lang="pt-BR" altLang="pt-BR">
                <a:solidFill>
                  <a:srgbClr val="0033CC"/>
                </a:solidFill>
              </a:rPr>
            </a:br>
            <a:r>
              <a:rPr lang="pt-BR" altLang="pt-BR">
                <a:solidFill>
                  <a:srgbClr val="0033CC"/>
                </a:solidFill>
              </a:rPr>
              <a:t>Trabalho remunerado por unidade de serviço ou empreitada.</a:t>
            </a:r>
            <a:r>
              <a:rPr lang="pt-BR" altLang="pt-BR" b="1">
                <a:solidFill>
                  <a:srgbClr val="3333CC"/>
                </a:solidFill>
              </a:rPr>
              <a:t/>
            </a:r>
            <a:br>
              <a:rPr lang="pt-BR" altLang="pt-BR" b="1">
                <a:solidFill>
                  <a:srgbClr val="3333CC"/>
                </a:solidFill>
              </a:rPr>
            </a:br>
            <a:endParaRPr lang="pt-BR" altLang="pt-BR" b="1">
              <a:solidFill>
                <a:srgbClr val="33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1 - O conteúdo das tarefas;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2 - Modo operatório (fluxo do trabalho)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			Organização formal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Divisão das tarefas  											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			Organização real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33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>
                <a:solidFill>
                  <a:srgbClr val="0033CC"/>
                </a:solidFill>
              </a:rPr>
              <a:t>3 - O descompasso  entre a organização formal e a real favorece  o sofrimento  mental;</a:t>
            </a:r>
          </a:p>
        </p:txBody>
      </p:sp>
      <p:sp>
        <p:nvSpPr>
          <p:cNvPr id="10258" name="AutoShape 18"/>
          <p:cNvSpPr>
            <a:spLocks/>
          </p:cNvSpPr>
          <p:nvPr/>
        </p:nvSpPr>
        <p:spPr bwMode="auto">
          <a:xfrm>
            <a:off x="3935413" y="3644901"/>
            <a:ext cx="144462" cy="1152525"/>
          </a:xfrm>
          <a:prstGeom prst="leftBrace">
            <a:avLst>
              <a:gd name="adj1" fmla="val 6648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3321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500064"/>
            <a:ext cx="6400800" cy="71437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Nome da apresenta</a:t>
            </a:r>
            <a:r>
              <a:rPr lang="pt-BR" altLang="pt-BR" sz="2000" b="1">
                <a:solidFill>
                  <a:srgbClr val="FFFFFF"/>
                </a:solidFill>
              </a:rPr>
              <a:t>ç</a:t>
            </a: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ão 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792538" y="623888"/>
            <a:ext cx="50419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2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ORGANIZAÇÃO DO TRABALHO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063750" y="1844676"/>
            <a:ext cx="7632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0360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00774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Atividade: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7200" dirty="0" smtClean="0"/>
              <a:t>Palavras chave para uma QVT – Qualidade de Vida no Trabalho.</a:t>
            </a:r>
            <a:endParaRPr lang="pt-BR" sz="7200" dirty="0"/>
          </a:p>
        </p:txBody>
      </p:sp>
    </p:spTree>
    <p:extLst>
      <p:ext uri="{BB962C8B-B14F-4D97-AF65-F5344CB8AC3E}">
        <p14:creationId xmlns:p14="http://schemas.microsoft.com/office/powerpoint/2010/main" val="2128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4804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3304667 h 365125"/>
              <a:gd name="T2" fmla="*/ 4356100 w 8712200"/>
              <a:gd name="T3" fmla="*/ 6609330 h 365125"/>
              <a:gd name="T4" fmla="*/ 0 w 8712200"/>
              <a:gd name="T5" fmla="*/ 330466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O HOMEM E O TRABALHO</a:t>
            </a:r>
          </a:p>
        </p:txBody>
      </p:sp>
      <p:pic>
        <p:nvPicPr>
          <p:cNvPr id="204806" name="Picture 2" descr="G:\Macintosh Driver\AULA RESIDENCIA MULTIPROFISSIONAL\IMAGENS\tempos modern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6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53420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8900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53128987 h 365125"/>
              <a:gd name="T2" fmla="*/ 4356100 w 8712200"/>
              <a:gd name="T3" fmla="*/ 106257750 h 365125"/>
              <a:gd name="T4" fmla="*/ 0 w 8712200"/>
              <a:gd name="T5" fmla="*/ 5312898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SINTOMAS E DEFESAS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208903" name="CaixaDeTexto 6"/>
          <p:cNvSpPr txBox="1">
            <a:spLocks noChangeArrowheads="1"/>
          </p:cNvSpPr>
          <p:nvPr/>
        </p:nvSpPr>
        <p:spPr bwMode="auto">
          <a:xfrm>
            <a:off x="2351088" y="1844676"/>
            <a:ext cx="7416800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Sofrimento (patogênico, criativo e ético)                           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Desprazer e tensão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Fadiga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Descompensação de acordo com as estruturas psiquicas</a:t>
            </a:r>
          </a:p>
          <a:p>
            <a:pPr defTabSz="449263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rgbClr val="000000"/>
                </a:solidFill>
                <a:latin typeface="Arial" panose="020B0604020202020204" pitchFamily="34" charset="0"/>
              </a:rPr>
              <a:t>Burnout</a:t>
            </a:r>
          </a:p>
        </p:txBody>
      </p:sp>
    </p:spTree>
    <p:extLst>
      <p:ext uri="{BB962C8B-B14F-4D97-AF65-F5344CB8AC3E}">
        <p14:creationId xmlns:p14="http://schemas.microsoft.com/office/powerpoint/2010/main" val="21817318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10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76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0948" name="AutoShape 4"/>
          <p:cNvSpPr>
            <a:spLocks noChangeArrowheads="1"/>
          </p:cNvSpPr>
          <p:nvPr/>
        </p:nvSpPr>
        <p:spPr bwMode="auto">
          <a:xfrm>
            <a:off x="1776413" y="620714"/>
            <a:ext cx="8712200" cy="644877"/>
          </a:xfrm>
          <a:custGeom>
            <a:avLst/>
            <a:gdLst>
              <a:gd name="T0" fmla="*/ 8712200 w 8712200"/>
              <a:gd name="T1" fmla="*/ 53128987 h 365125"/>
              <a:gd name="T2" fmla="*/ 4356100 w 8712200"/>
              <a:gd name="T3" fmla="*/ 106257750 h 365125"/>
              <a:gd name="T4" fmla="*/ 0 w 8712200"/>
              <a:gd name="T5" fmla="*/ 53128987 h 365125"/>
              <a:gd name="T6" fmla="*/ 4356100 w 8712200"/>
              <a:gd name="T7" fmla="*/ 0 h 36512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712200"/>
              <a:gd name="T13" fmla="*/ 0 h 365125"/>
              <a:gd name="T14" fmla="*/ 8712200 w 8712200"/>
              <a:gd name="T15" fmla="*/ 365125 h 3651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12200" h="365125">
                <a:moveTo>
                  <a:pt x="0" y="0"/>
                </a:moveTo>
                <a:lnTo>
                  <a:pt x="24203" y="0"/>
                </a:lnTo>
                <a:lnTo>
                  <a:pt x="24203" y="1014"/>
                </a:lnTo>
                <a:lnTo>
                  <a:pt x="0" y="1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3600" b="1">
                <a:solidFill>
                  <a:srgbClr val="FFFFFF"/>
                </a:solidFill>
                <a:latin typeface="Calibri" panose="020F0502020204030204" pitchFamily="34" charset="0"/>
              </a:rPr>
              <a:t>SINTOMAS E DEFESAS</a:t>
            </a:r>
          </a:p>
        </p:txBody>
      </p:sp>
      <p:sp>
        <p:nvSpPr>
          <p:cNvPr id="210949" name="Text Box 5"/>
          <p:cNvSpPr txBox="1">
            <a:spLocks noChangeArrowheads="1"/>
          </p:cNvSpPr>
          <p:nvPr/>
        </p:nvSpPr>
        <p:spPr bwMode="auto">
          <a:xfrm>
            <a:off x="1919288" y="1916113"/>
            <a:ext cx="84248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-US" altLang="pt-BR" sz="360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2135188" y="1844676"/>
            <a:ext cx="784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210951" name="Picture 2" descr="G:\Macintosh Driver\AULA RESIDENCIA MULTIPROFISSIONAL\IMAGENS\trabalh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789364"/>
            <a:ext cx="31686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2" name="Picture 3" descr="G:\Macintosh Driver\AULA RESIDENCIA MULTIPROFISSIONAL\IMAGENS\trabalh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762376"/>
            <a:ext cx="2952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3" name="Picture 4" descr="G:\Macintosh Driver\AULA RESIDENCIA MULTIPROFISSIONAL\IMAGENS\trabalho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"/>
            <a:ext cx="4140200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4" name="Picture 5" descr="G:\Macintosh Driver\AULA RESIDENCIA MULTIPROFISSIONAL\IMAGENS\trabalho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6" y="1"/>
            <a:ext cx="51847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55" name="Picture 6" descr="G:\Macintosh Driver\AULA RESIDENCIA MULTIPROFISSIONAL\IMAGENS\trabalh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789364"/>
            <a:ext cx="32766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9059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0" y="500064"/>
            <a:ext cx="6400800" cy="71437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Nome da apresenta</a:t>
            </a:r>
            <a:r>
              <a:rPr lang="pt-BR" altLang="pt-BR" sz="2000" b="1">
                <a:solidFill>
                  <a:srgbClr val="FFFFFF"/>
                </a:solidFill>
              </a:rPr>
              <a:t>ç</a:t>
            </a:r>
            <a:r>
              <a:rPr lang="pt-BR" altLang="pt-BR" sz="2000" b="1">
                <a:solidFill>
                  <a:srgbClr val="FFFFFF"/>
                </a:solidFill>
                <a:latin typeface="Myriad Pro" panose="020B0503030403020204" pitchFamily="34" charset="0"/>
              </a:rPr>
              <a:t>ão </a:t>
            </a:r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3860800" y="668339"/>
            <a:ext cx="51244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alt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TRABALHO PATOLÓGICO OU CRIATIVO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2063750" y="1844676"/>
            <a:ext cx="763270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altLang="pt-BR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341438"/>
            <a:ext cx="8964613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86880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Data 3"/>
          <p:cNvSpPr txBox="1">
            <a:spLocks noGrp="1"/>
          </p:cNvSpPr>
          <p:nvPr/>
        </p:nvSpPr>
        <p:spPr bwMode="auto">
          <a:xfrm>
            <a:off x="1524000" y="0"/>
            <a:ext cx="0" cy="0"/>
          </a:xfrm>
          <a:prstGeom prst="rect">
            <a:avLst/>
          </a:prstGeom>
          <a:noFill/>
          <a:extLst/>
        </p:spPr>
        <p:txBody>
          <a:bodyPr lIns="90000" tIns="45000" rIns="90000" bIns="45000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/>
            </a:pPr>
            <a:fld id="{C7A23D45-A625-446D-8311-6281E90F1D57}" type="datetime1">
              <a:rPr lang="pt-BR">
                <a:solidFill>
                  <a:srgbClr val="000000"/>
                </a:solidFill>
                <a:cs typeface="Segoe UI" panose="020B0502040204020203" pitchFamily="34" charset="0"/>
              </a:rPr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</a:tabLst>
                <a:defRPr/>
              </a:pPr>
              <a:t>14/06/2019</a:t>
            </a:fld>
            <a:endParaRPr lang="pt-BR">
              <a:solidFill>
                <a:srgbClr val="000000"/>
              </a:solidFill>
              <a:cs typeface="Segoe UI" panose="020B0502040204020203" pitchFamily="34" charset="0"/>
            </a:endParaRPr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1606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1606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8914"/>
            <a:ext cx="9139238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6070" name="Text Box 5"/>
          <p:cNvSpPr txBox="1">
            <a:spLocks noChangeArrowheads="1"/>
          </p:cNvSpPr>
          <p:nvPr/>
        </p:nvSpPr>
        <p:spPr bwMode="auto">
          <a:xfrm>
            <a:off x="1506538" y="1517651"/>
            <a:ext cx="9036051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449263" fontAlgn="base">
              <a:spcBef>
                <a:spcPts val="725"/>
              </a:spcBef>
              <a:spcAft>
                <a:spcPts val="600"/>
              </a:spcAft>
              <a:buClr>
                <a:srgbClr val="000000"/>
              </a:buClr>
              <a:buSzPct val="100000"/>
            </a:pPr>
            <a:endParaRPr lang="en-US" altLang="pt-BR" sz="3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16071" name="CaixaDeTexto 2"/>
          <p:cNvSpPr txBox="1">
            <a:spLocks noChangeArrowheads="1"/>
          </p:cNvSpPr>
          <p:nvPr/>
        </p:nvSpPr>
        <p:spPr bwMode="auto">
          <a:xfrm>
            <a:off x="1343025" y="762000"/>
            <a:ext cx="91392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3600">
              <a:solidFill>
                <a:srgbClr val="FFFFFF"/>
              </a:solidFill>
            </a:endParaRPr>
          </a:p>
        </p:txBody>
      </p:sp>
      <p:sp>
        <p:nvSpPr>
          <p:cNvPr id="216072" name="CaixaDeTexto 8"/>
          <p:cNvSpPr txBox="1">
            <a:spLocks noChangeArrowheads="1"/>
          </p:cNvSpPr>
          <p:nvPr/>
        </p:nvSpPr>
        <p:spPr bwMode="auto">
          <a:xfrm>
            <a:off x="2208213" y="1989138"/>
            <a:ext cx="7200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6073" name="Picture 2" descr="G:\Macintosh Driver\AULA RESIDENCIA MULTIPROFISSIONAL\IMAGENS\trabaljh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9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6780" y="457200"/>
            <a:ext cx="10515600" cy="5765483"/>
          </a:xfrm>
        </p:spPr>
        <p:txBody>
          <a:bodyPr/>
          <a:lstStyle/>
          <a:p>
            <a:r>
              <a:rPr lang="pt-BR" dirty="0" smtClean="0"/>
              <a:t>ANAMT:</a:t>
            </a:r>
          </a:p>
          <a:p>
            <a:pPr marL="514350" indent="-514350">
              <a:buAutoNum type="arabicPeriod"/>
            </a:pPr>
            <a:r>
              <a:rPr lang="pt-BR" dirty="0" smtClean="0"/>
              <a:t>Ambientes insalubres: substituição por robôs;</a:t>
            </a:r>
          </a:p>
          <a:p>
            <a:pPr marL="514350" indent="-514350">
              <a:buAutoNum type="arabicPeriod"/>
            </a:pPr>
            <a:r>
              <a:rPr lang="pt-BR" dirty="0" smtClean="0"/>
              <a:t>Erradicação do trabalho escravo;</a:t>
            </a:r>
          </a:p>
          <a:p>
            <a:pPr marL="514350" indent="-514350">
              <a:buAutoNum type="arabicPeriod"/>
            </a:pPr>
            <a:r>
              <a:rPr lang="pt-BR" dirty="0" smtClean="0"/>
              <a:t>Exploração infantil no mercado de trabalho;</a:t>
            </a:r>
          </a:p>
          <a:p>
            <a:pPr marL="514350" indent="-514350">
              <a:buAutoNum type="arabicPeriod"/>
            </a:pPr>
            <a:r>
              <a:rPr lang="pt-BR" dirty="0" smtClean="0"/>
              <a:t>Atestados médicos;</a:t>
            </a:r>
          </a:p>
          <a:p>
            <a:pPr marL="514350" indent="-514350">
              <a:buAutoNum type="arabicPeriod"/>
            </a:pPr>
            <a:r>
              <a:rPr lang="pt-BR" dirty="0" smtClean="0"/>
              <a:t>Estresse, depressão e </a:t>
            </a:r>
            <a:r>
              <a:rPr lang="pt-BR" dirty="0" err="1" smtClean="0"/>
              <a:t>burnout</a:t>
            </a:r>
            <a:r>
              <a:rPr lang="pt-BR" dirty="0" smtClean="0"/>
              <a:t>;</a:t>
            </a:r>
          </a:p>
          <a:p>
            <a:pPr marL="514350" indent="-514350">
              <a:buAutoNum type="arabicPeriod"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907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Sofrimentos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6852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Os sofrimentos insuspeitos não se apresentam de uma maneira uníssona, no pensamento de </a:t>
            </a:r>
            <a:r>
              <a:rPr lang="pt-BR" dirty="0" err="1"/>
              <a:t>Dejours</a:t>
            </a:r>
            <a:r>
              <a:rPr lang="pt-BR" dirty="0"/>
              <a:t> (1993); eles estão associados a fatores históricos, </a:t>
            </a:r>
            <a:r>
              <a:rPr lang="pt-BR" dirty="0" err="1"/>
              <a:t>laborativos</a:t>
            </a:r>
            <a:r>
              <a:rPr lang="pt-BR" dirty="0"/>
              <a:t> e àqueles favoráveis ou não para a vida do trabalhador, relacionados à própria vida humana e ao trabalho. São discriminados como: a) sofrimento singular (dimensão diacrônica): é herdado da história psíquica de cada indivíduo; b) sofrimento atual (dimensão sincrônica): ocorre quando há o reencontro do sujeito com o trabalho; c) sofrimento criativo: quando o sujeito produz soluções favoráveis para sua vida, especialmente, para sua saúde; e d) sofrimento patogênico: é ao contrário do sofrimento criativo, ou seja, quando o indivíduo produz soluções desfavoráveis para sua vida e que estão relacionados à sua saúde. </a:t>
            </a:r>
            <a:r>
              <a:rPr lang="pt-BR" dirty="0" smtClean="0"/>
              <a:t>(FERREIRA, 2006)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174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dirty="0" smtClean="0"/>
              <a:t>TRABALHO ????</a:t>
            </a:r>
            <a:endParaRPr lang="pt-BR" altLang="pt-BR" dirty="0" smtClean="0"/>
          </a:p>
        </p:txBody>
      </p:sp>
      <p:pic>
        <p:nvPicPr>
          <p:cNvPr id="7" name="Picture 6" descr="foto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8375" y="4071939"/>
            <a:ext cx="2800350" cy="2154237"/>
          </a:xfrm>
        </p:spPr>
      </p:pic>
      <p:sp>
        <p:nvSpPr>
          <p:cNvPr id="75780" name="Espaço Reservado para Texto 2"/>
          <p:cNvSpPr>
            <a:spLocks noGrp="1"/>
          </p:cNvSpPr>
          <p:nvPr>
            <p:ph type="body" sz="quarter" idx="1"/>
          </p:nvPr>
        </p:nvSpPr>
        <p:spPr>
          <a:xfrm>
            <a:off x="2133600" y="1752601"/>
            <a:ext cx="3886200" cy="639763"/>
          </a:xfrm>
        </p:spPr>
        <p:txBody>
          <a:bodyPr/>
          <a:lstStyle/>
          <a:p>
            <a:pPr eaLnBrk="1" hangingPunct="1"/>
            <a:r>
              <a:rPr lang="pt-BR" altLang="pt-BR" smtClean="0"/>
              <a:t>PRAZER	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324600" y="1752601"/>
            <a:ext cx="3886200" cy="6397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SOFRIMENTO</a:t>
            </a:r>
            <a:endParaRPr lang="pt-BR" dirty="0"/>
          </a:p>
        </p:txBody>
      </p:sp>
      <p:pic>
        <p:nvPicPr>
          <p:cNvPr id="8" name="Picture 7" descr="0001371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6" y="3786188"/>
            <a:ext cx="1857375" cy="2786062"/>
          </a:xfrm>
        </p:spPr>
      </p:pic>
      <p:pic>
        <p:nvPicPr>
          <p:cNvPr id="9" name="Picture 4" descr="000137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85938"/>
            <a:ext cx="24463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foto6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2143126"/>
            <a:ext cx="28321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06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74638"/>
            <a:ext cx="6696744" cy="85010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Qualidade de vida no trabalho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3"/>
          </p:nvPr>
        </p:nvGraphicFramePr>
        <p:xfrm>
          <a:off x="2135560" y="1700808"/>
          <a:ext cx="684076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79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pPr eaLnBrk="1" hangingPunct="1"/>
            <a:r>
              <a:rPr lang="pt-BR" altLang="pt-BR" smtClean="0"/>
              <a:t>Questões para a psicologia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136774" y="1600200"/>
            <a:ext cx="9681845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Que pensam os homens dos nossos dias sobre seu trabalho?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O que esperam dele? Que resultados desejam?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Sentem </a:t>
            </a:r>
            <a:r>
              <a:rPr lang="pt-BR" dirty="0" smtClean="0"/>
              <a:t>orgulho pelo que fazem? </a:t>
            </a:r>
            <a:r>
              <a:rPr lang="pt-BR" dirty="0" smtClean="0"/>
              <a:t>Associam-no a que valores?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Queixam-se de quê?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A relação com o trabalho tem afetado a vida em família? Como? A família apóia o indivíduo em seu trabalho?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Encontram no trabalho a realidade </a:t>
            </a:r>
            <a:r>
              <a:rPr lang="pt-BR" dirty="0" smtClean="0"/>
              <a:t>e realização que </a:t>
            </a:r>
            <a:r>
              <a:rPr lang="pt-BR" dirty="0" smtClean="0"/>
              <a:t>buscam? 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r>
              <a:rPr lang="pt-BR" dirty="0" smtClean="0"/>
              <a:t>A categoria trabalho continua estruturando a vida das pessoas e dificilmente isso mudará a curto prazo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914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52662" y="214290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pt-BR" sz="3200" dirty="0">
                <a:solidFill>
                  <a:srgbClr val="0070C0"/>
                </a:solidFill>
              </a:rPr>
              <a:t>Palavra chave para Qualidade de vida no Trabalho - QVT</a:t>
            </a:r>
            <a:endParaRPr lang="pt-BR" sz="3200" dirty="0">
              <a:solidFill>
                <a:srgbClr val="0070C0"/>
              </a:solidFill>
            </a:endParaRPr>
          </a:p>
        </p:txBody>
      </p:sp>
      <p:graphicFrame>
        <p:nvGraphicFramePr>
          <p:cNvPr id="5" name="C 1"/>
          <p:cNvGraphicFramePr/>
          <p:nvPr/>
        </p:nvGraphicFramePr>
        <p:xfrm>
          <a:off x="1919536" y="4581128"/>
          <a:ext cx="770485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 2"/>
          <p:cNvGraphicFramePr/>
          <p:nvPr/>
        </p:nvGraphicFramePr>
        <p:xfrm>
          <a:off x="1847528" y="1340768"/>
          <a:ext cx="7929618" cy="317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0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42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809" y="1825625"/>
            <a:ext cx="10995991" cy="4351338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ANAMT. Associação Nacional de Medicina do trabalho. </a:t>
            </a:r>
            <a:r>
              <a:rPr lang="pt-BR" dirty="0" err="1" smtClean="0"/>
              <a:t>Disponivel</a:t>
            </a:r>
            <a:r>
              <a:rPr lang="pt-BR" dirty="0" smtClean="0"/>
              <a:t> em:</a:t>
            </a:r>
            <a:r>
              <a:rPr lang="pt-BR" b="1" dirty="0" smtClean="0"/>
              <a:t> </a:t>
            </a:r>
            <a:r>
              <a:rPr lang="pt-BR" dirty="0" smtClean="0">
                <a:hlinkClick r:id="rId2"/>
              </a:rPr>
              <a:t>https</a:t>
            </a:r>
            <a:r>
              <a:rPr lang="pt-BR" dirty="0">
                <a:hlinkClick r:id="rId2"/>
              </a:rPr>
              <a:t>://www.anamt.org.br/portal/category/noticias/saude-no-trabalho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. Acesso em:10.mai.2019.</a:t>
            </a:r>
          </a:p>
          <a:p>
            <a:r>
              <a:rPr lang="pt-BR" dirty="0" smtClean="0"/>
              <a:t>CARVALHO, Ana Maria. Psicologia nas organizações. Disponível em: </a:t>
            </a:r>
            <a:r>
              <a:rPr lang="pt-BR" dirty="0" smtClean="0">
                <a:hlinkClick r:id="rId3"/>
              </a:rPr>
              <a:t>https</a:t>
            </a:r>
            <a:r>
              <a:rPr lang="pt-BR" dirty="0">
                <a:hlinkClick r:id="rId3"/>
              </a:rPr>
              <a:t>://</a:t>
            </a:r>
            <a:r>
              <a:rPr lang="pt-BR" dirty="0" smtClean="0">
                <a:hlinkClick r:id="rId3"/>
              </a:rPr>
              <a:t>wwws.cnpq.br/cvlattesweb/PKG_MENU.menu?f_cod=12517580C4102C4EBC1E10679ADE9871</a:t>
            </a:r>
            <a:r>
              <a:rPr lang="pt-BR" dirty="0" smtClean="0"/>
              <a:t> . Acesso em 14.mai.2019.</a:t>
            </a:r>
          </a:p>
          <a:p>
            <a:r>
              <a:rPr lang="pt-BR" dirty="0"/>
              <a:t>DEJOURS, C. Uma nova visão do sofrimento humano nas organizações. O indivíduo na organização: dimensões esquecidas. São Paulo: Atlas, 1993. ________. Psicodinâmica do trabalho: contribuições da escola </a:t>
            </a:r>
            <a:r>
              <a:rPr lang="pt-BR" dirty="0" err="1"/>
              <a:t>dejouriana</a:t>
            </a:r>
            <a:r>
              <a:rPr lang="pt-BR" dirty="0"/>
              <a:t> à análise da relação prazer, sofrimento trabalho. São Paulo: Atlas, 1994. </a:t>
            </a:r>
            <a:endParaRPr lang="pt-BR" dirty="0" smtClean="0"/>
          </a:p>
          <a:p>
            <a:r>
              <a:rPr lang="pt-BR" dirty="0" smtClean="0"/>
              <a:t>FERREIRA, Patrícia. [et.al] Sofrimentos no trabalho na visão de </a:t>
            </a:r>
            <a:r>
              <a:rPr lang="pt-BR" dirty="0" err="1" smtClean="0"/>
              <a:t>Dejour</a:t>
            </a:r>
            <a:r>
              <a:rPr lang="pt-BR" dirty="0" smtClean="0"/>
              <a:t>. </a:t>
            </a:r>
            <a:r>
              <a:rPr lang="pt-BR" i="1" dirty="0" smtClean="0"/>
              <a:t>In </a:t>
            </a:r>
            <a:r>
              <a:rPr lang="pt-BR" b="1" dirty="0" smtClean="0"/>
              <a:t>Revista de Psicologia. </a:t>
            </a:r>
            <a:r>
              <a:rPr lang="pt-BR" dirty="0" smtClean="0"/>
              <a:t>Ano IV.n.7. nov. 2006.</a:t>
            </a:r>
          </a:p>
        </p:txBody>
      </p:sp>
    </p:spTree>
    <p:extLst>
      <p:ext uri="{BB962C8B-B14F-4D97-AF65-F5344CB8AC3E}">
        <p14:creationId xmlns:p14="http://schemas.microsoft.com/office/powerpoint/2010/main" val="263089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 smtClean="0"/>
              <a:t>Aula </a:t>
            </a:r>
            <a:r>
              <a:rPr lang="pt-BR" sz="3200" dirty="0" smtClean="0"/>
              <a:t>2</a:t>
            </a:r>
          </a:p>
          <a:p>
            <a:pPr marL="0" lvl="0" indent="0">
              <a:buNone/>
            </a:pPr>
            <a:r>
              <a:rPr lang="pt-BR" dirty="0" smtClean="0"/>
              <a:t>Influências </a:t>
            </a:r>
            <a:r>
              <a:rPr lang="pt-BR" dirty="0"/>
              <a:t>e Contribuições da Psicologia no ambiente de trabalho, questões de saúde</a:t>
            </a:r>
            <a:r>
              <a:rPr lang="pt-BR" dirty="0" smtClean="0"/>
              <a:t>:</a:t>
            </a:r>
          </a:p>
          <a:p>
            <a:pPr marL="0" lvl="0" indent="0">
              <a:buNone/>
            </a:pPr>
            <a:endParaRPr lang="pt-BR" sz="2400" dirty="0"/>
          </a:p>
          <a:p>
            <a:pPr marL="457200" lvl="1" indent="0">
              <a:buNone/>
            </a:pPr>
            <a:r>
              <a:rPr lang="pt-BR" dirty="0" smtClean="0"/>
              <a:t>2.1. Saúde </a:t>
            </a:r>
            <a:r>
              <a:rPr lang="pt-BR" dirty="0"/>
              <a:t>mental e </a:t>
            </a:r>
            <a:r>
              <a:rPr lang="pt-BR" dirty="0" smtClean="0"/>
              <a:t>psicopatologias</a:t>
            </a:r>
          </a:p>
          <a:p>
            <a:pPr marL="457200" lvl="1" indent="0">
              <a:buNone/>
            </a:pPr>
            <a:r>
              <a:rPr lang="pt-BR" dirty="0" smtClean="0"/>
              <a:t>2.2. Identificação </a:t>
            </a:r>
            <a:r>
              <a:rPr lang="pt-BR" dirty="0"/>
              <a:t>de doenças </a:t>
            </a:r>
            <a:r>
              <a:rPr lang="pt-BR" dirty="0" smtClean="0"/>
              <a:t>ocupacionais</a:t>
            </a:r>
          </a:p>
          <a:p>
            <a:pPr marL="457200" lvl="1" indent="0">
              <a:buNone/>
            </a:pPr>
            <a:r>
              <a:rPr lang="pt-BR" dirty="0" smtClean="0"/>
              <a:t>2.3. Qualidade </a:t>
            </a:r>
            <a:r>
              <a:rPr lang="pt-BR" dirty="0"/>
              <a:t>de vida</a:t>
            </a:r>
            <a:endParaRPr lang="pt-BR" sz="20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preciso para obter saúde?</a:t>
            </a: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pt-BR" sz="2400" dirty="0"/>
              <a:t>Caminhadas </a:t>
            </a:r>
            <a:r>
              <a:rPr lang="pt-BR" sz="2400" dirty="0" smtClean="0"/>
              <a:t>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Almoçar com amigos </a:t>
            </a:r>
            <a:r>
              <a:rPr lang="pt-BR" sz="2400" dirty="0" smtClean="0"/>
              <a:t>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Dieta?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Natação? 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Ginástica </a:t>
            </a:r>
            <a:r>
              <a:rPr lang="pt-BR" sz="2400" dirty="0" smtClean="0"/>
              <a:t>Laboral?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Exercícios </a:t>
            </a:r>
            <a:r>
              <a:rPr lang="pt-BR" sz="2400" dirty="0" smtClean="0"/>
              <a:t>regulares?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Sair no </a:t>
            </a:r>
            <a:r>
              <a:rPr lang="pt-BR" sz="2400" dirty="0" smtClean="0"/>
              <a:t>horário?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/>
              <a:t>Separar problemas pessoais e </a:t>
            </a:r>
            <a:r>
              <a:rPr lang="pt-BR" sz="2400" dirty="0" smtClean="0"/>
              <a:t>profissionais?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r>
              <a:rPr lang="pt-BR" sz="2400" dirty="0" smtClean="0"/>
              <a:t>Nada?</a:t>
            </a:r>
            <a:endParaRPr lang="pt-BR" sz="2400" dirty="0"/>
          </a:p>
          <a:p>
            <a:pPr>
              <a:lnSpc>
                <a:spcPct val="90000"/>
              </a:lnSpc>
              <a:defRPr/>
            </a:pPr>
            <a:endParaRPr lang="pt-BR" sz="2400" dirty="0"/>
          </a:p>
          <a:p>
            <a:pPr>
              <a:lnSpc>
                <a:spcPct val="90000"/>
              </a:lnSpc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9016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2351584" y="428358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BR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que é saúde?</a:t>
            </a:r>
          </a:p>
        </p:txBody>
      </p:sp>
      <p:sp>
        <p:nvSpPr>
          <p:cNvPr id="3" name="Espaço Reservado para Texto 4"/>
          <p:cNvSpPr txBox="1">
            <a:spLocks/>
          </p:cNvSpPr>
          <p:nvPr/>
        </p:nvSpPr>
        <p:spPr>
          <a:xfrm>
            <a:off x="1631504" y="1888954"/>
            <a:ext cx="4184650" cy="3413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83464">
              <a:spcBef>
                <a:spcPts val="600"/>
              </a:spcBef>
              <a:buSzPct val="80000"/>
              <a:buNone/>
              <a:defRPr/>
            </a:pPr>
            <a:r>
              <a:rPr lang="pt-BR" sz="3200" b="1" dirty="0">
                <a:solidFill>
                  <a:srgbClr val="002060"/>
                </a:solidFill>
              </a:rPr>
              <a:t>Saúde é o completo bem-estar biológico, psicológico e social e não apenas ausência de doença (OMS, 1986).</a:t>
            </a:r>
            <a:endParaRPr lang="pt-BR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Documents and Settings\Ana Cristina\Configurações locais\Temporary Internet Files\Content.IE5\OKAGU0ZJ\MCj043440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10798" y="2053396"/>
            <a:ext cx="3684587" cy="375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http://1.bp.blogspot.com/_h1IsH-N7Cac/S-2cO4mOWoI/AAAAAAAAAC0/lMM_f_QYB_Q/s1600/Saude+e+qualidade+de+v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2636912"/>
            <a:ext cx="4381500" cy="3286126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999657" y="116632"/>
            <a:ext cx="6512511" cy="1143000"/>
          </a:xfrm>
        </p:spPr>
        <p:txBody>
          <a:bodyPr>
            <a:noAutofit/>
          </a:bodyPr>
          <a:lstStyle/>
          <a:p>
            <a:r>
              <a:rPr lang="pt-BR" sz="2800" dirty="0"/>
              <a:t>PROMOÇÃO DA Saúde e Gestão da Qualidade de vida nas organizações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847528" y="1844824"/>
            <a:ext cx="46805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292934"/>
                </a:solidFill>
              </a:rPr>
              <a:t>Ampliação da atuação sobre a saúde com abordagem sistêmica:</a:t>
            </a:r>
          </a:p>
          <a:p>
            <a:endParaRPr lang="pt-BR" sz="2400" dirty="0">
              <a:solidFill>
                <a:srgbClr val="292934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cuidados clínicos,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nutricionais,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culturais, 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familiares,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 err="1">
                <a:solidFill>
                  <a:srgbClr val="292934"/>
                </a:solidFill>
              </a:rPr>
              <a:t>economicos</a:t>
            </a:r>
            <a:r>
              <a:rPr lang="pt-BR" sz="2400" dirty="0">
                <a:solidFill>
                  <a:srgbClr val="292934"/>
                </a:solidFill>
              </a:rPr>
              <a:t>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espirituais,</a:t>
            </a:r>
          </a:p>
          <a:p>
            <a:pPr lvl="1">
              <a:buFont typeface="Arial" pitchFamily="34" charset="0"/>
              <a:buChar char="•"/>
            </a:pPr>
            <a:r>
              <a:rPr lang="pt-BR" sz="2400" dirty="0">
                <a:solidFill>
                  <a:srgbClr val="292934"/>
                </a:solidFill>
              </a:rPr>
              <a:t> outras dimensões.</a:t>
            </a:r>
          </a:p>
        </p:txBody>
      </p:sp>
    </p:spTree>
    <p:extLst>
      <p:ext uri="{BB962C8B-B14F-4D97-AF65-F5344CB8AC3E}">
        <p14:creationId xmlns:p14="http://schemas.microsoft.com/office/powerpoint/2010/main" val="30513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95101" y="6606117"/>
            <a:ext cx="596900" cy="251883"/>
          </a:xfrm>
        </p:spPr>
        <p:txBody>
          <a:bodyPr/>
          <a:lstStyle/>
          <a:p>
            <a:fld id="{B1B024E8-4EB8-4A8F-8081-11272BA9E8BB}" type="slidenum">
              <a:rPr lang="pt-BR" smtClean="0">
                <a:solidFill>
                  <a:srgbClr val="000000"/>
                </a:solidFill>
              </a:rPr>
              <a:pPr/>
              <a:t>8</a:t>
            </a:fld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07467" y="928005"/>
            <a:ext cx="102306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   O estudo sistemático do comportamento permite inferir que desenvolvemos processos psicológicos (aprendizagem, emoção, percepção, motivação e outros) para nos adaptarmos aos mais diversos meios.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t-BR" sz="3200" dirty="0">
                <a:solidFill>
                  <a:srgbClr val="000000"/>
                </a:solidFill>
              </a:rPr>
              <a:t>          </a:t>
            </a:r>
            <a:endParaRPr lang="pt-BR" sz="2133" dirty="0">
              <a:solidFill>
                <a:srgbClr val="00000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ctrTitle"/>
          </p:nvPr>
        </p:nvSpPr>
        <p:spPr>
          <a:xfrm>
            <a:off x="197021" y="146900"/>
            <a:ext cx="8516195" cy="561939"/>
          </a:xfrm>
        </p:spPr>
        <p:txBody>
          <a:bodyPr/>
          <a:lstStyle/>
          <a:p>
            <a:r>
              <a:rPr lang="pt-BR" dirty="0" smtClean="0"/>
              <a:t>A Psicologia na Gestão Contemporânea</a:t>
            </a:r>
            <a:endParaRPr lang="pt-BR" dirty="0"/>
          </a:p>
        </p:txBody>
      </p:sp>
      <p:pic>
        <p:nvPicPr>
          <p:cNvPr id="16386" name="Picture 2" descr="E:\ \Tele - Psicologia\Aula 1\fotos\fotos (OK)\stock-illustration-50040682-set-of-modern-flat-design-business-infographics-ic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389" y="3535172"/>
            <a:ext cx="2820416" cy="249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E:\ \Tele - Psicologia\Aula 1\fotos\fotos (OK)\stock-photo-40973722-they-re-king-players-in-the-game-of-busi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096" y="3237992"/>
            <a:ext cx="3511296" cy="30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4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push/>
      </p:transition>
    </mc:Choice>
    <mc:Fallback xmlns="">
      <p:transition spd="slow" advClick="0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SAÚDE NO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solidFill>
                  <a:srgbClr val="000000"/>
                </a:solidFill>
                <a:latin typeface="SourceSansProRegular"/>
              </a:rPr>
              <a:t>A saúde ocupacional é um conceito atual, prioritário e transversal que tem por finalidade promover e proteger a saúde dos trabalhadores nos locais de trabalho, contribuindo para a qualidade de vida e bem-estar físico, mental e social dos mesmos, favorecendo a produtividade e o desenvolvimento </a:t>
            </a:r>
            <a:r>
              <a:rPr lang="pt-BR" sz="4000" dirty="0" smtClean="0">
                <a:solidFill>
                  <a:srgbClr val="000000"/>
                </a:solidFill>
                <a:latin typeface="SourceSansProRegular"/>
              </a:rPr>
              <a:t>econômico </a:t>
            </a:r>
            <a:r>
              <a:rPr lang="pt-BR" sz="4000" dirty="0">
                <a:solidFill>
                  <a:srgbClr val="000000"/>
                </a:solidFill>
                <a:latin typeface="SourceSansProRegular"/>
              </a:rPr>
              <a:t>sustentado.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751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1.xml><?xml version="1.0" encoding="utf-8"?>
<a:theme xmlns:a="http://schemas.openxmlformats.org/drawingml/2006/main" name="4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2.xml><?xml version="1.0" encoding="utf-8"?>
<a:theme xmlns:a="http://schemas.openxmlformats.org/drawingml/2006/main" name="5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3.xml><?xml version="1.0" encoding="utf-8"?>
<a:theme xmlns:a="http://schemas.openxmlformats.org/drawingml/2006/main" name="6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4.xml><?xml version="1.0" encoding="utf-8"?>
<a:theme xmlns:a="http://schemas.openxmlformats.org/drawingml/2006/main" name="7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15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3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4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6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7_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8.xml><?xml version="1.0" encoding="utf-8"?>
<a:theme xmlns:a="http://schemas.openxmlformats.org/drawingml/2006/main" name="1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9.xml><?xml version="1.0" encoding="utf-8"?>
<a:theme xmlns:a="http://schemas.openxmlformats.org/drawingml/2006/main" name="2_Tema_AulasGravadas_v1.1">
  <a:themeElements>
    <a:clrScheme name="Personalizad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FF"/>
      </a:accent1>
      <a:accent2>
        <a:srgbClr val="009900"/>
      </a:accent2>
      <a:accent3>
        <a:srgbClr val="9933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ar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ar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ar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_AulasGravadas_v1.1" id="{AD78B759-D98E-4DFE-BD8A-1DFE99766BF3}" vid="{DDA36782-6345-47FF-8C17-8D88350FB9DD}"/>
    </a:ext>
  </a:extLst>
</a:theme>
</file>

<file path=ppt/theme/themeOverride1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Median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1293</Words>
  <Application>Microsoft Office PowerPoint</Application>
  <PresentationFormat>Widescreen</PresentationFormat>
  <Paragraphs>167</Paragraphs>
  <Slides>31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22</vt:i4>
      </vt:variant>
      <vt:variant>
        <vt:lpstr>Títulos de slides</vt:lpstr>
      </vt:variant>
      <vt:variant>
        <vt:i4>31</vt:i4>
      </vt:variant>
    </vt:vector>
  </HeadingPairs>
  <TitlesOfParts>
    <vt:vector size="68" baseType="lpstr">
      <vt:lpstr>Microsoft YaHei</vt:lpstr>
      <vt:lpstr>Arial</vt:lpstr>
      <vt:lpstr>Calibri</vt:lpstr>
      <vt:lpstr>Calibri Light</vt:lpstr>
      <vt:lpstr>Century Gothic</vt:lpstr>
      <vt:lpstr>Georgia</vt:lpstr>
      <vt:lpstr>Gigi</vt:lpstr>
      <vt:lpstr>Myriad Pro</vt:lpstr>
      <vt:lpstr>Segoe UI</vt:lpstr>
      <vt:lpstr>SourceSansProRegular</vt:lpstr>
      <vt:lpstr>Times New Roman</vt:lpstr>
      <vt:lpstr>Trebuchet MS</vt:lpstr>
      <vt:lpstr>Tw Cen MT</vt:lpstr>
      <vt:lpstr>Wingdings</vt:lpstr>
      <vt:lpstr>Wingdings 2</vt:lpstr>
      <vt:lpstr>Tema do Office</vt:lpstr>
      <vt:lpstr>Mediano</vt:lpstr>
      <vt:lpstr>1_Mediano</vt:lpstr>
      <vt:lpstr>Integração</vt:lpstr>
      <vt:lpstr>1_Integração</vt:lpstr>
      <vt:lpstr>2_Integração</vt:lpstr>
      <vt:lpstr>Tema_AulasGravadas_v1.1</vt:lpstr>
      <vt:lpstr>1_Tema_AulasGravadas_v1.1</vt:lpstr>
      <vt:lpstr>2_Tema_AulasGravadas_v1.1</vt:lpstr>
      <vt:lpstr>3_Tema_AulasGravadas_v1.1</vt:lpstr>
      <vt:lpstr>4_Tema_AulasGravadas_v1.1</vt:lpstr>
      <vt:lpstr>5_Tema_AulasGravadas_v1.1</vt:lpstr>
      <vt:lpstr>6_Tema_AulasGravadas_v1.1</vt:lpstr>
      <vt:lpstr>7_Tema_AulasGravadas_v1.1</vt:lpstr>
      <vt:lpstr>Design padrão</vt:lpstr>
      <vt:lpstr>1_Design padrão</vt:lpstr>
      <vt:lpstr>2_Design padrão</vt:lpstr>
      <vt:lpstr>3_Design padrão</vt:lpstr>
      <vt:lpstr>4_Design padrão</vt:lpstr>
      <vt:lpstr>5_Design padrão</vt:lpstr>
      <vt:lpstr>6_Design padrão</vt:lpstr>
      <vt:lpstr>7_Design padrão</vt:lpstr>
      <vt:lpstr>PSICOLOGIA DO TRABALHO</vt:lpstr>
      <vt:lpstr>Atividade:</vt:lpstr>
      <vt:lpstr>Palavra chave para Qualidade de vida no Trabalho - QVT</vt:lpstr>
      <vt:lpstr>Apresentação do PowerPoint</vt:lpstr>
      <vt:lpstr>O que é preciso para obter saúde?</vt:lpstr>
      <vt:lpstr>Apresentação do PowerPoint</vt:lpstr>
      <vt:lpstr>PROMOÇÃO DA Saúde e Gestão da Qualidade de vida nas organizações</vt:lpstr>
      <vt:lpstr>A Psicologia na Gestão Contemporânea</vt:lpstr>
      <vt:lpstr>SAÚDE NO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Emoção e Inteligência no Contexto do Trabalho</vt:lpstr>
      <vt:lpstr>Apresentação do PowerPoint</vt:lpstr>
      <vt:lpstr>Apresentação do PowerPoint</vt:lpstr>
      <vt:lpstr>Nome da apresentação </vt:lpstr>
      <vt:lpstr>Apresentação do PowerPoint</vt:lpstr>
      <vt:lpstr>Apresentação do PowerPoint</vt:lpstr>
      <vt:lpstr>Apresentação do PowerPoint</vt:lpstr>
      <vt:lpstr>Nome da apresentação </vt:lpstr>
      <vt:lpstr>Apresentação do PowerPoint</vt:lpstr>
      <vt:lpstr>Apresentação do PowerPoint</vt:lpstr>
      <vt:lpstr>Sofrimentos</vt:lpstr>
      <vt:lpstr>TRABALHO ????</vt:lpstr>
      <vt:lpstr>Qualidade de vida no trabalho</vt:lpstr>
      <vt:lpstr>Questões para a psicologia</vt:lpstr>
      <vt:lpstr>Apresentação do PowerPoint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65</cp:revision>
  <dcterms:created xsi:type="dcterms:W3CDTF">2019-02-25T15:44:54Z</dcterms:created>
  <dcterms:modified xsi:type="dcterms:W3CDTF">2019-06-15T01:39:01Z</dcterms:modified>
</cp:coreProperties>
</file>