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95" r:id="rId4"/>
    <p:sldId id="258" r:id="rId5"/>
    <p:sldId id="259" r:id="rId6"/>
    <p:sldId id="261" r:id="rId7"/>
    <p:sldId id="260" r:id="rId8"/>
    <p:sldId id="266" r:id="rId9"/>
    <p:sldId id="268" r:id="rId10"/>
    <p:sldId id="267" r:id="rId11"/>
    <p:sldId id="265" r:id="rId12"/>
    <p:sldId id="264" r:id="rId13"/>
    <p:sldId id="271" r:id="rId14"/>
    <p:sldId id="270" r:id="rId15"/>
    <p:sldId id="269" r:id="rId16"/>
    <p:sldId id="274" r:id="rId17"/>
    <p:sldId id="273" r:id="rId18"/>
    <p:sldId id="272" r:id="rId19"/>
    <p:sldId id="263" r:id="rId20"/>
    <p:sldId id="279" r:id="rId21"/>
    <p:sldId id="278" r:id="rId22"/>
    <p:sldId id="277" r:id="rId23"/>
    <p:sldId id="276" r:id="rId24"/>
    <p:sldId id="281" r:id="rId25"/>
    <p:sldId id="280" r:id="rId26"/>
    <p:sldId id="275" r:id="rId27"/>
    <p:sldId id="298" r:id="rId28"/>
    <p:sldId id="262" r:id="rId29"/>
    <p:sldId id="282" r:id="rId30"/>
    <p:sldId id="283" r:id="rId31"/>
    <p:sldId id="284" r:id="rId32"/>
    <p:sldId id="299" r:id="rId33"/>
    <p:sldId id="285" r:id="rId34"/>
    <p:sldId id="286" r:id="rId35"/>
    <p:sldId id="287" r:id="rId36"/>
    <p:sldId id="288" r:id="rId37"/>
    <p:sldId id="297" r:id="rId38"/>
    <p:sldId id="289" r:id="rId39"/>
    <p:sldId id="290" r:id="rId40"/>
    <p:sldId id="291" r:id="rId41"/>
    <p:sldId id="296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7673-9509-4F45-829D-ACFF39B70739}" type="datetimeFigureOut">
              <a:rPr lang="pt-BR" smtClean="0"/>
              <a:pPr/>
              <a:t>31/07/2019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0D0D1FF-5E0F-4F55-9600-938C3A34B1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7673-9509-4F45-829D-ACFF39B70739}" type="datetimeFigureOut">
              <a:rPr lang="pt-BR" smtClean="0"/>
              <a:pPr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D1FF-5E0F-4F55-9600-938C3A34B1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7673-9509-4F45-829D-ACFF39B70739}" type="datetimeFigureOut">
              <a:rPr lang="pt-BR" smtClean="0"/>
              <a:pPr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D1FF-5E0F-4F55-9600-938C3A34B1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7673-9509-4F45-829D-ACFF39B70739}" type="datetimeFigureOut">
              <a:rPr lang="pt-BR" smtClean="0"/>
              <a:pPr/>
              <a:t>31/07/2019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0D0D1FF-5E0F-4F55-9600-938C3A34B1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7673-9509-4F45-829D-ACFF39B70739}" type="datetimeFigureOut">
              <a:rPr lang="pt-BR" smtClean="0"/>
              <a:pPr/>
              <a:t>31/07/2019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D1FF-5E0F-4F55-9600-938C3A34B1E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7673-9509-4F45-829D-ACFF39B70739}" type="datetimeFigureOut">
              <a:rPr lang="pt-BR" smtClean="0"/>
              <a:pPr/>
              <a:t>31/07/2019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D1FF-5E0F-4F55-9600-938C3A34B1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7673-9509-4F45-829D-ACFF39B70739}" type="datetimeFigureOut">
              <a:rPr lang="pt-BR" smtClean="0"/>
              <a:pPr/>
              <a:t>31/07/2019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0D0D1FF-5E0F-4F55-9600-938C3A34B1E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7673-9509-4F45-829D-ACFF39B70739}" type="datetimeFigureOut">
              <a:rPr lang="pt-BR" smtClean="0"/>
              <a:pPr/>
              <a:t>31/07/2019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D1FF-5E0F-4F55-9600-938C3A34B1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7673-9509-4F45-829D-ACFF39B70739}" type="datetimeFigureOut">
              <a:rPr lang="pt-BR" smtClean="0"/>
              <a:pPr/>
              <a:t>31/07/2019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D1FF-5E0F-4F55-9600-938C3A34B1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7673-9509-4F45-829D-ACFF39B70739}" type="datetimeFigureOut">
              <a:rPr lang="pt-BR" smtClean="0"/>
              <a:pPr/>
              <a:t>31/07/2019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D1FF-5E0F-4F55-9600-938C3A34B1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7673-9509-4F45-829D-ACFF39B70739}" type="datetimeFigureOut">
              <a:rPr lang="pt-BR" smtClean="0"/>
              <a:pPr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D1FF-5E0F-4F55-9600-938C3A34B1E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B717673-9509-4F45-829D-ACFF39B70739}" type="datetimeFigureOut">
              <a:rPr lang="pt-BR" smtClean="0"/>
              <a:pPr/>
              <a:t>31/07/2019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0D0D1FF-5E0F-4F55-9600-938C3A34B1E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Clínica Cirúrgica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Professor Everton Juliano Selenko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 </a:t>
            </a:r>
            <a:r>
              <a:rPr lang="pt-BR" b="1" dirty="0" smtClean="0"/>
              <a:t>Ansiedade/nervosismo: </a:t>
            </a:r>
            <a:r>
              <a:rPr lang="pt-BR" dirty="0" smtClean="0"/>
              <a:t>cada indivíduo apresenta um limiar diferente para a dor, alguns a aceitam mais facilmente, outros são mais sensíveis permanecendo tensos e temerosos o que aumenta a intensidade da dor.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pt-BR" sz="3600" dirty="0" smtClean="0"/>
              <a:t>Cuidados de enfermagem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429288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Identificar o tipo, localização e intensidade da dor, avaliando-se a dor se irradia para outras regiões e se está relacionada com a movimentação, respiração, tosse, etc.</a:t>
            </a:r>
          </a:p>
          <a:p>
            <a:pPr algn="just"/>
            <a:r>
              <a:rPr lang="pt-BR" dirty="0" smtClean="0"/>
              <a:t>Observar sinais de palidez, sudorese, náuseas, vômitos, freqüência respiratória, </a:t>
            </a:r>
            <a:r>
              <a:rPr lang="pt-BR" dirty="0" err="1" smtClean="0"/>
              <a:t>etc</a:t>
            </a:r>
            <a:r>
              <a:rPr lang="pt-BR" dirty="0" smtClean="0"/>
              <a:t>; 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Cuidados de enfermagem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Administrar analgésicos conforme prescrição médica. Como a dor é um sintoma esperado no pós-operatório, o médico geralmente já deixa prescrito um analgésico para ser administrado</a:t>
            </a:r>
            <a:r>
              <a:rPr lang="pt-BR" b="1" dirty="0" smtClean="0"/>
              <a:t>.</a:t>
            </a:r>
          </a:p>
          <a:p>
            <a:pPr algn="just"/>
            <a:endParaRPr lang="pt-BR" b="1" dirty="0" smtClean="0"/>
          </a:p>
          <a:p>
            <a:pPr algn="ctr">
              <a:buNone/>
            </a:pPr>
            <a:r>
              <a:rPr lang="pt-BR" b="1" dirty="0" smtClean="0"/>
              <a:t> Cabe à enfermagem avaliar a necessidade real de administrar esse analgésico, devendo prestar atenção ao uso de narcóticos.</a:t>
            </a:r>
            <a:endParaRPr lang="pt-BR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Hemorragia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Caracteriza-se por uma perda anormal de sangue e seus efeitos dependem do estado geral do paciente, da ocasião de sua ocorrência e da quantidade de sangue perdido.</a:t>
            </a:r>
            <a:endParaRPr lang="pt-BR" dirty="0"/>
          </a:p>
        </p:txBody>
      </p:sp>
      <p:sp>
        <p:nvSpPr>
          <p:cNvPr id="111618" name="AutoShape 2" descr="Resultado de imagem para hemorrag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1620" name="AutoShape 4" descr="Resultado de imagem para hemorrag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11622" name="Picture 6" descr="Resultado de imagem para hemorrag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738540"/>
            <a:ext cx="5715000" cy="3119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pt-BR" dirty="0" smtClean="0"/>
              <a:t>Classificação Hemorragia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Hemorragia primária: é a que ocorre durante a cirurgia; </a:t>
            </a:r>
          </a:p>
          <a:p>
            <a:pPr algn="just"/>
            <a:r>
              <a:rPr lang="pt-BR" dirty="0" smtClean="0"/>
              <a:t>Hemorragia secundária: é a que ocorre no pós-operatório. Deve-se tomar medidas imediatas.</a:t>
            </a:r>
          </a:p>
          <a:p>
            <a:pPr algn="just"/>
            <a:r>
              <a:rPr lang="pt-BR" dirty="0" smtClean="0"/>
              <a:t>Hemorragia externa: quando o sangramento se exterioriza pela ferida ou através de um orifício natural (boca, nariz, vagina, </a:t>
            </a:r>
            <a:r>
              <a:rPr lang="pt-BR" dirty="0" err="1" smtClean="0"/>
              <a:t>etc</a:t>
            </a:r>
            <a:r>
              <a:rPr lang="pt-BR" dirty="0" smtClean="0"/>
              <a:t>);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Hemorragia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Hemorragia interna: quando o sangue escoa para dentro de uma cavidade fechada (crânio, tórax, abdômen). É a mais grave das hemorragias porque quando se manifestam os sinais/sintomas o indivíduo já perdeu grande quantidade de sangue;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Causas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Defeitos na ligadura dos vasos pela falha técnica do cirurgião; </a:t>
            </a:r>
          </a:p>
          <a:p>
            <a:pPr algn="just"/>
            <a:r>
              <a:rPr lang="pt-BR" dirty="0" smtClean="0"/>
              <a:t>Tensão exagerada sobre a sutura; </a:t>
            </a:r>
          </a:p>
          <a:p>
            <a:pPr algn="just"/>
            <a:r>
              <a:rPr lang="pt-BR" dirty="0" smtClean="0"/>
              <a:t>Distúrbios hemorrágicos, deficiência de vitamina K, etc.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Cuidados de enfermagem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Hemorragia Interna: os cuidados de enfermagem nesse caso visam a detecção e a prevenção do agravamento: </a:t>
            </a:r>
          </a:p>
          <a:p>
            <a:pPr algn="just"/>
            <a:r>
              <a:rPr lang="pt-BR" dirty="0" smtClean="0"/>
              <a:t>Deixar o paciente em repouso absoluto;  Manter o paciente aquecido; </a:t>
            </a:r>
          </a:p>
          <a:p>
            <a:pPr algn="just"/>
            <a:r>
              <a:rPr lang="pt-BR" dirty="0" smtClean="0"/>
              <a:t> colocá-lo em </a:t>
            </a:r>
            <a:r>
              <a:rPr lang="pt-BR" dirty="0" err="1" smtClean="0"/>
              <a:t>Trendelemburg</a:t>
            </a:r>
            <a:r>
              <a:rPr lang="pt-BR" dirty="0" smtClean="0"/>
              <a:t>; </a:t>
            </a:r>
          </a:p>
          <a:p>
            <a:pPr algn="just"/>
            <a:r>
              <a:rPr lang="pt-BR" dirty="0" smtClean="0"/>
              <a:t> Avisar o médico imediatamente; </a:t>
            </a:r>
          </a:p>
          <a:p>
            <a:pPr algn="just"/>
            <a:r>
              <a:rPr lang="pt-BR" dirty="0" smtClean="0"/>
              <a:t> Controlar SSVV freqüente e rigorosamente.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/>
              <a:t>Hemorragia Externa</a:t>
            </a:r>
            <a:r>
              <a:rPr lang="pt-BR" dirty="0" smtClean="0"/>
              <a:t>: pode ser de maior facilidade de controle por ser visível. Os cuidados incluem: </a:t>
            </a:r>
          </a:p>
          <a:p>
            <a:pPr algn="just"/>
            <a:r>
              <a:rPr lang="pt-BR" dirty="0" smtClean="0"/>
              <a:t> Repouso no leito; evitando o aumento do sangramento; </a:t>
            </a:r>
          </a:p>
          <a:p>
            <a:pPr algn="just"/>
            <a:r>
              <a:rPr lang="pt-BR" dirty="0" smtClean="0"/>
              <a:t> Fazer compressão direta sobre o local que está sangrando utilizando compressas estéreis;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b="1" dirty="0" smtClean="0"/>
              <a:t>Hemorragia Externa: </a:t>
            </a:r>
            <a:r>
              <a:rPr lang="pt-BR" dirty="0" smtClean="0"/>
              <a:t>Fazer compressão nas artérias próximas ao local que está sangrando;</a:t>
            </a:r>
          </a:p>
          <a:p>
            <a:pPr algn="just"/>
            <a:r>
              <a:rPr lang="pt-BR" dirty="0" smtClean="0"/>
              <a:t> Controlar SSVV; </a:t>
            </a:r>
          </a:p>
          <a:p>
            <a:pPr algn="just"/>
            <a:r>
              <a:rPr lang="pt-BR" dirty="0" smtClean="0"/>
              <a:t> Se o sangramento for VO ou nasal (</a:t>
            </a:r>
            <a:r>
              <a:rPr lang="pt-BR" dirty="0" err="1" smtClean="0"/>
              <a:t>epistaxe</a:t>
            </a:r>
            <a:r>
              <a:rPr lang="pt-BR" dirty="0" smtClean="0"/>
              <a:t>) voltar a cabeça para o lado a fim de evitar asfixia; </a:t>
            </a:r>
          </a:p>
          <a:p>
            <a:pPr algn="just"/>
            <a:r>
              <a:rPr lang="pt-BR" dirty="0" smtClean="0"/>
              <a:t> Comunicar o médico; </a:t>
            </a:r>
          </a:p>
          <a:p>
            <a:pPr algn="just"/>
            <a:r>
              <a:rPr lang="pt-BR" dirty="0" smtClean="0"/>
              <a:t>Proceder anotação no prontuário quanto ao tipo, localização e quantidade de sangue perdido (pequena, moderada ou grande).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ASSISTÊNCIA DE ENFERMAGEM NAS COMPLICAÇÕES E DESCONFORTOS NO PÓS - OPERATÓRIO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 smtClean="0"/>
              <a:t>Náuseas e Vômitos</a:t>
            </a:r>
            <a:r>
              <a:rPr lang="pt-BR" dirty="0" smtClean="0"/>
              <a:t>: São transtornos freqüentes no pós-operatório imediato. O grande problema é a aspiração que pode causar asfixia e levar ao óbito ou pneumonia </a:t>
            </a:r>
            <a:r>
              <a:rPr lang="pt-BR" dirty="0" err="1" smtClean="0"/>
              <a:t>aspirativa</a:t>
            </a:r>
            <a:r>
              <a:rPr lang="pt-BR" dirty="0" smtClean="0"/>
              <a:t>. Em caso de SNG deve-se desobstruí-la. </a:t>
            </a:r>
          </a:p>
        </p:txBody>
      </p:sp>
      <p:pic>
        <p:nvPicPr>
          <p:cNvPr id="125954" name="Picture 2" descr="Imagem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4214818"/>
            <a:ext cx="1887494" cy="25044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pt-BR" dirty="0" smtClean="0"/>
              <a:t>Complicações Urinárias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algn="just"/>
            <a:r>
              <a:rPr lang="pt-BR" dirty="0" smtClean="0"/>
              <a:t>As complicações urinárias que podem aparecer no pós-operatório são a retenção ou a incontinência urinária.</a:t>
            </a:r>
            <a:endParaRPr lang="pt-BR" dirty="0"/>
          </a:p>
        </p:txBody>
      </p:sp>
      <p:pic>
        <p:nvPicPr>
          <p:cNvPr id="10342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928934"/>
            <a:ext cx="238125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a) - Retenção Urinária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Causas: Traumatismo cirúrgico;</a:t>
            </a:r>
          </a:p>
          <a:p>
            <a:r>
              <a:rPr lang="pt-BR" dirty="0" smtClean="0"/>
              <a:t> Posição inadequada;</a:t>
            </a:r>
          </a:p>
          <a:p>
            <a:r>
              <a:rPr lang="pt-BR" dirty="0" smtClean="0"/>
              <a:t> Uso prolongado de sonda vesical.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dirty="0" smtClean="0"/>
              <a:t> Cuidados de enfermagem na retenção</a:t>
            </a:r>
            <a:br>
              <a:rPr lang="pt-BR" sz="3200" dirty="0" smtClean="0"/>
            </a:br>
            <a:r>
              <a:rPr lang="pt-BR" sz="3200" dirty="0" smtClean="0"/>
              <a:t>Urinária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Proporcionar ambiente tranqüilo ao oferecer comadre ou papagaio;</a:t>
            </a:r>
          </a:p>
          <a:p>
            <a:pPr algn="just"/>
            <a:r>
              <a:rPr lang="pt-BR" dirty="0" smtClean="0"/>
              <a:t> Estimular micção usando métodos como: aplicação de bolsa quente, abrir torneiras, banhos de assento com água morna;</a:t>
            </a:r>
          </a:p>
          <a:p>
            <a:pPr algn="just"/>
            <a:r>
              <a:rPr lang="pt-BR" dirty="0" smtClean="0"/>
              <a:t> Levar ao banheiro, se não houver contra indicação</a:t>
            </a:r>
            <a:r>
              <a:rPr lang="pt-BR" dirty="0" smtClean="0"/>
              <a:t>;</a:t>
            </a:r>
            <a:endParaRPr lang="pt-BR" dirty="0" smtClean="0"/>
          </a:p>
          <a:p>
            <a:pPr algn="just"/>
            <a:r>
              <a:rPr lang="pt-BR" dirty="0" smtClean="0"/>
              <a:t>Anotar volume em cada micção e/ou número de vezes.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1285860"/>
            <a:ext cx="8229600" cy="4525963"/>
          </a:xfrm>
        </p:spPr>
        <p:txBody>
          <a:bodyPr/>
          <a:lstStyle/>
          <a:p>
            <a:pPr algn="just"/>
            <a:r>
              <a:rPr lang="pt-BR" b="1" dirty="0" smtClean="0"/>
              <a:t>Profilaxia: </a:t>
            </a:r>
          </a:p>
          <a:p>
            <a:pPr algn="just"/>
            <a:r>
              <a:rPr lang="pt-BR" dirty="0" smtClean="0"/>
              <a:t> Estimular deambulação precoce; </a:t>
            </a:r>
          </a:p>
          <a:p>
            <a:pPr algn="just"/>
            <a:r>
              <a:rPr lang="pt-BR" dirty="0" smtClean="0"/>
              <a:t> Realizar exercícios vesicais em pacientes que permaneceram muito tempo com sonda vesical.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b) Incontinência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Causas: Longa permanência com Sonda de </a:t>
            </a:r>
            <a:r>
              <a:rPr lang="pt-BR" dirty="0" err="1" smtClean="0"/>
              <a:t>Foley</a:t>
            </a:r>
            <a:r>
              <a:rPr lang="pt-BR" dirty="0" smtClean="0"/>
              <a:t>; </a:t>
            </a:r>
          </a:p>
          <a:p>
            <a:pPr algn="just"/>
            <a:r>
              <a:rPr lang="pt-BR" dirty="0" smtClean="0"/>
              <a:t> Perda de controle esfincteriano (vesical).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Cuidados de enfermagem em incontinência urinária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Orientar o paciente a urinar mais vezes ou solicitar a comadre ou papagaio;</a:t>
            </a:r>
          </a:p>
          <a:p>
            <a:pPr algn="just"/>
            <a:r>
              <a:rPr lang="pt-BR" dirty="0" smtClean="0"/>
              <a:t> Em pacientes do sexo masculino pode-se colocar coletor tipo </a:t>
            </a:r>
            <a:r>
              <a:rPr lang="pt-BR" dirty="0" err="1" smtClean="0"/>
              <a:t>uripen</a:t>
            </a:r>
            <a:r>
              <a:rPr lang="pt-BR" dirty="0" smtClean="0"/>
              <a:t> a fim de evitar que ele fique sempre molhado favorecendo escaras. Para mulheres o melhor recurso é a fralda descartável. </a:t>
            </a:r>
          </a:p>
          <a:p>
            <a:pPr algn="just"/>
            <a:r>
              <a:rPr lang="pt-BR" dirty="0" smtClean="0"/>
              <a:t>A sondagem vesical é o último recurso. 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Complicações </a:t>
            </a:r>
            <a:r>
              <a:rPr lang="pt-BR" dirty="0" err="1" smtClean="0"/>
              <a:t>Gastro</a:t>
            </a:r>
            <a:r>
              <a:rPr lang="pt-BR" dirty="0" smtClean="0"/>
              <a:t> Intestinais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A) Distensão Abdominal/Dilatação Gástrica: </a:t>
            </a:r>
            <a:r>
              <a:rPr lang="pt-BR" dirty="0" smtClean="0"/>
              <a:t>É o acúmulo de gases e fezes no intestino, muito freqüentes no pós-operatório de cirurgias abdominais.</a:t>
            </a:r>
            <a:endParaRPr lang="pt-BR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6322" name="Picture 2" descr="Resultado de imagem para distensÃ£o abdomin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500042"/>
            <a:ext cx="6000792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Causas:  Diminuição do peristaltismo intestinal; </a:t>
            </a:r>
          </a:p>
          <a:p>
            <a:r>
              <a:rPr lang="pt-BR" dirty="0" smtClean="0"/>
              <a:t> Deglutição de ar;</a:t>
            </a:r>
          </a:p>
          <a:p>
            <a:r>
              <a:rPr lang="pt-BR" dirty="0" smtClean="0"/>
              <a:t> Manipulação dos intestinos durante a cirurgia; </a:t>
            </a:r>
          </a:p>
          <a:p>
            <a:r>
              <a:rPr lang="pt-BR" dirty="0" smtClean="0"/>
              <a:t>Imobilidade do paciente no pós-operatório;</a:t>
            </a:r>
          </a:p>
          <a:p>
            <a:r>
              <a:rPr lang="pt-BR" dirty="0" smtClean="0"/>
              <a:t> Falta de preparo intestinal adequado no pré-operatório. </a:t>
            </a:r>
            <a:endParaRPr lang="pt-B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Sinais e sintomas: </a:t>
            </a:r>
          </a:p>
          <a:p>
            <a:r>
              <a:rPr lang="pt-BR" dirty="0" smtClean="0"/>
              <a:t>Distensão abdominal;</a:t>
            </a:r>
          </a:p>
          <a:p>
            <a:r>
              <a:rPr lang="pt-BR" dirty="0" smtClean="0"/>
              <a:t> Desconforto, dor abdominal;</a:t>
            </a:r>
          </a:p>
          <a:p>
            <a:r>
              <a:rPr lang="pt-BR" dirty="0" smtClean="0"/>
              <a:t> Dificuldade respiratória.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As principais causas são</a:t>
            </a:r>
            <a:r>
              <a:rPr lang="pt-BR" dirty="0" smtClean="0"/>
              <a:t>: Efeitos dos anestésicos principalmente os utilizados em anestesia geral; </a:t>
            </a:r>
          </a:p>
          <a:p>
            <a:r>
              <a:rPr lang="pt-BR" dirty="0" smtClean="0"/>
              <a:t> Deglutição de sangue e secreções nas cirurgias de nariz e garganta;</a:t>
            </a:r>
          </a:p>
          <a:p>
            <a:r>
              <a:rPr lang="pt-BR" dirty="0" smtClean="0"/>
              <a:t>  Não observação do jejum pré e pós-operatório.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Cuidados de enfermagem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Estimular deambulação precoce ou movimentação ativa/passiva no leito;</a:t>
            </a:r>
          </a:p>
          <a:p>
            <a:r>
              <a:rPr lang="pt-BR" dirty="0" smtClean="0"/>
              <a:t> Orientar para que o paciente não converse muito ao retornar do C.C.;</a:t>
            </a:r>
          </a:p>
          <a:p>
            <a:r>
              <a:rPr lang="pt-BR" dirty="0" smtClean="0"/>
              <a:t>Administrar medicamentos para ativar o peristaltismo intestinal conforme a prescrição médica.</a:t>
            </a:r>
            <a:endParaRPr lang="pt-B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Complicações com a Incisão </a:t>
            </a:r>
            <a:r>
              <a:rPr lang="pt-BR" dirty="0" err="1" smtClean="0"/>
              <a:t>Cirúrgia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A) </a:t>
            </a:r>
            <a:r>
              <a:rPr lang="pt-BR" b="1" dirty="0" smtClean="0"/>
              <a:t>Hemorragia (interna/externa): </a:t>
            </a:r>
            <a:r>
              <a:rPr lang="pt-BR" dirty="0" smtClean="0"/>
              <a:t>Sangramento pela incisão ou através dela.</a:t>
            </a:r>
          </a:p>
          <a:p>
            <a:pPr algn="just"/>
            <a:r>
              <a:rPr lang="pt-BR" b="1" dirty="0" smtClean="0"/>
              <a:t>Cuidados de enfermagem</a:t>
            </a:r>
            <a:r>
              <a:rPr lang="pt-BR" dirty="0" smtClean="0"/>
              <a:t>:  Detecção precoce pela observação atenta do curativo, sobretudo na primeira hora do pós-operatório;</a:t>
            </a:r>
          </a:p>
          <a:p>
            <a:pPr algn="just"/>
            <a:r>
              <a:rPr lang="pt-BR" dirty="0" smtClean="0"/>
              <a:t> Se o paciente estiver com drenos, sondas, observar o aspecto do líquido drenado;</a:t>
            </a:r>
          </a:p>
          <a:p>
            <a:pPr algn="just"/>
            <a:r>
              <a:rPr lang="pt-BR" dirty="0" smtClean="0"/>
              <a:t> Observar sinais de palidez, sudorese, ansiedade.</a:t>
            </a:r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7348" name="Picture 4" descr="Resultado de imagem para hemorragia inter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168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just"/>
            <a:r>
              <a:rPr lang="pt-BR" b="1" dirty="0" smtClean="0"/>
              <a:t>b) Infecção: </a:t>
            </a:r>
            <a:r>
              <a:rPr lang="pt-BR" dirty="0" smtClean="0"/>
              <a:t>É a principal e a mais comum complicação da incisão cirúrgica. Causas: A principal causa é a falta de assepsia antes, durante e após a cirurgia. Exceto em alguns casos em que a própria cirurgia já é contaminada ou infectada. A enfermagem tem grande responsabilidade na contaminação de um curativo cirúrgico.</a:t>
            </a:r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b="1" dirty="0" smtClean="0"/>
              <a:t>Sinais/Sintomas:</a:t>
            </a:r>
            <a:r>
              <a:rPr lang="pt-BR" dirty="0" smtClean="0"/>
              <a:t> </a:t>
            </a:r>
          </a:p>
          <a:p>
            <a:r>
              <a:rPr lang="pt-BR" dirty="0" smtClean="0"/>
              <a:t>Febre, calafrios; </a:t>
            </a:r>
          </a:p>
          <a:p>
            <a:r>
              <a:rPr lang="pt-BR" dirty="0" smtClean="0"/>
              <a:t> Anorexia; </a:t>
            </a:r>
          </a:p>
          <a:p>
            <a:r>
              <a:rPr lang="pt-BR" dirty="0" smtClean="0"/>
              <a:t>Cefaléia e mal estar. </a:t>
            </a:r>
            <a:endParaRPr lang="pt-BR" dirty="0"/>
          </a:p>
          <a:p>
            <a:r>
              <a:rPr lang="pt-BR" dirty="0" smtClean="0"/>
              <a:t>Dor; </a:t>
            </a:r>
          </a:p>
          <a:p>
            <a:r>
              <a:rPr lang="pt-BR" dirty="0" err="1" smtClean="0"/>
              <a:t>Hiperemia</a:t>
            </a:r>
            <a:r>
              <a:rPr lang="pt-BR" dirty="0" smtClean="0"/>
              <a:t> (vermelhidão); </a:t>
            </a:r>
          </a:p>
          <a:p>
            <a:r>
              <a:rPr lang="pt-BR" dirty="0" smtClean="0"/>
              <a:t>Edema; </a:t>
            </a:r>
          </a:p>
          <a:p>
            <a:r>
              <a:rPr lang="pt-BR" dirty="0" smtClean="0"/>
              <a:t>Presença de secreção purulenta</a:t>
            </a:r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pPr algn="ctr">
              <a:buNone/>
            </a:pPr>
            <a:r>
              <a:rPr lang="pt-BR" b="1" dirty="0" smtClean="0"/>
              <a:t>Cuidados de enfermagem: </a:t>
            </a:r>
          </a:p>
          <a:p>
            <a:r>
              <a:rPr lang="pt-BR" dirty="0" smtClean="0"/>
              <a:t>Fazer curativos com rigorosa técnica asséptica; </a:t>
            </a:r>
          </a:p>
          <a:p>
            <a:r>
              <a:rPr lang="pt-BR" dirty="0" smtClean="0"/>
              <a:t>Observar atentamente tipo, quantidade, cheiro da secreção, anotar e comunicar; </a:t>
            </a:r>
          </a:p>
          <a:p>
            <a:r>
              <a:rPr lang="pt-BR" dirty="0" smtClean="0"/>
              <a:t>Administrar medicação e executar cuidados conforme a prescrição e o tipo de infecção.</a:t>
            </a:r>
            <a:endParaRPr lang="pt-B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c) Deiscência de Sutura/Rotura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Consiste na separação parcial ou total dos bordos da incisão operatória. É uma complicação grave, que pode ocorrer devido à presença de infecção ou até de grande distensão abdominal.</a:t>
            </a:r>
            <a:endParaRPr lang="pt-B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5298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7786742" cy="58325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b="1" dirty="0" smtClean="0"/>
              <a:t>Causas: </a:t>
            </a:r>
          </a:p>
          <a:p>
            <a:r>
              <a:rPr lang="pt-BR" dirty="0" smtClean="0"/>
              <a:t>Infecção; </a:t>
            </a:r>
          </a:p>
          <a:p>
            <a:r>
              <a:rPr lang="pt-BR" dirty="0" smtClean="0"/>
              <a:t>Exagerada tensão na sutura; </a:t>
            </a:r>
          </a:p>
          <a:p>
            <a:r>
              <a:rPr lang="pt-BR" dirty="0" smtClean="0"/>
              <a:t>Materiais e métodos de sutura defeituosos; </a:t>
            </a:r>
          </a:p>
          <a:p>
            <a:r>
              <a:rPr lang="pt-BR" dirty="0" smtClean="0"/>
              <a:t>Rejeição ao fio; </a:t>
            </a:r>
          </a:p>
          <a:p>
            <a:r>
              <a:rPr lang="pt-BR" dirty="0" smtClean="0"/>
              <a:t>Obesidade; </a:t>
            </a:r>
          </a:p>
          <a:p>
            <a:r>
              <a:rPr lang="pt-BR" dirty="0" smtClean="0"/>
              <a:t>Desnutrição; </a:t>
            </a:r>
          </a:p>
          <a:p>
            <a:r>
              <a:rPr lang="pt-BR" dirty="0" smtClean="0"/>
              <a:t>Doenças como diabetes, anemia.</a:t>
            </a:r>
            <a:endParaRPr lang="pt-B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Cuidados de enfermagem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Deixar o paciente em posição que diminua a tensão das bordas (Fowler); </a:t>
            </a:r>
          </a:p>
          <a:p>
            <a:r>
              <a:rPr lang="pt-BR" dirty="0" smtClean="0"/>
              <a:t>Curativos compressivos, aproximando as bordas. Na maioria das vezes cicatrização é por segunda intenção.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Cuidados de enfermagem: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 </a:t>
            </a:r>
            <a:r>
              <a:rPr lang="pt-BR" dirty="0" err="1" smtClean="0"/>
              <a:t>Lateralizar</a:t>
            </a:r>
            <a:r>
              <a:rPr lang="pt-BR" dirty="0" smtClean="0"/>
              <a:t> a cabeça para escoamento do vômito, evitando aspiração;  Suspender ingestão V.O;  Administrar </a:t>
            </a:r>
            <a:r>
              <a:rPr lang="pt-BR" dirty="0" err="1" smtClean="0"/>
              <a:t>antiemético</a:t>
            </a:r>
            <a:r>
              <a:rPr lang="pt-BR" dirty="0" smtClean="0"/>
              <a:t> via parenteral conforme prescrição médica;  Anotar </a:t>
            </a:r>
            <a:r>
              <a:rPr lang="pt-BR" dirty="0" smtClean="0"/>
              <a:t>o </a:t>
            </a:r>
            <a:r>
              <a:rPr lang="pt-BR" dirty="0" smtClean="0"/>
              <a:t>número de vezes e a quantidade eliminada;  </a:t>
            </a:r>
            <a:endParaRPr lang="pt-B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d) Evisceração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Quando acontece a deiscência com saída das vísceras (órgãos abdominais). É uma complicação bastante grave.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 </a:t>
            </a:r>
            <a:r>
              <a:rPr lang="pt-BR" b="1" dirty="0" smtClean="0"/>
              <a:t>Causa: </a:t>
            </a:r>
            <a:r>
              <a:rPr lang="pt-BR" dirty="0" smtClean="0"/>
              <a:t>Deiscência de parede, infecções.</a:t>
            </a:r>
            <a:endParaRPr lang="pt-B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evisceraÃ§Ã£o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4290"/>
            <a:ext cx="8286808" cy="621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Cuidados de enfermagem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Não tentar recolocar os órgãos eviscerados para dentro da cavidade; </a:t>
            </a:r>
          </a:p>
          <a:p>
            <a:pPr algn="just"/>
            <a:r>
              <a:rPr lang="pt-BR" dirty="0" smtClean="0"/>
              <a:t>Proteger os órgãos eviscerados com compressa estéril embebida em soro fisiológico, enfaixando suavemente sem comprimir; </a:t>
            </a:r>
          </a:p>
          <a:p>
            <a:pPr algn="just"/>
            <a:r>
              <a:rPr lang="pt-BR" dirty="0" smtClean="0"/>
              <a:t>Comunicar imediatamente ao médico.</a:t>
            </a:r>
            <a:endParaRPr lang="pt-B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>
              <a:buNone/>
            </a:pPr>
            <a:r>
              <a:rPr lang="pt-BR" sz="4400" dirty="0" smtClean="0"/>
              <a:t>Obrigado pela atenção.</a:t>
            </a:r>
            <a:endParaRPr lang="pt-BR" sz="44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https://irp-cdn.multiscreensite.com/64d4fda7/files/uploaded/Apostila_TE-17-18-ModIII-Enfermagem%20%20Cirurgica.pdf</a:t>
            </a:r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2" descr="Resultado de imagem para com se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3500438"/>
            <a:ext cx="5357818" cy="335756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Sede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Causa</a:t>
            </a:r>
            <a:r>
              <a:rPr lang="pt-BR" dirty="0" smtClean="0"/>
              <a:t>: A medicação pré-anestésica (Atropina) diminui a produção de saliva, isso é benéfico porque impede que o paciente degluta a saliva, mas produz o ressecamento da boca e da garganta.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Cuidados de enfermagem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Atenção para não oferecer água enquanto o peristaltismo não retornar (conforme prescrição médica);  Umedecer os lábios do paciente com freqüência utilizando uma gaze ou bola de algodão embebida em água;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São espasmos diafragmáticos intermitentes provocados pela obstrução do nervo frênico, mas de causa ainda obscura.</a:t>
            </a:r>
          </a:p>
          <a:p>
            <a:pPr algn="just"/>
            <a:r>
              <a:rPr lang="pt-BR" b="1" dirty="0" smtClean="0"/>
              <a:t>Causas</a:t>
            </a:r>
            <a:r>
              <a:rPr lang="pt-BR" dirty="0" smtClean="0"/>
              <a:t>: Irritação provocada pela SNG;</a:t>
            </a:r>
          </a:p>
          <a:p>
            <a:pPr algn="just"/>
            <a:r>
              <a:rPr lang="pt-BR" dirty="0" smtClean="0"/>
              <a:t>Distensão gástrica pelo acúmulo de líquido ou alimento no estômago; </a:t>
            </a:r>
          </a:p>
          <a:p>
            <a:pPr algn="just"/>
            <a:r>
              <a:rPr lang="pt-BR" dirty="0" smtClean="0"/>
              <a:t>Paciente molhado ou com frio.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Cuidados de enfermagem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Eliminar a causa (se for a SNG não se deve retirá-la sem ordem médica);  </a:t>
            </a:r>
          </a:p>
          <a:p>
            <a:pPr algn="just"/>
            <a:r>
              <a:rPr lang="pt-BR" dirty="0" smtClean="0"/>
              <a:t>Fazer aspiração pela SNG;  </a:t>
            </a:r>
          </a:p>
          <a:p>
            <a:pPr algn="just"/>
            <a:r>
              <a:rPr lang="pt-BR" dirty="0" smtClean="0"/>
              <a:t>Respirar dentro de um saquinho cheio de ar. O dióxido de carbono diminui a irritação do N. Frênico.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Seu aparecimento deve ser esperado depois de qualquer cirurgia, principalmente nas primeiras 48 h. </a:t>
            </a:r>
          </a:p>
          <a:p>
            <a:pPr algn="just"/>
            <a:r>
              <a:rPr lang="pt-BR" b="1" dirty="0" smtClean="0"/>
              <a:t>Causas</a:t>
            </a:r>
            <a:r>
              <a:rPr lang="pt-BR" dirty="0" smtClean="0"/>
              <a:t>:  Traumatismo cirúrgico: toda cirurgia consiste em uma agressão ao organismo tanto aspecto físico quanto psíquico e a dor, portanto persiste, até que o organismo se recupere desse traumatismo;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101</TotalTime>
  <Words>1445</Words>
  <Application>Microsoft Office PowerPoint</Application>
  <PresentationFormat>Apresentação na tela (4:3)</PresentationFormat>
  <Paragraphs>140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45" baseType="lpstr">
      <vt:lpstr>Viagem</vt:lpstr>
      <vt:lpstr>Clínica Cirúrgica</vt:lpstr>
      <vt:lpstr>ASSISTÊNCIA DE ENFERMAGEM NAS COMPLICAÇÕES E DESCONFORTOS NO PÓS - OPERATÓRIO</vt:lpstr>
      <vt:lpstr>Slide 3</vt:lpstr>
      <vt:lpstr>Cuidados de enfermagem:</vt:lpstr>
      <vt:lpstr>Sede</vt:lpstr>
      <vt:lpstr>Cuidados de enfermagem</vt:lpstr>
      <vt:lpstr>Soluço</vt:lpstr>
      <vt:lpstr>Cuidados de enfermagem</vt:lpstr>
      <vt:lpstr>Dor</vt:lpstr>
      <vt:lpstr>Dor</vt:lpstr>
      <vt:lpstr>Cuidados de enfermagem</vt:lpstr>
      <vt:lpstr>Cuidados de enfermagem</vt:lpstr>
      <vt:lpstr>Hemorragia</vt:lpstr>
      <vt:lpstr>Classificação Hemorragia</vt:lpstr>
      <vt:lpstr>Classificação Hemorragia</vt:lpstr>
      <vt:lpstr>Causas</vt:lpstr>
      <vt:lpstr>Cuidados de enfermagem</vt:lpstr>
      <vt:lpstr>Slide 18</vt:lpstr>
      <vt:lpstr>Slide 19</vt:lpstr>
      <vt:lpstr>Complicações Urinárias</vt:lpstr>
      <vt:lpstr>a) - Retenção Urinária</vt:lpstr>
      <vt:lpstr> Cuidados de enfermagem na retenção Urinária</vt:lpstr>
      <vt:lpstr>Slide 23</vt:lpstr>
      <vt:lpstr>b) Incontinência</vt:lpstr>
      <vt:lpstr>Cuidados de enfermagem em incontinência urinária</vt:lpstr>
      <vt:lpstr>Complicações Gastro Intestinais</vt:lpstr>
      <vt:lpstr>Slide 27</vt:lpstr>
      <vt:lpstr>Slide 28</vt:lpstr>
      <vt:lpstr>Slide 29</vt:lpstr>
      <vt:lpstr>Cuidados de enfermagem</vt:lpstr>
      <vt:lpstr>Complicações com a Incisão Cirúrgia:</vt:lpstr>
      <vt:lpstr>Slide 32</vt:lpstr>
      <vt:lpstr>Slide 33</vt:lpstr>
      <vt:lpstr>Slide 34</vt:lpstr>
      <vt:lpstr>Slide 35</vt:lpstr>
      <vt:lpstr>c) Deiscência de Sutura/Rotura</vt:lpstr>
      <vt:lpstr>Slide 37</vt:lpstr>
      <vt:lpstr>Slide 38</vt:lpstr>
      <vt:lpstr>Cuidados de enfermagem</vt:lpstr>
      <vt:lpstr>d) Evisceração</vt:lpstr>
      <vt:lpstr>Slide 41</vt:lpstr>
      <vt:lpstr>Cuidados de enfermagem</vt:lpstr>
      <vt:lpstr>Slide 43</vt:lpstr>
      <vt:lpstr>Slide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Clínica Cirúrgica</dc:title>
  <dc:creator>bancodesangue</dc:creator>
  <cp:lastModifiedBy>bancodesangue</cp:lastModifiedBy>
  <cp:revision>13</cp:revision>
  <dcterms:created xsi:type="dcterms:W3CDTF">2019-03-26T19:18:02Z</dcterms:created>
  <dcterms:modified xsi:type="dcterms:W3CDTF">2019-07-31T18:12:51Z</dcterms:modified>
</cp:coreProperties>
</file>