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1" r:id="rId2"/>
    <p:sldId id="299" r:id="rId3"/>
    <p:sldId id="313" r:id="rId4"/>
    <p:sldId id="314" r:id="rId5"/>
    <p:sldId id="298" r:id="rId6"/>
    <p:sldId id="315" r:id="rId7"/>
    <p:sldId id="316" r:id="rId8"/>
    <p:sldId id="295" r:id="rId9"/>
    <p:sldId id="259" r:id="rId10"/>
    <p:sldId id="296" r:id="rId11"/>
    <p:sldId id="324" r:id="rId12"/>
    <p:sldId id="257" r:id="rId13"/>
    <p:sldId id="300" r:id="rId14"/>
    <p:sldId id="301" r:id="rId15"/>
    <p:sldId id="264" r:id="rId16"/>
    <p:sldId id="302" r:id="rId17"/>
    <p:sldId id="303" r:id="rId18"/>
    <p:sldId id="258" r:id="rId19"/>
    <p:sldId id="317" r:id="rId20"/>
    <p:sldId id="262" r:id="rId21"/>
    <p:sldId id="263" r:id="rId22"/>
    <p:sldId id="325" r:id="rId23"/>
    <p:sldId id="312" r:id="rId24"/>
    <p:sldId id="304" r:id="rId25"/>
    <p:sldId id="305" r:id="rId26"/>
    <p:sldId id="306" r:id="rId27"/>
    <p:sldId id="307" r:id="rId28"/>
    <p:sldId id="308" r:id="rId29"/>
    <p:sldId id="309" r:id="rId30"/>
    <p:sldId id="310" r:id="rId31"/>
    <p:sldId id="311" r:id="rId32"/>
    <p:sldId id="268" r:id="rId33"/>
    <p:sldId id="269" r:id="rId34"/>
    <p:sldId id="270" r:id="rId35"/>
    <p:sldId id="271" r:id="rId36"/>
    <p:sldId id="273" r:id="rId37"/>
    <p:sldId id="328" r:id="rId38"/>
    <p:sldId id="318" r:id="rId39"/>
    <p:sldId id="265" r:id="rId40"/>
    <p:sldId id="274" r:id="rId41"/>
    <p:sldId id="276" r:id="rId42"/>
    <p:sldId id="277" r:id="rId43"/>
    <p:sldId id="320" r:id="rId44"/>
    <p:sldId id="278" r:id="rId45"/>
    <p:sldId id="322" r:id="rId46"/>
    <p:sldId id="319" r:id="rId47"/>
    <p:sldId id="279" r:id="rId48"/>
    <p:sldId id="294" r:id="rId49"/>
    <p:sldId id="284" r:id="rId50"/>
    <p:sldId id="285" r:id="rId51"/>
    <p:sldId id="321" r:id="rId52"/>
    <p:sldId id="275" r:id="rId53"/>
    <p:sldId id="286" r:id="rId54"/>
    <p:sldId id="287" r:id="rId55"/>
    <p:sldId id="266" r:id="rId56"/>
    <p:sldId id="280" r:id="rId57"/>
    <p:sldId id="291" r:id="rId58"/>
    <p:sldId id="293" r:id="rId59"/>
    <p:sldId id="297" r:id="rId60"/>
    <p:sldId id="281" r:id="rId61"/>
    <p:sldId id="283" r:id="rId62"/>
    <p:sldId id="288" r:id="rId63"/>
    <p:sldId id="289" r:id="rId64"/>
    <p:sldId id="326" r:id="rId65"/>
    <p:sldId id="327" r:id="rId66"/>
    <p:sldId id="290" r:id="rId67"/>
    <p:sldId id="267" r:id="rId6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B28E000F-51EA-4AC8-960A-7863A692EEB4}">
          <p14:sldIdLst/>
        </p14:section>
        <p14:section name="Seção sem Título" id="{BB47293E-DB24-4A8B-9A25-D7AEE526E649}">
          <p14:sldIdLst>
            <p14:sldId id="261"/>
            <p14:sldId id="299"/>
            <p14:sldId id="313"/>
            <p14:sldId id="314"/>
            <p14:sldId id="298"/>
            <p14:sldId id="315"/>
            <p14:sldId id="316"/>
            <p14:sldId id="295"/>
            <p14:sldId id="259"/>
            <p14:sldId id="296"/>
            <p14:sldId id="324"/>
            <p14:sldId id="257"/>
            <p14:sldId id="300"/>
            <p14:sldId id="301"/>
            <p14:sldId id="264"/>
            <p14:sldId id="302"/>
            <p14:sldId id="303"/>
            <p14:sldId id="258"/>
            <p14:sldId id="317"/>
            <p14:sldId id="262"/>
            <p14:sldId id="263"/>
            <p14:sldId id="325"/>
            <p14:sldId id="312"/>
            <p14:sldId id="304"/>
            <p14:sldId id="305"/>
            <p14:sldId id="306"/>
            <p14:sldId id="307"/>
            <p14:sldId id="308"/>
            <p14:sldId id="309"/>
            <p14:sldId id="310"/>
            <p14:sldId id="311"/>
            <p14:sldId id="268"/>
            <p14:sldId id="269"/>
            <p14:sldId id="270"/>
            <p14:sldId id="271"/>
            <p14:sldId id="273"/>
            <p14:sldId id="328"/>
            <p14:sldId id="318"/>
            <p14:sldId id="265"/>
            <p14:sldId id="274"/>
            <p14:sldId id="276"/>
            <p14:sldId id="277"/>
            <p14:sldId id="320"/>
            <p14:sldId id="278"/>
            <p14:sldId id="322"/>
            <p14:sldId id="319"/>
            <p14:sldId id="279"/>
            <p14:sldId id="294"/>
            <p14:sldId id="284"/>
            <p14:sldId id="285"/>
            <p14:sldId id="321"/>
            <p14:sldId id="275"/>
            <p14:sldId id="286"/>
            <p14:sldId id="287"/>
            <p14:sldId id="266"/>
            <p14:sldId id="280"/>
            <p14:sldId id="291"/>
            <p14:sldId id="293"/>
            <p14:sldId id="297"/>
            <p14:sldId id="281"/>
            <p14:sldId id="283"/>
            <p14:sldId id="288"/>
            <p14:sldId id="289"/>
            <p14:sldId id="326"/>
            <p14:sldId id="327"/>
            <p14:sldId id="290"/>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563" autoAdjust="0"/>
  </p:normalViewPr>
  <p:slideViewPr>
    <p:cSldViewPr snapToGrid="0">
      <p:cViewPr varScale="1">
        <p:scale>
          <a:sx n="63" d="100"/>
          <a:sy n="63" d="100"/>
        </p:scale>
        <p:origin x="-76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9599F-958A-4616-B6CE-06287D543061}" type="datetimeFigureOut">
              <a:rPr lang="pt-BR" smtClean="0"/>
              <a:t>04/08/2019</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E2E01-6C34-4874-911D-D1B5687C0187}" type="slidenum">
              <a:rPr lang="pt-BR" smtClean="0"/>
              <a:t>‹nº›</a:t>
            </a:fld>
            <a:endParaRPr lang="pt-BR"/>
          </a:p>
        </p:txBody>
      </p:sp>
    </p:spTree>
    <p:extLst>
      <p:ext uri="{BB962C8B-B14F-4D97-AF65-F5344CB8AC3E}">
        <p14:creationId xmlns:p14="http://schemas.microsoft.com/office/powerpoint/2010/main" val="164437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59E2E01-6C34-4874-911D-D1B5687C0187}" type="slidenum">
              <a:rPr lang="pt-BR" smtClean="0"/>
              <a:t>62</a:t>
            </a:fld>
            <a:endParaRPr lang="pt-BR"/>
          </a:p>
        </p:txBody>
      </p:sp>
    </p:spTree>
    <p:extLst>
      <p:ext uri="{BB962C8B-B14F-4D97-AF65-F5344CB8AC3E}">
        <p14:creationId xmlns:p14="http://schemas.microsoft.com/office/powerpoint/2010/main" val="295796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E926FE-5857-45E8-8E8B-920C63B8675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FB7816B7-7D85-4446-9057-1731461A5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39D3D95B-8D7D-4CDE-BF8D-52A3DA5F2332}"/>
              </a:ext>
            </a:extLst>
          </p:cNvPr>
          <p:cNvSpPr>
            <a:spLocks noGrp="1"/>
          </p:cNvSpPr>
          <p:nvPr>
            <p:ph type="dt" sz="half" idx="10"/>
          </p:nvPr>
        </p:nvSpPr>
        <p:spPr/>
        <p:txBody>
          <a:bodyPr/>
          <a:lstStyle/>
          <a:p>
            <a:fld id="{6067484D-C4FD-431E-B988-F18AE74A5067}" type="datetimeFigureOut">
              <a:rPr lang="pt-BR" smtClean="0"/>
              <a:t>04/08/2019</a:t>
            </a:fld>
            <a:endParaRPr lang="pt-BR"/>
          </a:p>
        </p:txBody>
      </p:sp>
      <p:sp>
        <p:nvSpPr>
          <p:cNvPr id="5" name="Espaço Reservado para Rodapé 4">
            <a:extLst>
              <a:ext uri="{FF2B5EF4-FFF2-40B4-BE49-F238E27FC236}">
                <a16:creationId xmlns:a16="http://schemas.microsoft.com/office/drawing/2014/main" xmlns="" id="{97A31EA1-87F9-41ED-8601-B080B5CFEF5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80E9729D-35A9-4FCF-9C75-F727A534D4E5}"/>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61913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290784-1952-46B1-A9E5-65B520B38FA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BFE95E73-472E-49C3-AD16-27FECE29B42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66234AEC-1BDC-4957-B9B6-FE58B2A7F1C6}"/>
              </a:ext>
            </a:extLst>
          </p:cNvPr>
          <p:cNvSpPr>
            <a:spLocks noGrp="1"/>
          </p:cNvSpPr>
          <p:nvPr>
            <p:ph type="dt" sz="half" idx="10"/>
          </p:nvPr>
        </p:nvSpPr>
        <p:spPr/>
        <p:txBody>
          <a:bodyPr/>
          <a:lstStyle/>
          <a:p>
            <a:fld id="{6067484D-C4FD-431E-B988-F18AE74A5067}" type="datetimeFigureOut">
              <a:rPr lang="pt-BR" smtClean="0"/>
              <a:t>04/08/2019</a:t>
            </a:fld>
            <a:endParaRPr lang="pt-BR"/>
          </a:p>
        </p:txBody>
      </p:sp>
      <p:sp>
        <p:nvSpPr>
          <p:cNvPr id="5" name="Espaço Reservado para Rodapé 4">
            <a:extLst>
              <a:ext uri="{FF2B5EF4-FFF2-40B4-BE49-F238E27FC236}">
                <a16:creationId xmlns:a16="http://schemas.microsoft.com/office/drawing/2014/main" xmlns="" id="{CD932F7B-1A44-4E3F-9218-6AD6EE746CC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065B704E-EF5C-47B9-8682-AE0E95B5A159}"/>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81064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2593589-B047-4BC5-9EA3-4B6D72E6F35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6F87385A-3408-4DEF-8643-3A102333AE4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2DA2822A-A36D-48CE-BD80-C8F9E3DE95DD}"/>
              </a:ext>
            </a:extLst>
          </p:cNvPr>
          <p:cNvSpPr>
            <a:spLocks noGrp="1"/>
          </p:cNvSpPr>
          <p:nvPr>
            <p:ph type="dt" sz="half" idx="10"/>
          </p:nvPr>
        </p:nvSpPr>
        <p:spPr/>
        <p:txBody>
          <a:bodyPr/>
          <a:lstStyle/>
          <a:p>
            <a:fld id="{6067484D-C4FD-431E-B988-F18AE74A5067}" type="datetimeFigureOut">
              <a:rPr lang="pt-BR" smtClean="0"/>
              <a:t>04/08/2019</a:t>
            </a:fld>
            <a:endParaRPr lang="pt-BR"/>
          </a:p>
        </p:txBody>
      </p:sp>
      <p:sp>
        <p:nvSpPr>
          <p:cNvPr id="5" name="Espaço Reservado para Rodapé 4">
            <a:extLst>
              <a:ext uri="{FF2B5EF4-FFF2-40B4-BE49-F238E27FC236}">
                <a16:creationId xmlns:a16="http://schemas.microsoft.com/office/drawing/2014/main" xmlns="" id="{3AB38685-7D87-4390-B5EB-B6FF9855AB0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95D4A30D-3BF0-446F-BB31-35B95BCD44ED}"/>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66533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0D7F78-6CFC-418A-A0B2-C6342A8384B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FE371CEE-9942-4FD5-9EDF-37E57024441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C769384B-7A25-4BA4-B842-26302EC5B387}"/>
              </a:ext>
            </a:extLst>
          </p:cNvPr>
          <p:cNvSpPr>
            <a:spLocks noGrp="1"/>
          </p:cNvSpPr>
          <p:nvPr>
            <p:ph type="dt" sz="half" idx="10"/>
          </p:nvPr>
        </p:nvSpPr>
        <p:spPr/>
        <p:txBody>
          <a:bodyPr/>
          <a:lstStyle/>
          <a:p>
            <a:fld id="{6067484D-C4FD-431E-B988-F18AE74A5067}" type="datetimeFigureOut">
              <a:rPr lang="pt-BR" smtClean="0"/>
              <a:t>04/08/2019</a:t>
            </a:fld>
            <a:endParaRPr lang="pt-BR"/>
          </a:p>
        </p:txBody>
      </p:sp>
      <p:sp>
        <p:nvSpPr>
          <p:cNvPr id="5" name="Espaço Reservado para Rodapé 4">
            <a:extLst>
              <a:ext uri="{FF2B5EF4-FFF2-40B4-BE49-F238E27FC236}">
                <a16:creationId xmlns:a16="http://schemas.microsoft.com/office/drawing/2014/main" xmlns="" id="{284FE3D0-DDD8-4401-A17A-B94F03FFCC8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38BD9C5A-0438-4FB8-A075-2BB68BADB6E8}"/>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9484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4689954-38AC-40B5-8574-8B0C0A8B2B4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5F66B15B-9A99-4737-829C-E52A49563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C62A8314-0C08-46DC-9F0C-60F9530110FA}"/>
              </a:ext>
            </a:extLst>
          </p:cNvPr>
          <p:cNvSpPr>
            <a:spLocks noGrp="1"/>
          </p:cNvSpPr>
          <p:nvPr>
            <p:ph type="dt" sz="half" idx="10"/>
          </p:nvPr>
        </p:nvSpPr>
        <p:spPr/>
        <p:txBody>
          <a:bodyPr/>
          <a:lstStyle/>
          <a:p>
            <a:fld id="{6067484D-C4FD-431E-B988-F18AE74A5067}" type="datetimeFigureOut">
              <a:rPr lang="pt-BR" smtClean="0"/>
              <a:t>04/08/2019</a:t>
            </a:fld>
            <a:endParaRPr lang="pt-BR"/>
          </a:p>
        </p:txBody>
      </p:sp>
      <p:sp>
        <p:nvSpPr>
          <p:cNvPr id="5" name="Espaço Reservado para Rodapé 4">
            <a:extLst>
              <a:ext uri="{FF2B5EF4-FFF2-40B4-BE49-F238E27FC236}">
                <a16:creationId xmlns:a16="http://schemas.microsoft.com/office/drawing/2014/main" xmlns="" id="{83C6C47C-16FD-445A-BE2E-C4B8C3C601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4B45FF44-C34E-4164-8859-2F4140BAF2DE}"/>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49902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D1F1C0-B0C5-4A28-82DE-35EE53BB1C0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3F6C3D17-5850-4337-B0E4-00B35DEA209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E4EF52CC-1628-4661-8DF8-827172DA4F1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F338153F-BD95-461E-BBAF-1BD8789D7C59}"/>
              </a:ext>
            </a:extLst>
          </p:cNvPr>
          <p:cNvSpPr>
            <a:spLocks noGrp="1"/>
          </p:cNvSpPr>
          <p:nvPr>
            <p:ph type="dt" sz="half" idx="10"/>
          </p:nvPr>
        </p:nvSpPr>
        <p:spPr/>
        <p:txBody>
          <a:bodyPr/>
          <a:lstStyle/>
          <a:p>
            <a:fld id="{6067484D-C4FD-431E-B988-F18AE74A5067}" type="datetimeFigureOut">
              <a:rPr lang="pt-BR" smtClean="0"/>
              <a:t>04/08/2019</a:t>
            </a:fld>
            <a:endParaRPr lang="pt-BR"/>
          </a:p>
        </p:txBody>
      </p:sp>
      <p:sp>
        <p:nvSpPr>
          <p:cNvPr id="6" name="Espaço Reservado para Rodapé 5">
            <a:extLst>
              <a:ext uri="{FF2B5EF4-FFF2-40B4-BE49-F238E27FC236}">
                <a16:creationId xmlns:a16="http://schemas.microsoft.com/office/drawing/2014/main" xmlns="" id="{F894BF2B-77ED-4B44-B368-D465EAEF159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D758E2B5-7337-4BC7-8376-2B3B0CD1023D}"/>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23919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D0FA7B-F903-4510-8349-9F8C0CC712F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8C71AB9A-EFEB-4E2D-91C8-AF0CDC65C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E9C90379-4E11-401C-ACD9-9E33F664721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1266162C-2D04-4ED3-BD04-C87F5EC86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8C5BA8A9-1F7F-434F-9484-2FBE88005DA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C88ADF1E-3751-4A50-AC02-A5B9774DE85F}"/>
              </a:ext>
            </a:extLst>
          </p:cNvPr>
          <p:cNvSpPr>
            <a:spLocks noGrp="1"/>
          </p:cNvSpPr>
          <p:nvPr>
            <p:ph type="dt" sz="half" idx="10"/>
          </p:nvPr>
        </p:nvSpPr>
        <p:spPr/>
        <p:txBody>
          <a:bodyPr/>
          <a:lstStyle/>
          <a:p>
            <a:fld id="{6067484D-C4FD-431E-B988-F18AE74A5067}" type="datetimeFigureOut">
              <a:rPr lang="pt-BR" smtClean="0"/>
              <a:t>04/08/2019</a:t>
            </a:fld>
            <a:endParaRPr lang="pt-BR"/>
          </a:p>
        </p:txBody>
      </p:sp>
      <p:sp>
        <p:nvSpPr>
          <p:cNvPr id="8" name="Espaço Reservado para Rodapé 7">
            <a:extLst>
              <a:ext uri="{FF2B5EF4-FFF2-40B4-BE49-F238E27FC236}">
                <a16:creationId xmlns:a16="http://schemas.microsoft.com/office/drawing/2014/main" xmlns="" id="{969B00C3-369B-4B8A-9EA2-01C0DC81B82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080DFA29-7C35-4294-AEB2-B873DFFD2235}"/>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196228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F92ADF-8A4F-4A3B-94E8-DFD7486437D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61543EFA-AB83-46A2-921C-6BAAE79D81D1}"/>
              </a:ext>
            </a:extLst>
          </p:cNvPr>
          <p:cNvSpPr>
            <a:spLocks noGrp="1"/>
          </p:cNvSpPr>
          <p:nvPr>
            <p:ph type="dt" sz="half" idx="10"/>
          </p:nvPr>
        </p:nvSpPr>
        <p:spPr/>
        <p:txBody>
          <a:bodyPr/>
          <a:lstStyle/>
          <a:p>
            <a:fld id="{6067484D-C4FD-431E-B988-F18AE74A5067}" type="datetimeFigureOut">
              <a:rPr lang="pt-BR" smtClean="0"/>
              <a:t>04/08/2019</a:t>
            </a:fld>
            <a:endParaRPr lang="pt-BR"/>
          </a:p>
        </p:txBody>
      </p:sp>
      <p:sp>
        <p:nvSpPr>
          <p:cNvPr id="4" name="Espaço Reservado para Rodapé 3">
            <a:extLst>
              <a:ext uri="{FF2B5EF4-FFF2-40B4-BE49-F238E27FC236}">
                <a16:creationId xmlns:a16="http://schemas.microsoft.com/office/drawing/2014/main" xmlns="" id="{79A21FC1-9FBF-4B1D-A8D4-427088C253E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301C1D3E-CB9B-4620-8913-066E4D9DB19F}"/>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62483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84827B05-BA45-4E8C-9A9A-42B817398622}"/>
              </a:ext>
            </a:extLst>
          </p:cNvPr>
          <p:cNvSpPr>
            <a:spLocks noGrp="1"/>
          </p:cNvSpPr>
          <p:nvPr>
            <p:ph type="dt" sz="half" idx="10"/>
          </p:nvPr>
        </p:nvSpPr>
        <p:spPr/>
        <p:txBody>
          <a:bodyPr/>
          <a:lstStyle/>
          <a:p>
            <a:fld id="{6067484D-C4FD-431E-B988-F18AE74A5067}" type="datetimeFigureOut">
              <a:rPr lang="pt-BR" smtClean="0"/>
              <a:t>04/08/2019</a:t>
            </a:fld>
            <a:endParaRPr lang="pt-BR"/>
          </a:p>
        </p:txBody>
      </p:sp>
      <p:sp>
        <p:nvSpPr>
          <p:cNvPr id="3" name="Espaço Reservado para Rodapé 2">
            <a:extLst>
              <a:ext uri="{FF2B5EF4-FFF2-40B4-BE49-F238E27FC236}">
                <a16:creationId xmlns:a16="http://schemas.microsoft.com/office/drawing/2014/main" xmlns="" id="{CE1DA0A9-E454-4769-96E4-BD918394CE6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E1AD149C-EC05-4D73-AA60-EF5407A6270A}"/>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47516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0B8297-7DD5-4B4C-ABBE-91C8C8C89FF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BEF8B315-267C-4D65-B1AC-C3D76EB58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AF075D22-03EE-46FE-9F60-CE77A7353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18C1BBCB-F4AE-4C77-B2FF-71FCAA8FA9A9}"/>
              </a:ext>
            </a:extLst>
          </p:cNvPr>
          <p:cNvSpPr>
            <a:spLocks noGrp="1"/>
          </p:cNvSpPr>
          <p:nvPr>
            <p:ph type="dt" sz="half" idx="10"/>
          </p:nvPr>
        </p:nvSpPr>
        <p:spPr/>
        <p:txBody>
          <a:bodyPr/>
          <a:lstStyle/>
          <a:p>
            <a:fld id="{6067484D-C4FD-431E-B988-F18AE74A5067}" type="datetimeFigureOut">
              <a:rPr lang="pt-BR" smtClean="0"/>
              <a:t>04/08/2019</a:t>
            </a:fld>
            <a:endParaRPr lang="pt-BR"/>
          </a:p>
        </p:txBody>
      </p:sp>
      <p:sp>
        <p:nvSpPr>
          <p:cNvPr id="6" name="Espaço Reservado para Rodapé 5">
            <a:extLst>
              <a:ext uri="{FF2B5EF4-FFF2-40B4-BE49-F238E27FC236}">
                <a16:creationId xmlns:a16="http://schemas.microsoft.com/office/drawing/2014/main" xmlns="" id="{64356814-9380-44B4-AF91-C70A6807669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0A9BADA6-B97A-4665-8697-3B53A4FD0370}"/>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57142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84E816-2BEE-4CD8-9C38-EBA4D9B70E2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7864290E-BE40-4819-BD87-21C318F80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34D02CF5-7CE4-4B09-A654-7CBA84851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5D711E3B-B53D-4009-A355-C3C54CD47F53}"/>
              </a:ext>
            </a:extLst>
          </p:cNvPr>
          <p:cNvSpPr>
            <a:spLocks noGrp="1"/>
          </p:cNvSpPr>
          <p:nvPr>
            <p:ph type="dt" sz="half" idx="10"/>
          </p:nvPr>
        </p:nvSpPr>
        <p:spPr/>
        <p:txBody>
          <a:bodyPr/>
          <a:lstStyle/>
          <a:p>
            <a:fld id="{6067484D-C4FD-431E-B988-F18AE74A5067}" type="datetimeFigureOut">
              <a:rPr lang="pt-BR" smtClean="0"/>
              <a:t>04/08/2019</a:t>
            </a:fld>
            <a:endParaRPr lang="pt-BR"/>
          </a:p>
        </p:txBody>
      </p:sp>
      <p:sp>
        <p:nvSpPr>
          <p:cNvPr id="6" name="Espaço Reservado para Rodapé 5">
            <a:extLst>
              <a:ext uri="{FF2B5EF4-FFF2-40B4-BE49-F238E27FC236}">
                <a16:creationId xmlns:a16="http://schemas.microsoft.com/office/drawing/2014/main" xmlns="" id="{131F5749-72D7-4330-8F43-40D0E103315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EF63F6EF-4E1D-4246-BD95-C937A362FA18}"/>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349260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184FBF84-F6BD-4421-B923-6168690EF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B3281D2D-586B-42AB-B875-7DF9B0178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A75FFE69-6AA1-4B1B-B82B-EBA4F254D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7484D-C4FD-431E-B988-F18AE74A5067}" type="datetimeFigureOut">
              <a:rPr lang="pt-BR" smtClean="0"/>
              <a:t>04/08/2019</a:t>
            </a:fld>
            <a:endParaRPr lang="pt-BR"/>
          </a:p>
        </p:txBody>
      </p:sp>
      <p:sp>
        <p:nvSpPr>
          <p:cNvPr id="5" name="Espaço Reservado para Rodapé 4">
            <a:extLst>
              <a:ext uri="{FF2B5EF4-FFF2-40B4-BE49-F238E27FC236}">
                <a16:creationId xmlns:a16="http://schemas.microsoft.com/office/drawing/2014/main" xmlns="" id="{2348E001-02F6-4389-84D1-E595719566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8A51B5CC-F3EF-477D-8441-F489A6800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A642B-7D9B-4A81-A8CC-EF5416774BD9}" type="slidenum">
              <a:rPr lang="pt-BR" smtClean="0"/>
              <a:t>‹nº›</a:t>
            </a:fld>
            <a:endParaRPr lang="pt-BR"/>
          </a:p>
        </p:txBody>
      </p:sp>
    </p:spTree>
    <p:extLst>
      <p:ext uri="{BB962C8B-B14F-4D97-AF65-F5344CB8AC3E}">
        <p14:creationId xmlns:p14="http://schemas.microsoft.com/office/powerpoint/2010/main" val="306168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disciplinas.usp.br/pluginfile.php/4411673/mod_resource/content/1/AULA%20ALTERA%C3%87%C3%95ES%20DO%20SISTEMA%20VESICO%20URIN%C3%81RIO.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cofen.gov.br/resolucao-cofen-no-04502013-4_23266.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11E51A-1FEE-4723-9EA1-59E21DE398F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xmlns="" id="{7044579E-9F23-41CE-8C1C-9CAB7366ADC6}"/>
              </a:ext>
            </a:extLst>
          </p:cNvPr>
          <p:cNvSpPr>
            <a:spLocks noGrp="1"/>
          </p:cNvSpPr>
          <p:nvPr>
            <p:ph idx="1"/>
          </p:nvPr>
        </p:nvSpPr>
        <p:spPr/>
        <p:txBody>
          <a:bodyPr/>
          <a:lstStyle/>
          <a:p>
            <a:endParaRPr lang="pt-BR" dirty="0"/>
          </a:p>
        </p:txBody>
      </p:sp>
      <p:pic>
        <p:nvPicPr>
          <p:cNvPr id="1026" name="Picture 2" descr="Necessidades Humanas BÃ¡sicas-NHB&#10;â¢ Segundo Abraham Maslow, o&#10;homem Ã© motivado segundo suas&#10;necessidades que se manifestam ...">
            <a:extLst>
              <a:ext uri="{FF2B5EF4-FFF2-40B4-BE49-F238E27FC236}">
                <a16:creationId xmlns:a16="http://schemas.microsoft.com/office/drawing/2014/main" xmlns="" id="{0490491F-41BB-46DA-8AE2-8DBCEB13D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65125"/>
            <a:ext cx="10148711" cy="565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9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Quais são as metas terapêuticas?</a:t>
            </a:r>
          </a:p>
        </p:txBody>
      </p:sp>
      <p:sp>
        <p:nvSpPr>
          <p:cNvPr id="3" name="Espaço Reservado para Conteúdo 2"/>
          <p:cNvSpPr>
            <a:spLocks noGrp="1"/>
          </p:cNvSpPr>
          <p:nvPr>
            <p:ph idx="1"/>
          </p:nvPr>
        </p:nvSpPr>
        <p:spPr/>
        <p:txBody>
          <a:bodyPr/>
          <a:lstStyle/>
          <a:p>
            <a:endParaRPr lang="pt-BR" dirty="0" smtClean="0"/>
          </a:p>
          <a:p>
            <a:r>
              <a:rPr lang="pt-BR" sz="3600" dirty="0" smtClean="0">
                <a:solidFill>
                  <a:srgbClr val="FF0000"/>
                </a:solidFill>
              </a:rPr>
              <a:t>Quais </a:t>
            </a:r>
            <a:r>
              <a:rPr lang="pt-BR" sz="3600" dirty="0">
                <a:solidFill>
                  <a:srgbClr val="FF0000"/>
                </a:solidFill>
              </a:rPr>
              <a:t>as </a:t>
            </a:r>
            <a:r>
              <a:rPr lang="pt-BR" sz="3600" b="1" dirty="0">
                <a:solidFill>
                  <a:srgbClr val="FF0000"/>
                </a:solidFill>
              </a:rPr>
              <a:t>intervenções de enfermagem </a:t>
            </a:r>
            <a:r>
              <a:rPr lang="pt-BR" sz="3600" dirty="0">
                <a:solidFill>
                  <a:srgbClr val="FF0000"/>
                </a:solidFill>
              </a:rPr>
              <a:t>- NIC </a:t>
            </a:r>
            <a:r>
              <a:rPr lang="pt-BR" sz="3600" dirty="0" smtClean="0">
                <a:solidFill>
                  <a:srgbClr val="FF0000"/>
                </a:solidFill>
              </a:rPr>
              <a:t>??</a:t>
            </a:r>
          </a:p>
          <a:p>
            <a:endParaRPr lang="pt-BR" sz="3600" dirty="0">
              <a:solidFill>
                <a:srgbClr val="FF0000"/>
              </a:solidFill>
            </a:endParaRPr>
          </a:p>
          <a:p>
            <a:r>
              <a:rPr lang="pt-BR" sz="3600" dirty="0">
                <a:solidFill>
                  <a:srgbClr val="FF0000"/>
                </a:solidFill>
              </a:rPr>
              <a:t>Quais são os </a:t>
            </a:r>
            <a:r>
              <a:rPr lang="pt-BR" sz="3600" b="1" dirty="0">
                <a:solidFill>
                  <a:srgbClr val="FF0000"/>
                </a:solidFill>
              </a:rPr>
              <a:t>resultados esperados </a:t>
            </a:r>
            <a:r>
              <a:rPr lang="pt-BR" sz="3600" dirty="0">
                <a:solidFill>
                  <a:srgbClr val="FF0000"/>
                </a:solidFill>
              </a:rPr>
              <a:t>– NOC</a:t>
            </a:r>
            <a:r>
              <a:rPr lang="pt-BR" sz="3600" dirty="0" smtClean="0">
                <a:solidFill>
                  <a:srgbClr val="FF0000"/>
                </a:solidFill>
              </a:rPr>
              <a:t>??</a:t>
            </a:r>
          </a:p>
          <a:p>
            <a:endParaRPr lang="pt-BR" sz="3600" dirty="0">
              <a:solidFill>
                <a:srgbClr val="FF0000"/>
              </a:solidFill>
            </a:endParaRPr>
          </a:p>
          <a:p>
            <a:r>
              <a:rPr lang="pt-BR" sz="3600" dirty="0" smtClean="0">
                <a:solidFill>
                  <a:srgbClr val="FF0000"/>
                </a:solidFill>
              </a:rPr>
              <a:t>Anatomia do sistema urinário??</a:t>
            </a:r>
          </a:p>
          <a:p>
            <a:endParaRPr lang="pt-BR" sz="3600" dirty="0">
              <a:solidFill>
                <a:srgbClr val="FF0000"/>
              </a:solidFill>
            </a:endParaRPr>
          </a:p>
          <a:p>
            <a:endParaRPr lang="pt-BR" sz="3600" dirty="0" smtClean="0">
              <a:solidFill>
                <a:srgbClr val="FF0000"/>
              </a:solidFill>
            </a:endParaRPr>
          </a:p>
          <a:p>
            <a:endParaRPr lang="pt-BR" sz="3600" dirty="0">
              <a:solidFill>
                <a:srgbClr val="FF0000"/>
              </a:solidFill>
            </a:endParaRPr>
          </a:p>
          <a:p>
            <a:endParaRPr lang="pt-BR" sz="3600" dirty="0">
              <a:solidFill>
                <a:srgbClr val="FF0000"/>
              </a:solidFill>
            </a:endParaRPr>
          </a:p>
        </p:txBody>
      </p:sp>
    </p:spTree>
    <p:extLst>
      <p:ext uri="{BB962C8B-B14F-4D97-AF65-F5344CB8AC3E}">
        <p14:creationId xmlns:p14="http://schemas.microsoft.com/office/powerpoint/2010/main" val="237890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 necessidade de Eliminação</a:t>
            </a:r>
            <a:endParaRPr lang="pt-BR" dirty="0"/>
          </a:p>
        </p:txBody>
      </p:sp>
      <p:sp>
        <p:nvSpPr>
          <p:cNvPr id="3" name="Espaço Reservado para Conteúdo 2"/>
          <p:cNvSpPr>
            <a:spLocks noGrp="1"/>
          </p:cNvSpPr>
          <p:nvPr>
            <p:ph idx="1"/>
          </p:nvPr>
        </p:nvSpPr>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57350"/>
            <a:ext cx="11292839" cy="495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75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F6F2EF-C479-4C01-A634-B8091F524FC9}"/>
              </a:ext>
            </a:extLst>
          </p:cNvPr>
          <p:cNvSpPr>
            <a:spLocks noGrp="1"/>
          </p:cNvSpPr>
          <p:nvPr>
            <p:ph type="title"/>
          </p:nvPr>
        </p:nvSpPr>
        <p:spPr>
          <a:xfrm>
            <a:off x="838200" y="365126"/>
            <a:ext cx="10515600" cy="820738"/>
          </a:xfrm>
        </p:spPr>
        <p:txBody>
          <a:bodyPr/>
          <a:lstStyle/>
          <a:p>
            <a:r>
              <a:rPr lang="pt-BR" b="1" dirty="0"/>
              <a:t>A necessidade de Eliminação</a:t>
            </a:r>
            <a:endParaRPr lang="pt-BR" b="1" dirty="0"/>
          </a:p>
        </p:txBody>
      </p:sp>
      <p:sp>
        <p:nvSpPr>
          <p:cNvPr id="3" name="Espaço Reservado para Conteúdo 2">
            <a:extLst>
              <a:ext uri="{FF2B5EF4-FFF2-40B4-BE49-F238E27FC236}">
                <a16:creationId xmlns:a16="http://schemas.microsoft.com/office/drawing/2014/main" xmlns="" id="{37B8C45A-DCED-489A-8B23-075C30CBFBFC}"/>
              </a:ext>
            </a:extLst>
          </p:cNvPr>
          <p:cNvSpPr>
            <a:spLocks noGrp="1"/>
          </p:cNvSpPr>
          <p:nvPr>
            <p:ph idx="1"/>
          </p:nvPr>
        </p:nvSpPr>
        <p:spPr>
          <a:xfrm>
            <a:off x="171450" y="1028700"/>
            <a:ext cx="11817350" cy="5283729"/>
          </a:xfrm>
        </p:spPr>
        <p:txBody>
          <a:bodyPr>
            <a:normAutofit fontScale="92500" lnSpcReduction="20000"/>
          </a:bodyPr>
          <a:lstStyle/>
          <a:p>
            <a:pPr marL="0" indent="0">
              <a:buNone/>
            </a:pPr>
            <a:endParaRPr lang="pt-BR" dirty="0"/>
          </a:p>
          <a:p>
            <a:r>
              <a:rPr lang="pt-BR" sz="3200" dirty="0" smtClean="0"/>
              <a:t>Características </a:t>
            </a:r>
            <a:r>
              <a:rPr lang="pt-BR" sz="3200" dirty="0" smtClean="0"/>
              <a:t>gerais das </a:t>
            </a:r>
            <a:r>
              <a:rPr lang="pt-BR" sz="3200" dirty="0"/>
              <a:t>eliminações urinárias: Volume urinário </a:t>
            </a:r>
            <a:r>
              <a:rPr lang="pt-BR" sz="3200" dirty="0" smtClean="0"/>
              <a:t>; Cor;  Aspecto e  Odor</a:t>
            </a:r>
            <a:r>
              <a:rPr lang="pt-BR" sz="3200" dirty="0" smtClean="0"/>
              <a:t>.</a:t>
            </a:r>
          </a:p>
          <a:p>
            <a:endParaRPr lang="pt-BR" sz="3200" dirty="0"/>
          </a:p>
          <a:p>
            <a:r>
              <a:rPr lang="pt-BR" sz="3200" dirty="0" smtClean="0"/>
              <a:t>FUNÇÕES DO SISTEMA URINÁRIO</a:t>
            </a:r>
          </a:p>
          <a:p>
            <a:pPr marL="0" indent="0">
              <a:buNone/>
            </a:pPr>
            <a:r>
              <a:rPr lang="pt-BR" sz="3200" dirty="0" smtClean="0"/>
              <a:t>• </a:t>
            </a:r>
            <a:r>
              <a:rPr lang="pt-BR" sz="3200" dirty="0"/>
              <a:t>Produzir, armazenar e eliminar a urina;</a:t>
            </a:r>
          </a:p>
          <a:p>
            <a:pPr marL="0" indent="0">
              <a:buNone/>
            </a:pPr>
            <a:r>
              <a:rPr lang="pt-BR" sz="3200" dirty="0"/>
              <a:t>• Regular o volume a composição química do sangue e seu volume; </a:t>
            </a:r>
          </a:p>
          <a:p>
            <a:pPr marL="0" indent="0">
              <a:buNone/>
            </a:pPr>
            <a:r>
              <a:rPr lang="pt-BR" sz="3200" dirty="0"/>
              <a:t>• Eliminar o excesso de água e resíduos do corpo humano, através da urina; </a:t>
            </a:r>
          </a:p>
          <a:p>
            <a:pPr marL="0" indent="0">
              <a:buNone/>
            </a:pPr>
            <a:r>
              <a:rPr lang="pt-BR" sz="3200" dirty="0"/>
              <a:t>• Garantir a manutenção do equilíbrio dos minerais no corpo humano; </a:t>
            </a:r>
          </a:p>
          <a:p>
            <a:pPr marL="0" indent="0">
              <a:buNone/>
            </a:pPr>
            <a:r>
              <a:rPr lang="pt-BR" sz="3200" dirty="0"/>
              <a:t>• Auxílio na regulagem de produção das hemácias (células vermelhas sanguíneas).</a:t>
            </a:r>
          </a:p>
          <a:p>
            <a:pPr marL="0" indent="0">
              <a:buNone/>
            </a:pPr>
            <a:endParaRPr lang="pt-BR" sz="3200" dirty="0"/>
          </a:p>
        </p:txBody>
      </p:sp>
    </p:spTree>
    <p:extLst>
      <p:ext uri="{BB962C8B-B14F-4D97-AF65-F5344CB8AC3E}">
        <p14:creationId xmlns:p14="http://schemas.microsoft.com/office/powerpoint/2010/main" val="3977620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r>
              <a:rPr lang="pt-BR" b="1" dirty="0" smtClean="0"/>
              <a:t>Volume urinário</a:t>
            </a:r>
            <a:endParaRPr lang="pt-BR" b="1" dirty="0"/>
          </a:p>
        </p:txBody>
      </p:sp>
      <p:sp>
        <p:nvSpPr>
          <p:cNvPr id="3" name="Espaço Reservado para Conteúdo 2"/>
          <p:cNvSpPr>
            <a:spLocks noGrp="1"/>
          </p:cNvSpPr>
          <p:nvPr>
            <p:ph idx="1"/>
          </p:nvPr>
        </p:nvSpPr>
        <p:spPr>
          <a:xfrm>
            <a:off x="365760" y="1234440"/>
            <a:ext cx="11567160" cy="4942523"/>
          </a:xfrm>
        </p:spPr>
        <p:txBody>
          <a:bodyPr>
            <a:normAutofit/>
          </a:bodyPr>
          <a:lstStyle/>
          <a:p>
            <a:r>
              <a:rPr lang="pt-BR" sz="3600" dirty="0" smtClean="0"/>
              <a:t>Volume médio a cada micção: 150 a 200 ml</a:t>
            </a:r>
          </a:p>
          <a:p>
            <a:r>
              <a:rPr lang="pt-BR" sz="3600" dirty="0" smtClean="0"/>
              <a:t>Volume </a:t>
            </a:r>
            <a:r>
              <a:rPr lang="pt-BR" sz="3600" dirty="0"/>
              <a:t>desejável horário &gt; </a:t>
            </a:r>
            <a:r>
              <a:rPr lang="pt-BR" sz="3600" dirty="0" smtClean="0"/>
              <a:t>30ml/hora -  30ml/kg/24h</a:t>
            </a:r>
            <a:endParaRPr lang="pt-BR" sz="3600" dirty="0"/>
          </a:p>
          <a:p>
            <a:endParaRPr lang="pt-BR" sz="3600" dirty="0" smtClean="0"/>
          </a:p>
          <a:p>
            <a:r>
              <a:rPr lang="pt-BR" sz="3600" dirty="0" smtClean="0"/>
              <a:t>Fatores </a:t>
            </a:r>
            <a:r>
              <a:rPr lang="pt-BR" sz="3600" dirty="0"/>
              <a:t>que podem interferir:</a:t>
            </a:r>
          </a:p>
          <a:p>
            <a:r>
              <a:rPr lang="pt-BR" sz="3600" dirty="0" smtClean="0"/>
              <a:t>Ingestão </a:t>
            </a:r>
            <a:r>
              <a:rPr lang="pt-BR" sz="3600" dirty="0"/>
              <a:t>hídrica</a:t>
            </a:r>
          </a:p>
          <a:p>
            <a:r>
              <a:rPr lang="pt-BR" sz="3600" dirty="0" smtClean="0"/>
              <a:t>Alimentação</a:t>
            </a:r>
            <a:endParaRPr lang="pt-BR" sz="3600" dirty="0"/>
          </a:p>
          <a:p>
            <a:r>
              <a:rPr lang="pt-BR" sz="3600" dirty="0" smtClean="0"/>
              <a:t>Emoção</a:t>
            </a:r>
            <a:endParaRPr lang="pt-BR" sz="3600" dirty="0"/>
          </a:p>
          <a:p>
            <a:r>
              <a:rPr lang="pt-BR" sz="3600" dirty="0" smtClean="0"/>
              <a:t>Temperatura ambiente</a:t>
            </a:r>
            <a:endParaRPr lang="pt-BR" sz="3600" dirty="0"/>
          </a:p>
        </p:txBody>
      </p:sp>
    </p:spTree>
    <p:extLst>
      <p:ext uri="{BB962C8B-B14F-4D97-AF65-F5344CB8AC3E}">
        <p14:creationId xmlns:p14="http://schemas.microsoft.com/office/powerpoint/2010/main" val="198182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6240" y="365125"/>
            <a:ext cx="10957560" cy="838835"/>
          </a:xfrm>
        </p:spPr>
        <p:txBody>
          <a:bodyPr/>
          <a:lstStyle/>
          <a:p>
            <a:r>
              <a:rPr lang="pt-BR" b="1" dirty="0" smtClean="0"/>
              <a:t>Características da urina</a:t>
            </a:r>
            <a:endParaRPr lang="pt-BR" b="1" dirty="0"/>
          </a:p>
        </p:txBody>
      </p:sp>
      <p:sp>
        <p:nvSpPr>
          <p:cNvPr id="3" name="Espaço Reservado para Conteúdo 2"/>
          <p:cNvSpPr>
            <a:spLocks noGrp="1"/>
          </p:cNvSpPr>
          <p:nvPr>
            <p:ph idx="1"/>
          </p:nvPr>
        </p:nvSpPr>
        <p:spPr>
          <a:xfrm>
            <a:off x="167640" y="1402080"/>
            <a:ext cx="11840528" cy="5318760"/>
          </a:xfrm>
        </p:spPr>
        <p:txBody>
          <a:bodyPr>
            <a:noAutofit/>
          </a:bodyPr>
          <a:lstStyle/>
          <a:p>
            <a:endParaRPr lang="pt-BR" sz="3600" dirty="0" smtClean="0"/>
          </a:p>
          <a:p>
            <a:r>
              <a:rPr lang="pt-BR" sz="3600" dirty="0" smtClean="0"/>
              <a:t>Cor</a:t>
            </a:r>
            <a:r>
              <a:rPr lang="pt-BR" sz="3600" dirty="0"/>
              <a:t>: depende da concentração </a:t>
            </a:r>
            <a:r>
              <a:rPr lang="pt-BR" sz="3600" dirty="0" smtClean="0"/>
              <a:t>de</a:t>
            </a:r>
          </a:p>
          <a:p>
            <a:pPr marL="0" indent="0">
              <a:buNone/>
            </a:pPr>
            <a:r>
              <a:rPr lang="pt-BR" sz="3600" dirty="0" smtClean="0"/>
              <a:t> </a:t>
            </a:r>
            <a:r>
              <a:rPr lang="pt-BR" sz="3600" dirty="0"/>
              <a:t>pigmentos </a:t>
            </a:r>
            <a:r>
              <a:rPr lang="pt-BR" sz="3600" dirty="0" smtClean="0"/>
              <a:t>(</a:t>
            </a:r>
            <a:r>
              <a:rPr lang="pt-BR" sz="3600" dirty="0" err="1"/>
              <a:t>urocromo</a:t>
            </a:r>
            <a:r>
              <a:rPr lang="pt-BR" sz="3600" dirty="0"/>
              <a:t>), substâncias </a:t>
            </a:r>
            <a:endParaRPr lang="pt-BR" sz="3600" dirty="0" smtClean="0"/>
          </a:p>
          <a:p>
            <a:pPr marL="0" indent="0">
              <a:buNone/>
            </a:pPr>
            <a:r>
              <a:rPr lang="pt-BR" sz="3600" dirty="0" smtClean="0"/>
              <a:t>medicamentosas </a:t>
            </a:r>
          </a:p>
          <a:p>
            <a:r>
              <a:rPr lang="pt-BR" sz="3600" dirty="0" smtClean="0"/>
              <a:t>Cor </a:t>
            </a:r>
            <a:r>
              <a:rPr lang="pt-BR" sz="3600" dirty="0"/>
              <a:t>normal : amarelo cítrico a </a:t>
            </a:r>
            <a:r>
              <a:rPr lang="pt-BR" sz="3600" dirty="0" smtClean="0"/>
              <a:t>amarelo âmbar </a:t>
            </a:r>
          </a:p>
          <a:p>
            <a:r>
              <a:rPr lang="pt-BR" sz="3600" dirty="0" smtClean="0"/>
              <a:t>Variação </a:t>
            </a:r>
            <a:r>
              <a:rPr lang="pt-BR" sz="3600" dirty="0"/>
              <a:t>de cores: amarelo pálido; amarelo avermelhado; amarelo </a:t>
            </a:r>
            <a:r>
              <a:rPr lang="pt-BR" sz="3600" dirty="0" smtClean="0"/>
              <a:t>esverdeado</a:t>
            </a:r>
          </a:p>
          <a:p>
            <a:r>
              <a:rPr lang="pt-BR" sz="3600" dirty="0" smtClean="0"/>
              <a:t>Aspecto</a:t>
            </a:r>
            <a:r>
              <a:rPr lang="pt-BR" sz="3600" dirty="0"/>
              <a:t>: límpida, transparente e sem </a:t>
            </a:r>
            <a:r>
              <a:rPr lang="pt-BR" sz="3600" dirty="0" smtClean="0"/>
              <a:t>sedimentos.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705" y="128588"/>
            <a:ext cx="5063463" cy="36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01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2A50BA-15D9-433A-BE65-AB3B6F31BCDB}"/>
              </a:ext>
            </a:extLst>
          </p:cNvPr>
          <p:cNvSpPr>
            <a:spLocks noGrp="1"/>
          </p:cNvSpPr>
          <p:nvPr>
            <p:ph type="title"/>
          </p:nvPr>
        </p:nvSpPr>
        <p:spPr>
          <a:xfrm>
            <a:off x="838200" y="365125"/>
            <a:ext cx="10515600" cy="838835"/>
          </a:xfrm>
        </p:spPr>
        <p:txBody>
          <a:bodyPr/>
          <a:lstStyle/>
          <a:p>
            <a:r>
              <a:rPr lang="pt-BR" b="1" dirty="0"/>
              <a:t>Sonda Vesical de demora (SVD)</a:t>
            </a:r>
          </a:p>
        </p:txBody>
      </p:sp>
      <p:sp>
        <p:nvSpPr>
          <p:cNvPr id="3" name="Espaço Reservado para Conteúdo 2">
            <a:extLst>
              <a:ext uri="{FF2B5EF4-FFF2-40B4-BE49-F238E27FC236}">
                <a16:creationId xmlns:a16="http://schemas.microsoft.com/office/drawing/2014/main" xmlns="" id="{BA81C4C2-0AC7-41AD-B70F-9C40B4B28166}"/>
              </a:ext>
            </a:extLst>
          </p:cNvPr>
          <p:cNvSpPr>
            <a:spLocks noGrp="1"/>
          </p:cNvSpPr>
          <p:nvPr>
            <p:ph idx="1"/>
          </p:nvPr>
        </p:nvSpPr>
        <p:spPr>
          <a:xfrm>
            <a:off x="328613" y="1219200"/>
            <a:ext cx="11472861" cy="4957763"/>
          </a:xfrm>
        </p:spPr>
        <p:txBody>
          <a:bodyPr>
            <a:normAutofit lnSpcReduction="10000"/>
          </a:bodyPr>
          <a:lstStyle/>
          <a:p>
            <a:endParaRPr lang="pt-BR" sz="3200" dirty="0" smtClean="0"/>
          </a:p>
          <a:p>
            <a:r>
              <a:rPr lang="pt-BR" sz="3200" dirty="0" smtClean="0"/>
              <a:t>É </a:t>
            </a:r>
            <a:r>
              <a:rPr lang="pt-BR" sz="3200" dirty="0"/>
              <a:t>a introdução de uma sonda na bexiga através do meato urinário </a:t>
            </a:r>
            <a:r>
              <a:rPr lang="pt-BR" sz="3200" dirty="0" smtClean="0"/>
              <a:t>. Utilizar </a:t>
            </a:r>
            <a:r>
              <a:rPr lang="pt-BR" sz="3200" dirty="0"/>
              <a:t>material </a:t>
            </a:r>
            <a:r>
              <a:rPr lang="pt-BR" sz="3200" dirty="0" smtClean="0"/>
              <a:t>estéril </a:t>
            </a:r>
            <a:r>
              <a:rPr lang="pt-BR" sz="3200" dirty="0"/>
              <a:t>na </a:t>
            </a:r>
            <a:r>
              <a:rPr lang="pt-BR" sz="3200" dirty="0" smtClean="0"/>
              <a:t>inserção </a:t>
            </a:r>
            <a:r>
              <a:rPr lang="pt-BR" sz="3200" dirty="0"/>
              <a:t>do cateter </a:t>
            </a:r>
            <a:r>
              <a:rPr lang="pt-BR" sz="3200" dirty="0" smtClean="0"/>
              <a:t>urinário </a:t>
            </a:r>
            <a:r>
              <a:rPr lang="pt-BR" sz="3200" dirty="0"/>
              <a:t>de demora, com </a:t>
            </a:r>
            <a:r>
              <a:rPr lang="pt-BR" sz="3200" dirty="0" smtClean="0"/>
              <a:t>técnica </a:t>
            </a:r>
            <a:r>
              <a:rPr lang="pt-BR" sz="3200" dirty="0"/>
              <a:t>rigorosamente </a:t>
            </a:r>
            <a:r>
              <a:rPr lang="pt-BR" sz="3200" dirty="0" smtClean="0"/>
              <a:t>asséptica</a:t>
            </a:r>
            <a:r>
              <a:rPr lang="pt-BR" sz="3200" dirty="0"/>
              <a:t>. </a:t>
            </a:r>
          </a:p>
          <a:p>
            <a:pPr marL="0" indent="0">
              <a:buNone/>
            </a:pPr>
            <a:r>
              <a:rPr lang="pt-BR" sz="3200" dirty="0"/>
              <a:t>• Indicações -Aliviar a distensão vesical pela retenção urinária (quando as medidas para promover a diurese foram ineficazes); </a:t>
            </a:r>
          </a:p>
          <a:p>
            <a:pPr>
              <a:buFontTx/>
              <a:buChar char="-"/>
            </a:pPr>
            <a:r>
              <a:rPr lang="pt-BR" sz="3200" dirty="0"/>
              <a:t>Evitar a constante umidade em pacientes com incontinência urinária (somente em casos especiais); </a:t>
            </a:r>
          </a:p>
          <a:p>
            <a:pPr marL="0" indent="0">
              <a:buNone/>
            </a:pPr>
            <a:r>
              <a:rPr lang="pt-BR" sz="3200" dirty="0"/>
              <a:t>-Preparo pré-operatório de algumas cirurgias; </a:t>
            </a:r>
          </a:p>
          <a:p>
            <a:pPr marL="0" indent="0">
              <a:buNone/>
            </a:pPr>
            <a:r>
              <a:rPr lang="pt-BR" sz="3200" dirty="0"/>
              <a:t>-Possibilitar o controle rigoroso da diurese.</a:t>
            </a:r>
          </a:p>
          <a:p>
            <a:endParaRPr lang="pt-BR" dirty="0"/>
          </a:p>
        </p:txBody>
      </p:sp>
    </p:spTree>
    <p:extLst>
      <p:ext uri="{BB962C8B-B14F-4D97-AF65-F5344CB8AC3E}">
        <p14:creationId xmlns:p14="http://schemas.microsoft.com/office/powerpoint/2010/main" val="183820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Características da urina</a:t>
            </a:r>
            <a:endParaRPr lang="pt-BR" dirty="0"/>
          </a:p>
        </p:txBody>
      </p:sp>
      <p:sp>
        <p:nvSpPr>
          <p:cNvPr id="3" name="Espaço Reservado para Conteúdo 2"/>
          <p:cNvSpPr>
            <a:spLocks noGrp="1"/>
          </p:cNvSpPr>
          <p:nvPr>
            <p:ph idx="1"/>
          </p:nvPr>
        </p:nvSpPr>
        <p:spPr>
          <a:xfrm>
            <a:off x="792480" y="1825625"/>
            <a:ext cx="10515600" cy="4351338"/>
          </a:xfrm>
        </p:spPr>
        <p:txBody>
          <a:bodyPr>
            <a:normAutofit/>
          </a:bodyPr>
          <a:lstStyle/>
          <a:p>
            <a:r>
              <a:rPr lang="pt-BR" sz="3600" dirty="0"/>
              <a:t>Formação de depósitos (células epiteliais, muco, pus, sangue)</a:t>
            </a:r>
          </a:p>
          <a:p>
            <a:r>
              <a:rPr lang="pt-BR" sz="3600" dirty="0" smtClean="0"/>
              <a:t>Odor </a:t>
            </a:r>
            <a:r>
              <a:rPr lang="pt-BR" sz="3600" dirty="0"/>
              <a:t>– “sui generis”- próprio de </a:t>
            </a:r>
            <a:r>
              <a:rPr lang="pt-BR" sz="3600" dirty="0" smtClean="0"/>
              <a:t>urina. </a:t>
            </a:r>
            <a:r>
              <a:rPr lang="pt-BR" sz="3600" dirty="0"/>
              <a:t>Atribuído a ácidos orgânicos voláteis </a:t>
            </a:r>
            <a:endParaRPr lang="pt-BR" sz="3600" dirty="0" smtClean="0"/>
          </a:p>
          <a:p>
            <a:r>
              <a:rPr lang="pt-BR" sz="3600" dirty="0" smtClean="0"/>
              <a:t> </a:t>
            </a:r>
            <a:r>
              <a:rPr lang="pt-BR" sz="3600" dirty="0"/>
              <a:t>Amoniacal-decomposição da </a:t>
            </a:r>
            <a:r>
              <a:rPr lang="pt-BR" sz="3600" dirty="0" err="1"/>
              <a:t>uréia</a:t>
            </a:r>
            <a:r>
              <a:rPr lang="pt-BR" sz="3600" dirty="0"/>
              <a:t> em amônia </a:t>
            </a:r>
            <a:endParaRPr lang="pt-BR" sz="3600" dirty="0" smtClean="0"/>
          </a:p>
          <a:p>
            <a:r>
              <a:rPr lang="pt-BR" sz="3600" dirty="0" smtClean="0"/>
              <a:t> </a:t>
            </a:r>
            <a:r>
              <a:rPr lang="pt-BR" sz="3600" dirty="0"/>
              <a:t>Odor particular de algum medicamento </a:t>
            </a:r>
            <a:endParaRPr lang="pt-BR" sz="3600" dirty="0" smtClean="0"/>
          </a:p>
          <a:p>
            <a:r>
              <a:rPr lang="pt-BR" sz="3600" dirty="0" smtClean="0"/>
              <a:t> </a:t>
            </a:r>
            <a:r>
              <a:rPr lang="pt-BR" sz="3600" dirty="0"/>
              <a:t>PH – ligeiramente ácida com PH ao redor de 6.</a:t>
            </a:r>
          </a:p>
        </p:txBody>
      </p:sp>
    </p:spTree>
    <p:extLst>
      <p:ext uri="{BB962C8B-B14F-4D97-AF65-F5344CB8AC3E}">
        <p14:creationId xmlns:p14="http://schemas.microsoft.com/office/powerpoint/2010/main" val="22378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7641"/>
            <a:ext cx="10515600" cy="762000"/>
          </a:xfrm>
        </p:spPr>
        <p:txBody>
          <a:bodyPr>
            <a:normAutofit/>
          </a:bodyPr>
          <a:lstStyle/>
          <a:p>
            <a:r>
              <a:rPr lang="pt-BR" b="1" dirty="0" smtClean="0"/>
              <a:t>Componentes normais da urina</a:t>
            </a:r>
            <a:endParaRPr lang="pt-BR" b="1" dirty="0"/>
          </a:p>
        </p:txBody>
      </p:sp>
      <p:sp>
        <p:nvSpPr>
          <p:cNvPr id="3" name="Espaço Reservado para Conteúdo 2"/>
          <p:cNvSpPr>
            <a:spLocks noGrp="1"/>
          </p:cNvSpPr>
          <p:nvPr>
            <p:ph idx="1"/>
          </p:nvPr>
        </p:nvSpPr>
        <p:spPr>
          <a:xfrm>
            <a:off x="502920" y="899160"/>
            <a:ext cx="10850880" cy="5577840"/>
          </a:xfrm>
        </p:spPr>
        <p:txBody>
          <a:bodyPr>
            <a:noAutofit/>
          </a:bodyPr>
          <a:lstStyle/>
          <a:p>
            <a:r>
              <a:rPr lang="pt-BR" dirty="0" smtClean="0"/>
              <a:t>95</a:t>
            </a:r>
            <a:r>
              <a:rPr lang="pt-BR" dirty="0"/>
              <a:t>%- água </a:t>
            </a:r>
          </a:p>
          <a:p>
            <a:r>
              <a:rPr lang="pt-BR" dirty="0" smtClean="0"/>
              <a:t>Substâncias </a:t>
            </a:r>
            <a:r>
              <a:rPr lang="pt-BR" dirty="0"/>
              <a:t>inorgânicas (em 24 horas) </a:t>
            </a:r>
            <a:endParaRPr lang="pt-BR" dirty="0" smtClean="0"/>
          </a:p>
          <a:p>
            <a:r>
              <a:rPr lang="pt-BR" dirty="0" smtClean="0"/>
              <a:t>Na(40-220mEq</a:t>
            </a:r>
            <a:r>
              <a:rPr lang="pt-BR" dirty="0"/>
              <a:t>) </a:t>
            </a:r>
            <a:endParaRPr lang="pt-BR" dirty="0" smtClean="0"/>
          </a:p>
          <a:p>
            <a:r>
              <a:rPr lang="pt-BR" dirty="0" smtClean="0"/>
              <a:t>Ca </a:t>
            </a:r>
            <a:r>
              <a:rPr lang="pt-BR" dirty="0"/>
              <a:t>(50-150mEq) </a:t>
            </a:r>
            <a:endParaRPr lang="pt-BR" dirty="0" smtClean="0"/>
          </a:p>
          <a:p>
            <a:r>
              <a:rPr lang="pt-BR" dirty="0" smtClean="0"/>
              <a:t>Cloretos(110-250mEq</a:t>
            </a:r>
            <a:r>
              <a:rPr lang="pt-BR" dirty="0"/>
              <a:t>) </a:t>
            </a:r>
            <a:endParaRPr lang="pt-BR" dirty="0" smtClean="0"/>
          </a:p>
          <a:p>
            <a:r>
              <a:rPr lang="pt-BR" dirty="0" smtClean="0"/>
              <a:t>Fosfatos </a:t>
            </a:r>
            <a:r>
              <a:rPr lang="pt-BR" dirty="0"/>
              <a:t>(0,9-1.3g</a:t>
            </a:r>
            <a:r>
              <a:rPr lang="pt-BR" dirty="0" smtClean="0"/>
              <a:t>)</a:t>
            </a:r>
          </a:p>
          <a:p>
            <a:endParaRPr lang="pt-BR" dirty="0"/>
          </a:p>
          <a:p>
            <a:r>
              <a:rPr lang="pt-BR" dirty="0" smtClean="0"/>
              <a:t> </a:t>
            </a:r>
            <a:r>
              <a:rPr lang="pt-BR" dirty="0"/>
              <a:t>Substâncias orgânicas </a:t>
            </a:r>
            <a:r>
              <a:rPr lang="pt-BR" dirty="0" smtClean="0"/>
              <a:t>Urina/Plasma </a:t>
            </a:r>
          </a:p>
          <a:p>
            <a:r>
              <a:rPr lang="pt-BR" dirty="0" smtClean="0"/>
              <a:t>Ácido </a:t>
            </a:r>
            <a:r>
              <a:rPr lang="pt-BR" dirty="0"/>
              <a:t>Úrico(250-750mg/24horas) </a:t>
            </a:r>
            <a:r>
              <a:rPr lang="pt-BR" dirty="0" smtClean="0"/>
              <a:t>/(</a:t>
            </a:r>
            <a:r>
              <a:rPr lang="pt-BR" dirty="0"/>
              <a:t>2-5mg/100ml) </a:t>
            </a:r>
            <a:endParaRPr lang="pt-BR" dirty="0" smtClean="0"/>
          </a:p>
          <a:p>
            <a:r>
              <a:rPr lang="pt-BR" dirty="0" smtClean="0"/>
              <a:t>Creatinina </a:t>
            </a:r>
            <a:r>
              <a:rPr lang="pt-BR" dirty="0"/>
              <a:t>(0-40mg/24horas) </a:t>
            </a:r>
            <a:r>
              <a:rPr lang="pt-BR" dirty="0" smtClean="0"/>
              <a:t>/(</a:t>
            </a:r>
            <a:r>
              <a:rPr lang="pt-BR" dirty="0"/>
              <a:t>1-2mg/100ml) </a:t>
            </a:r>
            <a:endParaRPr lang="pt-BR" dirty="0" smtClean="0"/>
          </a:p>
          <a:p>
            <a:r>
              <a:rPr lang="pt-BR" dirty="0" err="1" smtClean="0"/>
              <a:t>Uréia</a:t>
            </a:r>
            <a:r>
              <a:rPr lang="pt-BR" dirty="0" smtClean="0"/>
              <a:t> </a:t>
            </a:r>
            <a:r>
              <a:rPr lang="pt-BR" dirty="0"/>
              <a:t>(12-20g/24horas) </a:t>
            </a:r>
            <a:r>
              <a:rPr lang="pt-BR" dirty="0" smtClean="0"/>
              <a:t>/(</a:t>
            </a:r>
            <a:r>
              <a:rPr lang="pt-BR" dirty="0"/>
              <a:t>20-40mg/100ml)</a:t>
            </a:r>
          </a:p>
        </p:txBody>
      </p:sp>
    </p:spTree>
    <p:extLst>
      <p:ext uri="{BB962C8B-B14F-4D97-AF65-F5344CB8AC3E}">
        <p14:creationId xmlns:p14="http://schemas.microsoft.com/office/powerpoint/2010/main" val="147896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F614ED-065B-4292-8BF9-D9FABD6F42A8}"/>
              </a:ext>
            </a:extLst>
          </p:cNvPr>
          <p:cNvSpPr>
            <a:spLocks noGrp="1"/>
          </p:cNvSpPr>
          <p:nvPr>
            <p:ph type="title"/>
          </p:nvPr>
        </p:nvSpPr>
        <p:spPr>
          <a:xfrm>
            <a:off x="838200" y="365125"/>
            <a:ext cx="10515600" cy="854075"/>
          </a:xfrm>
        </p:spPr>
        <p:txBody>
          <a:bodyPr>
            <a:normAutofit/>
          </a:bodyPr>
          <a:lstStyle/>
          <a:p>
            <a:r>
              <a:rPr lang="pt-BR" sz="3200" b="1" dirty="0">
                <a:solidFill>
                  <a:prstClr val="black"/>
                </a:solidFill>
                <a:latin typeface="Calibri" panose="020F0502020204030204"/>
                <a:ea typeface="+mn-ea"/>
                <a:cs typeface="+mn-cs"/>
              </a:rPr>
              <a:t>Fatores que influenciam a necessidade </a:t>
            </a:r>
            <a:r>
              <a:rPr lang="pt-BR" sz="3200" b="1" dirty="0" smtClean="0">
                <a:solidFill>
                  <a:prstClr val="black"/>
                </a:solidFill>
                <a:latin typeface="Calibri" panose="020F0502020204030204"/>
                <a:ea typeface="+mn-ea"/>
                <a:cs typeface="+mn-cs"/>
              </a:rPr>
              <a:t>básica de eliminação:</a:t>
            </a:r>
            <a:endParaRPr lang="pt-BR" sz="3200" b="1" dirty="0"/>
          </a:p>
        </p:txBody>
      </p:sp>
      <p:sp>
        <p:nvSpPr>
          <p:cNvPr id="3" name="Espaço Reservado para Conteúdo 2">
            <a:extLst>
              <a:ext uri="{FF2B5EF4-FFF2-40B4-BE49-F238E27FC236}">
                <a16:creationId xmlns:a16="http://schemas.microsoft.com/office/drawing/2014/main" xmlns="" id="{86B2C9B5-C824-426B-AD67-12D1A751FDA8}"/>
              </a:ext>
            </a:extLst>
          </p:cNvPr>
          <p:cNvSpPr>
            <a:spLocks noGrp="1"/>
          </p:cNvSpPr>
          <p:nvPr>
            <p:ph idx="1"/>
          </p:nvPr>
        </p:nvSpPr>
        <p:spPr>
          <a:xfrm>
            <a:off x="171450" y="1188720"/>
            <a:ext cx="11830050" cy="5426393"/>
          </a:xfrm>
        </p:spPr>
        <p:txBody>
          <a:bodyPr>
            <a:normAutofit fontScale="92500"/>
          </a:bodyPr>
          <a:lstStyle/>
          <a:p>
            <a:r>
              <a:rPr lang="pt-BR" sz="3600" dirty="0"/>
              <a:t>As alterações </a:t>
            </a:r>
            <a:r>
              <a:rPr lang="pt-BR" sz="3600" dirty="0" smtClean="0"/>
              <a:t>urinárias </a:t>
            </a:r>
            <a:r>
              <a:rPr lang="pt-BR" sz="3600" dirty="0"/>
              <a:t>podem estar relacionadas ao processo de envelhecimento, como enfraquecimento da musculatura vesical, alterações no funcionamento prostático e renal, bem como a condições referentes ao pós-operatório como sondagem vesical, abordagem cirúrgica urológica, restrição hídrica e anestesia</a:t>
            </a:r>
          </a:p>
          <a:p>
            <a:r>
              <a:rPr lang="pt-BR" sz="3600" dirty="0"/>
              <a:t>Fatores Psicológicos; </a:t>
            </a:r>
            <a:endParaRPr lang="pt-BR" sz="3600" dirty="0" smtClean="0"/>
          </a:p>
          <a:p>
            <a:r>
              <a:rPr lang="pt-BR" sz="3600" dirty="0" smtClean="0"/>
              <a:t>Hábitos pessoais;  </a:t>
            </a:r>
          </a:p>
          <a:p>
            <a:r>
              <a:rPr lang="pt-BR" sz="3600" dirty="0" smtClean="0"/>
              <a:t> </a:t>
            </a:r>
            <a:r>
              <a:rPr lang="pt-BR" sz="3600" dirty="0"/>
              <a:t>Ingestão de líquidos; </a:t>
            </a:r>
            <a:endParaRPr lang="pt-BR" sz="3600" dirty="0" smtClean="0"/>
          </a:p>
          <a:p>
            <a:r>
              <a:rPr lang="pt-BR" sz="3600" dirty="0" smtClean="0"/>
              <a:t> </a:t>
            </a:r>
            <a:r>
              <a:rPr lang="pt-BR" sz="3600" dirty="0"/>
              <a:t>Condições Patológicas; </a:t>
            </a:r>
            <a:endParaRPr lang="pt-BR" sz="3600" dirty="0" smtClean="0"/>
          </a:p>
          <a:p>
            <a:r>
              <a:rPr lang="pt-BR" sz="3600" dirty="0" smtClean="0"/>
              <a:t> Ação </a:t>
            </a:r>
            <a:r>
              <a:rPr lang="pt-BR" sz="3600" dirty="0"/>
              <a:t>de Medicamentos</a:t>
            </a:r>
            <a:r>
              <a:rPr lang="pt-BR" sz="3600" dirty="0" smtClean="0"/>
              <a:t>.</a:t>
            </a:r>
            <a:endParaRPr lang="pt-BR" sz="3600" dirty="0" smtClean="0"/>
          </a:p>
        </p:txBody>
      </p:sp>
    </p:spTree>
    <p:extLst>
      <p:ext uri="{BB962C8B-B14F-4D97-AF65-F5344CB8AC3E}">
        <p14:creationId xmlns:p14="http://schemas.microsoft.com/office/powerpoint/2010/main" val="13171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Principais Doenças do Sistema Urinário </a:t>
            </a:r>
            <a:br>
              <a:rPr lang="pt-BR" b="1" dirty="0"/>
            </a:br>
            <a:endParaRPr lang="pt-BR" b="1" dirty="0"/>
          </a:p>
        </p:txBody>
      </p:sp>
      <p:sp>
        <p:nvSpPr>
          <p:cNvPr id="3" name="Espaço Reservado para Conteúdo 2"/>
          <p:cNvSpPr>
            <a:spLocks noGrp="1"/>
          </p:cNvSpPr>
          <p:nvPr>
            <p:ph idx="1"/>
          </p:nvPr>
        </p:nvSpPr>
        <p:spPr/>
        <p:txBody>
          <a:bodyPr>
            <a:normAutofit/>
          </a:bodyPr>
          <a:lstStyle/>
          <a:p>
            <a:r>
              <a:rPr lang="pt-BR" sz="4400" dirty="0" err="1" smtClean="0">
                <a:solidFill>
                  <a:srgbClr val="FF0000"/>
                </a:solidFill>
              </a:rPr>
              <a:t>Glomerulonefrite</a:t>
            </a:r>
            <a:r>
              <a:rPr lang="pt-BR" sz="4400" dirty="0" smtClean="0">
                <a:solidFill>
                  <a:srgbClr val="FF0000"/>
                </a:solidFill>
              </a:rPr>
              <a:t> </a:t>
            </a:r>
            <a:endParaRPr lang="pt-BR" sz="4400" dirty="0">
              <a:solidFill>
                <a:srgbClr val="FF0000"/>
              </a:solidFill>
            </a:endParaRPr>
          </a:p>
          <a:p>
            <a:r>
              <a:rPr lang="pt-BR" sz="4400" dirty="0">
                <a:solidFill>
                  <a:srgbClr val="FF0000"/>
                </a:solidFill>
              </a:rPr>
              <a:t>Insuficiência Renal </a:t>
            </a:r>
          </a:p>
          <a:p>
            <a:r>
              <a:rPr lang="pt-BR" sz="4400" dirty="0" err="1">
                <a:solidFill>
                  <a:srgbClr val="FF0000"/>
                </a:solidFill>
              </a:rPr>
              <a:t>Proteinúria</a:t>
            </a:r>
            <a:r>
              <a:rPr lang="pt-BR" sz="4400" dirty="0">
                <a:solidFill>
                  <a:srgbClr val="FF0000"/>
                </a:solidFill>
              </a:rPr>
              <a:t> </a:t>
            </a:r>
          </a:p>
          <a:p>
            <a:r>
              <a:rPr lang="pt-BR" sz="4400" dirty="0">
                <a:solidFill>
                  <a:srgbClr val="FF0000"/>
                </a:solidFill>
              </a:rPr>
              <a:t>Incontinência Urinária</a:t>
            </a:r>
          </a:p>
          <a:p>
            <a:endParaRPr lang="pt-BR" sz="4400" dirty="0">
              <a:solidFill>
                <a:srgbClr val="FF0000"/>
              </a:solidFill>
            </a:endParaRPr>
          </a:p>
        </p:txBody>
      </p:sp>
    </p:spTree>
    <p:extLst>
      <p:ext uri="{BB962C8B-B14F-4D97-AF65-F5344CB8AC3E}">
        <p14:creationId xmlns:p14="http://schemas.microsoft.com/office/powerpoint/2010/main" val="209309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Objetivos da aula</a:t>
            </a:r>
            <a:endParaRPr lang="pt-BR" b="1" dirty="0"/>
          </a:p>
        </p:txBody>
      </p:sp>
      <p:sp>
        <p:nvSpPr>
          <p:cNvPr id="3" name="Espaço Reservado para Conteúdo 2"/>
          <p:cNvSpPr>
            <a:spLocks noGrp="1"/>
          </p:cNvSpPr>
          <p:nvPr>
            <p:ph idx="1"/>
          </p:nvPr>
        </p:nvSpPr>
        <p:spPr>
          <a:xfrm>
            <a:off x="411480" y="1825625"/>
            <a:ext cx="11414760" cy="4351338"/>
          </a:xfrm>
        </p:spPr>
        <p:txBody>
          <a:bodyPr>
            <a:normAutofit/>
          </a:bodyPr>
          <a:lstStyle/>
          <a:p>
            <a:r>
              <a:rPr lang="pt-BR" sz="3200" b="1" dirty="0"/>
              <a:t>Discorrer sobre as principais alterações do sistema vesico-urinário que conduzem à necessidade de cateterismo </a:t>
            </a:r>
            <a:r>
              <a:rPr lang="pt-BR" sz="3200" b="1" dirty="0" smtClean="0"/>
              <a:t>vesical</a:t>
            </a:r>
          </a:p>
          <a:p>
            <a:r>
              <a:rPr lang="pt-BR" sz="3200" b="1" dirty="0" smtClean="0"/>
              <a:t>Conceituar </a:t>
            </a:r>
            <a:r>
              <a:rPr lang="pt-BR" sz="3200" b="1" dirty="0"/>
              <a:t>CVD e CVI. </a:t>
            </a:r>
            <a:endParaRPr lang="pt-BR" sz="3200" b="1" dirty="0" smtClean="0"/>
          </a:p>
          <a:p>
            <a:r>
              <a:rPr lang="pt-BR" sz="3200" b="1" dirty="0" smtClean="0"/>
              <a:t>Descrever </a:t>
            </a:r>
            <a:r>
              <a:rPr lang="pt-BR" sz="3200" b="1" dirty="0"/>
              <a:t>as indicações para CVD e CVI. </a:t>
            </a:r>
            <a:endParaRPr lang="pt-BR" sz="3200" b="1" dirty="0" smtClean="0"/>
          </a:p>
          <a:p>
            <a:r>
              <a:rPr lang="pt-BR" sz="3200" b="1" dirty="0" smtClean="0"/>
              <a:t>Conhecer </a:t>
            </a:r>
            <a:r>
              <a:rPr lang="pt-BR" sz="3200" b="1" dirty="0"/>
              <a:t>os materiais utilizados para os procedimentos de cateterismo vesical. </a:t>
            </a:r>
            <a:endParaRPr lang="pt-BR" sz="3200" b="1" dirty="0" smtClean="0"/>
          </a:p>
          <a:p>
            <a:r>
              <a:rPr lang="pt-BR" sz="3200" b="1" dirty="0" smtClean="0"/>
              <a:t>Discorrer </a:t>
            </a:r>
            <a:r>
              <a:rPr lang="pt-BR" sz="3200" b="1" dirty="0"/>
              <a:t>sobre a assistência de enfermagem à pacientes em uso de CVD ou CVI.</a:t>
            </a:r>
          </a:p>
        </p:txBody>
      </p:sp>
    </p:spTree>
    <p:extLst>
      <p:ext uri="{BB962C8B-B14F-4D97-AF65-F5344CB8AC3E}">
        <p14:creationId xmlns:p14="http://schemas.microsoft.com/office/powerpoint/2010/main" val="3209420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B64412-C8E7-4C07-B640-BE4683081D2F}"/>
              </a:ext>
            </a:extLst>
          </p:cNvPr>
          <p:cNvSpPr>
            <a:spLocks noGrp="1"/>
          </p:cNvSpPr>
          <p:nvPr>
            <p:ph type="title"/>
          </p:nvPr>
        </p:nvSpPr>
        <p:spPr>
          <a:xfrm>
            <a:off x="838200" y="365125"/>
            <a:ext cx="10515600" cy="854075"/>
          </a:xfrm>
        </p:spPr>
        <p:txBody>
          <a:bodyPr/>
          <a:lstStyle/>
          <a:p>
            <a:r>
              <a:rPr lang="pt-BR" b="1" dirty="0"/>
              <a:t>Planejamento</a:t>
            </a:r>
          </a:p>
        </p:txBody>
      </p:sp>
      <p:sp>
        <p:nvSpPr>
          <p:cNvPr id="3" name="Espaço Reservado para Conteúdo 2">
            <a:extLst>
              <a:ext uri="{FF2B5EF4-FFF2-40B4-BE49-F238E27FC236}">
                <a16:creationId xmlns:a16="http://schemas.microsoft.com/office/drawing/2014/main" xmlns="" id="{3F9AC498-8F14-460E-B1BD-312B6BE3C93B}"/>
              </a:ext>
            </a:extLst>
          </p:cNvPr>
          <p:cNvSpPr>
            <a:spLocks noGrp="1"/>
          </p:cNvSpPr>
          <p:nvPr>
            <p:ph idx="1"/>
          </p:nvPr>
        </p:nvSpPr>
        <p:spPr>
          <a:xfrm>
            <a:off x="533400" y="1432560"/>
            <a:ext cx="11277600" cy="4744403"/>
          </a:xfrm>
        </p:spPr>
        <p:txBody>
          <a:bodyPr>
            <a:normAutofit/>
          </a:bodyPr>
          <a:lstStyle/>
          <a:p>
            <a:r>
              <a:rPr lang="pt-BR" sz="3600" dirty="0"/>
              <a:t>Fazer o paciente entender o processo normal de excreção urinária. </a:t>
            </a:r>
            <a:endParaRPr lang="pt-BR" sz="3600" dirty="0" smtClean="0"/>
          </a:p>
          <a:p>
            <a:pPr marL="0" indent="0">
              <a:buNone/>
            </a:pPr>
            <a:r>
              <a:rPr lang="pt-BR" sz="3600" dirty="0" smtClean="0"/>
              <a:t>• </a:t>
            </a:r>
            <a:r>
              <a:rPr lang="pt-BR" sz="3600" dirty="0"/>
              <a:t>Estimular a micção normal, com esvaziamento completo da bexiga. </a:t>
            </a:r>
            <a:endParaRPr lang="pt-BR" sz="3600" dirty="0" smtClean="0"/>
          </a:p>
          <a:p>
            <a:pPr marL="0" indent="0">
              <a:buNone/>
            </a:pPr>
            <a:r>
              <a:rPr lang="pt-BR" sz="3600" dirty="0" smtClean="0"/>
              <a:t>• </a:t>
            </a:r>
            <a:r>
              <a:rPr lang="pt-BR" sz="3600" dirty="0"/>
              <a:t>Prevenir infecções. </a:t>
            </a:r>
            <a:endParaRPr lang="pt-BR" sz="3600" dirty="0" smtClean="0"/>
          </a:p>
          <a:p>
            <a:pPr marL="0" indent="0">
              <a:buNone/>
            </a:pPr>
            <a:r>
              <a:rPr lang="pt-BR" sz="3600" dirty="0" smtClean="0"/>
              <a:t>• </a:t>
            </a:r>
            <a:r>
              <a:rPr lang="pt-BR" sz="3600" dirty="0"/>
              <a:t>Manter a integridade da pele</a:t>
            </a:r>
            <a:r>
              <a:rPr lang="pt-BR" sz="3600" dirty="0" smtClean="0"/>
              <a:t>.</a:t>
            </a:r>
          </a:p>
          <a:p>
            <a:pPr marL="0" indent="0">
              <a:buNone/>
            </a:pPr>
            <a:r>
              <a:rPr lang="pt-BR" sz="3600" dirty="0" smtClean="0"/>
              <a:t>• </a:t>
            </a:r>
            <a:r>
              <a:rPr lang="pt-BR" sz="3600" dirty="0"/>
              <a:t>Promover o maior conforto possível para o paciente</a:t>
            </a:r>
            <a:r>
              <a:rPr lang="pt-BR" sz="3600" dirty="0" smtClean="0"/>
              <a:t>.</a:t>
            </a:r>
          </a:p>
          <a:p>
            <a:pPr marL="0" indent="0">
              <a:buNone/>
            </a:pPr>
            <a:r>
              <a:rPr lang="pt-BR" sz="3600" dirty="0" smtClean="0"/>
              <a:t> • Promover o funcionamento normal da bexiga.</a:t>
            </a:r>
          </a:p>
          <a:p>
            <a:endParaRPr lang="pt-BR" dirty="0"/>
          </a:p>
        </p:txBody>
      </p:sp>
    </p:spTree>
    <p:extLst>
      <p:ext uri="{BB962C8B-B14F-4D97-AF65-F5344CB8AC3E}">
        <p14:creationId xmlns:p14="http://schemas.microsoft.com/office/powerpoint/2010/main" val="372286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B532DB-A687-4CC3-9F70-26C78C4CA5C4}"/>
              </a:ext>
            </a:extLst>
          </p:cNvPr>
          <p:cNvSpPr>
            <a:spLocks noGrp="1"/>
          </p:cNvSpPr>
          <p:nvPr>
            <p:ph type="title"/>
          </p:nvPr>
        </p:nvSpPr>
        <p:spPr>
          <a:xfrm>
            <a:off x="838200" y="365125"/>
            <a:ext cx="10515600" cy="823595"/>
          </a:xfrm>
        </p:spPr>
        <p:txBody>
          <a:bodyPr/>
          <a:lstStyle/>
          <a:p>
            <a:r>
              <a:rPr lang="pt-BR" b="1" dirty="0"/>
              <a:t>Prescrição de Enfermagem</a:t>
            </a:r>
          </a:p>
        </p:txBody>
      </p:sp>
      <p:sp>
        <p:nvSpPr>
          <p:cNvPr id="3" name="Espaço Reservado para Conteúdo 2">
            <a:extLst>
              <a:ext uri="{FF2B5EF4-FFF2-40B4-BE49-F238E27FC236}">
                <a16:creationId xmlns:a16="http://schemas.microsoft.com/office/drawing/2014/main" xmlns="" id="{864C4239-C0B7-4F8E-81D3-DFF89F2019DA}"/>
              </a:ext>
            </a:extLst>
          </p:cNvPr>
          <p:cNvSpPr>
            <a:spLocks noGrp="1"/>
          </p:cNvSpPr>
          <p:nvPr>
            <p:ph idx="1"/>
          </p:nvPr>
        </p:nvSpPr>
        <p:spPr>
          <a:xfrm>
            <a:off x="320040" y="1417320"/>
            <a:ext cx="11582400" cy="5196840"/>
          </a:xfrm>
        </p:spPr>
        <p:txBody>
          <a:bodyPr>
            <a:normAutofit/>
          </a:bodyPr>
          <a:lstStyle/>
          <a:p>
            <a:r>
              <a:rPr lang="pt-BR" sz="3200" dirty="0"/>
              <a:t>Monitorar débito urinário ( quantidade e característica); </a:t>
            </a:r>
          </a:p>
          <a:p>
            <a:pPr marL="0" indent="0">
              <a:buNone/>
            </a:pPr>
            <a:r>
              <a:rPr lang="pt-BR" sz="3200" dirty="0"/>
              <a:t>• Observar e registrar controle hídrico ; </a:t>
            </a:r>
          </a:p>
          <a:p>
            <a:pPr marL="0" indent="0">
              <a:buNone/>
            </a:pPr>
            <a:r>
              <a:rPr lang="pt-BR" sz="3200" dirty="0"/>
              <a:t>• Pesar diariamente; </a:t>
            </a:r>
          </a:p>
          <a:p>
            <a:pPr marL="0" indent="0">
              <a:buNone/>
            </a:pPr>
            <a:r>
              <a:rPr lang="pt-BR" sz="3200" dirty="0"/>
              <a:t>• Fornecer líquidos dentro das restrições prescritos; </a:t>
            </a:r>
          </a:p>
          <a:p>
            <a:pPr marL="0" indent="0">
              <a:buNone/>
            </a:pPr>
            <a:r>
              <a:rPr lang="pt-BR" sz="3200" dirty="0"/>
              <a:t>• Encorajar a micção espontânea;</a:t>
            </a:r>
          </a:p>
          <a:p>
            <a:pPr marL="0" indent="0">
              <a:buNone/>
            </a:pPr>
            <a:r>
              <a:rPr lang="pt-BR" sz="3200" dirty="0"/>
              <a:t>• Avaliar estado nutricional; </a:t>
            </a:r>
          </a:p>
          <a:p>
            <a:pPr marL="0" indent="0">
              <a:buNone/>
            </a:pPr>
            <a:r>
              <a:rPr lang="pt-BR" sz="3200" dirty="0"/>
              <a:t>• Observar e registrar sinais de edema; </a:t>
            </a:r>
          </a:p>
          <a:p>
            <a:pPr marL="0" indent="0">
              <a:buNone/>
            </a:pPr>
            <a:r>
              <a:rPr lang="pt-BR" sz="3200" dirty="0"/>
              <a:t>• Atentar as queixas álgicas em região hipogástricas; </a:t>
            </a:r>
          </a:p>
          <a:p>
            <a:pPr marL="0" indent="0">
              <a:buNone/>
            </a:pPr>
            <a:r>
              <a:rPr lang="pt-BR" sz="3200" dirty="0"/>
              <a:t>• Monitorar e anotar PA.</a:t>
            </a:r>
          </a:p>
          <a:p>
            <a:endParaRPr lang="pt-BR" dirty="0"/>
          </a:p>
        </p:txBody>
      </p:sp>
    </p:spTree>
    <p:extLst>
      <p:ext uri="{BB962C8B-B14F-4D97-AF65-F5344CB8AC3E}">
        <p14:creationId xmlns:p14="http://schemas.microsoft.com/office/powerpoint/2010/main" val="410547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 y="350520"/>
            <a:ext cx="11247120" cy="603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53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86435"/>
          </a:xfrm>
        </p:spPr>
        <p:txBody>
          <a:bodyPr>
            <a:normAutofit fontScale="90000"/>
          </a:bodyPr>
          <a:lstStyle/>
          <a:p>
            <a:r>
              <a:rPr lang="pt-BR" b="1" dirty="0"/>
              <a:t>T</a:t>
            </a:r>
            <a:r>
              <a:rPr lang="pt-BR" b="1" dirty="0" smtClean="0"/>
              <a:t>ECNICAS NÃO INVASIVAS</a:t>
            </a:r>
            <a:endParaRPr lang="pt-BR" b="1" dirty="0"/>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val="264950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3840" y="365125"/>
            <a:ext cx="11109960" cy="1006475"/>
          </a:xfrm>
        </p:spPr>
        <p:txBody>
          <a:bodyPr>
            <a:normAutofit fontScale="90000"/>
          </a:bodyPr>
          <a:lstStyle/>
          <a:p>
            <a:r>
              <a:rPr lang="pt-BR" b="1" dirty="0"/>
              <a:t>Avaliação da Função Urinária - sinais e sintomas sugestivos de patologia</a:t>
            </a:r>
          </a:p>
        </p:txBody>
      </p:sp>
      <p:sp>
        <p:nvSpPr>
          <p:cNvPr id="3" name="Espaço Reservado para Conteúdo 2"/>
          <p:cNvSpPr>
            <a:spLocks noGrp="1"/>
          </p:cNvSpPr>
          <p:nvPr>
            <p:ph idx="1"/>
          </p:nvPr>
        </p:nvSpPr>
        <p:spPr>
          <a:xfrm>
            <a:off x="350520" y="1447800"/>
            <a:ext cx="11612880" cy="4729163"/>
          </a:xfrm>
        </p:spPr>
        <p:txBody>
          <a:bodyPr>
            <a:normAutofit/>
          </a:bodyPr>
          <a:lstStyle/>
          <a:p>
            <a:r>
              <a:rPr lang="pt-BR" b="1" dirty="0"/>
              <a:t>Diurese - volume urinário em determinado período de tempo </a:t>
            </a:r>
            <a:endParaRPr lang="pt-BR" b="1" dirty="0" smtClean="0"/>
          </a:p>
          <a:p>
            <a:r>
              <a:rPr lang="pt-BR" b="1" dirty="0" smtClean="0"/>
              <a:t>Micção </a:t>
            </a:r>
            <a:r>
              <a:rPr lang="pt-BR" b="1" dirty="0"/>
              <a:t>- volume urinário eliminado em um determinado horário </a:t>
            </a:r>
            <a:endParaRPr lang="pt-BR" b="1" dirty="0" smtClean="0"/>
          </a:p>
          <a:p>
            <a:r>
              <a:rPr lang="pt-BR" b="1" dirty="0" smtClean="0"/>
              <a:t>Poliúria </a:t>
            </a:r>
            <a:r>
              <a:rPr lang="pt-BR" b="1" dirty="0"/>
              <a:t>- volume urinário de 24 horas aumentado </a:t>
            </a:r>
            <a:endParaRPr lang="pt-BR" b="1" dirty="0" smtClean="0"/>
          </a:p>
          <a:p>
            <a:r>
              <a:rPr lang="pt-BR" b="1" dirty="0" err="1" smtClean="0"/>
              <a:t>Oligúria</a:t>
            </a:r>
            <a:r>
              <a:rPr lang="pt-BR" b="1" dirty="0" smtClean="0"/>
              <a:t> </a:t>
            </a:r>
            <a:r>
              <a:rPr lang="pt-BR" b="1" dirty="0"/>
              <a:t>- volume urinário de 24 horas diminuído </a:t>
            </a:r>
            <a:endParaRPr lang="pt-BR" b="1" dirty="0" smtClean="0"/>
          </a:p>
          <a:p>
            <a:r>
              <a:rPr lang="pt-BR" b="1" dirty="0" err="1" smtClean="0"/>
              <a:t>Anúria</a:t>
            </a:r>
            <a:r>
              <a:rPr lang="pt-BR" b="1" dirty="0" smtClean="0"/>
              <a:t> </a:t>
            </a:r>
            <a:r>
              <a:rPr lang="pt-BR" b="1" dirty="0"/>
              <a:t>– ausência de formação de </a:t>
            </a:r>
            <a:r>
              <a:rPr lang="pt-BR" b="1" dirty="0" smtClean="0"/>
              <a:t>urina(volume) </a:t>
            </a:r>
            <a:endParaRPr lang="pt-BR" b="1" dirty="0"/>
          </a:p>
          <a:p>
            <a:endParaRPr lang="pt-BR" b="1" dirty="0" smtClean="0"/>
          </a:p>
          <a:p>
            <a:r>
              <a:rPr lang="pt-BR" dirty="0">
                <a:hlinkClick r:id="rId2"/>
              </a:rPr>
              <a:t>https://edisciplinas.usp.br/pluginfile.php/4411673/mod_resource/content/1/AULA%20ALTERA%C3%87%C3%95ES%20DO%20SISTEMA%20VESICO%20URIN%C3%81RIO.pdf</a:t>
            </a:r>
            <a:endParaRPr lang="pt-BR" dirty="0"/>
          </a:p>
        </p:txBody>
      </p:sp>
    </p:spTree>
    <p:extLst>
      <p:ext uri="{BB962C8B-B14F-4D97-AF65-F5344CB8AC3E}">
        <p14:creationId xmlns:p14="http://schemas.microsoft.com/office/powerpoint/2010/main" val="1620781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1480" y="365125"/>
            <a:ext cx="10942320" cy="1325563"/>
          </a:xfrm>
        </p:spPr>
        <p:txBody>
          <a:bodyPr/>
          <a:lstStyle/>
          <a:p>
            <a:r>
              <a:rPr lang="pt-BR" b="1" dirty="0"/>
              <a:t>Avaliação da Função Urinária - sinais e sintomas sugestivos de patologia</a:t>
            </a:r>
          </a:p>
        </p:txBody>
      </p:sp>
      <p:sp>
        <p:nvSpPr>
          <p:cNvPr id="3" name="Espaço Reservado para Conteúdo 2"/>
          <p:cNvSpPr>
            <a:spLocks noGrp="1"/>
          </p:cNvSpPr>
          <p:nvPr>
            <p:ph idx="1"/>
          </p:nvPr>
        </p:nvSpPr>
        <p:spPr>
          <a:xfrm>
            <a:off x="213360" y="1825625"/>
            <a:ext cx="11140440" cy="4351338"/>
          </a:xfrm>
        </p:spPr>
        <p:txBody>
          <a:bodyPr>
            <a:normAutofit fontScale="92500" lnSpcReduction="10000"/>
          </a:bodyPr>
          <a:lstStyle/>
          <a:p>
            <a:r>
              <a:rPr lang="pt-BR" dirty="0"/>
              <a:t>Polaciúria ou </a:t>
            </a:r>
            <a:r>
              <a:rPr lang="pt-BR" dirty="0" smtClean="0"/>
              <a:t>polaciúria- </a:t>
            </a:r>
            <a:r>
              <a:rPr lang="pt-BR" dirty="0"/>
              <a:t>aumento da </a:t>
            </a:r>
            <a:r>
              <a:rPr lang="pt-BR" dirty="0" smtClean="0"/>
              <a:t>frequência </a:t>
            </a:r>
            <a:r>
              <a:rPr lang="pt-BR" dirty="0"/>
              <a:t>de micções sem aumento de volume urinário </a:t>
            </a:r>
            <a:endParaRPr lang="pt-BR" dirty="0" smtClean="0"/>
          </a:p>
          <a:p>
            <a:r>
              <a:rPr lang="pt-BR" dirty="0" smtClean="0"/>
              <a:t>Disúria </a:t>
            </a:r>
            <a:r>
              <a:rPr lang="pt-BR" dirty="0"/>
              <a:t>- dor à micção</a:t>
            </a:r>
            <a:r>
              <a:rPr lang="pt-BR" dirty="0" smtClean="0"/>
              <a:t>, ou </a:t>
            </a:r>
            <a:r>
              <a:rPr lang="pt-BR" dirty="0"/>
              <a:t>micção difícil </a:t>
            </a:r>
            <a:endParaRPr lang="pt-BR" dirty="0" smtClean="0"/>
          </a:p>
          <a:p>
            <a:r>
              <a:rPr lang="pt-BR" dirty="0" smtClean="0"/>
              <a:t>Retenção </a:t>
            </a:r>
            <a:r>
              <a:rPr lang="pt-BR" dirty="0"/>
              <a:t>Urinária - incapacidade de eliminar a urina da </a:t>
            </a:r>
            <a:r>
              <a:rPr lang="pt-BR" dirty="0" smtClean="0"/>
              <a:t>bexiga</a:t>
            </a:r>
          </a:p>
          <a:p>
            <a:r>
              <a:rPr lang="pt-BR" dirty="0" smtClean="0"/>
              <a:t>Incontinência </a:t>
            </a:r>
            <a:r>
              <a:rPr lang="pt-BR" dirty="0"/>
              <a:t>Urinária - perda involuntária de urina </a:t>
            </a:r>
            <a:endParaRPr lang="pt-BR" dirty="0" smtClean="0"/>
          </a:p>
          <a:p>
            <a:r>
              <a:rPr lang="pt-BR" dirty="0" smtClean="0"/>
              <a:t>Incontinência </a:t>
            </a:r>
            <a:r>
              <a:rPr lang="pt-BR" dirty="0"/>
              <a:t>de esforço – extravasamento intermitente de urina devido a esforço súbito</a:t>
            </a:r>
            <a:r>
              <a:rPr lang="pt-BR" dirty="0" smtClean="0"/>
              <a:t>, resulta </a:t>
            </a:r>
            <a:r>
              <a:rPr lang="pt-BR" dirty="0"/>
              <a:t>da fraqueza do mecanismo esfincteriano. </a:t>
            </a:r>
            <a:r>
              <a:rPr lang="pt-BR" dirty="0" err="1"/>
              <a:t>Ex</a:t>
            </a:r>
            <a:r>
              <a:rPr lang="pt-BR" dirty="0"/>
              <a:t>: perder urina ao tossir</a:t>
            </a:r>
            <a:r>
              <a:rPr lang="pt-BR" dirty="0" smtClean="0"/>
              <a:t>, espirrar</a:t>
            </a:r>
            <a:r>
              <a:rPr lang="pt-BR" dirty="0"/>
              <a:t>, rir. </a:t>
            </a:r>
            <a:endParaRPr lang="pt-BR" dirty="0" smtClean="0"/>
          </a:p>
          <a:p>
            <a:r>
              <a:rPr lang="pt-BR" dirty="0" smtClean="0"/>
              <a:t>Enurese </a:t>
            </a:r>
            <a:r>
              <a:rPr lang="pt-BR" dirty="0"/>
              <a:t>– micção involuntária durante o sono. É fisiológico até 3 anos de idade, após esta idade pode ser funcional ou sintoma de doença obstrutiva do trato urinário inferior.</a:t>
            </a:r>
          </a:p>
        </p:txBody>
      </p:sp>
    </p:spTree>
    <p:extLst>
      <p:ext uri="{BB962C8B-B14F-4D97-AF65-F5344CB8AC3E}">
        <p14:creationId xmlns:p14="http://schemas.microsoft.com/office/powerpoint/2010/main" val="3303130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08355"/>
          </a:xfrm>
        </p:spPr>
        <p:txBody>
          <a:bodyPr>
            <a:normAutofit fontScale="90000"/>
          </a:bodyPr>
          <a:lstStyle/>
          <a:p>
            <a:r>
              <a:rPr lang="pt-BR" b="1" dirty="0"/>
              <a:t>Avaliação Diagnóstica</a:t>
            </a:r>
            <a:r>
              <a:rPr lang="pt-BR" dirty="0"/>
              <a:t/>
            </a:r>
            <a:br>
              <a:rPr lang="pt-BR" dirty="0"/>
            </a:br>
            <a:endParaRPr lang="pt-BR" dirty="0"/>
          </a:p>
        </p:txBody>
      </p:sp>
      <p:sp>
        <p:nvSpPr>
          <p:cNvPr id="3" name="Espaço Reservado para Conteúdo 2"/>
          <p:cNvSpPr>
            <a:spLocks noGrp="1"/>
          </p:cNvSpPr>
          <p:nvPr>
            <p:ph idx="1"/>
          </p:nvPr>
        </p:nvSpPr>
        <p:spPr>
          <a:xfrm>
            <a:off x="426720" y="1402080"/>
            <a:ext cx="11399520" cy="5135880"/>
          </a:xfrm>
        </p:spPr>
        <p:txBody>
          <a:bodyPr>
            <a:noAutofit/>
          </a:bodyPr>
          <a:lstStyle/>
          <a:p>
            <a:r>
              <a:rPr lang="pt-BR" sz="3200" dirty="0" smtClean="0"/>
              <a:t>Exame </a:t>
            </a:r>
            <a:r>
              <a:rPr lang="pt-BR" sz="3200" dirty="0"/>
              <a:t>de urina: permite observação da cor, aparência e odor; determinação da acidez e densidade específica; provas para determinar a presença de proteínas, glicose e corpos </a:t>
            </a:r>
            <a:r>
              <a:rPr lang="pt-BR" sz="3200" dirty="0" err="1"/>
              <a:t>cetônicos</a:t>
            </a:r>
            <a:r>
              <a:rPr lang="pt-BR" sz="3200" dirty="0"/>
              <a:t>; exame microscópico de sedimentos após centrifugação para determinação de </a:t>
            </a:r>
            <a:r>
              <a:rPr lang="pt-BR" sz="3200" dirty="0" err="1"/>
              <a:t>hemáceas</a:t>
            </a:r>
            <a:r>
              <a:rPr lang="pt-BR" sz="3200" dirty="0"/>
              <a:t>, leucócitos, pus e bactéria. </a:t>
            </a:r>
            <a:endParaRPr lang="pt-BR" sz="3200" dirty="0" smtClean="0"/>
          </a:p>
          <a:p>
            <a:r>
              <a:rPr lang="pt-BR" sz="3200" dirty="0" smtClean="0"/>
              <a:t>Provas </a:t>
            </a:r>
            <a:r>
              <a:rPr lang="pt-BR" sz="3200" dirty="0"/>
              <a:t>de função renal </a:t>
            </a:r>
            <a:r>
              <a:rPr lang="pt-BR" sz="3200" dirty="0" smtClean="0"/>
              <a:t>(UREIA, CREATININNA)</a:t>
            </a:r>
          </a:p>
          <a:p>
            <a:r>
              <a:rPr lang="pt-BR" sz="3200" dirty="0" err="1" smtClean="0"/>
              <a:t>Ultra-sonografia</a:t>
            </a:r>
            <a:r>
              <a:rPr lang="pt-BR" sz="3200" dirty="0" smtClean="0"/>
              <a:t> </a:t>
            </a:r>
            <a:r>
              <a:rPr lang="pt-BR" sz="3200" dirty="0"/>
              <a:t>e raio X </a:t>
            </a:r>
            <a:endParaRPr lang="pt-BR" sz="3200" dirty="0" smtClean="0"/>
          </a:p>
          <a:p>
            <a:r>
              <a:rPr lang="pt-BR" sz="3200" dirty="0" err="1" smtClean="0"/>
              <a:t>Cistoscopia</a:t>
            </a:r>
            <a:r>
              <a:rPr lang="pt-BR" sz="3200" dirty="0" smtClean="0"/>
              <a:t> </a:t>
            </a:r>
            <a:r>
              <a:rPr lang="pt-BR" sz="3200" dirty="0"/>
              <a:t>(visualização direta da uretra e bexiga</a:t>
            </a:r>
            <a:r>
              <a:rPr lang="pt-BR" sz="3200" dirty="0" smtClean="0"/>
              <a:t>).</a:t>
            </a:r>
          </a:p>
          <a:p>
            <a:r>
              <a:rPr lang="pt-BR" sz="3200" dirty="0" smtClean="0"/>
              <a:t> </a:t>
            </a:r>
            <a:r>
              <a:rPr lang="pt-BR" sz="3200" dirty="0"/>
              <a:t>Biópsia </a:t>
            </a:r>
            <a:r>
              <a:rPr lang="pt-BR" sz="3200" dirty="0" smtClean="0"/>
              <a:t>renal</a:t>
            </a:r>
          </a:p>
          <a:p>
            <a:r>
              <a:rPr lang="pt-BR" sz="3200" dirty="0" smtClean="0"/>
              <a:t> </a:t>
            </a:r>
            <a:r>
              <a:rPr lang="pt-BR" sz="3200" dirty="0" err="1" smtClean="0"/>
              <a:t>Urodinâmica</a:t>
            </a:r>
            <a:endParaRPr lang="pt-BR" sz="3200" dirty="0"/>
          </a:p>
        </p:txBody>
      </p:sp>
    </p:spTree>
    <p:extLst>
      <p:ext uri="{BB962C8B-B14F-4D97-AF65-F5344CB8AC3E}">
        <p14:creationId xmlns:p14="http://schemas.microsoft.com/office/powerpoint/2010/main" val="3795875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A </a:t>
            </a:r>
            <a:r>
              <a:rPr lang="pt-BR" b="1" dirty="0"/>
              <a:t>incontinência urinária</a:t>
            </a:r>
          </a:p>
        </p:txBody>
      </p:sp>
      <p:sp>
        <p:nvSpPr>
          <p:cNvPr id="3" name="Espaço Reservado para Conteúdo 2"/>
          <p:cNvSpPr>
            <a:spLocks noGrp="1"/>
          </p:cNvSpPr>
          <p:nvPr>
            <p:ph idx="1"/>
          </p:nvPr>
        </p:nvSpPr>
        <p:spPr>
          <a:xfrm>
            <a:off x="502920" y="1825624"/>
            <a:ext cx="11003280" cy="4727575"/>
          </a:xfrm>
        </p:spPr>
        <p:txBody>
          <a:bodyPr>
            <a:normAutofit/>
          </a:bodyPr>
          <a:lstStyle/>
          <a:p>
            <a:r>
              <a:rPr lang="pt-BR" sz="3200" dirty="0" smtClean="0"/>
              <a:t>É uma </a:t>
            </a:r>
            <a:r>
              <a:rPr lang="pt-BR" sz="3200" dirty="0"/>
              <a:t>disfunção caracterizada pela perda do controle, total ou parcial, da micção</a:t>
            </a:r>
            <a:r>
              <a:rPr lang="pt-BR" sz="3200" dirty="0" smtClean="0"/>
              <a:t>.</a:t>
            </a:r>
          </a:p>
          <a:p>
            <a:r>
              <a:rPr lang="pt-BR" sz="3200" dirty="0" smtClean="0"/>
              <a:t> </a:t>
            </a:r>
            <a:r>
              <a:rPr lang="pt-BR" sz="3200" dirty="0"/>
              <a:t>Pode manifestar-se em qualquer faixa etária, embora seja mais </a:t>
            </a:r>
            <a:r>
              <a:rPr lang="pt-BR" sz="3200" dirty="0" smtClean="0"/>
              <a:t>frequente </a:t>
            </a:r>
            <a:r>
              <a:rPr lang="pt-BR" sz="3200" dirty="0"/>
              <a:t>no idoso. A pessoa que apresenta este problema sente-se socialmente marginalizada, afastando- se </a:t>
            </a:r>
            <a:r>
              <a:rPr lang="pt-BR" sz="3200" dirty="0" smtClean="0"/>
              <a:t>frequentemente </a:t>
            </a:r>
            <a:r>
              <a:rPr lang="pt-BR" sz="3200" dirty="0"/>
              <a:t>das atividades sociais</a:t>
            </a:r>
            <a:r>
              <a:rPr lang="pt-BR" sz="3200" dirty="0" smtClean="0"/>
              <a:t>.</a:t>
            </a:r>
          </a:p>
          <a:p>
            <a:r>
              <a:rPr lang="pt-BR" sz="3200" dirty="0" smtClean="0"/>
              <a:t> </a:t>
            </a:r>
            <a:r>
              <a:rPr lang="pt-BR" sz="3200" dirty="0"/>
              <a:t>A urgência miccional é um tipo de incontinência urinária, onde a pessoa sente a necessidade urgente e repentina de urinar, mas não consegue chegar a tempo até o vaso sanitário. </a:t>
            </a:r>
          </a:p>
        </p:txBody>
      </p:sp>
    </p:spTree>
    <p:extLst>
      <p:ext uri="{BB962C8B-B14F-4D97-AF65-F5344CB8AC3E}">
        <p14:creationId xmlns:p14="http://schemas.microsoft.com/office/powerpoint/2010/main" val="2491024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2520" y="365125"/>
            <a:ext cx="10515600" cy="945515"/>
          </a:xfrm>
        </p:spPr>
        <p:txBody>
          <a:bodyPr/>
          <a:lstStyle/>
          <a:p>
            <a:r>
              <a:rPr lang="pt-BR" b="1" dirty="0" smtClean="0"/>
              <a:t>Fatores de risco para incontinência urinaria</a:t>
            </a:r>
            <a:endParaRPr lang="pt-BR" b="1" dirty="0"/>
          </a:p>
        </p:txBody>
      </p:sp>
      <p:sp>
        <p:nvSpPr>
          <p:cNvPr id="3" name="Espaço Reservado para Conteúdo 2"/>
          <p:cNvSpPr>
            <a:spLocks noGrp="1"/>
          </p:cNvSpPr>
          <p:nvPr>
            <p:ph idx="1"/>
          </p:nvPr>
        </p:nvSpPr>
        <p:spPr>
          <a:xfrm>
            <a:off x="396240" y="1341120"/>
            <a:ext cx="11536680" cy="4835843"/>
          </a:xfrm>
        </p:spPr>
        <p:txBody>
          <a:bodyPr>
            <a:noAutofit/>
          </a:bodyPr>
          <a:lstStyle/>
          <a:p>
            <a:r>
              <a:rPr lang="pt-BR" sz="3200" dirty="0"/>
              <a:t>Gravidez, parto vaginal </a:t>
            </a:r>
            <a:endParaRPr lang="pt-BR" sz="3200" dirty="0" smtClean="0"/>
          </a:p>
          <a:p>
            <a:r>
              <a:rPr lang="pt-BR" sz="3200" dirty="0" smtClean="0"/>
              <a:t>Menopausa </a:t>
            </a:r>
          </a:p>
          <a:p>
            <a:r>
              <a:rPr lang="pt-BR" sz="3200" dirty="0" smtClean="0"/>
              <a:t>Cirurgia </a:t>
            </a:r>
            <a:r>
              <a:rPr lang="pt-BR" sz="3200" dirty="0" err="1"/>
              <a:t>Genitourinária</a:t>
            </a:r>
            <a:r>
              <a:rPr lang="pt-BR" sz="3200" dirty="0"/>
              <a:t> </a:t>
            </a:r>
            <a:endParaRPr lang="pt-BR" sz="3200" dirty="0" smtClean="0"/>
          </a:p>
          <a:p>
            <a:r>
              <a:rPr lang="pt-BR" sz="3200" dirty="0" smtClean="0"/>
              <a:t>Fraqueza </a:t>
            </a:r>
            <a:r>
              <a:rPr lang="pt-BR" sz="3200" dirty="0"/>
              <a:t>muscular pélvica </a:t>
            </a:r>
            <a:endParaRPr lang="pt-BR" sz="3200" dirty="0" smtClean="0"/>
          </a:p>
          <a:p>
            <a:r>
              <a:rPr lang="pt-BR" sz="3200" dirty="0" smtClean="0"/>
              <a:t>Uretra </a:t>
            </a:r>
            <a:r>
              <a:rPr lang="pt-BR" sz="3200" dirty="0"/>
              <a:t>incompetente devido a trauma ou relaxamento do </a:t>
            </a:r>
            <a:r>
              <a:rPr lang="pt-BR" sz="3200" dirty="0" err="1"/>
              <a:t>esfincter</a:t>
            </a:r>
            <a:r>
              <a:rPr lang="pt-BR" sz="3200" dirty="0"/>
              <a:t> </a:t>
            </a:r>
            <a:endParaRPr lang="pt-BR" sz="3200" dirty="0" smtClean="0"/>
          </a:p>
          <a:p>
            <a:r>
              <a:rPr lang="pt-BR" sz="3200" dirty="0" smtClean="0"/>
              <a:t>Imobilidade </a:t>
            </a:r>
          </a:p>
          <a:p>
            <a:r>
              <a:rPr lang="pt-BR" sz="3200" dirty="0" smtClean="0"/>
              <a:t>Alterações </a:t>
            </a:r>
            <a:r>
              <a:rPr lang="pt-BR" sz="3200" dirty="0"/>
              <a:t>no trato urinário relacionados à idade • Distúrbios cognitivos: demência, </a:t>
            </a:r>
            <a:r>
              <a:rPr lang="pt-BR" sz="3200" dirty="0" err="1"/>
              <a:t>dc</a:t>
            </a:r>
            <a:r>
              <a:rPr lang="pt-BR" sz="3200" dirty="0"/>
              <a:t> de </a:t>
            </a:r>
            <a:r>
              <a:rPr lang="pt-BR" sz="3200" dirty="0" smtClean="0"/>
              <a:t>Parkinson.</a:t>
            </a:r>
          </a:p>
          <a:p>
            <a:r>
              <a:rPr lang="pt-BR" sz="3200" dirty="0" smtClean="0"/>
              <a:t>Medicamentos</a:t>
            </a:r>
            <a:r>
              <a:rPr lang="pt-BR" sz="3200" dirty="0"/>
              <a:t>: diuréticos, sedativos, hipnóticos</a:t>
            </a:r>
          </a:p>
        </p:txBody>
      </p:sp>
    </p:spTree>
    <p:extLst>
      <p:ext uri="{BB962C8B-B14F-4D97-AF65-F5344CB8AC3E}">
        <p14:creationId xmlns:p14="http://schemas.microsoft.com/office/powerpoint/2010/main" val="1865054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RETENÇÃO URINÁRIA</a:t>
            </a:r>
          </a:p>
        </p:txBody>
      </p:sp>
      <p:sp>
        <p:nvSpPr>
          <p:cNvPr id="3" name="Espaço Reservado para Conteúdo 2"/>
          <p:cNvSpPr>
            <a:spLocks noGrp="1"/>
          </p:cNvSpPr>
          <p:nvPr>
            <p:ph idx="1"/>
          </p:nvPr>
        </p:nvSpPr>
        <p:spPr>
          <a:xfrm>
            <a:off x="838200" y="1825625"/>
            <a:ext cx="10850880" cy="4351338"/>
          </a:xfrm>
        </p:spPr>
        <p:txBody>
          <a:bodyPr>
            <a:normAutofit/>
          </a:bodyPr>
          <a:lstStyle/>
          <a:p>
            <a:r>
              <a:rPr lang="pt-BR" sz="3600" dirty="0" smtClean="0"/>
              <a:t> </a:t>
            </a:r>
            <a:r>
              <a:rPr lang="pt-BR" sz="3600" dirty="0"/>
              <a:t>A retenção urinária é um problema caracterizado pela incapacidade da bexiga de se esvaziar completamente</a:t>
            </a:r>
            <a:r>
              <a:rPr lang="pt-BR" sz="3600" dirty="0" smtClean="0"/>
              <a:t>.</a:t>
            </a:r>
          </a:p>
          <a:p>
            <a:r>
              <a:rPr lang="pt-BR" sz="3600" dirty="0" smtClean="0"/>
              <a:t>A </a:t>
            </a:r>
            <a:r>
              <a:rPr lang="pt-BR" sz="3600" dirty="0"/>
              <a:t>urina acumula-se no interior da bexiga, distendendo as paredes da mesma e causando sensação de peso, de desconforto e sensibilidade dolorosa à palpação da região </a:t>
            </a:r>
            <a:r>
              <a:rPr lang="pt-BR" sz="3600" dirty="0" err="1"/>
              <a:t>suprapúbica</a:t>
            </a:r>
            <a:r>
              <a:rPr lang="pt-BR" sz="3600" dirty="0"/>
              <a:t>, além de irritabilidade e sudorese.</a:t>
            </a:r>
          </a:p>
        </p:txBody>
      </p:sp>
    </p:spTree>
    <p:extLst>
      <p:ext uri="{BB962C8B-B14F-4D97-AF65-F5344CB8AC3E}">
        <p14:creationId xmlns:p14="http://schemas.microsoft.com/office/powerpoint/2010/main" val="145630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89952"/>
          </a:xfrm>
        </p:spPr>
        <p:txBody>
          <a:bodyPr>
            <a:normAutofit fontScale="90000"/>
          </a:bodyPr>
          <a:lstStyle/>
          <a:p>
            <a:r>
              <a:rPr lang="pt-BR" b="1" dirty="0"/>
              <a:t>Eliminação Urinária Prejudicada </a:t>
            </a:r>
            <a:r>
              <a:rPr lang="pt-BR" dirty="0"/>
              <a:t/>
            </a:r>
            <a:br>
              <a:rPr lang="pt-BR" dirty="0"/>
            </a:br>
            <a:endParaRPr lang="pt-BR" dirty="0"/>
          </a:p>
        </p:txBody>
      </p:sp>
      <p:sp>
        <p:nvSpPr>
          <p:cNvPr id="3" name="Espaço Reservado para Conteúdo 2"/>
          <p:cNvSpPr>
            <a:spLocks noGrp="1"/>
          </p:cNvSpPr>
          <p:nvPr>
            <p:ph idx="1"/>
          </p:nvPr>
        </p:nvSpPr>
        <p:spPr>
          <a:xfrm>
            <a:off x="164123" y="1078523"/>
            <a:ext cx="11793415" cy="5098440"/>
          </a:xfrm>
        </p:spPr>
        <p:txBody>
          <a:bodyPr>
            <a:noAutofit/>
          </a:bodyPr>
          <a:lstStyle/>
          <a:p>
            <a:r>
              <a:rPr lang="pt-BR" sz="3200" dirty="0" smtClean="0"/>
              <a:t>Quando </a:t>
            </a:r>
            <a:r>
              <a:rPr lang="pt-BR" sz="3200" dirty="0"/>
              <a:t>o enfermeiro identifica um caso de </a:t>
            </a:r>
            <a:r>
              <a:rPr lang="pt-BR" sz="3200" b="1" dirty="0"/>
              <a:t>eliminação urinária alterada</a:t>
            </a:r>
            <a:r>
              <a:rPr lang="pt-BR" sz="3200" dirty="0"/>
              <a:t>, ele deve ser capaz de estabelecer o diagnóstico de enfermagem com base nas queixas clínicas, implementar intervenções que eliminem ou atenuem os sintomas ou encaminhar o paciente a uma avaliação mais acurada (POTTER; PERRY, 2009). </a:t>
            </a:r>
            <a:endParaRPr lang="pt-BR" sz="3200" dirty="0" smtClean="0"/>
          </a:p>
          <a:p>
            <a:r>
              <a:rPr lang="pt-BR" sz="3200" dirty="0" smtClean="0"/>
              <a:t>Para </a:t>
            </a:r>
            <a:r>
              <a:rPr lang="pt-BR" sz="3200" dirty="0"/>
              <a:t>identificar um problema de eliminação urinária e obter dados para o planejamento do cuidado, o enfermeiro deve empregar o raciocínio clínico, investigando o padrão de micção, os sintomas de alterações urinárias e os fatores que afetam a micção individualmente. Na implementação do </a:t>
            </a:r>
            <a:r>
              <a:rPr lang="pt-BR" sz="3200" dirty="0" smtClean="0"/>
              <a:t>cuidado (Prescrição), </a:t>
            </a:r>
            <a:r>
              <a:rPr lang="pt-BR" sz="3200" dirty="0"/>
              <a:t>desenvolve ações que vão da promoção à saúde aos cuidados agudos nas alterações da eliminação vesical.</a:t>
            </a:r>
          </a:p>
        </p:txBody>
      </p:sp>
    </p:spTree>
    <p:extLst>
      <p:ext uri="{BB962C8B-B14F-4D97-AF65-F5344CB8AC3E}">
        <p14:creationId xmlns:p14="http://schemas.microsoft.com/office/powerpoint/2010/main" val="846498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Características da bexiga</a:t>
            </a:r>
            <a:endParaRPr lang="pt-BR" b="1" dirty="0"/>
          </a:p>
        </p:txBody>
      </p:sp>
      <p:sp>
        <p:nvSpPr>
          <p:cNvPr id="3" name="Espaço Reservado para Conteúdo 2"/>
          <p:cNvSpPr>
            <a:spLocks noGrp="1"/>
          </p:cNvSpPr>
          <p:nvPr>
            <p:ph idx="1"/>
          </p:nvPr>
        </p:nvSpPr>
        <p:spPr/>
        <p:txBody>
          <a:bodyPr>
            <a:normAutofit lnSpcReduction="10000"/>
          </a:bodyPr>
          <a:lstStyle/>
          <a:p>
            <a:r>
              <a:rPr lang="pt-BR" dirty="0"/>
              <a:t>A capacidade da bexiga varia em um adulto entre 350 a 1000ml, sem representar grandes sofrimentos de sua musculatura</a:t>
            </a:r>
            <a:r>
              <a:rPr lang="pt-BR" dirty="0" smtClean="0"/>
              <a:t>.</a:t>
            </a:r>
          </a:p>
          <a:p>
            <a:r>
              <a:rPr lang="pt-BR" dirty="0" smtClean="0"/>
              <a:t>No </a:t>
            </a:r>
            <a:r>
              <a:rPr lang="pt-BR" dirty="0"/>
              <a:t>entanto, entre 150 e 200ml já existe sinais nervosos que indicam o desejo consciente de urinar</a:t>
            </a:r>
            <a:r>
              <a:rPr lang="pt-BR" dirty="0" smtClean="0"/>
              <a:t>.</a:t>
            </a:r>
          </a:p>
          <a:p>
            <a:r>
              <a:rPr lang="pt-BR" dirty="0" smtClean="0"/>
              <a:t>Nos </a:t>
            </a:r>
            <a:r>
              <a:rPr lang="pt-BR" dirty="0"/>
              <a:t>casos graves de retenção urinária, a bexiga chega a conter 2000 ou mesmo 3000ml de urina. </a:t>
            </a:r>
            <a:endParaRPr lang="pt-BR" dirty="0" smtClean="0"/>
          </a:p>
          <a:p>
            <a:r>
              <a:rPr lang="pt-BR" dirty="0" smtClean="0"/>
              <a:t> Consequências </a:t>
            </a:r>
          </a:p>
          <a:p>
            <a:r>
              <a:rPr lang="pt-BR" dirty="0" smtClean="0"/>
              <a:t>Retenção </a:t>
            </a:r>
            <a:r>
              <a:rPr lang="pt-BR" dirty="0"/>
              <a:t>urinária → infecções </a:t>
            </a:r>
            <a:endParaRPr lang="pt-BR" dirty="0" smtClean="0"/>
          </a:p>
          <a:p>
            <a:r>
              <a:rPr lang="pt-BR" dirty="0" smtClean="0"/>
              <a:t>Infecções </a:t>
            </a:r>
            <a:r>
              <a:rPr lang="pt-BR" dirty="0"/>
              <a:t>não resolvidas → predisposição a cálculos, pielonefrite e sepse</a:t>
            </a:r>
          </a:p>
        </p:txBody>
      </p:sp>
    </p:spTree>
    <p:extLst>
      <p:ext uri="{BB962C8B-B14F-4D97-AF65-F5344CB8AC3E}">
        <p14:creationId xmlns:p14="http://schemas.microsoft.com/office/powerpoint/2010/main" val="3525700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20" y="365125"/>
            <a:ext cx="11643360" cy="1325563"/>
          </a:xfrm>
        </p:spPr>
        <p:txBody>
          <a:bodyPr/>
          <a:lstStyle/>
          <a:p>
            <a:r>
              <a:rPr lang="pt-BR" b="1" dirty="0"/>
              <a:t>Etiologia- As principais causas de retenção </a:t>
            </a:r>
            <a:r>
              <a:rPr lang="pt-BR" b="1" dirty="0" smtClean="0"/>
              <a:t>urinária</a:t>
            </a:r>
            <a:endParaRPr lang="pt-BR" b="1" dirty="0"/>
          </a:p>
        </p:txBody>
      </p:sp>
      <p:sp>
        <p:nvSpPr>
          <p:cNvPr id="3" name="Espaço Reservado para Conteúdo 2"/>
          <p:cNvSpPr>
            <a:spLocks noGrp="1"/>
          </p:cNvSpPr>
          <p:nvPr>
            <p:ph idx="1"/>
          </p:nvPr>
        </p:nvSpPr>
        <p:spPr>
          <a:xfrm>
            <a:off x="274320" y="1432560"/>
            <a:ext cx="11582400" cy="5318760"/>
          </a:xfrm>
        </p:spPr>
        <p:txBody>
          <a:bodyPr>
            <a:normAutofit fontScale="92500" lnSpcReduction="20000"/>
          </a:bodyPr>
          <a:lstStyle/>
          <a:p>
            <a:r>
              <a:rPr lang="pt-BR" dirty="0" smtClean="0"/>
              <a:t> </a:t>
            </a:r>
            <a:r>
              <a:rPr lang="pt-BR" sz="3000" dirty="0"/>
              <a:t>Aumento da próstata, </a:t>
            </a:r>
            <a:endParaRPr lang="pt-BR" sz="3000" dirty="0" smtClean="0"/>
          </a:p>
          <a:p>
            <a:r>
              <a:rPr lang="pt-BR" sz="3000" dirty="0" smtClean="0"/>
              <a:t> </a:t>
            </a:r>
            <a:r>
              <a:rPr lang="pt-BR" sz="3000" b="1" dirty="0"/>
              <a:t>Constipação</a:t>
            </a:r>
            <a:r>
              <a:rPr lang="pt-BR" sz="3000" dirty="0"/>
              <a:t>, estreitamento e edema da uretra como </a:t>
            </a:r>
            <a:r>
              <a:rPr lang="pt-BR" sz="3000" dirty="0" err="1"/>
              <a:t>conseqüência</a:t>
            </a:r>
            <a:r>
              <a:rPr lang="pt-BR" sz="3000" dirty="0"/>
              <a:t> de parto e cirurgia </a:t>
            </a:r>
            <a:endParaRPr lang="pt-BR" sz="3000" dirty="0" smtClean="0"/>
          </a:p>
          <a:p>
            <a:r>
              <a:rPr lang="pt-BR" sz="3000" dirty="0" smtClean="0"/>
              <a:t> </a:t>
            </a:r>
            <a:r>
              <a:rPr lang="pt-BR" sz="3000" b="1" dirty="0"/>
              <a:t>Ansiedade emocional </a:t>
            </a:r>
            <a:r>
              <a:rPr lang="pt-BR" sz="3000" dirty="0"/>
              <a:t>pode afetar a capacidade de relaxamento dos esfíncteres uretrais, que são músculos de formato circular que contraem e relaxam, controlando a saída da </a:t>
            </a:r>
            <a:r>
              <a:rPr lang="pt-BR" sz="3000" dirty="0" smtClean="0"/>
              <a:t>urina</a:t>
            </a:r>
          </a:p>
          <a:p>
            <a:r>
              <a:rPr lang="pt-BR" sz="3000" b="1" dirty="0"/>
              <a:t>Período pós-operatório </a:t>
            </a:r>
            <a:r>
              <a:rPr lang="pt-BR" sz="3000" dirty="0"/>
              <a:t>– cirurgia que afete a região perineal, espasmo reflexo dos esfíncteres. </a:t>
            </a:r>
            <a:endParaRPr lang="pt-BR" sz="3000" dirty="0" smtClean="0"/>
          </a:p>
          <a:p>
            <a:r>
              <a:rPr lang="pt-BR" sz="3000" b="1" dirty="0" smtClean="0"/>
              <a:t>Anestesia </a:t>
            </a:r>
            <a:r>
              <a:rPr lang="pt-BR" sz="3000" b="1" dirty="0"/>
              <a:t>geral </a:t>
            </a:r>
            <a:r>
              <a:rPr lang="pt-BR" sz="3000" dirty="0"/>
              <a:t>reduz a inervação do músculo vesical e suprime a urgência para urinar </a:t>
            </a:r>
            <a:endParaRPr lang="pt-BR" sz="3000" dirty="0" smtClean="0"/>
          </a:p>
          <a:p>
            <a:r>
              <a:rPr lang="pt-BR" sz="3000" b="1" dirty="0" smtClean="0"/>
              <a:t>Hipertrofia </a:t>
            </a:r>
            <a:r>
              <a:rPr lang="pt-BR" sz="3000" b="1" dirty="0"/>
              <a:t>da próstata</a:t>
            </a:r>
            <a:r>
              <a:rPr lang="pt-BR" sz="3000" dirty="0"/>
              <a:t>, patologia ureteral (infecção, tumor, cálculos); </a:t>
            </a:r>
            <a:r>
              <a:rPr lang="pt-BR" sz="3000" dirty="0" smtClean="0"/>
              <a:t>trauma.</a:t>
            </a:r>
          </a:p>
          <a:p>
            <a:r>
              <a:rPr lang="pt-BR" sz="3000" b="1" dirty="0" smtClean="0"/>
              <a:t>Medicamentos</a:t>
            </a:r>
            <a:r>
              <a:rPr lang="pt-BR" sz="3000" dirty="0" smtClean="0"/>
              <a:t> </a:t>
            </a:r>
            <a:r>
              <a:rPr lang="pt-BR" sz="3000" dirty="0"/>
              <a:t>que provocam a retenção urinária por inibir a contratilidade vesical – agentes anticolinérgicos, antidepressivos tricíclicos</a:t>
            </a:r>
          </a:p>
        </p:txBody>
      </p:sp>
    </p:spTree>
    <p:extLst>
      <p:ext uri="{BB962C8B-B14F-4D97-AF65-F5344CB8AC3E}">
        <p14:creationId xmlns:p14="http://schemas.microsoft.com/office/powerpoint/2010/main" val="3467926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 y="214312"/>
            <a:ext cx="11734799" cy="646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311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335280"/>
            <a:ext cx="10728960" cy="616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27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396240"/>
            <a:ext cx="11201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941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1475720" cy="65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853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 y="228600"/>
            <a:ext cx="10530839" cy="633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008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 y="335280"/>
            <a:ext cx="11125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924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38835"/>
          </a:xfrm>
        </p:spPr>
        <p:txBody>
          <a:bodyPr/>
          <a:lstStyle/>
          <a:p>
            <a:r>
              <a:rPr lang="pt-BR" b="1" dirty="0" smtClean="0"/>
              <a:t>Princípios básicos-Etapas de planejamento</a:t>
            </a:r>
            <a:endParaRPr lang="pt-BR" b="1" dirty="0"/>
          </a:p>
        </p:txBody>
      </p:sp>
      <p:sp>
        <p:nvSpPr>
          <p:cNvPr id="3" name="Espaço Reservado para Conteúdo 2"/>
          <p:cNvSpPr>
            <a:spLocks noGrp="1"/>
          </p:cNvSpPr>
          <p:nvPr>
            <p:ph idx="1"/>
          </p:nvPr>
        </p:nvSpPr>
        <p:spPr>
          <a:xfrm>
            <a:off x="182880" y="1264920"/>
            <a:ext cx="11811000" cy="4912043"/>
          </a:xfrm>
        </p:spPr>
        <p:txBody>
          <a:bodyPr>
            <a:normAutofit fontScale="92500" lnSpcReduction="10000"/>
          </a:bodyPr>
          <a:lstStyle/>
          <a:p>
            <a:r>
              <a:rPr lang="pt-BR" sz="3200" dirty="0" smtClean="0"/>
              <a:t>Fazer a leitura da prescrição médica</a:t>
            </a:r>
          </a:p>
          <a:p>
            <a:r>
              <a:rPr lang="pt-BR" sz="3200" dirty="0" smtClean="0"/>
              <a:t>Providenciar o material</a:t>
            </a:r>
          </a:p>
          <a:p>
            <a:r>
              <a:rPr lang="pt-BR" sz="3200" dirty="0" smtClean="0"/>
              <a:t>Comunicar ao cliente o procedimento</a:t>
            </a:r>
          </a:p>
          <a:p>
            <a:r>
              <a:rPr lang="pt-BR" sz="3200" dirty="0" smtClean="0"/>
              <a:t>Ter postura ética durante o procedimento</a:t>
            </a:r>
          </a:p>
          <a:p>
            <a:r>
              <a:rPr lang="pt-BR" sz="3200" dirty="0" smtClean="0"/>
              <a:t>Preparar o ambiente com iluminação adequada</a:t>
            </a:r>
          </a:p>
          <a:p>
            <a:r>
              <a:rPr lang="pt-BR" sz="3200" dirty="0" smtClean="0"/>
              <a:t>Manter a privacidade</a:t>
            </a:r>
          </a:p>
          <a:p>
            <a:r>
              <a:rPr lang="pt-BR" sz="3200" dirty="0" smtClean="0"/>
              <a:t>Higienizar as mãos antes e depois do procedimento</a:t>
            </a:r>
          </a:p>
          <a:p>
            <a:r>
              <a:rPr lang="pt-BR" sz="3200" dirty="0" smtClean="0"/>
              <a:t>Executar a técnica corretamente, seguir as precauções conforme CCIH</a:t>
            </a:r>
          </a:p>
          <a:p>
            <a:r>
              <a:rPr lang="pt-BR" sz="3200" dirty="0" smtClean="0"/>
              <a:t>Ao termino do procedimento fazer anotações no prontuário.</a:t>
            </a:r>
          </a:p>
          <a:p>
            <a:r>
              <a:rPr lang="pt-BR" sz="3200" dirty="0" smtClean="0"/>
              <a:t>Comunicar equipe e ou médico responsável qualquer intercorrência</a:t>
            </a:r>
          </a:p>
          <a:p>
            <a:endParaRPr lang="pt-BR" dirty="0" smtClean="0"/>
          </a:p>
          <a:p>
            <a:endParaRPr lang="pt-BR" dirty="0" smtClean="0"/>
          </a:p>
          <a:p>
            <a:endParaRPr lang="pt-BR" dirty="0"/>
          </a:p>
        </p:txBody>
      </p:sp>
    </p:spTree>
    <p:extLst>
      <p:ext uri="{BB962C8B-B14F-4D97-AF65-F5344CB8AC3E}">
        <p14:creationId xmlns:p14="http://schemas.microsoft.com/office/powerpoint/2010/main" val="3606752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830C62-4588-4BEC-AD56-C621FEB59DBA}"/>
              </a:ext>
            </a:extLst>
          </p:cNvPr>
          <p:cNvSpPr>
            <a:spLocks noGrp="1"/>
          </p:cNvSpPr>
          <p:nvPr>
            <p:ph type="title"/>
          </p:nvPr>
        </p:nvSpPr>
        <p:spPr/>
        <p:txBody>
          <a:bodyPr/>
          <a:lstStyle/>
          <a:p>
            <a:r>
              <a:rPr lang="pt-BR" b="1" dirty="0"/>
              <a:t>Sonda Vesical de Alivio (SVA)</a:t>
            </a:r>
          </a:p>
        </p:txBody>
      </p:sp>
      <p:sp>
        <p:nvSpPr>
          <p:cNvPr id="3" name="Espaço Reservado para Conteúdo 2">
            <a:extLst>
              <a:ext uri="{FF2B5EF4-FFF2-40B4-BE49-F238E27FC236}">
                <a16:creationId xmlns:a16="http://schemas.microsoft.com/office/drawing/2014/main" xmlns="" id="{5CDA3915-7CB9-4196-A0C3-182C6BAE7EE3}"/>
              </a:ext>
            </a:extLst>
          </p:cNvPr>
          <p:cNvSpPr>
            <a:spLocks noGrp="1"/>
          </p:cNvSpPr>
          <p:nvPr>
            <p:ph idx="1"/>
          </p:nvPr>
        </p:nvSpPr>
        <p:spPr>
          <a:xfrm>
            <a:off x="548640" y="1840865"/>
            <a:ext cx="10881360" cy="4351338"/>
          </a:xfrm>
        </p:spPr>
        <p:txBody>
          <a:bodyPr/>
          <a:lstStyle/>
          <a:p>
            <a:pPr marL="0" indent="0">
              <a:buNone/>
            </a:pPr>
            <a:r>
              <a:rPr lang="pt-BR" sz="3600" dirty="0" smtClean="0"/>
              <a:t>Sonda Vesical de Alivio (SVA) </a:t>
            </a:r>
          </a:p>
          <a:p>
            <a:pPr marL="0" indent="0">
              <a:buNone/>
            </a:pPr>
            <a:r>
              <a:rPr lang="pt-BR" sz="3600" dirty="0" smtClean="0"/>
              <a:t>• Consiste na introdução de um cateter da uretra até á bexiga. É uma técnica asséptica e invasiva.</a:t>
            </a:r>
          </a:p>
          <a:p>
            <a:pPr marL="0" indent="0">
              <a:buNone/>
            </a:pPr>
            <a:r>
              <a:rPr lang="pt-BR" sz="3600" dirty="0" smtClean="0"/>
              <a:t> Pode ser prescrito pelo enfermeiro e tem como principal objetivo, o esvaziamento vesical diante à situações agudas de retenção urinária (pós-operatório) ou coleta de exames em casos distintos.</a:t>
            </a:r>
          </a:p>
          <a:p>
            <a:endParaRPr lang="pt-BR" dirty="0"/>
          </a:p>
        </p:txBody>
      </p:sp>
    </p:spTree>
    <p:extLst>
      <p:ext uri="{BB962C8B-B14F-4D97-AF65-F5344CB8AC3E}">
        <p14:creationId xmlns:p14="http://schemas.microsoft.com/office/powerpoint/2010/main" val="63475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20" y="197485"/>
            <a:ext cx="10515600" cy="1325563"/>
          </a:xfrm>
        </p:spPr>
        <p:txBody>
          <a:bodyPr/>
          <a:lstStyle/>
          <a:p>
            <a:r>
              <a:rPr lang="pt-BR" dirty="0" smtClean="0"/>
              <a:t>Execução da técnica de SVD</a:t>
            </a:r>
            <a:endParaRPr lang="pt-BR" dirty="0"/>
          </a:p>
        </p:txBody>
      </p:sp>
      <p:sp>
        <p:nvSpPr>
          <p:cNvPr id="3" name="Espaço Reservado para Conteúdo 2"/>
          <p:cNvSpPr>
            <a:spLocks noGrp="1"/>
          </p:cNvSpPr>
          <p:nvPr>
            <p:ph idx="1"/>
          </p:nvPr>
        </p:nvSpPr>
        <p:spPr>
          <a:xfrm>
            <a:off x="320040" y="1524000"/>
            <a:ext cx="11521440" cy="5090159"/>
          </a:xfrm>
        </p:spPr>
        <p:txBody>
          <a:bodyPr>
            <a:normAutofit lnSpcReduction="10000"/>
          </a:bodyPr>
          <a:lstStyle/>
          <a:p>
            <a:r>
              <a:rPr lang="pt-BR" sz="3200" dirty="0"/>
              <a:t>A passagem de uma sonda vesical é um procedimento invasivo a partir do qual é inserido um cateter via uretra alcançando a bexiga com a finalidade, dentre outras, de drenagem da urina em pacientes com problema de eliminação urinária</a:t>
            </a:r>
            <a:r>
              <a:rPr lang="pt-BR" sz="3200" dirty="0" smtClean="0"/>
              <a:t>.</a:t>
            </a:r>
          </a:p>
          <a:p>
            <a:r>
              <a:rPr lang="pt-BR" sz="3200" dirty="0" smtClean="0"/>
              <a:t> </a:t>
            </a:r>
            <a:r>
              <a:rPr lang="pt-BR" sz="3200" dirty="0"/>
              <a:t>Esta drenagem urinária pode ocorrer por meio de um sistema aberto (intermitente ou de alívio) ou fechado (demora) e ainda por via </a:t>
            </a:r>
            <a:r>
              <a:rPr lang="pt-BR" sz="3200" dirty="0" err="1"/>
              <a:t>suprapúbica</a:t>
            </a:r>
            <a:r>
              <a:rPr lang="pt-BR" sz="3200" dirty="0"/>
              <a:t>. </a:t>
            </a:r>
            <a:endParaRPr lang="pt-BR" sz="3200" dirty="0" smtClean="0"/>
          </a:p>
          <a:p>
            <a:r>
              <a:rPr lang="pt-BR" sz="3200" dirty="0" smtClean="0"/>
              <a:t>Trata-se </a:t>
            </a:r>
            <a:r>
              <a:rPr lang="pt-BR" sz="3200" dirty="0"/>
              <a:t>de uma técnica asséptica que deve ser executada por um(a) enfermeiro(a) e a indicação do uso do cateterismo urinário deve ser feita criteriosamente, de acordo com as necessidades clínicas apresentadas pelo </a:t>
            </a:r>
            <a:r>
              <a:rPr lang="pt-BR" sz="3200" dirty="0" smtClean="0"/>
              <a:t>paciente(COFEN, 2013) </a:t>
            </a:r>
            <a:r>
              <a:rPr lang="pt-BR" sz="3200" dirty="0"/>
              <a:t>. </a:t>
            </a:r>
            <a:endParaRPr lang="pt-BR" sz="3200" dirty="0" smtClean="0"/>
          </a:p>
          <a:p>
            <a:endParaRPr lang="pt-BR" sz="3200" dirty="0"/>
          </a:p>
        </p:txBody>
      </p:sp>
    </p:spTree>
    <p:extLst>
      <p:ext uri="{BB962C8B-B14F-4D97-AF65-F5344CB8AC3E}">
        <p14:creationId xmlns:p14="http://schemas.microsoft.com/office/powerpoint/2010/main" val="2766680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385763"/>
            <a:ext cx="10887075"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817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75" y="365125"/>
            <a:ext cx="11815763" cy="677863"/>
          </a:xfrm>
        </p:spPr>
        <p:txBody>
          <a:bodyPr>
            <a:normAutofit fontScale="90000"/>
          </a:bodyPr>
          <a:lstStyle/>
          <a:p>
            <a:r>
              <a:rPr lang="pt-BR" b="1" dirty="0"/>
              <a:t>Etapas do procedimento em pacientes do sexo masculino</a:t>
            </a:r>
            <a:r>
              <a:rPr lang="pt-BR" dirty="0"/>
              <a:t/>
            </a:r>
            <a:br>
              <a:rPr lang="pt-BR" dirty="0"/>
            </a:br>
            <a:endParaRPr lang="pt-BR" dirty="0"/>
          </a:p>
        </p:txBody>
      </p:sp>
      <p:sp>
        <p:nvSpPr>
          <p:cNvPr id="3" name="Espaço Reservado para Conteúdo 2"/>
          <p:cNvSpPr>
            <a:spLocks noGrp="1"/>
          </p:cNvSpPr>
          <p:nvPr>
            <p:ph idx="1"/>
          </p:nvPr>
        </p:nvSpPr>
        <p:spPr>
          <a:xfrm>
            <a:off x="271463" y="1028700"/>
            <a:ext cx="11630025" cy="5614988"/>
          </a:xfrm>
        </p:spPr>
        <p:txBody>
          <a:bodyPr>
            <a:normAutofit/>
          </a:bodyPr>
          <a:lstStyle/>
          <a:p>
            <a:r>
              <a:rPr lang="pt-BR" dirty="0" smtClean="0"/>
              <a:t>Lavar </a:t>
            </a:r>
            <a:r>
              <a:rPr lang="pt-BR" dirty="0"/>
              <a:t>as mãos.</a:t>
            </a:r>
          </a:p>
          <a:p>
            <a:r>
              <a:rPr lang="pt-BR" dirty="0"/>
              <a:t>Reunir o material e levar até a paciente.</a:t>
            </a:r>
          </a:p>
          <a:p>
            <a:r>
              <a:rPr lang="pt-BR" dirty="0"/>
              <a:t>Promover ambiente iluminado e privativo.</a:t>
            </a:r>
          </a:p>
          <a:p>
            <a:r>
              <a:rPr lang="pt-BR" dirty="0"/>
              <a:t>Explicar o procedimento ao paciente ou acompanhantes, se for o caso.</a:t>
            </a:r>
          </a:p>
          <a:p>
            <a:r>
              <a:rPr lang="pt-BR" dirty="0"/>
              <a:t>Calçar luvas de procedimento.</a:t>
            </a:r>
          </a:p>
          <a:p>
            <a:r>
              <a:rPr lang="pt-BR" dirty="0"/>
              <a:t>Verificar as condições de higiene do pênis tendo o cuidado de </a:t>
            </a:r>
            <a:r>
              <a:rPr lang="pt-BR" dirty="0" smtClean="0"/>
              <a:t>expor </a:t>
            </a:r>
            <a:r>
              <a:rPr lang="pt-BR" dirty="0"/>
              <a:t>a glande para higienização eficaz, se necessário, higienize com água e sabão.</a:t>
            </a:r>
          </a:p>
          <a:p>
            <a:r>
              <a:rPr lang="pt-BR" dirty="0"/>
              <a:t>Posicionar a paciente em decúbito dorsal.</a:t>
            </a:r>
          </a:p>
          <a:p>
            <a:r>
              <a:rPr lang="pt-BR" dirty="0"/>
              <a:t>Retirar as luvas de procedimento.</a:t>
            </a:r>
          </a:p>
          <a:p>
            <a:r>
              <a:rPr lang="pt-BR" dirty="0"/>
              <a:t>Higienizar as mãos.</a:t>
            </a:r>
          </a:p>
          <a:p>
            <a:r>
              <a:rPr lang="pt-BR" dirty="0"/>
              <a:t>Organizar o material sobre uma mesa ou local disponível.</a:t>
            </a:r>
          </a:p>
          <a:p>
            <a:endParaRPr lang="pt-BR" dirty="0"/>
          </a:p>
        </p:txBody>
      </p:sp>
    </p:spTree>
    <p:extLst>
      <p:ext uri="{BB962C8B-B14F-4D97-AF65-F5344CB8AC3E}">
        <p14:creationId xmlns:p14="http://schemas.microsoft.com/office/powerpoint/2010/main" val="345770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257175"/>
            <a:ext cx="12044363" cy="1000125"/>
          </a:xfrm>
        </p:spPr>
        <p:txBody>
          <a:bodyPr>
            <a:normAutofit fontScale="90000"/>
          </a:bodyPr>
          <a:lstStyle/>
          <a:p>
            <a:r>
              <a:rPr lang="pt-BR" b="1" dirty="0"/>
              <a:t>Etapas do procedimento em pacientes do sexo masculino</a:t>
            </a:r>
            <a:endParaRPr lang="pt-BR" dirty="0"/>
          </a:p>
        </p:txBody>
      </p:sp>
      <p:sp>
        <p:nvSpPr>
          <p:cNvPr id="3" name="Espaço Reservado para Conteúdo 2"/>
          <p:cNvSpPr>
            <a:spLocks noGrp="1"/>
          </p:cNvSpPr>
          <p:nvPr>
            <p:ph idx="1"/>
          </p:nvPr>
        </p:nvSpPr>
        <p:spPr>
          <a:xfrm>
            <a:off x="157163" y="1085850"/>
            <a:ext cx="11887199" cy="5657850"/>
          </a:xfrm>
        </p:spPr>
        <p:txBody>
          <a:bodyPr>
            <a:normAutofit/>
          </a:bodyPr>
          <a:lstStyle/>
          <a:p>
            <a:r>
              <a:rPr lang="pt-BR" sz="3400" dirty="0"/>
              <a:t>Abrir o pacote de sondagem, acrescentando quantidade suficiente de antisséptico na cuba rim, pacotes de gaze sobre o campo estéril, seringas e agulha para aspiração.</a:t>
            </a:r>
          </a:p>
          <a:p>
            <a:r>
              <a:rPr lang="pt-BR" sz="3400" dirty="0"/>
              <a:t>Calçar as luvas estéreis.</a:t>
            </a:r>
          </a:p>
          <a:p>
            <a:r>
              <a:rPr lang="pt-BR" sz="3400" dirty="0"/>
              <a:t>Aspire a água destilada na seringa (com auxílio de um colega para segurar a </a:t>
            </a:r>
            <a:r>
              <a:rPr lang="pt-BR" sz="3400" dirty="0" smtClean="0"/>
              <a:t>ampola, colocar o antisséptico na cuba redonda).</a:t>
            </a:r>
            <a:endParaRPr lang="pt-BR" sz="3400" dirty="0"/>
          </a:p>
          <a:p>
            <a:r>
              <a:rPr lang="pt-BR" sz="3400" dirty="0"/>
              <a:t>Teste o </a:t>
            </a:r>
            <a:r>
              <a:rPr lang="pt-BR" sz="3400" dirty="0" err="1" smtClean="0"/>
              <a:t>cuff</a:t>
            </a:r>
            <a:r>
              <a:rPr lang="pt-BR" sz="3400" dirty="0" smtClean="0"/>
              <a:t>  </a:t>
            </a:r>
            <a:r>
              <a:rPr lang="pt-BR" sz="3400" dirty="0"/>
              <a:t>e a válvula da sonda instilando a água destilada.</a:t>
            </a:r>
          </a:p>
          <a:p>
            <a:r>
              <a:rPr lang="pt-BR" sz="3400" dirty="0"/>
              <a:t>Conecte a sonda no coletor de urina sistema fechado, feche o </a:t>
            </a:r>
            <a:r>
              <a:rPr lang="pt-BR" sz="3400" dirty="0" err="1"/>
              <a:t>clamp</a:t>
            </a:r>
            <a:r>
              <a:rPr lang="pt-BR" sz="3400" dirty="0"/>
              <a:t> de drenagem que fica no final da bolsa e certifique-se que o </a:t>
            </a:r>
            <a:r>
              <a:rPr lang="pt-BR" sz="3400" dirty="0" err="1"/>
              <a:t>clamp</a:t>
            </a:r>
            <a:r>
              <a:rPr lang="pt-BR" sz="3400" dirty="0"/>
              <a:t> do circuito próximo da sonda esteja aberto.</a:t>
            </a:r>
          </a:p>
          <a:p>
            <a:endParaRPr lang="pt-BR" dirty="0"/>
          </a:p>
        </p:txBody>
      </p:sp>
    </p:spTree>
    <p:extLst>
      <p:ext uri="{BB962C8B-B14F-4D97-AF65-F5344CB8AC3E}">
        <p14:creationId xmlns:p14="http://schemas.microsoft.com/office/powerpoint/2010/main" val="3657918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 y="365125"/>
            <a:ext cx="11841480" cy="777875"/>
          </a:xfrm>
        </p:spPr>
        <p:txBody>
          <a:bodyPr>
            <a:normAutofit fontScale="90000"/>
          </a:bodyPr>
          <a:lstStyle/>
          <a:p>
            <a:r>
              <a:rPr lang="pt-BR" b="1" dirty="0"/>
              <a:t>Etapas do procedimento em pacientes do sexo masculino</a:t>
            </a:r>
            <a:endParaRPr lang="pt-BR" dirty="0"/>
          </a:p>
        </p:txBody>
      </p:sp>
      <p:sp>
        <p:nvSpPr>
          <p:cNvPr id="3" name="Espaço Reservado para Conteúdo 2"/>
          <p:cNvSpPr>
            <a:spLocks noGrp="1"/>
          </p:cNvSpPr>
          <p:nvPr>
            <p:ph idx="1"/>
          </p:nvPr>
        </p:nvSpPr>
        <p:spPr>
          <a:xfrm>
            <a:off x="198120" y="1539240"/>
            <a:ext cx="11689080" cy="4637723"/>
          </a:xfrm>
        </p:spPr>
        <p:txBody>
          <a:bodyPr>
            <a:normAutofit lnSpcReduction="10000"/>
          </a:bodyPr>
          <a:lstStyle/>
          <a:p>
            <a:r>
              <a:rPr lang="pt-BR" sz="3200" dirty="0"/>
              <a:t>Dobrar, aproximadamente, sete folhas de gaze e colocar na cuba com a </a:t>
            </a:r>
            <a:r>
              <a:rPr lang="pt-BR" sz="3200" dirty="0" err="1"/>
              <a:t>clorexidina</a:t>
            </a:r>
            <a:r>
              <a:rPr lang="pt-BR" sz="3200" dirty="0"/>
              <a:t> </a:t>
            </a:r>
            <a:r>
              <a:rPr lang="pt-BR" sz="3200" dirty="0" err="1"/>
              <a:t>degermante</a:t>
            </a:r>
            <a:r>
              <a:rPr lang="pt-BR" sz="3200" dirty="0"/>
              <a:t>.</a:t>
            </a:r>
          </a:p>
          <a:p>
            <a:r>
              <a:rPr lang="pt-BR" sz="3200" dirty="0"/>
              <a:t>Coloque lubrificante anestésico (Pediátrico: 3-5 </a:t>
            </a:r>
            <a:r>
              <a:rPr lang="pt-BR" sz="3200" dirty="0" err="1"/>
              <a:t>mL</a:t>
            </a:r>
            <a:r>
              <a:rPr lang="pt-BR" sz="3200" dirty="0"/>
              <a:t>. Adulto: 10-15 </a:t>
            </a:r>
            <a:r>
              <a:rPr lang="pt-BR" sz="3200" dirty="0" err="1"/>
              <a:t>mL</a:t>
            </a:r>
            <a:r>
              <a:rPr lang="pt-BR" sz="3200" dirty="0"/>
              <a:t>) na seringa, com a ajuda de um colega para apertar o tubo. Em Recém-nascidos, coloque uma porção do lubrificante anestésico (após descartar o primeiro jato) sobre o campo e/ou sobre a extremidade da sonda</a:t>
            </a:r>
            <a:r>
              <a:rPr lang="pt-BR" sz="3200" dirty="0" smtClean="0"/>
              <a:t>.</a:t>
            </a:r>
          </a:p>
          <a:p>
            <a:r>
              <a:rPr lang="pt-BR" sz="3200" dirty="0"/>
              <a:t>Proceder à higiene do pênis com as gazes que foram embebidas na </a:t>
            </a:r>
            <a:r>
              <a:rPr lang="pt-BR" sz="3200" dirty="0" err="1"/>
              <a:t>clorexidina</a:t>
            </a:r>
            <a:r>
              <a:rPr lang="pt-BR" sz="3200" dirty="0"/>
              <a:t> no sentido anteroposterior e lateral-medial com o auxílio das pinças.</a:t>
            </a:r>
          </a:p>
          <a:p>
            <a:endParaRPr lang="pt-BR" dirty="0"/>
          </a:p>
          <a:p>
            <a:endParaRPr lang="pt-BR" dirty="0"/>
          </a:p>
        </p:txBody>
      </p:sp>
    </p:spTree>
    <p:extLst>
      <p:ext uri="{BB962C8B-B14F-4D97-AF65-F5344CB8AC3E}">
        <p14:creationId xmlns:p14="http://schemas.microsoft.com/office/powerpoint/2010/main" val="3777254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 y="365126"/>
            <a:ext cx="12077700" cy="706438"/>
          </a:xfrm>
        </p:spPr>
        <p:txBody>
          <a:bodyPr>
            <a:normAutofit fontScale="90000"/>
          </a:bodyPr>
          <a:lstStyle/>
          <a:p>
            <a:r>
              <a:rPr lang="pt-BR" b="1" dirty="0"/>
              <a:t>Etapas do procedimento em pacientes do sexo masculino</a:t>
            </a:r>
            <a:endParaRPr lang="pt-BR" dirty="0"/>
          </a:p>
        </p:txBody>
      </p:sp>
      <p:sp>
        <p:nvSpPr>
          <p:cNvPr id="3" name="Espaço Reservado para Conteúdo 2"/>
          <p:cNvSpPr>
            <a:spLocks noGrp="1"/>
          </p:cNvSpPr>
          <p:nvPr>
            <p:ph idx="1"/>
          </p:nvPr>
        </p:nvSpPr>
        <p:spPr>
          <a:xfrm>
            <a:off x="114300" y="1128712"/>
            <a:ext cx="11915775" cy="5729288"/>
          </a:xfrm>
        </p:spPr>
        <p:txBody>
          <a:bodyPr>
            <a:normAutofit/>
          </a:bodyPr>
          <a:lstStyle/>
          <a:p>
            <a:r>
              <a:rPr lang="pt-BR" sz="3200" dirty="0" smtClean="0"/>
              <a:t>Posicione </a:t>
            </a:r>
            <a:r>
              <a:rPr lang="pt-BR" sz="3200" dirty="0"/>
              <a:t>o pênis do paciente perpendicularmente ao corpo.</a:t>
            </a:r>
          </a:p>
          <a:p>
            <a:r>
              <a:rPr lang="pt-BR" sz="3200" dirty="0"/>
              <a:t>Colocar o campo fenestrado.</a:t>
            </a:r>
          </a:p>
          <a:p>
            <a:r>
              <a:rPr lang="pt-BR" sz="3100" dirty="0" smtClean="0"/>
              <a:t>Com </a:t>
            </a:r>
            <a:r>
              <a:rPr lang="pt-BR" sz="3100" dirty="0"/>
              <a:t>a mão não dominante segurar o pênis. Injete lentamente o lubrificante anestésico no orifício uretral e aguarde de 3 a 5 min para o efeito anestésico do gel</a:t>
            </a:r>
            <a:r>
              <a:rPr lang="pt-BR" sz="3100" dirty="0" smtClean="0"/>
              <a:t>.(instilação uretral).</a:t>
            </a:r>
            <a:endParaRPr lang="pt-BR" sz="3100" dirty="0"/>
          </a:p>
          <a:p>
            <a:r>
              <a:rPr lang="pt-BR" sz="3100" dirty="0"/>
              <a:t>Com a mão não dominante segurar o pênis, em seguida, com a mão dominante, introduzir a sonda até retornar urina no intermediário da bolsa coletora, sendo seguro introduzir mais uma porção a fim de evitar inflar o </a:t>
            </a:r>
            <a:r>
              <a:rPr lang="pt-BR" sz="3100" dirty="0" err="1"/>
              <a:t>balonete</a:t>
            </a:r>
            <a:r>
              <a:rPr lang="pt-BR" sz="3100" dirty="0"/>
              <a:t> no canal uretral, pois o equipamento deve ser inflado no interior da bexiga urinária.</a:t>
            </a:r>
          </a:p>
          <a:p>
            <a:endParaRPr lang="pt-BR" dirty="0"/>
          </a:p>
        </p:txBody>
      </p:sp>
    </p:spTree>
    <p:extLst>
      <p:ext uri="{BB962C8B-B14F-4D97-AF65-F5344CB8AC3E}">
        <p14:creationId xmlns:p14="http://schemas.microsoft.com/office/powerpoint/2010/main" val="3330090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680" y="1905000"/>
            <a:ext cx="7711440" cy="435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856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024360" cy="671195"/>
          </a:xfrm>
        </p:spPr>
        <p:txBody>
          <a:bodyPr>
            <a:normAutofit fontScale="90000"/>
          </a:bodyPr>
          <a:lstStyle/>
          <a:p>
            <a:r>
              <a:rPr lang="pt-BR" b="1" dirty="0"/>
              <a:t>Etapas do procedimento em pacientes do sexo masculino</a:t>
            </a:r>
            <a:endParaRPr lang="pt-BR" dirty="0"/>
          </a:p>
        </p:txBody>
      </p:sp>
      <p:sp>
        <p:nvSpPr>
          <p:cNvPr id="3" name="Espaço Reservado para Conteúdo 2"/>
          <p:cNvSpPr>
            <a:spLocks noGrp="1"/>
          </p:cNvSpPr>
          <p:nvPr>
            <p:ph idx="1"/>
          </p:nvPr>
        </p:nvSpPr>
        <p:spPr>
          <a:xfrm>
            <a:off x="137160" y="1051560"/>
            <a:ext cx="12054840" cy="5125403"/>
          </a:xfrm>
        </p:spPr>
        <p:txBody>
          <a:bodyPr>
            <a:normAutofit fontScale="92500" lnSpcReduction="10000"/>
          </a:bodyPr>
          <a:lstStyle/>
          <a:p>
            <a:r>
              <a:rPr lang="pt-BR" sz="3600" dirty="0"/>
              <a:t>Inflar o </a:t>
            </a:r>
            <a:r>
              <a:rPr lang="pt-BR" sz="3600" dirty="0" err="1"/>
              <a:t>balonete</a:t>
            </a:r>
            <a:r>
              <a:rPr lang="pt-BR" sz="3600" dirty="0"/>
              <a:t> com água </a:t>
            </a:r>
            <a:r>
              <a:rPr lang="pt-BR" sz="3600" dirty="0" smtClean="0"/>
              <a:t>destilada (15 a 20 ml) </a:t>
            </a:r>
            <a:r>
              <a:rPr lang="pt-BR" sz="3600" dirty="0"/>
              <a:t>e tracionar a sonda para verificar se está fixa na bexiga.</a:t>
            </a:r>
          </a:p>
          <a:p>
            <a:r>
              <a:rPr lang="pt-BR" sz="3600" dirty="0"/>
              <a:t>Retirar o campo fenestrado</a:t>
            </a:r>
            <a:r>
              <a:rPr lang="pt-BR" sz="3600" dirty="0" smtClean="0"/>
              <a:t>.</a:t>
            </a:r>
          </a:p>
          <a:p>
            <a:r>
              <a:rPr lang="pt-BR" sz="3600" dirty="0" smtClean="0"/>
              <a:t>Remover </a:t>
            </a:r>
            <a:r>
              <a:rPr lang="pt-BR" sz="3600" dirty="0"/>
              <a:t>o antisséptico da pele do paciente com auxílio de uma compressa úmida, secando em seguida.</a:t>
            </a:r>
          </a:p>
          <a:p>
            <a:r>
              <a:rPr lang="pt-BR" sz="3600" dirty="0"/>
              <a:t>Posicione o pênis sobre a região supra </a:t>
            </a:r>
            <a:r>
              <a:rPr lang="pt-BR" sz="3600" dirty="0" smtClean="0"/>
              <a:t>púbica. </a:t>
            </a:r>
          </a:p>
          <a:p>
            <a:r>
              <a:rPr lang="pt-BR" sz="3600" dirty="0" smtClean="0"/>
              <a:t>Retire as luvas.</a:t>
            </a:r>
          </a:p>
          <a:p>
            <a:r>
              <a:rPr lang="pt-BR" sz="3600" dirty="0" smtClean="0"/>
              <a:t>Fixe </a:t>
            </a:r>
            <a:r>
              <a:rPr lang="pt-BR" sz="3600" dirty="0"/>
              <a:t>a sonda com adesivo </a:t>
            </a:r>
            <a:r>
              <a:rPr lang="pt-BR" sz="3600" dirty="0" err="1"/>
              <a:t>hipoalergênico</a:t>
            </a:r>
            <a:r>
              <a:rPr lang="pt-BR" sz="3600" dirty="0"/>
              <a:t>, </a:t>
            </a:r>
            <a:r>
              <a:rPr lang="pt-BR" sz="3600" dirty="0" smtClean="0"/>
              <a:t>não </a:t>
            </a:r>
            <a:r>
              <a:rPr lang="pt-BR" sz="3600" dirty="0"/>
              <a:t>deixá-la tracionada.</a:t>
            </a:r>
          </a:p>
          <a:p>
            <a:r>
              <a:rPr lang="pt-BR" sz="3600" dirty="0"/>
              <a:t>Pendurar a bolsa coletora em suporte localizado abaixo do leito </a:t>
            </a:r>
            <a:r>
              <a:rPr lang="pt-BR" sz="3600" dirty="0" smtClean="0"/>
              <a:t>(não </a:t>
            </a:r>
            <a:r>
              <a:rPr lang="pt-BR" sz="3600" dirty="0"/>
              <a:t>nas grades</a:t>
            </a:r>
            <a:r>
              <a:rPr lang="pt-BR" sz="3600" dirty="0" smtClean="0"/>
              <a:t>).</a:t>
            </a:r>
          </a:p>
          <a:p>
            <a:pPr marL="0" indent="0">
              <a:buNone/>
            </a:pPr>
            <a:endParaRPr lang="pt-BR" dirty="0"/>
          </a:p>
        </p:txBody>
      </p:sp>
    </p:spTree>
    <p:extLst>
      <p:ext uri="{BB962C8B-B14F-4D97-AF65-F5344CB8AC3E}">
        <p14:creationId xmlns:p14="http://schemas.microsoft.com/office/powerpoint/2010/main" val="1613793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75" y="365126"/>
            <a:ext cx="11944350" cy="706438"/>
          </a:xfrm>
        </p:spPr>
        <p:txBody>
          <a:bodyPr>
            <a:normAutofit fontScale="90000"/>
          </a:bodyPr>
          <a:lstStyle/>
          <a:p>
            <a:r>
              <a:rPr lang="pt-BR" b="1" dirty="0"/>
              <a:t>Etapas do procedimento em pacientes do sexo masculino</a:t>
            </a:r>
            <a:endParaRPr lang="pt-BR" dirty="0"/>
          </a:p>
        </p:txBody>
      </p:sp>
      <p:sp>
        <p:nvSpPr>
          <p:cNvPr id="3" name="Espaço Reservado para Conteúdo 2"/>
          <p:cNvSpPr>
            <a:spLocks noGrp="1"/>
          </p:cNvSpPr>
          <p:nvPr>
            <p:ph idx="1"/>
          </p:nvPr>
        </p:nvSpPr>
        <p:spPr>
          <a:xfrm>
            <a:off x="185738" y="1085850"/>
            <a:ext cx="11701462" cy="5586413"/>
          </a:xfrm>
        </p:spPr>
        <p:txBody>
          <a:bodyPr>
            <a:normAutofit/>
          </a:bodyPr>
          <a:lstStyle/>
          <a:p>
            <a:r>
              <a:rPr lang="pt-BR" sz="3200" dirty="0" smtClean="0"/>
              <a:t>Auxilie </a:t>
            </a:r>
            <a:r>
              <a:rPr lang="pt-BR" sz="3200" dirty="0"/>
              <a:t>o paciente a se vestir e/ou coloque a fralda </a:t>
            </a:r>
            <a:r>
              <a:rPr lang="pt-BR" sz="3200" dirty="0" smtClean="0"/>
              <a:t>descartável. Deixa-lo confortável</a:t>
            </a:r>
            <a:r>
              <a:rPr lang="pt-BR" sz="3200" dirty="0"/>
              <a:t>.</a:t>
            </a:r>
          </a:p>
          <a:p>
            <a:r>
              <a:rPr lang="pt-BR" sz="3200" dirty="0"/>
              <a:t>Recolher o material, providenciando o descarte e armazenamento adequado.</a:t>
            </a:r>
          </a:p>
          <a:p>
            <a:r>
              <a:rPr lang="pt-BR" sz="3200" dirty="0" smtClean="0"/>
              <a:t>Lavar </a:t>
            </a:r>
            <a:r>
              <a:rPr lang="pt-BR" sz="3200" dirty="0"/>
              <a:t>as mãos novamente, retornar e identificar a bolsa coletora com nome do paciente, data, turno e nome do enfermeiro responsável pelo procedimento.</a:t>
            </a:r>
          </a:p>
          <a:p>
            <a:r>
              <a:rPr lang="pt-BR" sz="3200" dirty="0"/>
              <a:t>Registrar o procedimento no prontuário e/ou folha de observação complementar do paciente, atentando para as características e volume urinário</a:t>
            </a:r>
          </a:p>
          <a:p>
            <a:endParaRPr lang="pt-BR" sz="3200" dirty="0"/>
          </a:p>
        </p:txBody>
      </p:sp>
    </p:spTree>
    <p:extLst>
      <p:ext uri="{BB962C8B-B14F-4D97-AF65-F5344CB8AC3E}">
        <p14:creationId xmlns:p14="http://schemas.microsoft.com/office/powerpoint/2010/main" val="2895597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857375"/>
            <a:ext cx="425767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21627" y="2200274"/>
            <a:ext cx="4036786"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468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5125"/>
            <a:ext cx="11672888" cy="849313"/>
          </a:xfrm>
        </p:spPr>
        <p:txBody>
          <a:bodyPr>
            <a:normAutofit fontScale="90000"/>
          </a:bodyPr>
          <a:lstStyle/>
          <a:p>
            <a:r>
              <a:rPr lang="pt-BR" b="1" dirty="0"/>
              <a:t>Etapas do procedimento em pacientes do sexo </a:t>
            </a:r>
            <a:r>
              <a:rPr lang="pt-BR" b="1" dirty="0" smtClean="0"/>
              <a:t>feminino</a:t>
            </a:r>
            <a:endParaRPr lang="pt-BR" dirty="0"/>
          </a:p>
        </p:txBody>
      </p:sp>
      <p:sp>
        <p:nvSpPr>
          <p:cNvPr id="3" name="Espaço Reservado para Conteúdo 2"/>
          <p:cNvSpPr>
            <a:spLocks noGrp="1"/>
          </p:cNvSpPr>
          <p:nvPr>
            <p:ph idx="1"/>
          </p:nvPr>
        </p:nvSpPr>
        <p:spPr>
          <a:xfrm>
            <a:off x="400049" y="1228725"/>
            <a:ext cx="11587163" cy="5443538"/>
          </a:xfrm>
        </p:spPr>
        <p:txBody>
          <a:bodyPr>
            <a:normAutofit/>
          </a:bodyPr>
          <a:lstStyle/>
          <a:p>
            <a:r>
              <a:rPr lang="pt-BR" dirty="0" smtClean="0"/>
              <a:t>Lavar </a:t>
            </a:r>
            <a:r>
              <a:rPr lang="pt-BR" dirty="0"/>
              <a:t>as mãos; </a:t>
            </a:r>
          </a:p>
          <a:p>
            <a:r>
              <a:rPr lang="pt-BR" dirty="0" smtClean="0"/>
              <a:t>Reunir </a:t>
            </a:r>
            <a:r>
              <a:rPr lang="pt-BR" dirty="0"/>
              <a:t>o material e levar até a paciente; </a:t>
            </a:r>
          </a:p>
          <a:p>
            <a:r>
              <a:rPr lang="pt-BR" dirty="0" smtClean="0"/>
              <a:t>Promover </a:t>
            </a:r>
            <a:r>
              <a:rPr lang="pt-BR" dirty="0"/>
              <a:t>ambiente iluminado e privativo; </a:t>
            </a:r>
            <a:endParaRPr lang="pt-BR" dirty="0" smtClean="0"/>
          </a:p>
          <a:p>
            <a:r>
              <a:rPr lang="pt-BR" dirty="0" smtClean="0"/>
              <a:t>Explicar </a:t>
            </a:r>
            <a:r>
              <a:rPr lang="pt-BR" dirty="0"/>
              <a:t>o procedimento à paciente; </a:t>
            </a:r>
          </a:p>
          <a:p>
            <a:r>
              <a:rPr lang="pt-BR" dirty="0" smtClean="0"/>
              <a:t> </a:t>
            </a:r>
            <a:r>
              <a:rPr lang="pt-BR" dirty="0"/>
              <a:t>Calçar luvas de procedimento; </a:t>
            </a:r>
          </a:p>
          <a:p>
            <a:r>
              <a:rPr lang="pt-BR" dirty="0" smtClean="0"/>
              <a:t>Verificar </a:t>
            </a:r>
            <a:r>
              <a:rPr lang="pt-BR" dirty="0"/>
              <a:t>as condições de higiene do períneo, se necessário, proceder à higienização com água e sabão; </a:t>
            </a:r>
          </a:p>
          <a:p>
            <a:r>
              <a:rPr lang="pt-BR" dirty="0" smtClean="0">
                <a:solidFill>
                  <a:srgbClr val="FF0000"/>
                </a:solidFill>
              </a:rPr>
              <a:t>Posicionar </a:t>
            </a:r>
            <a:r>
              <a:rPr lang="pt-BR" dirty="0">
                <a:solidFill>
                  <a:srgbClr val="FF0000"/>
                </a:solidFill>
              </a:rPr>
              <a:t>a paciente em decúbito dorsal, com as pernas flexionadas e afastadas. Visualizar o meato uretral; </a:t>
            </a:r>
          </a:p>
          <a:p>
            <a:r>
              <a:rPr lang="pt-BR" dirty="0" smtClean="0"/>
              <a:t>Retirar </a:t>
            </a:r>
            <a:r>
              <a:rPr lang="pt-BR" dirty="0"/>
              <a:t>as luvas de procedimento; </a:t>
            </a:r>
          </a:p>
          <a:p>
            <a:r>
              <a:rPr lang="pt-BR" dirty="0" smtClean="0"/>
              <a:t> </a:t>
            </a:r>
            <a:r>
              <a:rPr lang="pt-BR" dirty="0"/>
              <a:t>Organizar o material sobre uma mesa ou local disponível; </a:t>
            </a:r>
          </a:p>
        </p:txBody>
      </p:sp>
    </p:spTree>
    <p:extLst>
      <p:ext uri="{BB962C8B-B14F-4D97-AF65-F5344CB8AC3E}">
        <p14:creationId xmlns:p14="http://schemas.microsoft.com/office/powerpoint/2010/main" val="41569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Resolução n°0450/2013 do Conselho Federal de Enfermagem:</a:t>
            </a:r>
          </a:p>
        </p:txBody>
      </p:sp>
      <p:sp>
        <p:nvSpPr>
          <p:cNvPr id="3" name="Espaço Reservado para Conteúdo 2"/>
          <p:cNvSpPr>
            <a:spLocks noGrp="1"/>
          </p:cNvSpPr>
          <p:nvPr>
            <p:ph idx="1"/>
          </p:nvPr>
        </p:nvSpPr>
        <p:spPr/>
        <p:txBody>
          <a:bodyPr/>
          <a:lstStyle/>
          <a:p>
            <a:r>
              <a:rPr lang="pt-BR" dirty="0" smtClean="0"/>
              <a:t> </a:t>
            </a:r>
            <a:r>
              <a:rPr lang="pt-BR" sz="4400" dirty="0">
                <a:solidFill>
                  <a:srgbClr val="FF0000"/>
                </a:solidFill>
              </a:rPr>
              <a:t>A inserção de cateter vesical é privativa do Enfermeiro, que deve imprimir rigor técnico-científico ao </a:t>
            </a:r>
            <a:r>
              <a:rPr lang="pt-BR" sz="4400" dirty="0" smtClean="0">
                <a:solidFill>
                  <a:srgbClr val="FF0000"/>
                </a:solidFill>
              </a:rPr>
              <a:t>procedimento. COFEN(2013)</a:t>
            </a:r>
            <a:endParaRPr lang="pt-BR" sz="4400" dirty="0">
              <a:solidFill>
                <a:srgbClr val="FF0000"/>
              </a:solidFill>
            </a:endParaRPr>
          </a:p>
        </p:txBody>
      </p:sp>
    </p:spTree>
    <p:extLst>
      <p:ext uri="{BB962C8B-B14F-4D97-AF65-F5344CB8AC3E}">
        <p14:creationId xmlns:p14="http://schemas.microsoft.com/office/powerpoint/2010/main" val="8055764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449" y="365126"/>
            <a:ext cx="11801475" cy="877888"/>
          </a:xfrm>
        </p:spPr>
        <p:txBody>
          <a:bodyPr>
            <a:normAutofit fontScale="90000"/>
          </a:bodyPr>
          <a:lstStyle/>
          <a:p>
            <a:r>
              <a:rPr lang="pt-BR" b="1" dirty="0"/>
              <a:t>Etapas do procedimento em pacientes do sexo feminino</a:t>
            </a:r>
            <a:endParaRPr lang="pt-BR" dirty="0"/>
          </a:p>
        </p:txBody>
      </p:sp>
      <p:sp>
        <p:nvSpPr>
          <p:cNvPr id="3" name="Espaço Reservado para Conteúdo 2"/>
          <p:cNvSpPr>
            <a:spLocks noGrp="1"/>
          </p:cNvSpPr>
          <p:nvPr>
            <p:ph idx="1"/>
          </p:nvPr>
        </p:nvSpPr>
        <p:spPr>
          <a:xfrm>
            <a:off x="106680" y="1295400"/>
            <a:ext cx="11948159" cy="5305425"/>
          </a:xfrm>
        </p:spPr>
        <p:txBody>
          <a:bodyPr>
            <a:noAutofit/>
          </a:bodyPr>
          <a:lstStyle/>
          <a:p>
            <a:r>
              <a:rPr lang="pt-BR" sz="3200" dirty="0"/>
              <a:t>Abrir o pacote de sondagem, acrescentando: quantidade suficiente de antisséptico na cuba rim, pacotes de gaze sobre o campo estéril, uma porção de xilocaína gel (após descartar o primeiro jato) sobre o campo e/ou sobre a extremidade da sonda após testar o balonete1 e a bolsa coletora; </a:t>
            </a:r>
          </a:p>
          <a:p>
            <a:r>
              <a:rPr lang="pt-BR" sz="3200" dirty="0" smtClean="0"/>
              <a:t>Calçar </a:t>
            </a:r>
            <a:r>
              <a:rPr lang="pt-BR" sz="3200" dirty="0"/>
              <a:t>as luvas estéreis; </a:t>
            </a:r>
          </a:p>
          <a:p>
            <a:r>
              <a:rPr lang="pt-BR" sz="3200" dirty="0" smtClean="0"/>
              <a:t>Conectar </a:t>
            </a:r>
            <a:r>
              <a:rPr lang="pt-BR" sz="3200" dirty="0"/>
              <a:t>a sonda à bolsa coletora; </a:t>
            </a:r>
          </a:p>
          <a:p>
            <a:r>
              <a:rPr lang="pt-BR" sz="3200" dirty="0" smtClean="0"/>
              <a:t>Dobrar </a:t>
            </a:r>
            <a:r>
              <a:rPr lang="pt-BR" sz="3200" dirty="0"/>
              <a:t>aproximadamente 07 folhas de gaze e colocar na cuba com o antisséptico; </a:t>
            </a:r>
            <a:endParaRPr lang="pt-BR" sz="3200" dirty="0" smtClean="0"/>
          </a:p>
          <a:p>
            <a:r>
              <a:rPr lang="pt-BR" sz="3200" dirty="0" smtClean="0"/>
              <a:t>Proceder </a:t>
            </a:r>
            <a:r>
              <a:rPr lang="pt-BR" sz="3200" dirty="0"/>
              <a:t>à antissepsia do períneo com as gazes que foram embebidas no antisséptico no sentido anteroposterior e lateral-medial; </a:t>
            </a:r>
          </a:p>
          <a:p>
            <a:pPr marL="0" indent="0">
              <a:buNone/>
            </a:pPr>
            <a:r>
              <a:rPr lang="pt-BR" sz="3200" dirty="0" smtClean="0"/>
              <a:t> </a:t>
            </a:r>
            <a:endParaRPr lang="pt-BR" sz="3200" dirty="0"/>
          </a:p>
        </p:txBody>
      </p:sp>
    </p:spTree>
    <p:extLst>
      <p:ext uri="{BB962C8B-B14F-4D97-AF65-F5344CB8AC3E}">
        <p14:creationId xmlns:p14="http://schemas.microsoft.com/office/powerpoint/2010/main" val="2678415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80" y="365125"/>
            <a:ext cx="11826240" cy="518795"/>
          </a:xfrm>
        </p:spPr>
        <p:txBody>
          <a:bodyPr>
            <a:normAutofit fontScale="90000"/>
          </a:bodyPr>
          <a:lstStyle/>
          <a:p>
            <a:r>
              <a:rPr lang="pt-BR" sz="4000" b="1" dirty="0">
                <a:solidFill>
                  <a:prstClr val="black"/>
                </a:solidFill>
              </a:rPr>
              <a:t>Etapas do procedimento em pacientes do sexo feminino</a:t>
            </a:r>
            <a:endParaRPr lang="pt-BR" dirty="0"/>
          </a:p>
        </p:txBody>
      </p:sp>
      <p:sp>
        <p:nvSpPr>
          <p:cNvPr id="3" name="Espaço Reservado para Conteúdo 2"/>
          <p:cNvSpPr>
            <a:spLocks noGrp="1"/>
          </p:cNvSpPr>
          <p:nvPr>
            <p:ph idx="1"/>
          </p:nvPr>
        </p:nvSpPr>
        <p:spPr>
          <a:xfrm>
            <a:off x="182880" y="1432560"/>
            <a:ext cx="11780520" cy="4744403"/>
          </a:xfrm>
        </p:spPr>
        <p:txBody>
          <a:bodyPr>
            <a:normAutofit fontScale="92500" lnSpcReduction="10000"/>
          </a:bodyPr>
          <a:lstStyle/>
          <a:p>
            <a:r>
              <a:rPr lang="pt-BR" sz="3500" dirty="0" smtClean="0"/>
              <a:t>Colocar </a:t>
            </a:r>
            <a:r>
              <a:rPr lang="pt-BR" sz="3500" dirty="0"/>
              <a:t>o campo fenestrado de maneira a permitir a visualização do meato uretral; </a:t>
            </a:r>
            <a:endParaRPr lang="pt-BR" sz="3500" dirty="0" smtClean="0"/>
          </a:p>
          <a:p>
            <a:r>
              <a:rPr lang="pt-BR" sz="3500" dirty="0" smtClean="0"/>
              <a:t>Com </a:t>
            </a:r>
            <a:r>
              <a:rPr lang="pt-BR" sz="3500" dirty="0"/>
              <a:t>a mão não dominante e auxílio de gaze estéril, afastar os grandes lábios e expor o meato uretral; em seguida, com a mão dominante introduzir a sonda com xilocaína 2% na sua extremidade no meato uretral da paciente até retornar urina no intermediário da bolsa coletora, sendo seguro introduzir mais uma porção a fim de evitar inflar o </a:t>
            </a:r>
            <a:r>
              <a:rPr lang="pt-BR" sz="3500" dirty="0" err="1"/>
              <a:t>balonete</a:t>
            </a:r>
            <a:r>
              <a:rPr lang="pt-BR" sz="3500" dirty="0"/>
              <a:t> no canal uretral, pois o mesmo deve ser inflado no interior da bexiga urinária; </a:t>
            </a:r>
            <a:endParaRPr lang="pt-BR" sz="3500" dirty="0" smtClean="0"/>
          </a:p>
          <a:p>
            <a:r>
              <a:rPr lang="pt-BR" sz="3500" dirty="0"/>
              <a:t>Inflar o </a:t>
            </a:r>
            <a:r>
              <a:rPr lang="pt-BR" sz="3500" dirty="0" err="1"/>
              <a:t>balonete</a:t>
            </a:r>
            <a:r>
              <a:rPr lang="pt-BR" sz="3500" dirty="0"/>
              <a:t> com 15-20 ml de água destilada e tracionar a sonda para verificar se está na bexiga.</a:t>
            </a:r>
          </a:p>
          <a:p>
            <a:endParaRPr lang="pt-BR" dirty="0"/>
          </a:p>
        </p:txBody>
      </p:sp>
    </p:spTree>
    <p:extLst>
      <p:ext uri="{BB962C8B-B14F-4D97-AF65-F5344CB8AC3E}">
        <p14:creationId xmlns:p14="http://schemas.microsoft.com/office/powerpoint/2010/main" val="38270407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80" y="792480"/>
            <a:ext cx="874776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655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737" y="365125"/>
            <a:ext cx="11801475" cy="563563"/>
          </a:xfrm>
        </p:spPr>
        <p:txBody>
          <a:bodyPr>
            <a:normAutofit fontScale="90000"/>
          </a:bodyPr>
          <a:lstStyle/>
          <a:p>
            <a:r>
              <a:rPr lang="pt-BR" b="1" dirty="0"/>
              <a:t>Etapas do procedimento em pacientes do sexo feminino</a:t>
            </a:r>
            <a:endParaRPr lang="pt-BR" dirty="0"/>
          </a:p>
        </p:txBody>
      </p:sp>
      <p:sp>
        <p:nvSpPr>
          <p:cNvPr id="3" name="Espaço Reservado para Conteúdo 2"/>
          <p:cNvSpPr>
            <a:spLocks noGrp="1"/>
          </p:cNvSpPr>
          <p:nvPr>
            <p:ph idx="1"/>
          </p:nvPr>
        </p:nvSpPr>
        <p:spPr>
          <a:xfrm>
            <a:off x="271463" y="1157288"/>
            <a:ext cx="11658600" cy="5457825"/>
          </a:xfrm>
        </p:spPr>
        <p:txBody>
          <a:bodyPr>
            <a:normAutofit/>
          </a:bodyPr>
          <a:lstStyle/>
          <a:p>
            <a:r>
              <a:rPr lang="pt-BR" sz="3200" dirty="0" smtClean="0"/>
              <a:t>Retirar </a:t>
            </a:r>
            <a:r>
              <a:rPr lang="pt-BR" sz="3200" dirty="0"/>
              <a:t>o campo </a:t>
            </a:r>
            <a:r>
              <a:rPr lang="pt-BR" sz="3200" dirty="0" smtClean="0"/>
              <a:t>fenestrado;</a:t>
            </a:r>
          </a:p>
          <a:p>
            <a:r>
              <a:rPr lang="pt-BR" sz="3200" dirty="0" smtClean="0"/>
              <a:t>Remover </a:t>
            </a:r>
            <a:r>
              <a:rPr lang="pt-BR" sz="3200" dirty="0"/>
              <a:t>o antisséptico da pele da paciente com auxílio de uma compressa úmida, secando em seguida; </a:t>
            </a:r>
            <a:endParaRPr lang="pt-BR" sz="3200" dirty="0" smtClean="0"/>
          </a:p>
          <a:p>
            <a:r>
              <a:rPr lang="pt-BR" sz="3200" dirty="0" smtClean="0"/>
              <a:t>Fixar </a:t>
            </a:r>
            <a:r>
              <a:rPr lang="pt-BR" sz="3200" dirty="0"/>
              <a:t>com </a:t>
            </a:r>
            <a:r>
              <a:rPr lang="pt-BR" sz="3200" dirty="0" err="1"/>
              <a:t>micropore</a:t>
            </a:r>
            <a:r>
              <a:rPr lang="pt-BR" sz="3200" dirty="0"/>
              <a:t> o corpo da sonda na parte interna da coxa da paciente, tendo o cuidado de não deixá-la tracionada</a:t>
            </a:r>
            <a:r>
              <a:rPr lang="pt-BR" sz="3200" dirty="0" smtClean="0"/>
              <a:t>;</a:t>
            </a:r>
          </a:p>
          <a:p>
            <a:r>
              <a:rPr lang="pt-BR" sz="3200" dirty="0" smtClean="0"/>
              <a:t>Pendurar </a:t>
            </a:r>
            <a:r>
              <a:rPr lang="pt-BR" sz="3200" dirty="0"/>
              <a:t>a bolsa coletora em suporte localizado abaixo do leito (e não nas grades); </a:t>
            </a:r>
            <a:endParaRPr lang="pt-BR" sz="3200" dirty="0" smtClean="0"/>
          </a:p>
          <a:p>
            <a:r>
              <a:rPr lang="pt-BR" sz="3200" dirty="0"/>
              <a:t>Recolher o material, providenciando o descarte e armazenamento adequado; </a:t>
            </a:r>
          </a:p>
          <a:p>
            <a:endParaRPr lang="pt-BR" sz="3200" dirty="0"/>
          </a:p>
          <a:p>
            <a:endParaRPr lang="pt-BR" dirty="0"/>
          </a:p>
        </p:txBody>
      </p:sp>
    </p:spTree>
    <p:extLst>
      <p:ext uri="{BB962C8B-B14F-4D97-AF65-F5344CB8AC3E}">
        <p14:creationId xmlns:p14="http://schemas.microsoft.com/office/powerpoint/2010/main" val="1107608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1463" y="365126"/>
            <a:ext cx="11615737" cy="806450"/>
          </a:xfrm>
        </p:spPr>
        <p:txBody>
          <a:bodyPr>
            <a:normAutofit fontScale="90000"/>
          </a:bodyPr>
          <a:lstStyle/>
          <a:p>
            <a:r>
              <a:rPr lang="pt-BR" b="1" dirty="0"/>
              <a:t>Etapas do procedimento em pacientes do sexo feminino</a:t>
            </a:r>
            <a:endParaRPr lang="pt-BR" dirty="0"/>
          </a:p>
        </p:txBody>
      </p:sp>
      <p:sp>
        <p:nvSpPr>
          <p:cNvPr id="3" name="Espaço Reservado para Conteúdo 2"/>
          <p:cNvSpPr>
            <a:spLocks noGrp="1"/>
          </p:cNvSpPr>
          <p:nvPr>
            <p:ph idx="1"/>
          </p:nvPr>
        </p:nvSpPr>
        <p:spPr>
          <a:xfrm>
            <a:off x="485775" y="1371600"/>
            <a:ext cx="11244263" cy="5272088"/>
          </a:xfrm>
        </p:spPr>
        <p:txBody>
          <a:bodyPr>
            <a:normAutofit/>
          </a:bodyPr>
          <a:lstStyle/>
          <a:p>
            <a:r>
              <a:rPr lang="pt-BR" sz="3600" dirty="0" smtClean="0"/>
              <a:t>Lavar as mãos novamente, retornar e identificar a bolsa coletora com nome da paciente, data, turno e nome do enfermeiro responsável pelo procedimento; </a:t>
            </a:r>
          </a:p>
          <a:p>
            <a:r>
              <a:rPr lang="pt-BR" sz="3600" dirty="0" smtClean="0"/>
              <a:t>Registrar </a:t>
            </a:r>
            <a:r>
              <a:rPr lang="pt-BR" sz="3600" dirty="0"/>
              <a:t>o procedimento no prontuário e/ou folha de observação complementar da paciente, atentando para as características e volume urinário.</a:t>
            </a:r>
          </a:p>
          <a:p>
            <a:endParaRPr lang="pt-BR" sz="3600" dirty="0"/>
          </a:p>
        </p:txBody>
      </p:sp>
    </p:spTree>
    <p:extLst>
      <p:ext uri="{BB962C8B-B14F-4D97-AF65-F5344CB8AC3E}">
        <p14:creationId xmlns:p14="http://schemas.microsoft.com/office/powerpoint/2010/main" val="2857397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0E11CD8-4BCD-4159-9F1C-B60FAE39FB11}"/>
              </a:ext>
            </a:extLst>
          </p:cNvPr>
          <p:cNvSpPr>
            <a:spLocks noGrp="1"/>
          </p:cNvSpPr>
          <p:nvPr>
            <p:ph type="title"/>
          </p:nvPr>
        </p:nvSpPr>
        <p:spPr>
          <a:xfrm>
            <a:off x="838200" y="365125"/>
            <a:ext cx="10515600" cy="735013"/>
          </a:xfrm>
        </p:spPr>
        <p:txBody>
          <a:bodyPr/>
          <a:lstStyle/>
          <a:p>
            <a:r>
              <a:rPr lang="pt-BR" b="1" dirty="0"/>
              <a:t>Avaliação de Enfermagem</a:t>
            </a:r>
          </a:p>
        </p:txBody>
      </p:sp>
      <p:sp>
        <p:nvSpPr>
          <p:cNvPr id="3" name="Espaço Reservado para Conteúdo 2">
            <a:extLst>
              <a:ext uri="{FF2B5EF4-FFF2-40B4-BE49-F238E27FC236}">
                <a16:creationId xmlns:a16="http://schemas.microsoft.com/office/drawing/2014/main" xmlns="" id="{35177FE7-000A-4834-B30F-41DE4F4249FE}"/>
              </a:ext>
            </a:extLst>
          </p:cNvPr>
          <p:cNvSpPr>
            <a:spLocks noGrp="1"/>
          </p:cNvSpPr>
          <p:nvPr>
            <p:ph idx="1"/>
          </p:nvPr>
        </p:nvSpPr>
        <p:spPr>
          <a:xfrm>
            <a:off x="342900" y="1200150"/>
            <a:ext cx="11558588" cy="5357813"/>
          </a:xfrm>
        </p:spPr>
        <p:txBody>
          <a:bodyPr>
            <a:normAutofit/>
          </a:bodyPr>
          <a:lstStyle/>
          <a:p>
            <a:r>
              <a:rPr lang="pt-BR" sz="3200" dirty="0" smtClean="0"/>
              <a:t>A </a:t>
            </a:r>
            <a:r>
              <a:rPr lang="pt-BR" sz="3200" dirty="0"/>
              <a:t>diurese medida deve ser igual à ingestão de líquidos. </a:t>
            </a:r>
          </a:p>
          <a:p>
            <a:r>
              <a:rPr lang="pt-BR" sz="3200" dirty="0" smtClean="0"/>
              <a:t>A </a:t>
            </a:r>
            <a:r>
              <a:rPr lang="pt-BR" sz="3200" dirty="0"/>
              <a:t>bexiga é impalpável após a micção. </a:t>
            </a:r>
          </a:p>
          <a:p>
            <a:r>
              <a:rPr lang="pt-BR" sz="3200" dirty="0" smtClean="0"/>
              <a:t>A </a:t>
            </a:r>
            <a:r>
              <a:rPr lang="pt-BR" sz="3200" dirty="0"/>
              <a:t>urocultura não deve revelar o crescimento de bactérias. </a:t>
            </a:r>
          </a:p>
          <a:p>
            <a:r>
              <a:rPr lang="pt-BR" sz="3200" dirty="0" smtClean="0"/>
              <a:t>O </a:t>
            </a:r>
            <a:r>
              <a:rPr lang="pt-BR" sz="3200" dirty="0"/>
              <a:t>paciente não deve tem queixas de disúria, sensação de prurido ou de queimação no meato uretral, urgência miccional ou </a:t>
            </a:r>
            <a:r>
              <a:rPr lang="pt-BR" sz="3200" dirty="0" smtClean="0"/>
              <a:t>frequência </a:t>
            </a:r>
            <a:r>
              <a:rPr lang="pt-BR" sz="3200" dirty="0"/>
              <a:t>anormal. </a:t>
            </a:r>
          </a:p>
          <a:p>
            <a:r>
              <a:rPr lang="pt-BR" sz="3200" dirty="0" smtClean="0"/>
              <a:t>Observe </a:t>
            </a:r>
            <a:r>
              <a:rPr lang="pt-BR" sz="3200" dirty="0"/>
              <a:t>se a urina é transparente. </a:t>
            </a:r>
          </a:p>
          <a:p>
            <a:r>
              <a:rPr lang="pt-BR" sz="3200" dirty="0" smtClean="0"/>
              <a:t>A </a:t>
            </a:r>
            <a:r>
              <a:rPr lang="pt-BR" sz="3200" dirty="0"/>
              <a:t>inspeção do períneo não revela sinais de inflamação ou se escoriação.</a:t>
            </a:r>
          </a:p>
          <a:p>
            <a:r>
              <a:rPr lang="pt-BR" sz="3200" dirty="0" smtClean="0"/>
              <a:t>O </a:t>
            </a:r>
            <a:r>
              <a:rPr lang="pt-BR" sz="3200" dirty="0"/>
              <a:t>paciente nega desconforto devido à colocação de cateter.</a:t>
            </a:r>
          </a:p>
          <a:p>
            <a:endParaRPr lang="pt-BR" sz="3200" dirty="0"/>
          </a:p>
          <a:p>
            <a:endParaRPr lang="pt-BR" sz="3200" dirty="0"/>
          </a:p>
          <a:p>
            <a:endParaRPr lang="pt-BR" sz="3200" dirty="0"/>
          </a:p>
        </p:txBody>
      </p:sp>
    </p:spTree>
    <p:extLst>
      <p:ext uri="{BB962C8B-B14F-4D97-AF65-F5344CB8AC3E}">
        <p14:creationId xmlns:p14="http://schemas.microsoft.com/office/powerpoint/2010/main" val="2287505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49313"/>
          </a:xfrm>
        </p:spPr>
        <p:txBody>
          <a:bodyPr/>
          <a:lstStyle/>
          <a:p>
            <a:r>
              <a:rPr lang="pt-BR" b="1" dirty="0" smtClean="0"/>
              <a:t>Remoção da sonda</a:t>
            </a:r>
            <a:endParaRPr lang="pt-BR" b="1" dirty="0"/>
          </a:p>
        </p:txBody>
      </p:sp>
      <p:sp>
        <p:nvSpPr>
          <p:cNvPr id="3" name="Espaço Reservado para Conteúdo 2"/>
          <p:cNvSpPr>
            <a:spLocks noGrp="1"/>
          </p:cNvSpPr>
          <p:nvPr>
            <p:ph idx="1"/>
          </p:nvPr>
        </p:nvSpPr>
        <p:spPr>
          <a:xfrm>
            <a:off x="185737" y="1185863"/>
            <a:ext cx="11730037" cy="4991100"/>
          </a:xfrm>
        </p:spPr>
        <p:txBody>
          <a:bodyPr>
            <a:normAutofit/>
          </a:bodyPr>
          <a:lstStyle/>
          <a:p>
            <a:r>
              <a:rPr lang="pt-BR" sz="3200" dirty="0"/>
              <a:t>A recomendação de </a:t>
            </a:r>
            <a:r>
              <a:rPr lang="pt-BR" sz="3200" dirty="0" err="1"/>
              <a:t>clampeamento</a:t>
            </a:r>
            <a:r>
              <a:rPr lang="pt-BR" sz="3200" dirty="0"/>
              <a:t> intermitente do cateter prévio à remoção de sonda vesical de demora ou qualquer outro preparo, independentemente do tempo de permanência do dispositivo, apesar de muito comum na rotina dos serviços de saúde, não possui evidências científicas de benefício.</a:t>
            </a:r>
          </a:p>
          <a:p>
            <a:r>
              <a:rPr lang="pt-BR" sz="3200" dirty="0"/>
              <a:t>Pessoas que estão em uso de cateteres urinários devem ser avaliadas com frequência para a possibilidade de remoção</a:t>
            </a:r>
            <a:r>
              <a:rPr lang="pt-BR" sz="3200" b="1" dirty="0"/>
              <a:t>*</a:t>
            </a:r>
            <a:r>
              <a:rPr lang="pt-BR" sz="3200" dirty="0"/>
              <a:t> do dispositivo e retomada da micção espontânea, conduta que diminui o risco de infecções do trato urinário e de sequelas, como incontinência e retenção urinária.</a:t>
            </a:r>
          </a:p>
          <a:p>
            <a:endParaRPr lang="pt-BR" sz="3200" dirty="0"/>
          </a:p>
        </p:txBody>
      </p:sp>
    </p:spTree>
    <p:extLst>
      <p:ext uri="{BB962C8B-B14F-4D97-AF65-F5344CB8AC3E}">
        <p14:creationId xmlns:p14="http://schemas.microsoft.com/office/powerpoint/2010/main" val="14592088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63600"/>
          </a:xfrm>
        </p:spPr>
        <p:txBody>
          <a:bodyPr/>
          <a:lstStyle/>
          <a:p>
            <a:r>
              <a:rPr lang="pt-BR" b="1" dirty="0" smtClean="0"/>
              <a:t>Cuidados de enfermagem com a SVD</a:t>
            </a:r>
            <a:endParaRPr lang="pt-BR" b="1" dirty="0"/>
          </a:p>
        </p:txBody>
      </p:sp>
      <p:sp>
        <p:nvSpPr>
          <p:cNvPr id="3" name="Espaço Reservado para Conteúdo 2"/>
          <p:cNvSpPr>
            <a:spLocks noGrp="1"/>
          </p:cNvSpPr>
          <p:nvPr>
            <p:ph idx="1"/>
          </p:nvPr>
        </p:nvSpPr>
        <p:spPr>
          <a:xfrm>
            <a:off x="371475" y="1671638"/>
            <a:ext cx="11487150" cy="4886325"/>
          </a:xfrm>
        </p:spPr>
        <p:txBody>
          <a:bodyPr>
            <a:normAutofit lnSpcReduction="10000"/>
          </a:bodyPr>
          <a:lstStyle/>
          <a:p>
            <a:r>
              <a:rPr lang="pt-BR" dirty="0"/>
              <a:t>Lavar as mãos antes e após manipular a sonda e o </a:t>
            </a:r>
            <a:r>
              <a:rPr lang="pt-BR" dirty="0" smtClean="0"/>
              <a:t>coletor.</a:t>
            </a:r>
          </a:p>
          <a:p>
            <a:r>
              <a:rPr lang="pt-BR" dirty="0"/>
              <a:t>Utilizar sempre sistema de drenagem fechado </a:t>
            </a:r>
            <a:r>
              <a:rPr lang="pt-BR" dirty="0" smtClean="0"/>
              <a:t>estéril.</a:t>
            </a:r>
          </a:p>
          <a:p>
            <a:r>
              <a:rPr lang="pt-BR" dirty="0" smtClean="0"/>
              <a:t>Manter </a:t>
            </a:r>
            <a:r>
              <a:rPr lang="pt-BR" dirty="0"/>
              <a:t>a bolsa coletora abaixo do nível da bexiga sem encostá-la no chão. </a:t>
            </a:r>
            <a:endParaRPr lang="pt-BR" dirty="0" smtClean="0"/>
          </a:p>
          <a:p>
            <a:r>
              <a:rPr lang="pt-BR" dirty="0" err="1" smtClean="0"/>
              <a:t>Clampear</a:t>
            </a:r>
            <a:r>
              <a:rPr lang="pt-BR" dirty="0" smtClean="0"/>
              <a:t> </a:t>
            </a:r>
            <a:r>
              <a:rPr lang="pt-BR" dirty="0"/>
              <a:t>a extensão do sistema de drenagem, quando for necessário elevar a bolsa acima do nível da </a:t>
            </a:r>
            <a:r>
              <a:rPr lang="pt-BR" dirty="0" smtClean="0"/>
              <a:t>bexiga.</a:t>
            </a:r>
          </a:p>
          <a:p>
            <a:r>
              <a:rPr lang="pt-BR" dirty="0"/>
              <a:t>Para coleta de urina, realizá-la no local adequado fazendo antes desinfecção da área a ser puncionada com álcool a 70%. </a:t>
            </a:r>
            <a:r>
              <a:rPr lang="pt-BR" dirty="0" err="1"/>
              <a:t>Bacteriúria</a:t>
            </a:r>
            <a:r>
              <a:rPr lang="pt-BR" dirty="0"/>
              <a:t> - ↑1005 UFC/ml de urina. </a:t>
            </a:r>
            <a:endParaRPr lang="pt-BR" dirty="0" smtClean="0"/>
          </a:p>
          <a:p>
            <a:r>
              <a:rPr lang="pt-BR" dirty="0" smtClean="0"/>
              <a:t> </a:t>
            </a:r>
            <a:r>
              <a:rPr lang="pt-BR" dirty="0"/>
              <a:t>Desprezar a urina quando o volume atingir 2/3 da capacidade da bolsa e/ou a cada 6h • Não desconectar o sistema de drenagem da sonda  Utilizar, preferencialmente, sondas de silicone nas </a:t>
            </a:r>
            <a:r>
              <a:rPr lang="pt-BR" dirty="0" err="1"/>
              <a:t>cateterizações</a:t>
            </a:r>
            <a:r>
              <a:rPr lang="pt-BR" dirty="0"/>
              <a:t> a longo prazo.</a:t>
            </a:r>
          </a:p>
        </p:txBody>
      </p:sp>
    </p:spTree>
    <p:extLst>
      <p:ext uri="{BB962C8B-B14F-4D97-AF65-F5344CB8AC3E}">
        <p14:creationId xmlns:p14="http://schemas.microsoft.com/office/powerpoint/2010/main" val="566487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20725"/>
          </a:xfrm>
        </p:spPr>
        <p:txBody>
          <a:bodyPr/>
          <a:lstStyle/>
          <a:p>
            <a:r>
              <a:rPr lang="pt-BR" b="1" dirty="0"/>
              <a:t>Cuidados de enfermagem com a SVD</a:t>
            </a:r>
            <a:endParaRPr lang="pt-BR" dirty="0"/>
          </a:p>
        </p:txBody>
      </p:sp>
      <p:sp>
        <p:nvSpPr>
          <p:cNvPr id="3" name="Espaço Reservado para Conteúdo 2"/>
          <p:cNvSpPr>
            <a:spLocks noGrp="1"/>
          </p:cNvSpPr>
          <p:nvPr>
            <p:ph idx="1"/>
          </p:nvPr>
        </p:nvSpPr>
        <p:spPr>
          <a:xfrm>
            <a:off x="396240" y="1356360"/>
            <a:ext cx="11460480" cy="4820603"/>
          </a:xfrm>
        </p:spPr>
        <p:txBody>
          <a:bodyPr>
            <a:normAutofit/>
          </a:bodyPr>
          <a:lstStyle/>
          <a:p>
            <a:r>
              <a:rPr lang="pt-BR" sz="3600" dirty="0"/>
              <a:t>Utilizar luva de procedimento quando for esvaziar a bolsa coletora  Observar se há presença de </a:t>
            </a:r>
            <a:r>
              <a:rPr lang="pt-BR" sz="3600" dirty="0" err="1" smtClean="0"/>
              <a:t>bexigoma</a:t>
            </a:r>
            <a:r>
              <a:rPr lang="pt-BR" sz="3600" dirty="0" smtClean="0"/>
              <a:t>.</a:t>
            </a:r>
          </a:p>
          <a:p>
            <a:r>
              <a:rPr lang="pt-BR" sz="3600" dirty="0" smtClean="0"/>
              <a:t> </a:t>
            </a:r>
            <a:r>
              <a:rPr lang="pt-BR" sz="3600" dirty="0"/>
              <a:t>Realizar higiene do meato urinário com água e sabão no banho e às trocas de </a:t>
            </a:r>
            <a:r>
              <a:rPr lang="pt-BR" sz="3600" dirty="0" smtClean="0"/>
              <a:t>fralda.</a:t>
            </a:r>
          </a:p>
          <a:p>
            <a:r>
              <a:rPr lang="pt-BR" sz="3600" dirty="0"/>
              <a:t>Não insuflar o </a:t>
            </a:r>
            <a:r>
              <a:rPr lang="pt-BR" sz="3600" dirty="0" err="1"/>
              <a:t>balonete</a:t>
            </a:r>
            <a:r>
              <a:rPr lang="pt-BR" sz="3600" dirty="0"/>
              <a:t> antes de apresentar retorno urinário </a:t>
            </a:r>
            <a:endParaRPr lang="pt-BR" sz="3600" dirty="0" smtClean="0"/>
          </a:p>
          <a:p>
            <a:r>
              <a:rPr lang="pt-BR" sz="3600" dirty="0" smtClean="0"/>
              <a:t> </a:t>
            </a:r>
            <a:r>
              <a:rPr lang="pt-BR" sz="3600" dirty="0"/>
              <a:t>Trocar a fixação do cateter a cada 24h – após banho </a:t>
            </a:r>
            <a:endParaRPr lang="pt-BR" sz="3600" dirty="0" smtClean="0"/>
          </a:p>
          <a:p>
            <a:r>
              <a:rPr lang="pt-BR" sz="3600" dirty="0" smtClean="0"/>
              <a:t> </a:t>
            </a:r>
            <a:r>
              <a:rPr lang="pt-BR" sz="3600" dirty="0"/>
              <a:t>Anotar o volume na folha de Balanço hídrico. </a:t>
            </a:r>
          </a:p>
        </p:txBody>
      </p:sp>
    </p:spTree>
    <p:extLst>
      <p:ext uri="{BB962C8B-B14F-4D97-AF65-F5344CB8AC3E}">
        <p14:creationId xmlns:p14="http://schemas.microsoft.com/office/powerpoint/2010/main" val="1380174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99795"/>
          </a:xfrm>
        </p:spPr>
        <p:txBody>
          <a:bodyPr/>
          <a:lstStyle/>
          <a:p>
            <a:r>
              <a:rPr lang="pt-BR" b="1" dirty="0"/>
              <a:t>Cuidados de enfermagem com a SVD</a:t>
            </a:r>
            <a:endParaRPr lang="pt-BR" dirty="0"/>
          </a:p>
        </p:txBody>
      </p:sp>
      <p:sp>
        <p:nvSpPr>
          <p:cNvPr id="3" name="Espaço Reservado para Conteúdo 2"/>
          <p:cNvSpPr>
            <a:spLocks noGrp="1"/>
          </p:cNvSpPr>
          <p:nvPr>
            <p:ph idx="1"/>
          </p:nvPr>
        </p:nvSpPr>
        <p:spPr>
          <a:xfrm>
            <a:off x="167640" y="1417320"/>
            <a:ext cx="11795760" cy="4759643"/>
          </a:xfrm>
        </p:spPr>
        <p:txBody>
          <a:bodyPr>
            <a:normAutofit/>
          </a:bodyPr>
          <a:lstStyle/>
          <a:p>
            <a:r>
              <a:rPr lang="pt-BR" dirty="0"/>
              <a:t>o cateter deve ser fixado apropriadamente, para evitar movimentação, assim minimizando traumatismo; • Escolher o tamanho correto do cateter, de acordo com as características do paciente e indicação; </a:t>
            </a:r>
            <a:endParaRPr lang="pt-BR" dirty="0" smtClean="0"/>
          </a:p>
          <a:p>
            <a:r>
              <a:rPr lang="pt-BR" dirty="0" smtClean="0"/>
              <a:t>A </a:t>
            </a:r>
            <a:r>
              <a:rPr lang="pt-BR" dirty="0" err="1"/>
              <a:t>cateterização</a:t>
            </a:r>
            <a:r>
              <a:rPr lang="pt-BR" dirty="0"/>
              <a:t> prolongada leva à </a:t>
            </a:r>
            <a:r>
              <a:rPr lang="pt-BR" dirty="0" err="1"/>
              <a:t>bacteriuria</a:t>
            </a:r>
            <a:r>
              <a:rPr lang="pt-BR" dirty="0"/>
              <a:t> assintomática em mais de 90% dos pacientes, não sendo recomendado o seu tratamento, já que é pouco efetivo e há probabilidade de selecionar germes resistentes. • o tempo de permanência do cateter deve ser monitorado de acordo com as condições clínicas do paciente</a:t>
            </a:r>
            <a:r>
              <a:rPr lang="pt-BR" dirty="0" smtClean="0"/>
              <a:t>.</a:t>
            </a:r>
          </a:p>
          <a:p>
            <a:r>
              <a:rPr lang="pt-BR" dirty="0" smtClean="0"/>
              <a:t> </a:t>
            </a:r>
            <a:r>
              <a:rPr lang="pt-BR" dirty="0"/>
              <a:t>O cateter não deve ser mantido no paciente sem indicação clínica criteriosa. </a:t>
            </a:r>
            <a:endParaRPr lang="pt-BR" dirty="0" smtClean="0"/>
          </a:p>
          <a:p>
            <a:r>
              <a:rPr lang="pt-BR" dirty="0" smtClean="0"/>
              <a:t>Resolução </a:t>
            </a:r>
            <a:r>
              <a:rPr lang="pt-BR" dirty="0"/>
              <a:t>n°0450/2013 do Conselho </a:t>
            </a:r>
            <a:r>
              <a:rPr lang="pt-BR" dirty="0" err="1" smtClean="0"/>
              <a:t>FederaL</a:t>
            </a:r>
            <a:endParaRPr lang="pt-BR" dirty="0"/>
          </a:p>
        </p:txBody>
      </p:sp>
    </p:spTree>
    <p:extLst>
      <p:ext uri="{BB962C8B-B14F-4D97-AF65-F5344CB8AC3E}">
        <p14:creationId xmlns:p14="http://schemas.microsoft.com/office/powerpoint/2010/main" val="148694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Assistência de Enfermagem - SAE</a:t>
            </a:r>
            <a:endParaRPr lang="pt-BR" dirty="0"/>
          </a:p>
        </p:txBody>
      </p:sp>
      <p:sp>
        <p:nvSpPr>
          <p:cNvPr id="3" name="Espaço Reservado para Conteúdo 2"/>
          <p:cNvSpPr>
            <a:spLocks noGrp="1"/>
          </p:cNvSpPr>
          <p:nvPr>
            <p:ph idx="1"/>
          </p:nvPr>
        </p:nvSpPr>
        <p:spPr>
          <a:xfrm>
            <a:off x="624840" y="1825625"/>
            <a:ext cx="11079480" cy="4351338"/>
          </a:xfrm>
        </p:spPr>
        <p:txBody>
          <a:bodyPr>
            <a:normAutofit lnSpcReduction="10000"/>
          </a:bodyPr>
          <a:lstStyle/>
          <a:p>
            <a:r>
              <a:rPr lang="pt-BR" sz="3200" dirty="0" smtClean="0"/>
              <a:t>Diagnostico de enfermagem - </a:t>
            </a:r>
            <a:r>
              <a:rPr lang="pt-BR" sz="3200" dirty="0"/>
              <a:t>Eliminação Urinária </a:t>
            </a:r>
            <a:r>
              <a:rPr lang="pt-BR" sz="3200" dirty="0" smtClean="0"/>
              <a:t>alterada </a:t>
            </a:r>
            <a:endParaRPr lang="pt-BR" sz="3200" dirty="0"/>
          </a:p>
          <a:p>
            <a:endParaRPr lang="pt-BR" sz="3200" dirty="0" smtClean="0"/>
          </a:p>
          <a:p>
            <a:r>
              <a:rPr lang="pt-BR" sz="3200" dirty="0" smtClean="0"/>
              <a:t>Diagnóstico </a:t>
            </a:r>
            <a:r>
              <a:rPr lang="pt-BR" sz="3200" dirty="0"/>
              <a:t>de enfermagem é um julgamento clínico sobre  respostas/ experiências  atuais ou potenciais do indivíduo, família ou comunidade aos problemas de saúde / processos de vida</a:t>
            </a:r>
            <a:r>
              <a:rPr lang="pt-BR" sz="3200" dirty="0" smtClean="0"/>
              <a:t>.</a:t>
            </a:r>
          </a:p>
          <a:p>
            <a:r>
              <a:rPr lang="pt-BR" sz="3200" dirty="0" smtClean="0"/>
              <a:t> </a:t>
            </a:r>
            <a:r>
              <a:rPr lang="pt-BR" sz="3200" dirty="0"/>
              <a:t>Um diagnóstico de enfermagem proporciona a base para a seleção das intervenções de enfermagem de forma a  atingir resultados pelos quais o enfermeiro é responsável.</a:t>
            </a:r>
          </a:p>
        </p:txBody>
      </p:sp>
    </p:spTree>
    <p:extLst>
      <p:ext uri="{BB962C8B-B14F-4D97-AF65-F5344CB8AC3E}">
        <p14:creationId xmlns:p14="http://schemas.microsoft.com/office/powerpoint/2010/main" val="1830514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63563"/>
          </a:xfrm>
        </p:spPr>
        <p:txBody>
          <a:bodyPr>
            <a:normAutofit fontScale="90000"/>
          </a:bodyPr>
          <a:lstStyle/>
          <a:p>
            <a:r>
              <a:rPr lang="pt-BR" b="1" dirty="0"/>
              <a:t>Remoção da sonda</a:t>
            </a:r>
          </a:p>
        </p:txBody>
      </p:sp>
      <p:sp>
        <p:nvSpPr>
          <p:cNvPr id="3" name="Espaço Reservado para Conteúdo 2"/>
          <p:cNvSpPr>
            <a:spLocks noGrp="1"/>
          </p:cNvSpPr>
          <p:nvPr>
            <p:ph idx="1"/>
          </p:nvPr>
        </p:nvSpPr>
        <p:spPr>
          <a:xfrm>
            <a:off x="142875" y="871538"/>
            <a:ext cx="11772899" cy="5800725"/>
          </a:xfrm>
        </p:spPr>
        <p:txBody>
          <a:bodyPr>
            <a:noAutofit/>
          </a:bodyPr>
          <a:lstStyle/>
          <a:p>
            <a:r>
              <a:rPr lang="pt-BR" sz="3600" dirty="0"/>
              <a:t>Proceder com a remoção </a:t>
            </a:r>
            <a:r>
              <a:rPr lang="pt-BR" sz="3600" dirty="0" err="1"/>
              <a:t>atraumática</a:t>
            </a:r>
            <a:r>
              <a:rPr lang="pt-BR" sz="3600" dirty="0"/>
              <a:t>. </a:t>
            </a:r>
            <a:endParaRPr lang="pt-BR" sz="3600" dirty="0" smtClean="0"/>
          </a:p>
          <a:p>
            <a:r>
              <a:rPr lang="pt-BR" sz="3600" dirty="0" smtClean="0"/>
              <a:t>Esvaziar </a:t>
            </a:r>
            <a:r>
              <a:rPr lang="pt-BR" sz="3600" dirty="0"/>
              <a:t>completamente o </a:t>
            </a:r>
            <a:r>
              <a:rPr lang="pt-BR" sz="3600" dirty="0" err="1"/>
              <a:t>balonete</a:t>
            </a:r>
            <a:r>
              <a:rPr lang="pt-BR" sz="3600" dirty="0"/>
              <a:t> – conectar uma seringa com êmbolo retraído e deixar o líquido drenar espontaneamente, sem aspirar – ele pode conter de 10 a 20 </a:t>
            </a:r>
            <a:r>
              <a:rPr lang="pt-BR" sz="3600" dirty="0" err="1"/>
              <a:t>mL</a:t>
            </a:r>
            <a:r>
              <a:rPr lang="pt-BR" sz="3600" dirty="0"/>
              <a:t> de solução, nos casos de procedimentos </a:t>
            </a:r>
            <a:r>
              <a:rPr lang="pt-BR" sz="3600" dirty="0" err="1"/>
              <a:t>endourológicos</a:t>
            </a:r>
            <a:r>
              <a:rPr lang="pt-BR" sz="3600" dirty="0"/>
              <a:t> podem chegar a 30 a 60 </a:t>
            </a:r>
            <a:r>
              <a:rPr lang="pt-BR" sz="3600" dirty="0" err="1"/>
              <a:t>mL</a:t>
            </a:r>
            <a:r>
              <a:rPr lang="pt-BR" sz="3600" dirty="0"/>
              <a:t>. </a:t>
            </a:r>
            <a:endParaRPr lang="pt-BR" sz="3600" dirty="0" smtClean="0"/>
          </a:p>
          <a:p>
            <a:r>
              <a:rPr lang="pt-BR" sz="3600" dirty="0" smtClean="0"/>
              <a:t>Tracionar </a:t>
            </a:r>
            <a:r>
              <a:rPr lang="pt-BR" sz="3600" dirty="0"/>
              <a:t>a sonda lenta e gentilmente, havendo qualquer resistência, atentar para a possibilidade do </a:t>
            </a:r>
            <a:r>
              <a:rPr lang="pt-BR" sz="3600" dirty="0" err="1"/>
              <a:t>balonete</a:t>
            </a:r>
            <a:r>
              <a:rPr lang="pt-BR" sz="3600" dirty="0"/>
              <a:t> não ter sido esvaziado completamente (repetir o procedimento de esvaziamento do </a:t>
            </a:r>
            <a:r>
              <a:rPr lang="pt-BR" sz="3600" dirty="0" err="1"/>
              <a:t>balonete</a:t>
            </a:r>
            <a:r>
              <a:rPr lang="pt-BR" sz="3600" dirty="0"/>
              <a:t>). Permanecendo a resistência, encaminhar para serviço hospitalar de referência</a:t>
            </a:r>
            <a:r>
              <a:rPr lang="pt-BR" sz="3600" dirty="0" smtClean="0"/>
              <a:t>.</a:t>
            </a:r>
            <a:endParaRPr lang="pt-BR" sz="3600" dirty="0"/>
          </a:p>
        </p:txBody>
      </p:sp>
    </p:spTree>
    <p:extLst>
      <p:ext uri="{BB962C8B-B14F-4D97-AF65-F5344CB8AC3E}">
        <p14:creationId xmlns:p14="http://schemas.microsoft.com/office/powerpoint/2010/main" val="256810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Remoção da sonda</a:t>
            </a:r>
          </a:p>
        </p:txBody>
      </p:sp>
      <p:sp>
        <p:nvSpPr>
          <p:cNvPr id="3" name="Espaço Reservado para Conteúdo 2"/>
          <p:cNvSpPr>
            <a:spLocks noGrp="1"/>
          </p:cNvSpPr>
          <p:nvPr>
            <p:ph idx="1"/>
          </p:nvPr>
        </p:nvSpPr>
        <p:spPr>
          <a:xfrm>
            <a:off x="271463" y="1557338"/>
            <a:ext cx="11630025" cy="5029200"/>
          </a:xfrm>
        </p:spPr>
        <p:txBody>
          <a:bodyPr/>
          <a:lstStyle/>
          <a:p>
            <a:r>
              <a:rPr lang="pt-BR" sz="3200" dirty="0"/>
              <a:t>Nos primeiros dias após a remoção, a micção espontânea pode causar ardência e a coloração pode estar ligeiramente tingida de sangue. Orientar sobre ingesta hídrica, mobilização (quando não houver restrições) e uma rotina de idas ao banheiro, a cada 4 a 6 horas, independentemente da vontade de urinar. A partir dessa rotina o acompanhamento deve ser de acordo com as queixas que a pessoa apresentar.</a:t>
            </a:r>
          </a:p>
          <a:p>
            <a:r>
              <a:rPr lang="pt-BR" sz="3200" dirty="0"/>
              <a:t>Orientar sobre sinais de infecção (febre, dor abdominal, urina com mau cheiro, hematúria) e, na vigência dos mesmos, procurar o serviço de saúde imediatamente.</a:t>
            </a:r>
          </a:p>
          <a:p>
            <a:endParaRPr lang="pt-BR" dirty="0"/>
          </a:p>
          <a:p>
            <a:endParaRPr lang="pt-BR" dirty="0"/>
          </a:p>
        </p:txBody>
      </p:sp>
    </p:spTree>
    <p:extLst>
      <p:ext uri="{BB962C8B-B14F-4D97-AF65-F5344CB8AC3E}">
        <p14:creationId xmlns:p14="http://schemas.microsoft.com/office/powerpoint/2010/main" val="42555822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38835"/>
          </a:xfrm>
        </p:spPr>
        <p:txBody>
          <a:bodyPr/>
          <a:lstStyle/>
          <a:p>
            <a:r>
              <a:rPr lang="pt-BR" b="1" dirty="0" smtClean="0"/>
              <a:t>Complicações do CVD</a:t>
            </a:r>
            <a:endParaRPr lang="pt-BR" b="1" dirty="0"/>
          </a:p>
        </p:txBody>
      </p:sp>
      <p:sp>
        <p:nvSpPr>
          <p:cNvPr id="3" name="Espaço Reservado para Conteúdo 2"/>
          <p:cNvSpPr>
            <a:spLocks noGrp="1"/>
          </p:cNvSpPr>
          <p:nvPr>
            <p:ph idx="1"/>
          </p:nvPr>
        </p:nvSpPr>
        <p:spPr>
          <a:xfrm>
            <a:off x="350520" y="1447800"/>
            <a:ext cx="11612880" cy="5151120"/>
          </a:xfrm>
        </p:spPr>
        <p:txBody>
          <a:bodyPr>
            <a:normAutofit lnSpcReduction="10000"/>
          </a:bodyPr>
          <a:lstStyle/>
          <a:p>
            <a:r>
              <a:rPr lang="pt-BR" dirty="0"/>
              <a:t>Infecção do trato urinário </a:t>
            </a:r>
          </a:p>
          <a:p>
            <a:r>
              <a:rPr lang="pt-BR" dirty="0" smtClean="0"/>
              <a:t>Lesão </a:t>
            </a:r>
            <a:r>
              <a:rPr lang="pt-BR" dirty="0"/>
              <a:t>uretral e bexiga </a:t>
            </a:r>
          </a:p>
          <a:p>
            <a:r>
              <a:rPr lang="pt-BR" dirty="0" smtClean="0"/>
              <a:t>Obstrução </a:t>
            </a:r>
            <a:r>
              <a:rPr lang="pt-BR" dirty="0"/>
              <a:t>do cateter </a:t>
            </a:r>
          </a:p>
          <a:p>
            <a:r>
              <a:rPr lang="pt-BR" dirty="0" smtClean="0"/>
              <a:t>Infecção </a:t>
            </a:r>
            <a:r>
              <a:rPr lang="pt-BR" dirty="0" err="1"/>
              <a:t>periurinária</a:t>
            </a:r>
            <a:r>
              <a:rPr lang="pt-BR" dirty="0"/>
              <a:t> localizada (fístula uretral, abscesso escrotal</a:t>
            </a:r>
            <a:r>
              <a:rPr lang="pt-BR" dirty="0" smtClean="0"/>
              <a:t>, IRA </a:t>
            </a:r>
          </a:p>
          <a:p>
            <a:r>
              <a:rPr lang="pt-BR" dirty="0" smtClean="0"/>
              <a:t>cálculo </a:t>
            </a:r>
            <a:r>
              <a:rPr lang="pt-BR" dirty="0"/>
              <a:t>renal </a:t>
            </a:r>
            <a:endParaRPr lang="pt-BR" dirty="0" smtClean="0"/>
          </a:p>
          <a:p>
            <a:r>
              <a:rPr lang="pt-BR" dirty="0" smtClean="0"/>
              <a:t>Alergia ao </a:t>
            </a:r>
            <a:r>
              <a:rPr lang="pt-BR" dirty="0" err="1" smtClean="0"/>
              <a:t>latex</a:t>
            </a:r>
            <a:endParaRPr lang="pt-BR" dirty="0" smtClean="0"/>
          </a:p>
          <a:p>
            <a:r>
              <a:rPr lang="pt-BR" dirty="0" smtClean="0"/>
              <a:t>Obs.: O </a:t>
            </a:r>
            <a:r>
              <a:rPr lang="pt-BR" dirty="0"/>
              <a:t>crescimento bacteriano inicia-se após a instalação do CVD, numa proporção de 5-10% ao dia, e estará presente em todos os pacientes ao final de quatro semanas. </a:t>
            </a:r>
            <a:endParaRPr lang="pt-BR" dirty="0" smtClean="0"/>
          </a:p>
          <a:p>
            <a:r>
              <a:rPr lang="pt-BR" dirty="0" smtClean="0"/>
              <a:t> </a:t>
            </a:r>
            <a:r>
              <a:rPr lang="pt-BR" dirty="0"/>
              <a:t>O potencial risco para ITU associado ao cateter intermitente é inferior, sendo de 3,1% e quando na ausência de cateter vesical de 1,4%.</a:t>
            </a:r>
          </a:p>
        </p:txBody>
      </p:sp>
    </p:spTree>
    <p:extLst>
      <p:ext uri="{BB962C8B-B14F-4D97-AF65-F5344CB8AC3E}">
        <p14:creationId xmlns:p14="http://schemas.microsoft.com/office/powerpoint/2010/main" val="280929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Complicações do CVD</a:t>
            </a:r>
            <a:endParaRPr lang="pt-BR" dirty="0"/>
          </a:p>
        </p:txBody>
      </p:sp>
      <p:sp>
        <p:nvSpPr>
          <p:cNvPr id="3" name="Espaço Reservado para Conteúdo 2"/>
          <p:cNvSpPr>
            <a:spLocks noGrp="1"/>
          </p:cNvSpPr>
          <p:nvPr>
            <p:ph idx="1"/>
          </p:nvPr>
        </p:nvSpPr>
        <p:spPr>
          <a:xfrm>
            <a:off x="381001" y="1432560"/>
            <a:ext cx="11363324" cy="4744403"/>
          </a:xfrm>
        </p:spPr>
        <p:txBody>
          <a:bodyPr/>
          <a:lstStyle/>
          <a:p>
            <a:r>
              <a:rPr lang="pt-BR" sz="3200" b="1" dirty="0"/>
              <a:t>Fatores </a:t>
            </a:r>
            <a:r>
              <a:rPr lang="pt-BR" sz="3200" b="1" dirty="0" err="1" smtClean="0"/>
              <a:t>Preveníveis</a:t>
            </a:r>
            <a:r>
              <a:rPr lang="pt-BR" sz="3200" dirty="0" smtClean="0"/>
              <a:t>: </a:t>
            </a:r>
            <a:r>
              <a:rPr lang="pt-BR" sz="3200" dirty="0"/>
              <a:t>Higienização </a:t>
            </a:r>
            <a:r>
              <a:rPr lang="pt-BR" sz="3200" dirty="0" smtClean="0"/>
              <a:t>íntima; </a:t>
            </a:r>
            <a:r>
              <a:rPr lang="pt-BR" sz="3200" dirty="0"/>
              <a:t>Técnica </a:t>
            </a:r>
            <a:r>
              <a:rPr lang="pt-BR" sz="3200" dirty="0" smtClean="0"/>
              <a:t>correta; </a:t>
            </a:r>
            <a:r>
              <a:rPr lang="pt-BR" sz="3200" dirty="0"/>
              <a:t>Prevenção de </a:t>
            </a:r>
            <a:r>
              <a:rPr lang="pt-BR" sz="3200" dirty="0" smtClean="0"/>
              <a:t>lesões; </a:t>
            </a:r>
            <a:r>
              <a:rPr lang="pt-BR" sz="3200" dirty="0"/>
              <a:t>Cuidados com o cateter e sistema de drenagem. O próprio </a:t>
            </a:r>
            <a:r>
              <a:rPr lang="pt-BR" sz="3200" dirty="0" smtClean="0"/>
              <a:t>cateter. Refluxo urinário; desconexão do sistema.</a:t>
            </a:r>
          </a:p>
          <a:p>
            <a:r>
              <a:rPr lang="pt-BR" sz="3200" b="1" dirty="0" smtClean="0"/>
              <a:t>Fatores </a:t>
            </a:r>
            <a:r>
              <a:rPr lang="pt-BR" sz="3200" b="1" dirty="0"/>
              <a:t>Não </a:t>
            </a:r>
            <a:r>
              <a:rPr lang="pt-BR" sz="3200" b="1" dirty="0" err="1" smtClean="0"/>
              <a:t>Preveníveis</a:t>
            </a:r>
            <a:r>
              <a:rPr lang="pt-BR" sz="3200" b="1" dirty="0" smtClean="0"/>
              <a:t>: </a:t>
            </a:r>
            <a:r>
              <a:rPr lang="pt-BR" sz="3200" dirty="0" smtClean="0"/>
              <a:t>Hospedeiro; </a:t>
            </a:r>
            <a:r>
              <a:rPr lang="pt-BR" sz="3200" dirty="0"/>
              <a:t>Flora bacteriana normal </a:t>
            </a:r>
            <a:r>
              <a:rPr lang="pt-BR" sz="3200" dirty="0" err="1"/>
              <a:t>Ph</a:t>
            </a:r>
            <a:r>
              <a:rPr lang="pt-BR" sz="3200" dirty="0"/>
              <a:t> da vagina e da urina </a:t>
            </a:r>
            <a:r>
              <a:rPr lang="pt-BR" sz="3200" dirty="0" err="1" smtClean="0"/>
              <a:t>Anatomofuncional</a:t>
            </a:r>
            <a:r>
              <a:rPr lang="pt-BR" sz="3200" dirty="0" smtClean="0"/>
              <a:t>; Genética; </a:t>
            </a:r>
            <a:r>
              <a:rPr lang="pt-BR" sz="3200" dirty="0"/>
              <a:t>Concentração de </a:t>
            </a:r>
            <a:r>
              <a:rPr lang="pt-BR" sz="3200" dirty="0" err="1"/>
              <a:t>uréia</a:t>
            </a:r>
            <a:r>
              <a:rPr lang="pt-BR" sz="3200" dirty="0"/>
              <a:t> e ácidos </a:t>
            </a:r>
            <a:r>
              <a:rPr lang="pt-BR" sz="3200" dirty="0" smtClean="0"/>
              <a:t>orgânicos. </a:t>
            </a:r>
          </a:p>
          <a:p>
            <a:r>
              <a:rPr lang="pt-BR" sz="3200" dirty="0" smtClean="0"/>
              <a:t>Fixação da sonda evita acidentes e </a:t>
            </a:r>
            <a:r>
              <a:rPr lang="pt-BR" sz="3200" dirty="0" err="1" smtClean="0"/>
              <a:t>escarificação</a:t>
            </a:r>
            <a:r>
              <a:rPr lang="pt-BR" sz="3200" dirty="0" smtClean="0"/>
              <a:t> da região </a:t>
            </a:r>
            <a:r>
              <a:rPr lang="pt-BR" sz="3200" dirty="0" err="1" smtClean="0"/>
              <a:t>penoescrotal</a:t>
            </a:r>
            <a:r>
              <a:rPr lang="pt-BR" sz="3200" dirty="0" smtClean="0"/>
              <a:t> e do colo vesical. No homem fixar na região inguinal ou </a:t>
            </a:r>
            <a:r>
              <a:rPr lang="pt-BR" sz="3200" dirty="0" err="1" smtClean="0"/>
              <a:t>suprapubica</a:t>
            </a:r>
            <a:r>
              <a:rPr lang="pt-BR" sz="3200" dirty="0" smtClean="0"/>
              <a:t>   e na mulher na face interna da coxa</a:t>
            </a:r>
          </a:p>
          <a:p>
            <a:endParaRPr lang="pt-BR" dirty="0"/>
          </a:p>
        </p:txBody>
      </p:sp>
    </p:spTree>
    <p:extLst>
      <p:ext uri="{BB962C8B-B14F-4D97-AF65-F5344CB8AC3E}">
        <p14:creationId xmlns:p14="http://schemas.microsoft.com/office/powerpoint/2010/main" val="582498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30275"/>
          </a:xfrm>
        </p:spPr>
        <p:txBody>
          <a:bodyPr/>
          <a:lstStyle/>
          <a:p>
            <a:r>
              <a:rPr lang="pt-BR" b="1" dirty="0" smtClean="0"/>
              <a:t>Coleta de urina para exames:</a:t>
            </a:r>
            <a:endParaRPr lang="pt-BR" b="1" dirty="0"/>
          </a:p>
        </p:txBody>
      </p:sp>
      <p:sp>
        <p:nvSpPr>
          <p:cNvPr id="3" name="Espaço Reservado para Conteúdo 2"/>
          <p:cNvSpPr>
            <a:spLocks noGrp="1"/>
          </p:cNvSpPr>
          <p:nvPr>
            <p:ph idx="1"/>
          </p:nvPr>
        </p:nvSpPr>
        <p:spPr/>
        <p:txBody>
          <a:bodyPr/>
          <a:lstStyle/>
          <a:p>
            <a:endParaRPr lang="pt-B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66" y="1325880"/>
            <a:ext cx="10982434" cy="522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831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Dispositivos</a:t>
            </a:r>
            <a:endParaRPr lang="pt-BR" dirty="0"/>
          </a:p>
        </p:txBody>
      </p:sp>
      <p:sp>
        <p:nvSpPr>
          <p:cNvPr id="3" name="Espaço Reservado para Conteúdo 2"/>
          <p:cNvSpPr>
            <a:spLocks noGrp="1"/>
          </p:cNvSpPr>
          <p:nvPr>
            <p:ph idx="1"/>
          </p:nvPr>
        </p:nvSpPr>
        <p:spPr/>
        <p:txBody>
          <a:bodyPr/>
          <a:lstStyle/>
          <a:p>
            <a:r>
              <a:rPr lang="pt-BR" dirty="0" smtClean="0"/>
              <a:t>Bolsa coletora ou saco coletor</a:t>
            </a:r>
          </a:p>
          <a:p>
            <a:r>
              <a:rPr lang="pt-BR" dirty="0" err="1" smtClean="0"/>
              <a:t>Uropen</a:t>
            </a:r>
            <a:r>
              <a:rPr lang="pt-BR" dirty="0" smtClean="0"/>
              <a:t>- para drenar a diurese de pacientes com incontinência.</a:t>
            </a:r>
          </a:p>
          <a:p>
            <a:r>
              <a:rPr lang="pt-BR" dirty="0" smtClean="0"/>
              <a:t>Cateteres de alivio.</a:t>
            </a:r>
          </a:p>
          <a:p>
            <a:r>
              <a:rPr lang="pt-BR" dirty="0" smtClean="0"/>
              <a:t>Irrigação</a:t>
            </a:r>
          </a:p>
          <a:p>
            <a:endParaRPr lang="pt-B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320" y="2743200"/>
            <a:ext cx="4312920"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813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14339"/>
            <a:ext cx="10987087" cy="620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218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44AF9B-A247-411D-8A67-1EA1DB7881CE}"/>
              </a:ext>
            </a:extLst>
          </p:cNvPr>
          <p:cNvSpPr>
            <a:spLocks noGrp="1"/>
          </p:cNvSpPr>
          <p:nvPr>
            <p:ph type="title"/>
          </p:nvPr>
        </p:nvSpPr>
        <p:spPr>
          <a:xfrm>
            <a:off x="838200" y="365125"/>
            <a:ext cx="10515600" cy="663575"/>
          </a:xfrm>
        </p:spPr>
        <p:txBody>
          <a:bodyPr>
            <a:normAutofit fontScale="90000"/>
          </a:bodyPr>
          <a:lstStyle/>
          <a:p>
            <a:r>
              <a:rPr lang="pt-BR" b="1" dirty="0"/>
              <a:t>Referências Bibliográficas</a:t>
            </a:r>
          </a:p>
        </p:txBody>
      </p:sp>
      <p:sp>
        <p:nvSpPr>
          <p:cNvPr id="3" name="Espaço Reservado para Conteúdo 2">
            <a:extLst>
              <a:ext uri="{FF2B5EF4-FFF2-40B4-BE49-F238E27FC236}">
                <a16:creationId xmlns:a16="http://schemas.microsoft.com/office/drawing/2014/main" xmlns="" id="{A054FB82-184D-4B33-8543-6DD3A89F672B}"/>
              </a:ext>
            </a:extLst>
          </p:cNvPr>
          <p:cNvSpPr>
            <a:spLocks noGrp="1"/>
          </p:cNvSpPr>
          <p:nvPr>
            <p:ph idx="1"/>
          </p:nvPr>
        </p:nvSpPr>
        <p:spPr>
          <a:xfrm>
            <a:off x="185737" y="899160"/>
            <a:ext cx="11687175" cy="5958839"/>
          </a:xfrm>
        </p:spPr>
        <p:txBody>
          <a:bodyPr>
            <a:normAutofit fontScale="92500" lnSpcReduction="10000"/>
          </a:bodyPr>
          <a:lstStyle/>
          <a:p>
            <a:endParaRPr lang="pt-BR" sz="3000" dirty="0" smtClean="0"/>
          </a:p>
          <a:p>
            <a:r>
              <a:rPr lang="pt-BR" sz="3000" dirty="0" smtClean="0"/>
              <a:t>NORTH </a:t>
            </a:r>
            <a:r>
              <a:rPr lang="pt-BR" sz="3000" dirty="0"/>
              <a:t>AMERICAN NURSING DIAGNOSIS ASSOCIATION. </a:t>
            </a:r>
            <a:r>
              <a:rPr lang="pt-BR" sz="3000" b="1" dirty="0"/>
              <a:t>Diagnósticos de enfermagem da NANDA</a:t>
            </a:r>
            <a:r>
              <a:rPr lang="pt-BR" sz="3000" dirty="0"/>
              <a:t>: definições e classificação 2007-2008. Porto Alegre: Artmed, </a:t>
            </a:r>
            <a:r>
              <a:rPr lang="pt-BR" sz="3000" smtClean="0"/>
              <a:t>2014.</a:t>
            </a:r>
          </a:p>
          <a:p>
            <a:r>
              <a:rPr lang="pt-BR" sz="3000" smtClean="0"/>
              <a:t> </a:t>
            </a:r>
            <a:r>
              <a:rPr lang="pt-BR" sz="3000" dirty="0"/>
              <a:t>HORTA, W.A. Processo de enfermagem. São Paulo: EPU, 1979. </a:t>
            </a:r>
            <a:endParaRPr lang="pt-BR" sz="3000" dirty="0" smtClean="0"/>
          </a:p>
          <a:p>
            <a:r>
              <a:rPr lang="pt-BR" sz="3000" dirty="0" smtClean="0"/>
              <a:t>Atkinson, Leslie D e Murray, </a:t>
            </a:r>
            <a:r>
              <a:rPr lang="pt-BR" sz="3000" dirty="0" err="1" smtClean="0"/>
              <a:t>Mery</a:t>
            </a:r>
            <a:r>
              <a:rPr lang="pt-BR" sz="3000" dirty="0" smtClean="0"/>
              <a:t> Ellen.</a:t>
            </a:r>
            <a:r>
              <a:rPr lang="pt-BR" sz="3000" b="1" dirty="0" smtClean="0"/>
              <a:t> Fundamentos de enfermagem</a:t>
            </a:r>
            <a:r>
              <a:rPr lang="pt-BR" sz="3000" dirty="0" smtClean="0"/>
              <a:t>: introdução ao processo de </a:t>
            </a:r>
            <a:r>
              <a:rPr lang="pt-BR" sz="3000" dirty="0" err="1" smtClean="0"/>
              <a:t>enfermagem.Rio</a:t>
            </a:r>
            <a:r>
              <a:rPr lang="pt-BR" sz="3000" dirty="0" smtClean="0"/>
              <a:t> de Janeiro. Guanabara Koogan. 2015.</a:t>
            </a:r>
          </a:p>
          <a:p>
            <a:r>
              <a:rPr lang="pt-BR" sz="3000" dirty="0" err="1" smtClean="0"/>
              <a:t>Volpato</a:t>
            </a:r>
            <a:r>
              <a:rPr lang="pt-BR" sz="3000" dirty="0" smtClean="0"/>
              <a:t>, Andrea Cristine Bressane e Passos, Cristine dos Santos. </a:t>
            </a:r>
            <a:r>
              <a:rPr lang="pt-BR" sz="3000" b="1" dirty="0" smtClean="0"/>
              <a:t>Técnicas Básicas de enfermagem</a:t>
            </a:r>
            <a:r>
              <a:rPr lang="pt-BR" sz="3000" dirty="0" smtClean="0"/>
              <a:t>. 5ª ed. São Paulo: </a:t>
            </a:r>
            <a:r>
              <a:rPr lang="pt-BR" sz="3000" dirty="0" err="1" smtClean="0"/>
              <a:t>Martinari</a:t>
            </a:r>
            <a:r>
              <a:rPr lang="pt-BR" sz="3000" dirty="0" smtClean="0"/>
              <a:t>, 2018.</a:t>
            </a:r>
          </a:p>
          <a:p>
            <a:r>
              <a:rPr lang="pt-BR" sz="3000" dirty="0"/>
              <a:t>Brasil. Conselho Federal de Enfermagem. Resolução n°0450/2013. Normatiza o procedimento de Sondagem vesical no âmbito do Sistema </a:t>
            </a:r>
            <a:r>
              <a:rPr lang="pt-BR" sz="3000" dirty="0" err="1"/>
              <a:t>Cofen</a:t>
            </a:r>
            <a:r>
              <a:rPr lang="pt-BR" sz="3000" dirty="0"/>
              <a:t> / Conselhos Regionais de Enfermagem. Disponível em: </a:t>
            </a:r>
            <a:r>
              <a:rPr lang="pt-BR" sz="3000" dirty="0">
                <a:hlinkClick r:id="rId2"/>
              </a:rPr>
              <a:t>http://</a:t>
            </a:r>
            <a:r>
              <a:rPr lang="pt-BR" sz="3000" dirty="0" smtClean="0">
                <a:hlinkClick r:id="rId2"/>
              </a:rPr>
              <a:t>www.cofen.gov.br/resolucao-cofen-no-04502013-4_23266.html</a:t>
            </a:r>
            <a:r>
              <a:rPr lang="pt-BR" sz="3000" dirty="0" smtClean="0"/>
              <a:t>.</a:t>
            </a:r>
          </a:p>
        </p:txBody>
      </p:sp>
    </p:spTree>
    <p:extLst>
      <p:ext uri="{BB962C8B-B14F-4D97-AF65-F5344CB8AC3E}">
        <p14:creationId xmlns:p14="http://schemas.microsoft.com/office/powerpoint/2010/main" val="199177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Diagnostico de enfermagem</a:t>
            </a:r>
            <a:endParaRPr lang="pt-BR" b="1" dirty="0"/>
          </a:p>
        </p:txBody>
      </p:sp>
      <p:sp>
        <p:nvSpPr>
          <p:cNvPr id="3" name="Espaço Reservado para Conteúdo 2"/>
          <p:cNvSpPr>
            <a:spLocks noGrp="1"/>
          </p:cNvSpPr>
          <p:nvPr>
            <p:ph idx="1"/>
          </p:nvPr>
        </p:nvSpPr>
        <p:spPr>
          <a:xfrm>
            <a:off x="579120" y="1779905"/>
            <a:ext cx="11414760" cy="4351338"/>
          </a:xfrm>
        </p:spPr>
        <p:txBody>
          <a:bodyPr>
            <a:noAutofit/>
          </a:bodyPr>
          <a:lstStyle/>
          <a:p>
            <a:r>
              <a:rPr lang="pt-BR" sz="3600" dirty="0"/>
              <a:t>O diagnóstico de enfermagem orienta as intervenções e os resultados dos pacientes, permitindo que o enfermeiro desenvolva o plano de cuidados ao paciente. </a:t>
            </a:r>
            <a:endParaRPr lang="pt-BR" sz="3600" dirty="0" smtClean="0"/>
          </a:p>
          <a:p>
            <a:r>
              <a:rPr lang="pt-BR" sz="3600" dirty="0" smtClean="0"/>
              <a:t>Além </a:t>
            </a:r>
            <a:r>
              <a:rPr lang="pt-BR" sz="3600" dirty="0"/>
              <a:t>disso, os diagnósticos de enfermagem fornecem uma </a:t>
            </a:r>
            <a:r>
              <a:rPr lang="pt-BR" sz="3600" b="1" dirty="0"/>
              <a:t>nomenclatura padronizada </a:t>
            </a:r>
            <a:r>
              <a:rPr lang="pt-BR" sz="3600" dirty="0"/>
              <a:t>para o uso no Prontuário Eletrônico de Saúde, permitindo comunicação clara entre os membros da equipe de cuidados e a coleta de dados para a melhoria contínua no atendimento ao paciente.</a:t>
            </a:r>
          </a:p>
        </p:txBody>
      </p:sp>
    </p:spTree>
    <p:extLst>
      <p:ext uri="{BB962C8B-B14F-4D97-AF65-F5344CB8AC3E}">
        <p14:creationId xmlns:p14="http://schemas.microsoft.com/office/powerpoint/2010/main" val="161137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55955"/>
          </a:xfrm>
        </p:spPr>
        <p:txBody>
          <a:bodyPr>
            <a:normAutofit fontScale="90000"/>
          </a:bodyPr>
          <a:lstStyle/>
          <a:p>
            <a:r>
              <a:rPr lang="pt-BR" b="1" dirty="0"/>
              <a:t>Assistência de Enfermagem - SAE</a:t>
            </a:r>
          </a:p>
        </p:txBody>
      </p:sp>
      <p:sp>
        <p:nvSpPr>
          <p:cNvPr id="3" name="Espaço Reservado para Conteúdo 2"/>
          <p:cNvSpPr>
            <a:spLocks noGrp="1"/>
          </p:cNvSpPr>
          <p:nvPr>
            <p:ph idx="1"/>
          </p:nvPr>
        </p:nvSpPr>
        <p:spPr>
          <a:xfrm>
            <a:off x="198120" y="1203960"/>
            <a:ext cx="11765280" cy="4973003"/>
          </a:xfrm>
        </p:spPr>
        <p:txBody>
          <a:bodyPr>
            <a:normAutofit fontScale="70000" lnSpcReduction="20000"/>
          </a:bodyPr>
          <a:lstStyle/>
          <a:p>
            <a:r>
              <a:rPr lang="pt-BR" b="1" dirty="0" smtClean="0"/>
              <a:t>Alterações </a:t>
            </a:r>
            <a:r>
              <a:rPr lang="pt-BR" b="1" dirty="0"/>
              <a:t>da Eliminação </a:t>
            </a:r>
            <a:r>
              <a:rPr lang="pt-BR" b="1" dirty="0" smtClean="0"/>
              <a:t>Urinária-Principais Diagnósticos de enfermagem: </a:t>
            </a:r>
          </a:p>
          <a:p>
            <a:r>
              <a:rPr lang="pt-BR" dirty="0" smtClean="0"/>
              <a:t>Eliminação </a:t>
            </a:r>
            <a:r>
              <a:rPr lang="pt-BR" dirty="0"/>
              <a:t>Urinária Prejudicada </a:t>
            </a:r>
            <a:endParaRPr lang="pt-BR" dirty="0" smtClean="0"/>
          </a:p>
          <a:p>
            <a:r>
              <a:rPr lang="pt-BR" dirty="0" smtClean="0"/>
              <a:t> </a:t>
            </a:r>
            <a:r>
              <a:rPr lang="pt-BR" dirty="0"/>
              <a:t>Incontinência urinária de </a:t>
            </a:r>
            <a:r>
              <a:rPr lang="pt-BR" dirty="0" smtClean="0"/>
              <a:t>esforço</a:t>
            </a:r>
          </a:p>
          <a:p>
            <a:r>
              <a:rPr lang="pt-BR" dirty="0" smtClean="0"/>
              <a:t> Risco </a:t>
            </a:r>
            <a:r>
              <a:rPr lang="pt-BR" dirty="0"/>
              <a:t>de ou Incontinência urinária de urgência </a:t>
            </a:r>
            <a:endParaRPr lang="pt-BR" dirty="0" smtClean="0"/>
          </a:p>
          <a:p>
            <a:r>
              <a:rPr lang="pt-BR" dirty="0" smtClean="0"/>
              <a:t>Incontinência </a:t>
            </a:r>
            <a:r>
              <a:rPr lang="pt-BR" dirty="0"/>
              <a:t>urinária funcional </a:t>
            </a:r>
            <a:endParaRPr lang="pt-BR" dirty="0" smtClean="0"/>
          </a:p>
          <a:p>
            <a:r>
              <a:rPr lang="pt-BR" dirty="0" smtClean="0"/>
              <a:t>Incontinência </a:t>
            </a:r>
            <a:r>
              <a:rPr lang="pt-BR" dirty="0"/>
              <a:t>urinária por transbordamento </a:t>
            </a:r>
            <a:endParaRPr lang="pt-BR" dirty="0" smtClean="0"/>
          </a:p>
          <a:p>
            <a:r>
              <a:rPr lang="pt-BR" dirty="0" smtClean="0"/>
              <a:t>Retenção </a:t>
            </a:r>
            <a:r>
              <a:rPr lang="pt-BR" dirty="0"/>
              <a:t>urinária </a:t>
            </a:r>
            <a:endParaRPr lang="pt-BR" dirty="0" smtClean="0"/>
          </a:p>
          <a:p>
            <a:r>
              <a:rPr lang="pt-BR" dirty="0" smtClean="0"/>
              <a:t>Volume </a:t>
            </a:r>
            <a:r>
              <a:rPr lang="pt-BR" dirty="0"/>
              <a:t>de Líquidos Deficiente </a:t>
            </a:r>
            <a:endParaRPr lang="pt-BR" dirty="0" smtClean="0"/>
          </a:p>
          <a:p>
            <a:r>
              <a:rPr lang="pt-BR" dirty="0" smtClean="0"/>
              <a:t>Risco </a:t>
            </a:r>
            <a:r>
              <a:rPr lang="pt-BR" dirty="0"/>
              <a:t>de Volume de Líquidos deficiente </a:t>
            </a:r>
            <a:endParaRPr lang="pt-BR" dirty="0" smtClean="0"/>
          </a:p>
          <a:p>
            <a:r>
              <a:rPr lang="pt-BR" dirty="0" smtClean="0"/>
              <a:t>Volume </a:t>
            </a:r>
            <a:r>
              <a:rPr lang="pt-BR" dirty="0"/>
              <a:t>de Líquido Excessivo </a:t>
            </a:r>
            <a:endParaRPr lang="pt-BR" dirty="0" smtClean="0"/>
          </a:p>
          <a:p>
            <a:r>
              <a:rPr lang="pt-BR" dirty="0" smtClean="0"/>
              <a:t>Risco </a:t>
            </a:r>
            <a:r>
              <a:rPr lang="pt-BR" dirty="0"/>
              <a:t>de </a:t>
            </a:r>
            <a:r>
              <a:rPr lang="pt-BR" dirty="0" smtClean="0"/>
              <a:t>infecção</a:t>
            </a:r>
          </a:p>
          <a:p>
            <a:r>
              <a:rPr lang="pt-BR" dirty="0" smtClean="0"/>
              <a:t> Exemplo: </a:t>
            </a:r>
            <a:r>
              <a:rPr lang="pt-BR" dirty="0"/>
              <a:t>Retenção urinária relacionada a inibição do arco-reflexo e evidenciada por distensão vesical e eliminação urinária </a:t>
            </a:r>
            <a:r>
              <a:rPr lang="pt-BR" dirty="0" smtClean="0"/>
              <a:t>ausente</a:t>
            </a:r>
          </a:p>
          <a:p>
            <a:endParaRPr lang="pt-BR" dirty="0"/>
          </a:p>
          <a:p>
            <a:r>
              <a:rPr lang="pt-BR" dirty="0" smtClean="0"/>
              <a:t>(NANDA, 2014)</a:t>
            </a:r>
            <a:endParaRPr lang="pt-BR" dirty="0"/>
          </a:p>
        </p:txBody>
      </p:sp>
    </p:spTree>
    <p:extLst>
      <p:ext uri="{BB962C8B-B14F-4D97-AF65-F5344CB8AC3E}">
        <p14:creationId xmlns:p14="http://schemas.microsoft.com/office/powerpoint/2010/main" val="642969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7157E0-5098-42CB-A28C-E9D035264FCE}"/>
              </a:ext>
            </a:extLst>
          </p:cNvPr>
          <p:cNvSpPr>
            <a:spLocks noGrp="1"/>
          </p:cNvSpPr>
          <p:nvPr>
            <p:ph type="title"/>
          </p:nvPr>
        </p:nvSpPr>
        <p:spPr>
          <a:xfrm>
            <a:off x="182880" y="365126"/>
            <a:ext cx="11856720" cy="863600"/>
          </a:xfrm>
        </p:spPr>
        <p:txBody>
          <a:bodyPr>
            <a:normAutofit fontScale="90000"/>
          </a:bodyPr>
          <a:lstStyle/>
          <a:p>
            <a:r>
              <a:rPr lang="pt-BR" b="1" dirty="0"/>
              <a:t>O diagnóstico de </a:t>
            </a:r>
            <a:r>
              <a:rPr lang="pt-BR" b="1" dirty="0" smtClean="0"/>
              <a:t>enfermagem:  </a:t>
            </a:r>
            <a:r>
              <a:rPr lang="pt-BR" dirty="0" smtClean="0"/>
              <a:t>Eliminação </a:t>
            </a:r>
            <a:r>
              <a:rPr lang="pt-BR" dirty="0"/>
              <a:t>urinária alterada.</a:t>
            </a:r>
            <a:endParaRPr lang="pt-BR" dirty="0"/>
          </a:p>
        </p:txBody>
      </p:sp>
      <p:sp>
        <p:nvSpPr>
          <p:cNvPr id="3" name="Espaço Reservado para Conteúdo 2">
            <a:extLst>
              <a:ext uri="{FF2B5EF4-FFF2-40B4-BE49-F238E27FC236}">
                <a16:creationId xmlns:a16="http://schemas.microsoft.com/office/drawing/2014/main" xmlns="" id="{41A30F38-909E-478B-9AF7-4D963FDB0688}"/>
              </a:ext>
            </a:extLst>
          </p:cNvPr>
          <p:cNvSpPr>
            <a:spLocks noGrp="1"/>
          </p:cNvSpPr>
          <p:nvPr>
            <p:ph idx="1"/>
          </p:nvPr>
        </p:nvSpPr>
        <p:spPr>
          <a:xfrm>
            <a:off x="300038" y="1243013"/>
            <a:ext cx="11609740" cy="5473876"/>
          </a:xfrm>
        </p:spPr>
        <p:txBody>
          <a:bodyPr>
            <a:normAutofit/>
          </a:bodyPr>
          <a:lstStyle/>
          <a:p>
            <a:r>
              <a:rPr lang="pt-BR" sz="3600" dirty="0" smtClean="0"/>
              <a:t>Características </a:t>
            </a:r>
            <a:r>
              <a:rPr lang="pt-BR" sz="3600" dirty="0"/>
              <a:t>Definidoras: </a:t>
            </a:r>
            <a:endParaRPr lang="pt-BR" sz="3600" dirty="0" smtClean="0"/>
          </a:p>
          <a:p>
            <a:r>
              <a:rPr lang="pt-BR" sz="3600" dirty="0" smtClean="0"/>
              <a:t> </a:t>
            </a:r>
            <a:r>
              <a:rPr lang="pt-BR" sz="3600" dirty="0"/>
              <a:t>Disúria; </a:t>
            </a:r>
            <a:endParaRPr lang="pt-BR" sz="3600" dirty="0" smtClean="0"/>
          </a:p>
          <a:p>
            <a:r>
              <a:rPr lang="pt-BR" sz="3600" dirty="0" smtClean="0"/>
              <a:t> </a:t>
            </a:r>
            <a:r>
              <a:rPr lang="pt-BR" sz="3600" dirty="0"/>
              <a:t>Frequência da eliminação urinária aumentada ou diminuída; </a:t>
            </a:r>
            <a:endParaRPr lang="pt-BR" sz="3600" dirty="0" smtClean="0"/>
          </a:p>
          <a:p>
            <a:r>
              <a:rPr lang="pt-BR" sz="3600" dirty="0" smtClean="0"/>
              <a:t> </a:t>
            </a:r>
            <a:r>
              <a:rPr lang="pt-BR" sz="3600" dirty="0"/>
              <a:t>Tenesmo miccional; </a:t>
            </a:r>
            <a:endParaRPr lang="pt-BR" sz="3600" dirty="0" smtClean="0"/>
          </a:p>
          <a:p>
            <a:r>
              <a:rPr lang="pt-BR" sz="3600" dirty="0" smtClean="0"/>
              <a:t> </a:t>
            </a:r>
            <a:r>
              <a:rPr lang="pt-BR" sz="3600" dirty="0"/>
              <a:t>Incontinência; </a:t>
            </a:r>
            <a:endParaRPr lang="pt-BR" sz="3600" dirty="0" smtClean="0"/>
          </a:p>
          <a:p>
            <a:r>
              <a:rPr lang="pt-BR" sz="3600" dirty="0" err="1" smtClean="0"/>
              <a:t>Nictúria</a:t>
            </a:r>
            <a:r>
              <a:rPr lang="pt-BR" sz="3600" dirty="0"/>
              <a:t>; </a:t>
            </a:r>
            <a:endParaRPr lang="pt-BR" sz="3600" dirty="0" smtClean="0"/>
          </a:p>
          <a:p>
            <a:r>
              <a:rPr lang="pt-BR" sz="3600" dirty="0" smtClean="0"/>
              <a:t>Retenção</a:t>
            </a:r>
            <a:r>
              <a:rPr lang="pt-BR" sz="3600" dirty="0"/>
              <a:t>; </a:t>
            </a:r>
            <a:endParaRPr lang="pt-BR" sz="3600" dirty="0" smtClean="0"/>
          </a:p>
          <a:p>
            <a:r>
              <a:rPr lang="pt-BR" sz="3600" dirty="0" smtClean="0"/>
              <a:t>Sensação </a:t>
            </a:r>
            <a:r>
              <a:rPr lang="pt-BR" sz="3600" dirty="0"/>
              <a:t>de urgência para urinar.</a:t>
            </a:r>
          </a:p>
          <a:p>
            <a:endParaRPr lang="pt-BR" sz="3600" dirty="0"/>
          </a:p>
        </p:txBody>
      </p:sp>
    </p:spTree>
    <p:extLst>
      <p:ext uri="{BB962C8B-B14F-4D97-AF65-F5344CB8AC3E}">
        <p14:creationId xmlns:p14="http://schemas.microsoft.com/office/powerpoint/2010/main" val="52531359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TotalTime>
  <Words>3900</Words>
  <Application>Microsoft Office PowerPoint</Application>
  <PresentationFormat>Personalizar</PresentationFormat>
  <Paragraphs>341</Paragraphs>
  <Slides>67</Slides>
  <Notes>1</Notes>
  <HiddenSlides>0</HiddenSlides>
  <MMClips>0</MMClips>
  <ScaleCrop>false</ScaleCrop>
  <HeadingPairs>
    <vt:vector size="4" baseType="variant">
      <vt:variant>
        <vt:lpstr>Tema</vt:lpstr>
      </vt:variant>
      <vt:variant>
        <vt:i4>1</vt:i4>
      </vt:variant>
      <vt:variant>
        <vt:lpstr>Títulos de slides</vt:lpstr>
      </vt:variant>
      <vt:variant>
        <vt:i4>67</vt:i4>
      </vt:variant>
    </vt:vector>
  </HeadingPairs>
  <TitlesOfParts>
    <vt:vector size="68" baseType="lpstr">
      <vt:lpstr>Tema do Office</vt:lpstr>
      <vt:lpstr>Apresentação do PowerPoint</vt:lpstr>
      <vt:lpstr>Objetivos da aula</vt:lpstr>
      <vt:lpstr>Eliminação Urinária Prejudicada  </vt:lpstr>
      <vt:lpstr>Execução da técnica de SVD</vt:lpstr>
      <vt:lpstr>Resolução n°0450/2013 do Conselho Federal de Enfermagem:</vt:lpstr>
      <vt:lpstr>Assistência de Enfermagem - SAE</vt:lpstr>
      <vt:lpstr>Diagnostico de enfermagem</vt:lpstr>
      <vt:lpstr>Assistência de Enfermagem - SAE</vt:lpstr>
      <vt:lpstr>O diagnóstico de enfermagem:  Eliminação urinária alterada.</vt:lpstr>
      <vt:lpstr>Quais são as metas terapêuticas?</vt:lpstr>
      <vt:lpstr>A necessidade de Eliminação</vt:lpstr>
      <vt:lpstr>A necessidade de Eliminação</vt:lpstr>
      <vt:lpstr>Volume urinário</vt:lpstr>
      <vt:lpstr>Características da urina</vt:lpstr>
      <vt:lpstr>Sonda Vesical de demora (SVD)</vt:lpstr>
      <vt:lpstr>Características da urina</vt:lpstr>
      <vt:lpstr>Componentes normais da urina</vt:lpstr>
      <vt:lpstr>Fatores que influenciam a necessidade básica de eliminação:</vt:lpstr>
      <vt:lpstr>Principais Doenças do Sistema Urinário  </vt:lpstr>
      <vt:lpstr>Planejamento</vt:lpstr>
      <vt:lpstr>Prescrição de Enfermagem</vt:lpstr>
      <vt:lpstr>Apresentação do PowerPoint</vt:lpstr>
      <vt:lpstr>TECNICAS NÃO INVASIVAS</vt:lpstr>
      <vt:lpstr>Avaliação da Função Urinária - sinais e sintomas sugestivos de patologia</vt:lpstr>
      <vt:lpstr>Avaliação da Função Urinária - sinais e sintomas sugestivos de patologia</vt:lpstr>
      <vt:lpstr>Avaliação Diagnóstica </vt:lpstr>
      <vt:lpstr>A incontinência urinária</vt:lpstr>
      <vt:lpstr>Fatores de risco para incontinência urinaria</vt:lpstr>
      <vt:lpstr>RETENÇÃO URINÁRIA</vt:lpstr>
      <vt:lpstr>Características da bexiga</vt:lpstr>
      <vt:lpstr>Etiologia- As principais causas de retenção urinária</vt:lpstr>
      <vt:lpstr>Apresentação do PowerPoint</vt:lpstr>
      <vt:lpstr>Apresentação do PowerPoint</vt:lpstr>
      <vt:lpstr>Apresentação do PowerPoint</vt:lpstr>
      <vt:lpstr>Apresentação do PowerPoint</vt:lpstr>
      <vt:lpstr>Apresentação do PowerPoint</vt:lpstr>
      <vt:lpstr>Apresentação do PowerPoint</vt:lpstr>
      <vt:lpstr>Princípios básicos-Etapas de planejamento</vt:lpstr>
      <vt:lpstr>Sonda Vesical de Alivio (SVA)</vt:lpstr>
      <vt:lpstr>Apresentação do PowerPoint</vt:lpstr>
      <vt:lpstr>Etapas do procedimento em pacientes do sexo masculino </vt:lpstr>
      <vt:lpstr>Etapas do procedimento em pacientes do sexo masculino</vt:lpstr>
      <vt:lpstr>Etapas do procedimento em pacientes do sexo masculino</vt:lpstr>
      <vt:lpstr>Etapas do procedimento em pacientes do sexo masculino</vt:lpstr>
      <vt:lpstr>Apresentação do PowerPoint</vt:lpstr>
      <vt:lpstr>Etapas do procedimento em pacientes do sexo masculino</vt:lpstr>
      <vt:lpstr>Etapas do procedimento em pacientes do sexo masculino</vt:lpstr>
      <vt:lpstr>Apresentação do PowerPoint</vt:lpstr>
      <vt:lpstr>Etapas do procedimento em pacientes do sexo feminino</vt:lpstr>
      <vt:lpstr>Etapas do procedimento em pacientes do sexo feminino</vt:lpstr>
      <vt:lpstr>Etapas do procedimento em pacientes do sexo feminino</vt:lpstr>
      <vt:lpstr>Apresentação do PowerPoint</vt:lpstr>
      <vt:lpstr>Etapas do procedimento em pacientes do sexo feminino</vt:lpstr>
      <vt:lpstr>Etapas do procedimento em pacientes do sexo feminino</vt:lpstr>
      <vt:lpstr>Avaliação de Enfermagem</vt:lpstr>
      <vt:lpstr>Remoção da sonda</vt:lpstr>
      <vt:lpstr>Cuidados de enfermagem com a SVD</vt:lpstr>
      <vt:lpstr>Cuidados de enfermagem com a SVD</vt:lpstr>
      <vt:lpstr>Cuidados de enfermagem com a SVD</vt:lpstr>
      <vt:lpstr>Remoção da sonda</vt:lpstr>
      <vt:lpstr>Remoção da sonda</vt:lpstr>
      <vt:lpstr>Complicações do CVD</vt:lpstr>
      <vt:lpstr>Complicações do CVD</vt:lpstr>
      <vt:lpstr>Coleta de urina para exames:</vt:lpstr>
      <vt:lpstr>Dispositivos</vt:lpstr>
      <vt:lpstr>Apresentação do PowerPoint</vt:lpstr>
      <vt:lpstr>Referências Bibliográficas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necessidade de Eliminação</dc:title>
  <dc:creator>iolanda ruthes silveira</dc:creator>
  <cp:lastModifiedBy>User</cp:lastModifiedBy>
  <cp:revision>67</cp:revision>
  <dcterms:created xsi:type="dcterms:W3CDTF">2019-07-22T23:48:10Z</dcterms:created>
  <dcterms:modified xsi:type="dcterms:W3CDTF">2019-08-04T18:23:55Z</dcterms:modified>
</cp:coreProperties>
</file>