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256" r:id="rId2"/>
    <p:sldId id="257" r:id="rId3"/>
    <p:sldId id="306" r:id="rId4"/>
    <p:sldId id="308" r:id="rId5"/>
    <p:sldId id="309" r:id="rId6"/>
    <p:sldId id="264" r:id="rId7"/>
    <p:sldId id="263" r:id="rId8"/>
    <p:sldId id="274" r:id="rId9"/>
    <p:sldId id="266" r:id="rId10"/>
    <p:sldId id="271" r:id="rId11"/>
    <p:sldId id="265" r:id="rId12"/>
    <p:sldId id="272" r:id="rId13"/>
    <p:sldId id="273" r:id="rId14"/>
    <p:sldId id="259" r:id="rId15"/>
    <p:sldId id="279" r:id="rId16"/>
    <p:sldId id="278" r:id="rId17"/>
    <p:sldId id="311" r:id="rId18"/>
    <p:sldId id="258" r:id="rId19"/>
    <p:sldId id="312" r:id="rId20"/>
    <p:sldId id="282" r:id="rId21"/>
    <p:sldId id="284" r:id="rId22"/>
    <p:sldId id="283" r:id="rId23"/>
    <p:sldId id="260" r:id="rId24"/>
    <p:sldId id="313" r:id="rId25"/>
    <p:sldId id="262" r:id="rId26"/>
    <p:sldId id="261" r:id="rId27"/>
    <p:sldId id="285" r:id="rId28"/>
    <p:sldId id="286" r:id="rId29"/>
    <p:sldId id="288" r:id="rId30"/>
    <p:sldId id="287" r:id="rId31"/>
    <p:sldId id="290" r:id="rId32"/>
    <p:sldId id="289" r:id="rId33"/>
    <p:sldId id="291" r:id="rId34"/>
    <p:sldId id="293" r:id="rId35"/>
    <p:sldId id="292" r:id="rId36"/>
    <p:sldId id="314" r:id="rId3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74B7D7-A42A-4DE1-BB61-B27BD460BE01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3A15B644-F2EF-4D65-B849-CEE658F313A9}">
      <dgm:prSet phldrT="[Texto]" custT="1"/>
      <dgm:spPr/>
      <dgm:t>
        <a:bodyPr/>
        <a:lstStyle/>
        <a:p>
          <a:r>
            <a:rPr lang="pt-BR" sz="2000" b="1" dirty="0" smtClean="0"/>
            <a:t>Empregados</a:t>
          </a:r>
        </a:p>
        <a:p>
          <a:r>
            <a:rPr lang="pt-BR" sz="2000" b="1" dirty="0" smtClean="0"/>
            <a:t> Centrais Sindicais</a:t>
          </a:r>
          <a:endParaRPr lang="pt-BR" sz="2000" b="1" dirty="0"/>
        </a:p>
      </dgm:t>
    </dgm:pt>
    <dgm:pt modelId="{A3A2A068-4097-4B33-B934-DCE3A860FB0A}" type="parTrans" cxnId="{2D45FA96-5937-40D1-8F61-A664C0B2B852}">
      <dgm:prSet/>
      <dgm:spPr/>
      <dgm:t>
        <a:bodyPr/>
        <a:lstStyle/>
        <a:p>
          <a:endParaRPr lang="pt-BR"/>
        </a:p>
      </dgm:t>
    </dgm:pt>
    <dgm:pt modelId="{D375CAD9-7F2D-45D0-B1F6-45B97B286464}" type="sibTrans" cxnId="{2D45FA96-5937-40D1-8F61-A664C0B2B852}">
      <dgm:prSet/>
      <dgm:spPr/>
      <dgm:t>
        <a:bodyPr/>
        <a:lstStyle/>
        <a:p>
          <a:endParaRPr lang="pt-BR"/>
        </a:p>
      </dgm:t>
    </dgm:pt>
    <dgm:pt modelId="{AD7E4101-A985-4AAE-8D43-22EC0E2C39F1}">
      <dgm:prSet phldrT="[Texto]" custT="1"/>
      <dgm:spPr/>
      <dgm:t>
        <a:bodyPr/>
        <a:lstStyle/>
        <a:p>
          <a:r>
            <a:rPr lang="pt-BR" sz="2000" b="1" dirty="0" smtClean="0"/>
            <a:t>Estado</a:t>
          </a:r>
        </a:p>
        <a:p>
          <a:r>
            <a:rPr lang="pt-BR" sz="2000" b="1" dirty="0" smtClean="0"/>
            <a:t> </a:t>
          </a:r>
          <a:r>
            <a:rPr lang="pt-BR" sz="2000" b="1" dirty="0" err="1" smtClean="0"/>
            <a:t>Fundacentro</a:t>
          </a:r>
          <a:r>
            <a:rPr lang="pt-BR" sz="2000" b="1" dirty="0" smtClean="0"/>
            <a:t> </a:t>
          </a:r>
          <a:endParaRPr lang="pt-BR" sz="2000" b="1" dirty="0"/>
        </a:p>
      </dgm:t>
    </dgm:pt>
    <dgm:pt modelId="{D03AD09A-5C2A-408A-944F-16C2B15BE418}" type="parTrans" cxnId="{8228E137-11C9-4385-B635-D194E0BFEE22}">
      <dgm:prSet/>
      <dgm:spPr/>
      <dgm:t>
        <a:bodyPr/>
        <a:lstStyle/>
        <a:p>
          <a:endParaRPr lang="pt-BR"/>
        </a:p>
      </dgm:t>
    </dgm:pt>
    <dgm:pt modelId="{DB5D76A9-E7D3-4AEC-ABDC-83ED3C310492}" type="sibTrans" cxnId="{8228E137-11C9-4385-B635-D194E0BFEE22}">
      <dgm:prSet/>
      <dgm:spPr/>
      <dgm:t>
        <a:bodyPr/>
        <a:lstStyle/>
        <a:p>
          <a:endParaRPr lang="pt-BR"/>
        </a:p>
      </dgm:t>
    </dgm:pt>
    <dgm:pt modelId="{A84D7FEA-1243-42F8-92B6-2214D43CA9C9}">
      <dgm:prSet phldrT="[Texto]" custT="1"/>
      <dgm:spPr/>
      <dgm:t>
        <a:bodyPr/>
        <a:lstStyle/>
        <a:p>
          <a:r>
            <a:rPr lang="pt-BR" sz="1900" b="1" dirty="0" smtClean="0"/>
            <a:t>Empregadores</a:t>
          </a:r>
        </a:p>
        <a:p>
          <a:r>
            <a:rPr lang="pt-BR" sz="1900" b="1" dirty="0" smtClean="0"/>
            <a:t>Confederações</a:t>
          </a:r>
          <a:endParaRPr lang="pt-BR" sz="1900" b="1" dirty="0"/>
        </a:p>
      </dgm:t>
    </dgm:pt>
    <dgm:pt modelId="{83B3FB29-9347-4CB9-8924-A52ED67DF011}" type="parTrans" cxnId="{D1AADD55-EDBB-45B0-B46B-7BF647DDAED1}">
      <dgm:prSet/>
      <dgm:spPr/>
      <dgm:t>
        <a:bodyPr/>
        <a:lstStyle/>
        <a:p>
          <a:endParaRPr lang="pt-BR"/>
        </a:p>
      </dgm:t>
    </dgm:pt>
    <dgm:pt modelId="{BC062CAC-4EBF-42EB-B119-126F7424EC0C}" type="sibTrans" cxnId="{D1AADD55-EDBB-45B0-B46B-7BF647DDAED1}">
      <dgm:prSet/>
      <dgm:spPr/>
      <dgm:t>
        <a:bodyPr/>
        <a:lstStyle/>
        <a:p>
          <a:endParaRPr lang="pt-BR"/>
        </a:p>
      </dgm:t>
    </dgm:pt>
    <dgm:pt modelId="{490BD810-34D6-4022-A8CE-17C77C2354C2}" type="pres">
      <dgm:prSet presAssocID="{2474B7D7-A42A-4DE1-BB61-B27BD460BE01}" presName="compositeShape" presStyleCnt="0">
        <dgm:presLayoutVars>
          <dgm:chMax val="7"/>
          <dgm:dir/>
          <dgm:resizeHandles val="exact"/>
        </dgm:presLayoutVars>
      </dgm:prSet>
      <dgm:spPr/>
    </dgm:pt>
    <dgm:pt modelId="{DE575A69-A90F-460D-86D4-6D20CA42801E}" type="pres">
      <dgm:prSet presAssocID="{3A15B644-F2EF-4D65-B849-CEE658F313A9}" presName="circ1" presStyleLbl="vennNode1" presStyleIdx="0" presStyleCnt="3"/>
      <dgm:spPr/>
      <dgm:t>
        <a:bodyPr/>
        <a:lstStyle/>
        <a:p>
          <a:endParaRPr lang="pt-BR"/>
        </a:p>
      </dgm:t>
    </dgm:pt>
    <dgm:pt modelId="{8E6A4CEF-F555-4E1F-985D-5AE8EF0B6F5B}" type="pres">
      <dgm:prSet presAssocID="{3A15B644-F2EF-4D65-B849-CEE658F313A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4DC7825-2FC8-4959-96B4-C98CDE679E62}" type="pres">
      <dgm:prSet presAssocID="{AD7E4101-A985-4AAE-8D43-22EC0E2C39F1}" presName="circ2" presStyleLbl="vennNode1" presStyleIdx="1" presStyleCnt="3"/>
      <dgm:spPr/>
      <dgm:t>
        <a:bodyPr/>
        <a:lstStyle/>
        <a:p>
          <a:endParaRPr lang="pt-BR"/>
        </a:p>
      </dgm:t>
    </dgm:pt>
    <dgm:pt modelId="{C1B863D5-74EE-41EC-96B8-987B5B6194AF}" type="pres">
      <dgm:prSet presAssocID="{AD7E4101-A985-4AAE-8D43-22EC0E2C39F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507965D-7A79-430A-AD0C-BFBC27882AEA}" type="pres">
      <dgm:prSet presAssocID="{A84D7FEA-1243-42F8-92B6-2214D43CA9C9}" presName="circ3" presStyleLbl="vennNode1" presStyleIdx="2" presStyleCnt="3"/>
      <dgm:spPr/>
      <dgm:t>
        <a:bodyPr/>
        <a:lstStyle/>
        <a:p>
          <a:endParaRPr lang="pt-BR"/>
        </a:p>
      </dgm:t>
    </dgm:pt>
    <dgm:pt modelId="{31084688-E4FB-4A9A-8A5A-C06BD6E992FE}" type="pres">
      <dgm:prSet presAssocID="{A84D7FEA-1243-42F8-92B6-2214D43CA9C9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E9114F26-8767-4EB0-9D4F-08E17349AA6B}" type="presOf" srcId="{2474B7D7-A42A-4DE1-BB61-B27BD460BE01}" destId="{490BD810-34D6-4022-A8CE-17C77C2354C2}" srcOrd="0" destOrd="0" presId="urn:microsoft.com/office/officeart/2005/8/layout/venn1"/>
    <dgm:cxn modelId="{8228E137-11C9-4385-B635-D194E0BFEE22}" srcId="{2474B7D7-A42A-4DE1-BB61-B27BD460BE01}" destId="{AD7E4101-A985-4AAE-8D43-22EC0E2C39F1}" srcOrd="1" destOrd="0" parTransId="{D03AD09A-5C2A-408A-944F-16C2B15BE418}" sibTransId="{DB5D76A9-E7D3-4AEC-ABDC-83ED3C310492}"/>
    <dgm:cxn modelId="{F417D829-11C8-4196-8F73-068BE99EC5C7}" type="presOf" srcId="{3A15B644-F2EF-4D65-B849-CEE658F313A9}" destId="{8E6A4CEF-F555-4E1F-985D-5AE8EF0B6F5B}" srcOrd="1" destOrd="0" presId="urn:microsoft.com/office/officeart/2005/8/layout/venn1"/>
    <dgm:cxn modelId="{DF8AFD3F-3071-4FC5-8991-DD8BA75E9C4B}" type="presOf" srcId="{A84D7FEA-1243-42F8-92B6-2214D43CA9C9}" destId="{D507965D-7A79-430A-AD0C-BFBC27882AEA}" srcOrd="0" destOrd="0" presId="urn:microsoft.com/office/officeart/2005/8/layout/venn1"/>
    <dgm:cxn modelId="{509FB16C-2FC5-4ECB-B060-A6F167493FE0}" type="presOf" srcId="{A84D7FEA-1243-42F8-92B6-2214D43CA9C9}" destId="{31084688-E4FB-4A9A-8A5A-C06BD6E992FE}" srcOrd="1" destOrd="0" presId="urn:microsoft.com/office/officeart/2005/8/layout/venn1"/>
    <dgm:cxn modelId="{D1AADD55-EDBB-45B0-B46B-7BF647DDAED1}" srcId="{2474B7D7-A42A-4DE1-BB61-B27BD460BE01}" destId="{A84D7FEA-1243-42F8-92B6-2214D43CA9C9}" srcOrd="2" destOrd="0" parTransId="{83B3FB29-9347-4CB9-8924-A52ED67DF011}" sibTransId="{BC062CAC-4EBF-42EB-B119-126F7424EC0C}"/>
    <dgm:cxn modelId="{A6A964C0-1B84-49C4-A0F8-A75FEF5236E3}" type="presOf" srcId="{AD7E4101-A985-4AAE-8D43-22EC0E2C39F1}" destId="{C1B863D5-74EE-41EC-96B8-987B5B6194AF}" srcOrd="1" destOrd="0" presId="urn:microsoft.com/office/officeart/2005/8/layout/venn1"/>
    <dgm:cxn modelId="{2D45FA96-5937-40D1-8F61-A664C0B2B852}" srcId="{2474B7D7-A42A-4DE1-BB61-B27BD460BE01}" destId="{3A15B644-F2EF-4D65-B849-CEE658F313A9}" srcOrd="0" destOrd="0" parTransId="{A3A2A068-4097-4B33-B934-DCE3A860FB0A}" sibTransId="{D375CAD9-7F2D-45D0-B1F6-45B97B286464}"/>
    <dgm:cxn modelId="{FA836695-B90C-4218-99D1-6DF349E5BDCA}" type="presOf" srcId="{3A15B644-F2EF-4D65-B849-CEE658F313A9}" destId="{DE575A69-A90F-460D-86D4-6D20CA42801E}" srcOrd="0" destOrd="0" presId="urn:microsoft.com/office/officeart/2005/8/layout/venn1"/>
    <dgm:cxn modelId="{3F234937-4953-4548-9890-86AFCE915623}" type="presOf" srcId="{AD7E4101-A985-4AAE-8D43-22EC0E2C39F1}" destId="{E4DC7825-2FC8-4959-96B4-C98CDE679E62}" srcOrd="0" destOrd="0" presId="urn:microsoft.com/office/officeart/2005/8/layout/venn1"/>
    <dgm:cxn modelId="{AF566C17-9167-4D17-B7D1-8D642D083C52}" type="presParOf" srcId="{490BD810-34D6-4022-A8CE-17C77C2354C2}" destId="{DE575A69-A90F-460D-86D4-6D20CA42801E}" srcOrd="0" destOrd="0" presId="urn:microsoft.com/office/officeart/2005/8/layout/venn1"/>
    <dgm:cxn modelId="{4AA48267-A8D9-4FCE-8462-ED42FFB4A8AA}" type="presParOf" srcId="{490BD810-34D6-4022-A8CE-17C77C2354C2}" destId="{8E6A4CEF-F555-4E1F-985D-5AE8EF0B6F5B}" srcOrd="1" destOrd="0" presId="urn:microsoft.com/office/officeart/2005/8/layout/venn1"/>
    <dgm:cxn modelId="{EAF40995-0581-40D8-86AF-57AB73220E60}" type="presParOf" srcId="{490BD810-34D6-4022-A8CE-17C77C2354C2}" destId="{E4DC7825-2FC8-4959-96B4-C98CDE679E62}" srcOrd="2" destOrd="0" presId="urn:microsoft.com/office/officeart/2005/8/layout/venn1"/>
    <dgm:cxn modelId="{EAFF016E-06B4-44B7-8DEA-A1210161D5BF}" type="presParOf" srcId="{490BD810-34D6-4022-A8CE-17C77C2354C2}" destId="{C1B863D5-74EE-41EC-96B8-987B5B6194AF}" srcOrd="3" destOrd="0" presId="urn:microsoft.com/office/officeart/2005/8/layout/venn1"/>
    <dgm:cxn modelId="{77CDEE43-8C3A-4F0C-913E-B04FEA036B0A}" type="presParOf" srcId="{490BD810-34D6-4022-A8CE-17C77C2354C2}" destId="{D507965D-7A79-430A-AD0C-BFBC27882AEA}" srcOrd="4" destOrd="0" presId="urn:microsoft.com/office/officeart/2005/8/layout/venn1"/>
    <dgm:cxn modelId="{B76546DB-ED2A-4DB5-92B4-661405B5BB2D}" type="presParOf" srcId="{490BD810-34D6-4022-A8CE-17C77C2354C2}" destId="{31084688-E4FB-4A9A-8A5A-C06BD6E992FE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809FDA-8E61-4C01-B0B4-CE13B581D6CB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80C7C363-5D21-4911-9A4F-A002DDFEE17E}">
      <dgm:prSet phldrT="[Texto]"/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PARALIZAÇÃO </a:t>
          </a:r>
          <a:endParaRPr lang="pt-BR" b="1" dirty="0">
            <a:solidFill>
              <a:schemeClr val="tx1"/>
            </a:solidFill>
          </a:endParaRPr>
        </a:p>
      </dgm:t>
    </dgm:pt>
    <dgm:pt modelId="{BBEFC0E0-A6FE-4654-B4FF-38F3C9F6BC57}" type="parTrans" cxnId="{EC09B248-D78D-4D98-815C-336B90A3AF0E}">
      <dgm:prSet/>
      <dgm:spPr/>
      <dgm:t>
        <a:bodyPr/>
        <a:lstStyle/>
        <a:p>
          <a:endParaRPr lang="pt-BR"/>
        </a:p>
      </dgm:t>
    </dgm:pt>
    <dgm:pt modelId="{0E1C9509-4F89-4FE7-9CF0-7A23EDD4D86A}" type="sibTrans" cxnId="{EC09B248-D78D-4D98-815C-336B90A3AF0E}">
      <dgm:prSet/>
      <dgm:spPr/>
      <dgm:t>
        <a:bodyPr/>
        <a:lstStyle/>
        <a:p>
          <a:endParaRPr lang="pt-BR"/>
        </a:p>
      </dgm:t>
    </dgm:pt>
    <dgm:pt modelId="{80F2DCDF-1AE7-4C89-8A0C-7A3FC7EFFA6A}">
      <dgm:prSet phldrT="[Texto]"/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INTERDIÇÃO </a:t>
          </a:r>
          <a:endParaRPr lang="pt-BR" b="1" dirty="0">
            <a:solidFill>
              <a:schemeClr val="tx1"/>
            </a:solidFill>
          </a:endParaRPr>
        </a:p>
      </dgm:t>
    </dgm:pt>
    <dgm:pt modelId="{3EE472EC-868E-45AB-AAD1-82E876A4DEBA}" type="parTrans" cxnId="{3B26CF14-D0DE-45D2-AEE5-997388EE1F26}">
      <dgm:prSet/>
      <dgm:spPr/>
      <dgm:t>
        <a:bodyPr/>
        <a:lstStyle/>
        <a:p>
          <a:endParaRPr lang="pt-BR" b="1">
            <a:solidFill>
              <a:schemeClr val="tx1"/>
            </a:solidFill>
          </a:endParaRPr>
        </a:p>
      </dgm:t>
    </dgm:pt>
    <dgm:pt modelId="{279BFB45-EA2B-4025-95D4-7A3357800213}" type="sibTrans" cxnId="{3B26CF14-D0DE-45D2-AEE5-997388EE1F26}">
      <dgm:prSet/>
      <dgm:spPr/>
      <dgm:t>
        <a:bodyPr/>
        <a:lstStyle/>
        <a:p>
          <a:endParaRPr lang="pt-BR"/>
        </a:p>
      </dgm:t>
    </dgm:pt>
    <dgm:pt modelId="{DC08434C-56E3-4D2F-9A27-407401DEE577}">
      <dgm:prSet phldrT="[Texto]"/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MÁQUINA</a:t>
          </a:r>
          <a:endParaRPr lang="pt-BR" b="1" dirty="0">
            <a:solidFill>
              <a:schemeClr val="tx1"/>
            </a:solidFill>
          </a:endParaRPr>
        </a:p>
      </dgm:t>
    </dgm:pt>
    <dgm:pt modelId="{A022DF5C-B166-4C6D-9F77-81727E8CE61A}" type="parTrans" cxnId="{0574CC32-EEA5-421C-96C7-3255006D5A30}">
      <dgm:prSet/>
      <dgm:spPr/>
      <dgm:t>
        <a:bodyPr/>
        <a:lstStyle/>
        <a:p>
          <a:endParaRPr lang="pt-BR" b="1">
            <a:solidFill>
              <a:schemeClr val="tx1"/>
            </a:solidFill>
          </a:endParaRPr>
        </a:p>
      </dgm:t>
    </dgm:pt>
    <dgm:pt modelId="{E13E1A1C-B2B5-4CA4-A767-56673816430A}" type="sibTrans" cxnId="{0574CC32-EEA5-421C-96C7-3255006D5A30}">
      <dgm:prSet/>
      <dgm:spPr/>
      <dgm:t>
        <a:bodyPr/>
        <a:lstStyle/>
        <a:p>
          <a:endParaRPr lang="pt-BR"/>
        </a:p>
      </dgm:t>
    </dgm:pt>
    <dgm:pt modelId="{81B7F50A-D9A2-4941-B50B-69829B6F527B}">
      <dgm:prSet phldrT="[Texto]"/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SETOR</a:t>
          </a:r>
          <a:endParaRPr lang="pt-BR" b="1" dirty="0">
            <a:solidFill>
              <a:schemeClr val="tx1"/>
            </a:solidFill>
          </a:endParaRPr>
        </a:p>
      </dgm:t>
    </dgm:pt>
    <dgm:pt modelId="{7C8D7726-19A1-4D1A-AF22-83AF53BB8036}" type="parTrans" cxnId="{669E4D82-AEC5-4D19-849D-E47B61503616}">
      <dgm:prSet/>
      <dgm:spPr/>
      <dgm:t>
        <a:bodyPr/>
        <a:lstStyle/>
        <a:p>
          <a:endParaRPr lang="pt-BR" b="1">
            <a:solidFill>
              <a:schemeClr val="tx1"/>
            </a:solidFill>
          </a:endParaRPr>
        </a:p>
      </dgm:t>
    </dgm:pt>
    <dgm:pt modelId="{35FCBF5C-386E-4E8E-B066-BCE41A271B1B}" type="sibTrans" cxnId="{669E4D82-AEC5-4D19-849D-E47B61503616}">
      <dgm:prSet/>
      <dgm:spPr/>
      <dgm:t>
        <a:bodyPr/>
        <a:lstStyle/>
        <a:p>
          <a:endParaRPr lang="pt-BR"/>
        </a:p>
      </dgm:t>
    </dgm:pt>
    <dgm:pt modelId="{1665DD74-7A76-4FB0-BE1B-738BC3B56A1C}">
      <dgm:prSet phldrT="[Texto]"/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EMBARGO </a:t>
          </a:r>
          <a:endParaRPr lang="pt-BR" b="1" dirty="0">
            <a:solidFill>
              <a:schemeClr val="tx1"/>
            </a:solidFill>
          </a:endParaRPr>
        </a:p>
      </dgm:t>
    </dgm:pt>
    <dgm:pt modelId="{B5519E44-E765-4152-AF9B-B1CA7DE7DEF8}" type="parTrans" cxnId="{0CE9741D-50DF-40F2-A8F7-8AA2DA5A1B55}">
      <dgm:prSet/>
      <dgm:spPr/>
      <dgm:t>
        <a:bodyPr/>
        <a:lstStyle/>
        <a:p>
          <a:endParaRPr lang="pt-BR" b="1">
            <a:solidFill>
              <a:schemeClr val="tx1"/>
            </a:solidFill>
          </a:endParaRPr>
        </a:p>
      </dgm:t>
    </dgm:pt>
    <dgm:pt modelId="{7F99D75E-E703-4B64-9DA1-95F28F926238}" type="sibTrans" cxnId="{0CE9741D-50DF-40F2-A8F7-8AA2DA5A1B55}">
      <dgm:prSet/>
      <dgm:spPr/>
      <dgm:t>
        <a:bodyPr/>
        <a:lstStyle/>
        <a:p>
          <a:endParaRPr lang="pt-BR"/>
        </a:p>
      </dgm:t>
    </dgm:pt>
    <dgm:pt modelId="{1CBAB9CB-5CA9-41D1-A490-FD86291EDBE2}">
      <dgm:prSet phldrT="[Texto]"/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OBRA</a:t>
          </a:r>
          <a:endParaRPr lang="pt-BR" b="1" dirty="0">
            <a:solidFill>
              <a:schemeClr val="tx1"/>
            </a:solidFill>
          </a:endParaRPr>
        </a:p>
      </dgm:t>
    </dgm:pt>
    <dgm:pt modelId="{6A08A0A6-7A44-4998-A27F-00E3689F783F}" type="parTrans" cxnId="{0147C8D8-290B-46DE-A27D-A5439CF05CAA}">
      <dgm:prSet/>
      <dgm:spPr/>
      <dgm:t>
        <a:bodyPr/>
        <a:lstStyle/>
        <a:p>
          <a:endParaRPr lang="pt-BR" b="1">
            <a:solidFill>
              <a:schemeClr val="tx1"/>
            </a:solidFill>
          </a:endParaRPr>
        </a:p>
      </dgm:t>
    </dgm:pt>
    <dgm:pt modelId="{B3E489AD-932F-4793-BDCE-7D0EC428127F}" type="sibTrans" cxnId="{0147C8D8-290B-46DE-A27D-A5439CF05CAA}">
      <dgm:prSet/>
      <dgm:spPr/>
      <dgm:t>
        <a:bodyPr/>
        <a:lstStyle/>
        <a:p>
          <a:endParaRPr lang="pt-BR"/>
        </a:p>
      </dgm:t>
    </dgm:pt>
    <dgm:pt modelId="{4FD5AE2C-CD8B-4173-B395-7ED647326633}">
      <dgm:prSet/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EQUIPAMENTO</a:t>
          </a:r>
          <a:endParaRPr lang="pt-BR" b="1" dirty="0">
            <a:solidFill>
              <a:schemeClr val="tx1"/>
            </a:solidFill>
          </a:endParaRPr>
        </a:p>
      </dgm:t>
    </dgm:pt>
    <dgm:pt modelId="{626C5616-597A-4E82-A592-53AD723B0FAC}" type="parTrans" cxnId="{6F533D22-7D9E-4BC2-A5C6-A824CBD7EC80}">
      <dgm:prSet/>
      <dgm:spPr/>
      <dgm:t>
        <a:bodyPr/>
        <a:lstStyle/>
        <a:p>
          <a:endParaRPr lang="pt-BR" b="1">
            <a:solidFill>
              <a:schemeClr val="tx1"/>
            </a:solidFill>
          </a:endParaRPr>
        </a:p>
      </dgm:t>
    </dgm:pt>
    <dgm:pt modelId="{FA843F99-42F1-4285-8FCA-0DB5CFC01F93}" type="sibTrans" cxnId="{6F533D22-7D9E-4BC2-A5C6-A824CBD7EC80}">
      <dgm:prSet/>
      <dgm:spPr/>
      <dgm:t>
        <a:bodyPr/>
        <a:lstStyle/>
        <a:p>
          <a:endParaRPr lang="pt-BR"/>
        </a:p>
      </dgm:t>
    </dgm:pt>
    <dgm:pt modelId="{435B3CB8-DF76-4A70-95CA-81EF50505F8C}" type="pres">
      <dgm:prSet presAssocID="{DF809FDA-8E61-4C01-B0B4-CE13B581D6C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6F694FAB-2F01-49A9-B4F1-293E13C84021}" type="pres">
      <dgm:prSet presAssocID="{80C7C363-5D21-4911-9A4F-A002DDFEE17E}" presName="root1" presStyleCnt="0"/>
      <dgm:spPr/>
    </dgm:pt>
    <dgm:pt modelId="{B80E3404-1D53-4E89-9F05-98524FFF5737}" type="pres">
      <dgm:prSet presAssocID="{80C7C363-5D21-4911-9A4F-A002DDFEE17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5188E3D-95D9-40A5-8C89-B26FDCD5AA04}" type="pres">
      <dgm:prSet presAssocID="{80C7C363-5D21-4911-9A4F-A002DDFEE17E}" presName="level2hierChild" presStyleCnt="0"/>
      <dgm:spPr/>
    </dgm:pt>
    <dgm:pt modelId="{0C25ADE2-FBD5-4F05-AAF4-15430BE19339}" type="pres">
      <dgm:prSet presAssocID="{3EE472EC-868E-45AB-AAD1-82E876A4DEBA}" presName="conn2-1" presStyleLbl="parChTrans1D2" presStyleIdx="0" presStyleCnt="2"/>
      <dgm:spPr/>
      <dgm:t>
        <a:bodyPr/>
        <a:lstStyle/>
        <a:p>
          <a:endParaRPr lang="pt-BR"/>
        </a:p>
      </dgm:t>
    </dgm:pt>
    <dgm:pt modelId="{893E48F1-711F-40F8-A404-6C781B01D861}" type="pres">
      <dgm:prSet presAssocID="{3EE472EC-868E-45AB-AAD1-82E876A4DEBA}" presName="connTx" presStyleLbl="parChTrans1D2" presStyleIdx="0" presStyleCnt="2"/>
      <dgm:spPr/>
      <dgm:t>
        <a:bodyPr/>
        <a:lstStyle/>
        <a:p>
          <a:endParaRPr lang="pt-BR"/>
        </a:p>
      </dgm:t>
    </dgm:pt>
    <dgm:pt modelId="{8B32D55F-3292-4B14-A134-872C0D03C7B8}" type="pres">
      <dgm:prSet presAssocID="{80F2DCDF-1AE7-4C89-8A0C-7A3FC7EFFA6A}" presName="root2" presStyleCnt="0"/>
      <dgm:spPr/>
    </dgm:pt>
    <dgm:pt modelId="{FFAC05DB-F7EE-49F2-8ED7-5C3AB39DD35E}" type="pres">
      <dgm:prSet presAssocID="{80F2DCDF-1AE7-4C89-8A0C-7A3FC7EFFA6A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2E3348D-B9ED-4B8A-8F12-677A0F02C06E}" type="pres">
      <dgm:prSet presAssocID="{80F2DCDF-1AE7-4C89-8A0C-7A3FC7EFFA6A}" presName="level3hierChild" presStyleCnt="0"/>
      <dgm:spPr/>
    </dgm:pt>
    <dgm:pt modelId="{7646FB0B-9664-4526-A2F8-22575C42BEB6}" type="pres">
      <dgm:prSet presAssocID="{A022DF5C-B166-4C6D-9F77-81727E8CE61A}" presName="conn2-1" presStyleLbl="parChTrans1D3" presStyleIdx="0" presStyleCnt="4"/>
      <dgm:spPr/>
      <dgm:t>
        <a:bodyPr/>
        <a:lstStyle/>
        <a:p>
          <a:endParaRPr lang="pt-BR"/>
        </a:p>
      </dgm:t>
    </dgm:pt>
    <dgm:pt modelId="{5A9B0A5A-9F6E-47B3-8C39-701DB8DF16A6}" type="pres">
      <dgm:prSet presAssocID="{A022DF5C-B166-4C6D-9F77-81727E8CE61A}" presName="connTx" presStyleLbl="parChTrans1D3" presStyleIdx="0" presStyleCnt="4"/>
      <dgm:spPr/>
      <dgm:t>
        <a:bodyPr/>
        <a:lstStyle/>
        <a:p>
          <a:endParaRPr lang="pt-BR"/>
        </a:p>
      </dgm:t>
    </dgm:pt>
    <dgm:pt modelId="{C5C8B538-8108-4EEA-8713-0D4781FBAFD3}" type="pres">
      <dgm:prSet presAssocID="{DC08434C-56E3-4D2F-9A27-407401DEE577}" presName="root2" presStyleCnt="0"/>
      <dgm:spPr/>
    </dgm:pt>
    <dgm:pt modelId="{811AE2D6-6700-4042-98EE-179838036B2C}" type="pres">
      <dgm:prSet presAssocID="{DC08434C-56E3-4D2F-9A27-407401DEE577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98424BB-FFF1-4E78-9EF7-038646C0258D}" type="pres">
      <dgm:prSet presAssocID="{DC08434C-56E3-4D2F-9A27-407401DEE577}" presName="level3hierChild" presStyleCnt="0"/>
      <dgm:spPr/>
    </dgm:pt>
    <dgm:pt modelId="{EFD254A2-4BAB-4CEE-87E2-7254CBDB9663}" type="pres">
      <dgm:prSet presAssocID="{7C8D7726-19A1-4D1A-AF22-83AF53BB8036}" presName="conn2-1" presStyleLbl="parChTrans1D3" presStyleIdx="1" presStyleCnt="4"/>
      <dgm:spPr/>
      <dgm:t>
        <a:bodyPr/>
        <a:lstStyle/>
        <a:p>
          <a:endParaRPr lang="pt-BR"/>
        </a:p>
      </dgm:t>
    </dgm:pt>
    <dgm:pt modelId="{9D0A8CC6-0B97-4457-B473-2B4215AAA370}" type="pres">
      <dgm:prSet presAssocID="{7C8D7726-19A1-4D1A-AF22-83AF53BB8036}" presName="connTx" presStyleLbl="parChTrans1D3" presStyleIdx="1" presStyleCnt="4"/>
      <dgm:spPr/>
      <dgm:t>
        <a:bodyPr/>
        <a:lstStyle/>
        <a:p>
          <a:endParaRPr lang="pt-BR"/>
        </a:p>
      </dgm:t>
    </dgm:pt>
    <dgm:pt modelId="{61BEEDD6-5D97-4B98-A496-103A24FF528B}" type="pres">
      <dgm:prSet presAssocID="{81B7F50A-D9A2-4941-B50B-69829B6F527B}" presName="root2" presStyleCnt="0"/>
      <dgm:spPr/>
    </dgm:pt>
    <dgm:pt modelId="{D80BAA7F-5962-4CA1-8477-86A94D81CDB9}" type="pres">
      <dgm:prSet presAssocID="{81B7F50A-D9A2-4941-B50B-69829B6F527B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5EA1572-F2BB-4CEB-AE60-7C5C49554973}" type="pres">
      <dgm:prSet presAssocID="{81B7F50A-D9A2-4941-B50B-69829B6F527B}" presName="level3hierChild" presStyleCnt="0"/>
      <dgm:spPr/>
    </dgm:pt>
    <dgm:pt modelId="{DA470F24-50EF-4280-A34F-40B044EE6AE6}" type="pres">
      <dgm:prSet presAssocID="{626C5616-597A-4E82-A592-53AD723B0FAC}" presName="conn2-1" presStyleLbl="parChTrans1D3" presStyleIdx="2" presStyleCnt="4"/>
      <dgm:spPr/>
      <dgm:t>
        <a:bodyPr/>
        <a:lstStyle/>
        <a:p>
          <a:endParaRPr lang="pt-BR"/>
        </a:p>
      </dgm:t>
    </dgm:pt>
    <dgm:pt modelId="{95C59A80-92A0-4860-BD1C-CFE8034B9950}" type="pres">
      <dgm:prSet presAssocID="{626C5616-597A-4E82-A592-53AD723B0FAC}" presName="connTx" presStyleLbl="parChTrans1D3" presStyleIdx="2" presStyleCnt="4"/>
      <dgm:spPr/>
      <dgm:t>
        <a:bodyPr/>
        <a:lstStyle/>
        <a:p>
          <a:endParaRPr lang="pt-BR"/>
        </a:p>
      </dgm:t>
    </dgm:pt>
    <dgm:pt modelId="{01C38565-9C3A-466B-BB1A-B388AA7446F1}" type="pres">
      <dgm:prSet presAssocID="{4FD5AE2C-CD8B-4173-B395-7ED647326633}" presName="root2" presStyleCnt="0"/>
      <dgm:spPr/>
    </dgm:pt>
    <dgm:pt modelId="{B7C7C168-2D02-4C0B-B7A9-A47801512D9B}" type="pres">
      <dgm:prSet presAssocID="{4FD5AE2C-CD8B-4173-B395-7ED647326633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C41D562-3EF1-474A-85EF-135A9E1EF85A}" type="pres">
      <dgm:prSet presAssocID="{4FD5AE2C-CD8B-4173-B395-7ED647326633}" presName="level3hierChild" presStyleCnt="0"/>
      <dgm:spPr/>
    </dgm:pt>
    <dgm:pt modelId="{7F0DC194-6EF9-4EDD-9AE9-936148BEC793}" type="pres">
      <dgm:prSet presAssocID="{B5519E44-E765-4152-AF9B-B1CA7DE7DEF8}" presName="conn2-1" presStyleLbl="parChTrans1D2" presStyleIdx="1" presStyleCnt="2"/>
      <dgm:spPr/>
      <dgm:t>
        <a:bodyPr/>
        <a:lstStyle/>
        <a:p>
          <a:endParaRPr lang="pt-BR"/>
        </a:p>
      </dgm:t>
    </dgm:pt>
    <dgm:pt modelId="{F3F733B7-CD02-4856-B203-CAA50C3B3671}" type="pres">
      <dgm:prSet presAssocID="{B5519E44-E765-4152-AF9B-B1CA7DE7DEF8}" presName="connTx" presStyleLbl="parChTrans1D2" presStyleIdx="1" presStyleCnt="2"/>
      <dgm:spPr/>
      <dgm:t>
        <a:bodyPr/>
        <a:lstStyle/>
        <a:p>
          <a:endParaRPr lang="pt-BR"/>
        </a:p>
      </dgm:t>
    </dgm:pt>
    <dgm:pt modelId="{52BDEDF4-3147-464E-B622-92291DD2D38C}" type="pres">
      <dgm:prSet presAssocID="{1665DD74-7A76-4FB0-BE1B-738BC3B56A1C}" presName="root2" presStyleCnt="0"/>
      <dgm:spPr/>
    </dgm:pt>
    <dgm:pt modelId="{C2958ECE-9176-4FB7-96FC-FECC22BCA322}" type="pres">
      <dgm:prSet presAssocID="{1665DD74-7A76-4FB0-BE1B-738BC3B56A1C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1CE5978-AEAD-4EE1-B4D3-1FF80E043D94}" type="pres">
      <dgm:prSet presAssocID="{1665DD74-7A76-4FB0-BE1B-738BC3B56A1C}" presName="level3hierChild" presStyleCnt="0"/>
      <dgm:spPr/>
    </dgm:pt>
    <dgm:pt modelId="{F13487DC-5AB9-4526-BE2C-F1B6413CB808}" type="pres">
      <dgm:prSet presAssocID="{6A08A0A6-7A44-4998-A27F-00E3689F783F}" presName="conn2-1" presStyleLbl="parChTrans1D3" presStyleIdx="3" presStyleCnt="4"/>
      <dgm:spPr/>
      <dgm:t>
        <a:bodyPr/>
        <a:lstStyle/>
        <a:p>
          <a:endParaRPr lang="pt-BR"/>
        </a:p>
      </dgm:t>
    </dgm:pt>
    <dgm:pt modelId="{2F4BA21F-9068-4BE4-AE26-89F9820F5DEA}" type="pres">
      <dgm:prSet presAssocID="{6A08A0A6-7A44-4998-A27F-00E3689F783F}" presName="connTx" presStyleLbl="parChTrans1D3" presStyleIdx="3" presStyleCnt="4"/>
      <dgm:spPr/>
      <dgm:t>
        <a:bodyPr/>
        <a:lstStyle/>
        <a:p>
          <a:endParaRPr lang="pt-BR"/>
        </a:p>
      </dgm:t>
    </dgm:pt>
    <dgm:pt modelId="{A531056E-7B26-4AF3-BBC0-9C13FCF984E8}" type="pres">
      <dgm:prSet presAssocID="{1CBAB9CB-5CA9-41D1-A490-FD86291EDBE2}" presName="root2" presStyleCnt="0"/>
      <dgm:spPr/>
    </dgm:pt>
    <dgm:pt modelId="{2CBDEF7D-CB10-462F-A900-610EDDE6380E}" type="pres">
      <dgm:prSet presAssocID="{1CBAB9CB-5CA9-41D1-A490-FD86291EDBE2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93474F4-FC30-433E-B94B-A25AA64A6138}" type="pres">
      <dgm:prSet presAssocID="{1CBAB9CB-5CA9-41D1-A490-FD86291EDBE2}" presName="level3hierChild" presStyleCnt="0"/>
      <dgm:spPr/>
    </dgm:pt>
  </dgm:ptLst>
  <dgm:cxnLst>
    <dgm:cxn modelId="{B64272B3-EAE7-4869-9727-8219FC0BAE17}" type="presOf" srcId="{80F2DCDF-1AE7-4C89-8A0C-7A3FC7EFFA6A}" destId="{FFAC05DB-F7EE-49F2-8ED7-5C3AB39DD35E}" srcOrd="0" destOrd="0" presId="urn:microsoft.com/office/officeart/2005/8/layout/hierarchy2"/>
    <dgm:cxn modelId="{7A78E417-333D-4786-ACDD-DF8DD138DF6D}" type="presOf" srcId="{1665DD74-7A76-4FB0-BE1B-738BC3B56A1C}" destId="{C2958ECE-9176-4FB7-96FC-FECC22BCA322}" srcOrd="0" destOrd="0" presId="urn:microsoft.com/office/officeart/2005/8/layout/hierarchy2"/>
    <dgm:cxn modelId="{B96ADD7A-1CFB-488A-83A0-4E058352755B}" type="presOf" srcId="{A022DF5C-B166-4C6D-9F77-81727E8CE61A}" destId="{7646FB0B-9664-4526-A2F8-22575C42BEB6}" srcOrd="0" destOrd="0" presId="urn:microsoft.com/office/officeart/2005/8/layout/hierarchy2"/>
    <dgm:cxn modelId="{05FA81F4-176D-48BF-A823-406C9388D997}" type="presOf" srcId="{B5519E44-E765-4152-AF9B-B1CA7DE7DEF8}" destId="{7F0DC194-6EF9-4EDD-9AE9-936148BEC793}" srcOrd="0" destOrd="0" presId="urn:microsoft.com/office/officeart/2005/8/layout/hierarchy2"/>
    <dgm:cxn modelId="{F75C9DB1-1B00-4168-9513-6D3BBBE02929}" type="presOf" srcId="{626C5616-597A-4E82-A592-53AD723B0FAC}" destId="{95C59A80-92A0-4860-BD1C-CFE8034B9950}" srcOrd="1" destOrd="0" presId="urn:microsoft.com/office/officeart/2005/8/layout/hierarchy2"/>
    <dgm:cxn modelId="{0574CC32-EEA5-421C-96C7-3255006D5A30}" srcId="{80F2DCDF-1AE7-4C89-8A0C-7A3FC7EFFA6A}" destId="{DC08434C-56E3-4D2F-9A27-407401DEE577}" srcOrd="0" destOrd="0" parTransId="{A022DF5C-B166-4C6D-9F77-81727E8CE61A}" sibTransId="{E13E1A1C-B2B5-4CA4-A767-56673816430A}"/>
    <dgm:cxn modelId="{4135598F-5B88-45D4-9530-F34FD8517AE7}" type="presOf" srcId="{6A08A0A6-7A44-4998-A27F-00E3689F783F}" destId="{2F4BA21F-9068-4BE4-AE26-89F9820F5DEA}" srcOrd="1" destOrd="0" presId="urn:microsoft.com/office/officeart/2005/8/layout/hierarchy2"/>
    <dgm:cxn modelId="{E2FB7B70-4218-4B91-B506-0E01A687E295}" type="presOf" srcId="{3EE472EC-868E-45AB-AAD1-82E876A4DEBA}" destId="{0C25ADE2-FBD5-4F05-AAF4-15430BE19339}" srcOrd="0" destOrd="0" presId="urn:microsoft.com/office/officeart/2005/8/layout/hierarchy2"/>
    <dgm:cxn modelId="{0CE9741D-50DF-40F2-A8F7-8AA2DA5A1B55}" srcId="{80C7C363-5D21-4911-9A4F-A002DDFEE17E}" destId="{1665DD74-7A76-4FB0-BE1B-738BC3B56A1C}" srcOrd="1" destOrd="0" parTransId="{B5519E44-E765-4152-AF9B-B1CA7DE7DEF8}" sibTransId="{7F99D75E-E703-4B64-9DA1-95F28F926238}"/>
    <dgm:cxn modelId="{380B88C2-77B1-48BC-B512-9A909F4CA68B}" type="presOf" srcId="{7C8D7726-19A1-4D1A-AF22-83AF53BB8036}" destId="{EFD254A2-4BAB-4CEE-87E2-7254CBDB9663}" srcOrd="0" destOrd="0" presId="urn:microsoft.com/office/officeart/2005/8/layout/hierarchy2"/>
    <dgm:cxn modelId="{764A5400-D204-432F-AA47-C7F3E1D70C12}" type="presOf" srcId="{1CBAB9CB-5CA9-41D1-A490-FD86291EDBE2}" destId="{2CBDEF7D-CB10-462F-A900-610EDDE6380E}" srcOrd="0" destOrd="0" presId="urn:microsoft.com/office/officeart/2005/8/layout/hierarchy2"/>
    <dgm:cxn modelId="{15D0E345-EF8F-4EF5-933E-29BC5DF3EC0D}" type="presOf" srcId="{4FD5AE2C-CD8B-4173-B395-7ED647326633}" destId="{B7C7C168-2D02-4C0B-B7A9-A47801512D9B}" srcOrd="0" destOrd="0" presId="urn:microsoft.com/office/officeart/2005/8/layout/hierarchy2"/>
    <dgm:cxn modelId="{F7D9674C-386A-4F87-AFF4-88FD9D45A236}" type="presOf" srcId="{7C8D7726-19A1-4D1A-AF22-83AF53BB8036}" destId="{9D0A8CC6-0B97-4457-B473-2B4215AAA370}" srcOrd="1" destOrd="0" presId="urn:microsoft.com/office/officeart/2005/8/layout/hierarchy2"/>
    <dgm:cxn modelId="{C4EEF9AC-C433-49EC-B29B-FF4CE30A6860}" type="presOf" srcId="{DC08434C-56E3-4D2F-9A27-407401DEE577}" destId="{811AE2D6-6700-4042-98EE-179838036B2C}" srcOrd="0" destOrd="0" presId="urn:microsoft.com/office/officeart/2005/8/layout/hierarchy2"/>
    <dgm:cxn modelId="{7B6A6BBD-3A6F-4A45-B1F8-F6825AF7AE8D}" type="presOf" srcId="{626C5616-597A-4E82-A592-53AD723B0FAC}" destId="{DA470F24-50EF-4280-A34F-40B044EE6AE6}" srcOrd="0" destOrd="0" presId="urn:microsoft.com/office/officeart/2005/8/layout/hierarchy2"/>
    <dgm:cxn modelId="{B05D8C89-E1A5-4902-A007-08C072359EE8}" type="presOf" srcId="{B5519E44-E765-4152-AF9B-B1CA7DE7DEF8}" destId="{F3F733B7-CD02-4856-B203-CAA50C3B3671}" srcOrd="1" destOrd="0" presId="urn:microsoft.com/office/officeart/2005/8/layout/hierarchy2"/>
    <dgm:cxn modelId="{3B26CF14-D0DE-45D2-AEE5-997388EE1F26}" srcId="{80C7C363-5D21-4911-9A4F-A002DDFEE17E}" destId="{80F2DCDF-1AE7-4C89-8A0C-7A3FC7EFFA6A}" srcOrd="0" destOrd="0" parTransId="{3EE472EC-868E-45AB-AAD1-82E876A4DEBA}" sibTransId="{279BFB45-EA2B-4025-95D4-7A3357800213}"/>
    <dgm:cxn modelId="{669E4D82-AEC5-4D19-849D-E47B61503616}" srcId="{80F2DCDF-1AE7-4C89-8A0C-7A3FC7EFFA6A}" destId="{81B7F50A-D9A2-4941-B50B-69829B6F527B}" srcOrd="1" destOrd="0" parTransId="{7C8D7726-19A1-4D1A-AF22-83AF53BB8036}" sibTransId="{35FCBF5C-386E-4E8E-B066-BCE41A271B1B}"/>
    <dgm:cxn modelId="{6F533D22-7D9E-4BC2-A5C6-A824CBD7EC80}" srcId="{80F2DCDF-1AE7-4C89-8A0C-7A3FC7EFFA6A}" destId="{4FD5AE2C-CD8B-4173-B395-7ED647326633}" srcOrd="2" destOrd="0" parTransId="{626C5616-597A-4E82-A592-53AD723B0FAC}" sibTransId="{FA843F99-42F1-4285-8FCA-0DB5CFC01F93}"/>
    <dgm:cxn modelId="{88C76D96-F6E1-4A78-A0D5-BB5544469515}" type="presOf" srcId="{6A08A0A6-7A44-4998-A27F-00E3689F783F}" destId="{F13487DC-5AB9-4526-BE2C-F1B6413CB808}" srcOrd="0" destOrd="0" presId="urn:microsoft.com/office/officeart/2005/8/layout/hierarchy2"/>
    <dgm:cxn modelId="{3E20EAD1-60AD-47AC-A0D1-C64C488475C6}" type="presOf" srcId="{3EE472EC-868E-45AB-AAD1-82E876A4DEBA}" destId="{893E48F1-711F-40F8-A404-6C781B01D861}" srcOrd="1" destOrd="0" presId="urn:microsoft.com/office/officeart/2005/8/layout/hierarchy2"/>
    <dgm:cxn modelId="{7E08EFBD-A45B-4B1E-A37E-2CEA6EFB49E9}" type="presOf" srcId="{80C7C363-5D21-4911-9A4F-A002DDFEE17E}" destId="{B80E3404-1D53-4E89-9F05-98524FFF5737}" srcOrd="0" destOrd="0" presId="urn:microsoft.com/office/officeart/2005/8/layout/hierarchy2"/>
    <dgm:cxn modelId="{9138E794-BDC2-4877-B1C3-BCADCB4D5657}" type="presOf" srcId="{A022DF5C-B166-4C6D-9F77-81727E8CE61A}" destId="{5A9B0A5A-9F6E-47B3-8C39-701DB8DF16A6}" srcOrd="1" destOrd="0" presId="urn:microsoft.com/office/officeart/2005/8/layout/hierarchy2"/>
    <dgm:cxn modelId="{86A4F741-26F5-49C4-9EEC-098A3EB67179}" type="presOf" srcId="{DF809FDA-8E61-4C01-B0B4-CE13B581D6CB}" destId="{435B3CB8-DF76-4A70-95CA-81EF50505F8C}" srcOrd="0" destOrd="0" presId="urn:microsoft.com/office/officeart/2005/8/layout/hierarchy2"/>
    <dgm:cxn modelId="{7A3796DF-6992-441B-B3D7-10D62DB2C1C9}" type="presOf" srcId="{81B7F50A-D9A2-4941-B50B-69829B6F527B}" destId="{D80BAA7F-5962-4CA1-8477-86A94D81CDB9}" srcOrd="0" destOrd="0" presId="urn:microsoft.com/office/officeart/2005/8/layout/hierarchy2"/>
    <dgm:cxn modelId="{0147C8D8-290B-46DE-A27D-A5439CF05CAA}" srcId="{1665DD74-7A76-4FB0-BE1B-738BC3B56A1C}" destId="{1CBAB9CB-5CA9-41D1-A490-FD86291EDBE2}" srcOrd="0" destOrd="0" parTransId="{6A08A0A6-7A44-4998-A27F-00E3689F783F}" sibTransId="{B3E489AD-932F-4793-BDCE-7D0EC428127F}"/>
    <dgm:cxn modelId="{EC09B248-D78D-4D98-815C-336B90A3AF0E}" srcId="{DF809FDA-8E61-4C01-B0B4-CE13B581D6CB}" destId="{80C7C363-5D21-4911-9A4F-A002DDFEE17E}" srcOrd="0" destOrd="0" parTransId="{BBEFC0E0-A6FE-4654-B4FF-38F3C9F6BC57}" sibTransId="{0E1C9509-4F89-4FE7-9CF0-7A23EDD4D86A}"/>
    <dgm:cxn modelId="{5DC4441D-76C3-4394-AE5D-0DA9F18BC8D8}" type="presParOf" srcId="{435B3CB8-DF76-4A70-95CA-81EF50505F8C}" destId="{6F694FAB-2F01-49A9-B4F1-293E13C84021}" srcOrd="0" destOrd="0" presId="urn:microsoft.com/office/officeart/2005/8/layout/hierarchy2"/>
    <dgm:cxn modelId="{B785DD4F-C8CE-4079-9E58-551E1AD13FB6}" type="presParOf" srcId="{6F694FAB-2F01-49A9-B4F1-293E13C84021}" destId="{B80E3404-1D53-4E89-9F05-98524FFF5737}" srcOrd="0" destOrd="0" presId="urn:microsoft.com/office/officeart/2005/8/layout/hierarchy2"/>
    <dgm:cxn modelId="{79E8ED5F-4D41-4978-8354-ABB5CE6EA5D3}" type="presParOf" srcId="{6F694FAB-2F01-49A9-B4F1-293E13C84021}" destId="{E5188E3D-95D9-40A5-8C89-B26FDCD5AA04}" srcOrd="1" destOrd="0" presId="urn:microsoft.com/office/officeart/2005/8/layout/hierarchy2"/>
    <dgm:cxn modelId="{5E0A5AED-0E19-42D5-8E37-38CA3CE478DD}" type="presParOf" srcId="{E5188E3D-95D9-40A5-8C89-B26FDCD5AA04}" destId="{0C25ADE2-FBD5-4F05-AAF4-15430BE19339}" srcOrd="0" destOrd="0" presId="urn:microsoft.com/office/officeart/2005/8/layout/hierarchy2"/>
    <dgm:cxn modelId="{63F1D8C0-7E3F-4CB7-ADAB-B38BA940D470}" type="presParOf" srcId="{0C25ADE2-FBD5-4F05-AAF4-15430BE19339}" destId="{893E48F1-711F-40F8-A404-6C781B01D861}" srcOrd="0" destOrd="0" presId="urn:microsoft.com/office/officeart/2005/8/layout/hierarchy2"/>
    <dgm:cxn modelId="{F3AC54DC-78C2-492D-AEE9-C1F852EB13B6}" type="presParOf" srcId="{E5188E3D-95D9-40A5-8C89-B26FDCD5AA04}" destId="{8B32D55F-3292-4B14-A134-872C0D03C7B8}" srcOrd="1" destOrd="0" presId="urn:microsoft.com/office/officeart/2005/8/layout/hierarchy2"/>
    <dgm:cxn modelId="{665E257F-4FEA-4BC3-AB31-D0F9E8836514}" type="presParOf" srcId="{8B32D55F-3292-4B14-A134-872C0D03C7B8}" destId="{FFAC05DB-F7EE-49F2-8ED7-5C3AB39DD35E}" srcOrd="0" destOrd="0" presId="urn:microsoft.com/office/officeart/2005/8/layout/hierarchy2"/>
    <dgm:cxn modelId="{E117E13E-789B-4155-B9B6-020DA5A3D3EC}" type="presParOf" srcId="{8B32D55F-3292-4B14-A134-872C0D03C7B8}" destId="{62E3348D-B9ED-4B8A-8F12-677A0F02C06E}" srcOrd="1" destOrd="0" presId="urn:microsoft.com/office/officeart/2005/8/layout/hierarchy2"/>
    <dgm:cxn modelId="{96B8D4A6-AD85-449B-AB84-B75D2D0A5F29}" type="presParOf" srcId="{62E3348D-B9ED-4B8A-8F12-677A0F02C06E}" destId="{7646FB0B-9664-4526-A2F8-22575C42BEB6}" srcOrd="0" destOrd="0" presId="urn:microsoft.com/office/officeart/2005/8/layout/hierarchy2"/>
    <dgm:cxn modelId="{86BC8FAF-3F15-452E-A582-13BAA3024841}" type="presParOf" srcId="{7646FB0B-9664-4526-A2F8-22575C42BEB6}" destId="{5A9B0A5A-9F6E-47B3-8C39-701DB8DF16A6}" srcOrd="0" destOrd="0" presId="urn:microsoft.com/office/officeart/2005/8/layout/hierarchy2"/>
    <dgm:cxn modelId="{88F08714-9B9E-49B0-ABE5-BB5A9A733872}" type="presParOf" srcId="{62E3348D-B9ED-4B8A-8F12-677A0F02C06E}" destId="{C5C8B538-8108-4EEA-8713-0D4781FBAFD3}" srcOrd="1" destOrd="0" presId="urn:microsoft.com/office/officeart/2005/8/layout/hierarchy2"/>
    <dgm:cxn modelId="{160ED83A-73CC-4E26-A24B-583BF132FBFF}" type="presParOf" srcId="{C5C8B538-8108-4EEA-8713-0D4781FBAFD3}" destId="{811AE2D6-6700-4042-98EE-179838036B2C}" srcOrd="0" destOrd="0" presId="urn:microsoft.com/office/officeart/2005/8/layout/hierarchy2"/>
    <dgm:cxn modelId="{67FBD0C2-02C9-4691-8E7A-FE06749C8E0F}" type="presParOf" srcId="{C5C8B538-8108-4EEA-8713-0D4781FBAFD3}" destId="{798424BB-FFF1-4E78-9EF7-038646C0258D}" srcOrd="1" destOrd="0" presId="urn:microsoft.com/office/officeart/2005/8/layout/hierarchy2"/>
    <dgm:cxn modelId="{9FE6858D-5999-4608-B3D7-2BE8DF479649}" type="presParOf" srcId="{62E3348D-B9ED-4B8A-8F12-677A0F02C06E}" destId="{EFD254A2-4BAB-4CEE-87E2-7254CBDB9663}" srcOrd="2" destOrd="0" presId="urn:microsoft.com/office/officeart/2005/8/layout/hierarchy2"/>
    <dgm:cxn modelId="{A69626F7-0600-48F6-9E12-E6EABD92AA16}" type="presParOf" srcId="{EFD254A2-4BAB-4CEE-87E2-7254CBDB9663}" destId="{9D0A8CC6-0B97-4457-B473-2B4215AAA370}" srcOrd="0" destOrd="0" presId="urn:microsoft.com/office/officeart/2005/8/layout/hierarchy2"/>
    <dgm:cxn modelId="{97BFEC30-0D66-4A17-9926-9CE7CC3F62CC}" type="presParOf" srcId="{62E3348D-B9ED-4B8A-8F12-677A0F02C06E}" destId="{61BEEDD6-5D97-4B98-A496-103A24FF528B}" srcOrd="3" destOrd="0" presId="urn:microsoft.com/office/officeart/2005/8/layout/hierarchy2"/>
    <dgm:cxn modelId="{AAE2AA03-B625-4477-A603-C7B8D7CDD84D}" type="presParOf" srcId="{61BEEDD6-5D97-4B98-A496-103A24FF528B}" destId="{D80BAA7F-5962-4CA1-8477-86A94D81CDB9}" srcOrd="0" destOrd="0" presId="urn:microsoft.com/office/officeart/2005/8/layout/hierarchy2"/>
    <dgm:cxn modelId="{F577A3A5-D4F5-447B-9BF6-17720BF3BEC5}" type="presParOf" srcId="{61BEEDD6-5D97-4B98-A496-103A24FF528B}" destId="{05EA1572-F2BB-4CEB-AE60-7C5C49554973}" srcOrd="1" destOrd="0" presId="urn:microsoft.com/office/officeart/2005/8/layout/hierarchy2"/>
    <dgm:cxn modelId="{AB17D094-EA85-4ABA-A297-4A55108F88A3}" type="presParOf" srcId="{62E3348D-B9ED-4B8A-8F12-677A0F02C06E}" destId="{DA470F24-50EF-4280-A34F-40B044EE6AE6}" srcOrd="4" destOrd="0" presId="urn:microsoft.com/office/officeart/2005/8/layout/hierarchy2"/>
    <dgm:cxn modelId="{408B8241-25C0-4678-9650-D70570C27203}" type="presParOf" srcId="{DA470F24-50EF-4280-A34F-40B044EE6AE6}" destId="{95C59A80-92A0-4860-BD1C-CFE8034B9950}" srcOrd="0" destOrd="0" presId="urn:microsoft.com/office/officeart/2005/8/layout/hierarchy2"/>
    <dgm:cxn modelId="{0ABF7E5F-3B10-4571-9F3E-13F69F53117B}" type="presParOf" srcId="{62E3348D-B9ED-4B8A-8F12-677A0F02C06E}" destId="{01C38565-9C3A-466B-BB1A-B388AA7446F1}" srcOrd="5" destOrd="0" presId="urn:microsoft.com/office/officeart/2005/8/layout/hierarchy2"/>
    <dgm:cxn modelId="{88A1DA3D-F108-498E-9BF0-21587A075DA6}" type="presParOf" srcId="{01C38565-9C3A-466B-BB1A-B388AA7446F1}" destId="{B7C7C168-2D02-4C0B-B7A9-A47801512D9B}" srcOrd="0" destOrd="0" presId="urn:microsoft.com/office/officeart/2005/8/layout/hierarchy2"/>
    <dgm:cxn modelId="{77BB5F0B-472D-449D-BB05-2F39F08D02B6}" type="presParOf" srcId="{01C38565-9C3A-466B-BB1A-B388AA7446F1}" destId="{6C41D562-3EF1-474A-85EF-135A9E1EF85A}" srcOrd="1" destOrd="0" presId="urn:microsoft.com/office/officeart/2005/8/layout/hierarchy2"/>
    <dgm:cxn modelId="{CB7CDA07-3D72-4E8F-94FF-B25AE95C3036}" type="presParOf" srcId="{E5188E3D-95D9-40A5-8C89-B26FDCD5AA04}" destId="{7F0DC194-6EF9-4EDD-9AE9-936148BEC793}" srcOrd="2" destOrd="0" presId="urn:microsoft.com/office/officeart/2005/8/layout/hierarchy2"/>
    <dgm:cxn modelId="{54F43F3E-E03A-4BAA-8629-2EB0C4A65C18}" type="presParOf" srcId="{7F0DC194-6EF9-4EDD-9AE9-936148BEC793}" destId="{F3F733B7-CD02-4856-B203-CAA50C3B3671}" srcOrd="0" destOrd="0" presId="urn:microsoft.com/office/officeart/2005/8/layout/hierarchy2"/>
    <dgm:cxn modelId="{CAF40FD7-8A40-4A3C-9557-DBE96CE94C61}" type="presParOf" srcId="{E5188E3D-95D9-40A5-8C89-B26FDCD5AA04}" destId="{52BDEDF4-3147-464E-B622-92291DD2D38C}" srcOrd="3" destOrd="0" presId="urn:microsoft.com/office/officeart/2005/8/layout/hierarchy2"/>
    <dgm:cxn modelId="{C2D01F2B-E607-4A3D-A031-426FB2FFBBCB}" type="presParOf" srcId="{52BDEDF4-3147-464E-B622-92291DD2D38C}" destId="{C2958ECE-9176-4FB7-96FC-FECC22BCA322}" srcOrd="0" destOrd="0" presId="urn:microsoft.com/office/officeart/2005/8/layout/hierarchy2"/>
    <dgm:cxn modelId="{D2AEF0BC-0823-40BA-8ADA-B420D58C3527}" type="presParOf" srcId="{52BDEDF4-3147-464E-B622-92291DD2D38C}" destId="{41CE5978-AEAD-4EE1-B4D3-1FF80E043D94}" srcOrd="1" destOrd="0" presId="urn:microsoft.com/office/officeart/2005/8/layout/hierarchy2"/>
    <dgm:cxn modelId="{ED297F6B-2C4E-4F1A-B012-A69FC668A662}" type="presParOf" srcId="{41CE5978-AEAD-4EE1-B4D3-1FF80E043D94}" destId="{F13487DC-5AB9-4526-BE2C-F1B6413CB808}" srcOrd="0" destOrd="0" presId="urn:microsoft.com/office/officeart/2005/8/layout/hierarchy2"/>
    <dgm:cxn modelId="{B76821A4-1360-4976-99E3-30A2B215BC5C}" type="presParOf" srcId="{F13487DC-5AB9-4526-BE2C-F1B6413CB808}" destId="{2F4BA21F-9068-4BE4-AE26-89F9820F5DEA}" srcOrd="0" destOrd="0" presId="urn:microsoft.com/office/officeart/2005/8/layout/hierarchy2"/>
    <dgm:cxn modelId="{6B5EF67E-111A-4522-8903-4D0E6E2A90F5}" type="presParOf" srcId="{41CE5978-AEAD-4EE1-B4D3-1FF80E043D94}" destId="{A531056E-7B26-4AF3-BBC0-9C13FCF984E8}" srcOrd="1" destOrd="0" presId="urn:microsoft.com/office/officeart/2005/8/layout/hierarchy2"/>
    <dgm:cxn modelId="{DA9A78C5-C7A8-4E60-896E-613A43237503}" type="presParOf" srcId="{A531056E-7B26-4AF3-BBC0-9C13FCF984E8}" destId="{2CBDEF7D-CB10-462F-A900-610EDDE6380E}" srcOrd="0" destOrd="0" presId="urn:microsoft.com/office/officeart/2005/8/layout/hierarchy2"/>
    <dgm:cxn modelId="{8C45CF5C-AB7B-47FC-840C-33B45A447E83}" type="presParOf" srcId="{A531056E-7B26-4AF3-BBC0-9C13FCF984E8}" destId="{693474F4-FC30-433E-B94B-A25AA64A613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575A69-A90F-460D-86D4-6D20CA42801E}">
      <dsp:nvSpPr>
        <dsp:cNvPr id="0" name=""/>
        <dsp:cNvSpPr/>
      </dsp:nvSpPr>
      <dsp:spPr>
        <a:xfrm>
          <a:off x="1307320" y="55661"/>
          <a:ext cx="2671770" cy="267177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/>
            <a:t>Empregados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/>
            <a:t> Centrais Sindicais</a:t>
          </a:r>
          <a:endParaRPr lang="pt-BR" sz="2000" b="1" kern="1200" dirty="0"/>
        </a:p>
      </dsp:txBody>
      <dsp:txXfrm>
        <a:off x="1663557" y="523221"/>
        <a:ext cx="1959298" cy="1202296"/>
      </dsp:txXfrm>
    </dsp:sp>
    <dsp:sp modelId="{E4DC7825-2FC8-4959-96B4-C98CDE679E62}">
      <dsp:nvSpPr>
        <dsp:cNvPr id="0" name=""/>
        <dsp:cNvSpPr/>
      </dsp:nvSpPr>
      <dsp:spPr>
        <a:xfrm>
          <a:off x="2271384" y="1725518"/>
          <a:ext cx="2671770" cy="267177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/>
            <a:t>Estado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/>
            <a:t> </a:t>
          </a:r>
          <a:r>
            <a:rPr lang="pt-BR" sz="2000" b="1" kern="1200" dirty="0" err="1" smtClean="0"/>
            <a:t>Fundacentro</a:t>
          </a:r>
          <a:r>
            <a:rPr lang="pt-BR" sz="2000" b="1" kern="1200" dirty="0" smtClean="0"/>
            <a:t> </a:t>
          </a:r>
          <a:endParaRPr lang="pt-BR" sz="2000" b="1" kern="1200" dirty="0"/>
        </a:p>
      </dsp:txBody>
      <dsp:txXfrm>
        <a:off x="3088501" y="2415725"/>
        <a:ext cx="1603062" cy="1469473"/>
      </dsp:txXfrm>
    </dsp:sp>
    <dsp:sp modelId="{D507965D-7A79-430A-AD0C-BFBC27882AEA}">
      <dsp:nvSpPr>
        <dsp:cNvPr id="0" name=""/>
        <dsp:cNvSpPr/>
      </dsp:nvSpPr>
      <dsp:spPr>
        <a:xfrm>
          <a:off x="343257" y="1725518"/>
          <a:ext cx="2671770" cy="267177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b="1" kern="1200" dirty="0" smtClean="0"/>
            <a:t>Empregadores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b="1" kern="1200" dirty="0" smtClean="0"/>
            <a:t>Confederações</a:t>
          </a:r>
          <a:endParaRPr lang="pt-BR" sz="1900" b="1" kern="1200" dirty="0"/>
        </a:p>
      </dsp:txBody>
      <dsp:txXfrm>
        <a:off x="594849" y="2415725"/>
        <a:ext cx="1603062" cy="14694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0E3404-1D53-4E89-9F05-98524FFF5737}">
      <dsp:nvSpPr>
        <dsp:cNvPr id="0" name=""/>
        <dsp:cNvSpPr/>
      </dsp:nvSpPr>
      <dsp:spPr>
        <a:xfrm>
          <a:off x="239464" y="2323634"/>
          <a:ext cx="2019597" cy="10097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b="1" kern="1200" dirty="0" smtClean="0">
              <a:solidFill>
                <a:schemeClr val="tx1"/>
              </a:solidFill>
            </a:rPr>
            <a:t>PARALIZAÇÃO </a:t>
          </a:r>
          <a:endParaRPr lang="pt-BR" sz="2300" b="1" kern="1200" dirty="0">
            <a:solidFill>
              <a:schemeClr val="tx1"/>
            </a:solidFill>
          </a:endParaRPr>
        </a:p>
      </dsp:txBody>
      <dsp:txXfrm>
        <a:off x="269040" y="2353210"/>
        <a:ext cx="1960445" cy="950646"/>
      </dsp:txXfrm>
    </dsp:sp>
    <dsp:sp modelId="{0C25ADE2-FBD5-4F05-AAF4-15430BE19339}">
      <dsp:nvSpPr>
        <dsp:cNvPr id="0" name=""/>
        <dsp:cNvSpPr/>
      </dsp:nvSpPr>
      <dsp:spPr>
        <a:xfrm rot="18289469">
          <a:off x="1955671" y="2227685"/>
          <a:ext cx="141461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414619" y="2021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b="1" kern="1200">
            <a:solidFill>
              <a:schemeClr val="tx1"/>
            </a:solidFill>
          </a:endParaRPr>
        </a:p>
      </dsp:txBody>
      <dsp:txXfrm>
        <a:off x="2627616" y="2212534"/>
        <a:ext cx="70730" cy="70730"/>
      </dsp:txXfrm>
    </dsp:sp>
    <dsp:sp modelId="{FFAC05DB-F7EE-49F2-8ED7-5C3AB39DD35E}">
      <dsp:nvSpPr>
        <dsp:cNvPr id="0" name=""/>
        <dsp:cNvSpPr/>
      </dsp:nvSpPr>
      <dsp:spPr>
        <a:xfrm>
          <a:off x="3066901" y="1162366"/>
          <a:ext cx="2019597" cy="10097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b="1" kern="1200" dirty="0" smtClean="0">
              <a:solidFill>
                <a:schemeClr val="tx1"/>
              </a:solidFill>
            </a:rPr>
            <a:t>INTERDIÇÃO </a:t>
          </a:r>
          <a:endParaRPr lang="pt-BR" sz="2300" b="1" kern="1200" dirty="0">
            <a:solidFill>
              <a:schemeClr val="tx1"/>
            </a:solidFill>
          </a:endParaRPr>
        </a:p>
      </dsp:txBody>
      <dsp:txXfrm>
        <a:off x="3096477" y="1191942"/>
        <a:ext cx="1960445" cy="950646"/>
      </dsp:txXfrm>
    </dsp:sp>
    <dsp:sp modelId="{7646FB0B-9664-4526-A2F8-22575C42BEB6}">
      <dsp:nvSpPr>
        <dsp:cNvPr id="0" name=""/>
        <dsp:cNvSpPr/>
      </dsp:nvSpPr>
      <dsp:spPr>
        <a:xfrm rot="18289469">
          <a:off x="4783108" y="1066416"/>
          <a:ext cx="141461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414619" y="20214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b="1" kern="1200">
            <a:solidFill>
              <a:schemeClr val="tx1"/>
            </a:solidFill>
          </a:endParaRPr>
        </a:p>
      </dsp:txBody>
      <dsp:txXfrm>
        <a:off x="5455052" y="1051265"/>
        <a:ext cx="70730" cy="70730"/>
      </dsp:txXfrm>
    </dsp:sp>
    <dsp:sp modelId="{811AE2D6-6700-4042-98EE-179838036B2C}">
      <dsp:nvSpPr>
        <dsp:cNvPr id="0" name=""/>
        <dsp:cNvSpPr/>
      </dsp:nvSpPr>
      <dsp:spPr>
        <a:xfrm>
          <a:off x="5894337" y="1097"/>
          <a:ext cx="2019597" cy="10097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b="1" kern="1200" dirty="0" smtClean="0">
              <a:solidFill>
                <a:schemeClr val="tx1"/>
              </a:solidFill>
            </a:rPr>
            <a:t>MÁQUINA</a:t>
          </a:r>
          <a:endParaRPr lang="pt-BR" sz="2300" b="1" kern="1200" dirty="0">
            <a:solidFill>
              <a:schemeClr val="tx1"/>
            </a:solidFill>
          </a:endParaRPr>
        </a:p>
      </dsp:txBody>
      <dsp:txXfrm>
        <a:off x="5923913" y="30673"/>
        <a:ext cx="1960445" cy="950646"/>
      </dsp:txXfrm>
    </dsp:sp>
    <dsp:sp modelId="{EFD254A2-4BAB-4CEE-87E2-7254CBDB9663}">
      <dsp:nvSpPr>
        <dsp:cNvPr id="0" name=""/>
        <dsp:cNvSpPr/>
      </dsp:nvSpPr>
      <dsp:spPr>
        <a:xfrm>
          <a:off x="5086498" y="1647050"/>
          <a:ext cx="80783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807839" y="20214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b="1" kern="1200">
            <a:solidFill>
              <a:schemeClr val="tx1"/>
            </a:solidFill>
          </a:endParaRPr>
        </a:p>
      </dsp:txBody>
      <dsp:txXfrm>
        <a:off x="5470222" y="1647069"/>
        <a:ext cx="40391" cy="40391"/>
      </dsp:txXfrm>
    </dsp:sp>
    <dsp:sp modelId="{D80BAA7F-5962-4CA1-8477-86A94D81CDB9}">
      <dsp:nvSpPr>
        <dsp:cNvPr id="0" name=""/>
        <dsp:cNvSpPr/>
      </dsp:nvSpPr>
      <dsp:spPr>
        <a:xfrm>
          <a:off x="5894337" y="1162366"/>
          <a:ext cx="2019597" cy="10097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b="1" kern="1200" dirty="0" smtClean="0">
              <a:solidFill>
                <a:schemeClr val="tx1"/>
              </a:solidFill>
            </a:rPr>
            <a:t>SETOR</a:t>
          </a:r>
          <a:endParaRPr lang="pt-BR" sz="2300" b="1" kern="1200" dirty="0">
            <a:solidFill>
              <a:schemeClr val="tx1"/>
            </a:solidFill>
          </a:endParaRPr>
        </a:p>
      </dsp:txBody>
      <dsp:txXfrm>
        <a:off x="5923913" y="1191942"/>
        <a:ext cx="1960445" cy="950646"/>
      </dsp:txXfrm>
    </dsp:sp>
    <dsp:sp modelId="{DA470F24-50EF-4280-A34F-40B044EE6AE6}">
      <dsp:nvSpPr>
        <dsp:cNvPr id="0" name=""/>
        <dsp:cNvSpPr/>
      </dsp:nvSpPr>
      <dsp:spPr>
        <a:xfrm rot="3310531">
          <a:off x="4783108" y="2227685"/>
          <a:ext cx="141461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414619" y="20214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b="1" kern="1200">
            <a:solidFill>
              <a:schemeClr val="tx1"/>
            </a:solidFill>
          </a:endParaRPr>
        </a:p>
      </dsp:txBody>
      <dsp:txXfrm>
        <a:off x="5455052" y="2212534"/>
        <a:ext cx="70730" cy="70730"/>
      </dsp:txXfrm>
    </dsp:sp>
    <dsp:sp modelId="{B7C7C168-2D02-4C0B-B7A9-A47801512D9B}">
      <dsp:nvSpPr>
        <dsp:cNvPr id="0" name=""/>
        <dsp:cNvSpPr/>
      </dsp:nvSpPr>
      <dsp:spPr>
        <a:xfrm>
          <a:off x="5894337" y="2323634"/>
          <a:ext cx="2019597" cy="10097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b="1" kern="1200" dirty="0" smtClean="0">
              <a:solidFill>
                <a:schemeClr val="tx1"/>
              </a:solidFill>
            </a:rPr>
            <a:t>EQUIPAMENTO</a:t>
          </a:r>
          <a:endParaRPr lang="pt-BR" sz="2300" b="1" kern="1200" dirty="0">
            <a:solidFill>
              <a:schemeClr val="tx1"/>
            </a:solidFill>
          </a:endParaRPr>
        </a:p>
      </dsp:txBody>
      <dsp:txXfrm>
        <a:off x="5923913" y="2353210"/>
        <a:ext cx="1960445" cy="950646"/>
      </dsp:txXfrm>
    </dsp:sp>
    <dsp:sp modelId="{7F0DC194-6EF9-4EDD-9AE9-936148BEC793}">
      <dsp:nvSpPr>
        <dsp:cNvPr id="0" name=""/>
        <dsp:cNvSpPr/>
      </dsp:nvSpPr>
      <dsp:spPr>
        <a:xfrm rot="3310531">
          <a:off x="1955671" y="3388953"/>
          <a:ext cx="141461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414619" y="2021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b="1" kern="1200">
            <a:solidFill>
              <a:schemeClr val="tx1"/>
            </a:solidFill>
          </a:endParaRPr>
        </a:p>
      </dsp:txBody>
      <dsp:txXfrm>
        <a:off x="2627616" y="3373803"/>
        <a:ext cx="70730" cy="70730"/>
      </dsp:txXfrm>
    </dsp:sp>
    <dsp:sp modelId="{C2958ECE-9176-4FB7-96FC-FECC22BCA322}">
      <dsp:nvSpPr>
        <dsp:cNvPr id="0" name=""/>
        <dsp:cNvSpPr/>
      </dsp:nvSpPr>
      <dsp:spPr>
        <a:xfrm>
          <a:off x="3066901" y="3484903"/>
          <a:ext cx="2019597" cy="10097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b="1" kern="1200" dirty="0" smtClean="0">
              <a:solidFill>
                <a:schemeClr val="tx1"/>
              </a:solidFill>
            </a:rPr>
            <a:t>EMBARGO </a:t>
          </a:r>
          <a:endParaRPr lang="pt-BR" sz="2300" b="1" kern="1200" dirty="0">
            <a:solidFill>
              <a:schemeClr val="tx1"/>
            </a:solidFill>
          </a:endParaRPr>
        </a:p>
      </dsp:txBody>
      <dsp:txXfrm>
        <a:off x="3096477" y="3514479"/>
        <a:ext cx="1960445" cy="950646"/>
      </dsp:txXfrm>
    </dsp:sp>
    <dsp:sp modelId="{F13487DC-5AB9-4526-BE2C-F1B6413CB808}">
      <dsp:nvSpPr>
        <dsp:cNvPr id="0" name=""/>
        <dsp:cNvSpPr/>
      </dsp:nvSpPr>
      <dsp:spPr>
        <a:xfrm>
          <a:off x="5086498" y="3969588"/>
          <a:ext cx="80783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807839" y="20214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b="1" kern="1200">
            <a:solidFill>
              <a:schemeClr val="tx1"/>
            </a:solidFill>
          </a:endParaRPr>
        </a:p>
      </dsp:txBody>
      <dsp:txXfrm>
        <a:off x="5470222" y="3969607"/>
        <a:ext cx="40391" cy="40391"/>
      </dsp:txXfrm>
    </dsp:sp>
    <dsp:sp modelId="{2CBDEF7D-CB10-462F-A900-610EDDE6380E}">
      <dsp:nvSpPr>
        <dsp:cNvPr id="0" name=""/>
        <dsp:cNvSpPr/>
      </dsp:nvSpPr>
      <dsp:spPr>
        <a:xfrm>
          <a:off x="5894337" y="3484903"/>
          <a:ext cx="2019597" cy="10097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b="1" kern="1200" dirty="0" smtClean="0">
              <a:solidFill>
                <a:schemeClr val="tx1"/>
              </a:solidFill>
            </a:rPr>
            <a:t>OBRA</a:t>
          </a:r>
          <a:endParaRPr lang="pt-BR" sz="2300" b="1" kern="1200" dirty="0">
            <a:solidFill>
              <a:schemeClr val="tx1"/>
            </a:solidFill>
          </a:endParaRPr>
        </a:p>
      </dsp:txBody>
      <dsp:txXfrm>
        <a:off x="5923913" y="3514479"/>
        <a:ext cx="1960445" cy="9506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62B72-712B-4AAF-A357-CBF5AAC619E7}" type="datetimeFigureOut">
              <a:rPr lang="pt-BR" smtClean="0"/>
              <a:pPr/>
              <a:t>03/07/2019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E6C037-0B43-4495-9226-E3BB11AE023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9646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83217F5-22A4-4274-A5B6-4EAAD05D79E0}" type="datetime8">
              <a:rPr lang="pt-BR" smtClean="0"/>
              <a:pPr/>
              <a:t>03/07/2019 20:16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23028B3-798B-4E8D-BAD1-DFBA4D8BCF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45FCF-52F3-4B91-BDD4-89DBF6E7CCB7}" type="datetime8">
              <a:rPr lang="pt-BR" smtClean="0"/>
              <a:pPr/>
              <a:t>03/07/2019 20:16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028B3-798B-4E8D-BAD1-DFBA4D8BCF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F307C5A-D1D7-4203-92C0-D1D2E051FE9B}" type="datetime8">
              <a:rPr lang="pt-BR" smtClean="0"/>
              <a:pPr/>
              <a:t>03/07/2019 20:16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23028B3-798B-4E8D-BAD1-DFBA4D8BCF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ACCB-9496-422A-8921-D9B4870AF518}" type="datetime8">
              <a:rPr lang="pt-BR" smtClean="0"/>
              <a:pPr/>
              <a:t>03/07/2019 20:16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23028B3-798B-4E8D-BAD1-DFBA4D8BCF8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B5998-15B8-402E-A580-59B047A1DDFF}" type="datetime8">
              <a:rPr lang="pt-BR" smtClean="0"/>
              <a:pPr/>
              <a:t>03/07/2019 20:16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23028B3-798B-4E8D-BAD1-DFBA4D8BCF8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80EE853-82C3-4E69-B76F-731A29326AE7}" type="datetime8">
              <a:rPr lang="pt-BR" smtClean="0"/>
              <a:pPr/>
              <a:t>03/07/2019 20:16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23028B3-798B-4E8D-BAD1-DFBA4D8BCF8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pt-BR" smtClean="0"/>
              <a:t>Prof. Danielly Borguezan</a:t>
            </a:r>
            <a:endParaRPr lang="pt-BR"/>
          </a:p>
        </p:txBody>
      </p:sp>
    </p:spTree>
  </p:cSld>
  <p:clrMapOvr>
    <a:masterClrMapping/>
  </p:clrMapOvr>
  <p:transition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8A12543-2807-4D93-8B3A-626C1D437388}" type="datetime8">
              <a:rPr lang="pt-BR" smtClean="0"/>
              <a:pPr/>
              <a:t>03/07/2019 20:16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23028B3-798B-4E8D-BAD1-DFBA4D8BCF8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  <p:transition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F0BAF-17A7-4DD2-902F-6292C09F8F44}" type="datetime8">
              <a:rPr lang="pt-BR" smtClean="0"/>
              <a:pPr/>
              <a:t>03/07/2019 20:16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23028B3-798B-4E8D-BAD1-DFBA4D8BCF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3696F-AAE8-40D4-8089-3A04899975C1}" type="datetime8">
              <a:rPr lang="pt-BR" smtClean="0"/>
              <a:pPr/>
              <a:t>03/07/2019 20:16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23028B3-798B-4E8D-BAD1-DFBA4D8BCF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4B13E-93B0-4666-B31B-DD786D09EA5F}" type="datetime8">
              <a:rPr lang="pt-BR" smtClean="0"/>
              <a:pPr/>
              <a:t>03/07/2019 20:16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23028B3-798B-4E8D-BAD1-DFBA4D8BCF8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78369C8-F8FB-401D-B801-4497E46055D1}" type="datetime8">
              <a:rPr lang="pt-BR" smtClean="0"/>
              <a:pPr/>
              <a:t>03/07/2019 20:16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23028B3-798B-4E8D-BAD1-DFBA4D8BCF8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108281A-AEC9-4316-AA83-67B876F95F8A}" type="datetime8">
              <a:rPr lang="pt-BR" smtClean="0"/>
              <a:pPr/>
              <a:t>03/07/2019 20:16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23028B3-798B-4E8D-BAD1-DFBA4D8BCF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dissolve/>
  </p:transition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gi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43042" y="5214950"/>
            <a:ext cx="7196158" cy="652450"/>
          </a:xfrm>
        </p:spPr>
        <p:txBody>
          <a:bodyPr>
            <a:normAutofit fontScale="90000"/>
          </a:bodyPr>
          <a:lstStyle/>
          <a:p>
            <a:pPr algn="r"/>
            <a:r>
              <a:rPr lang="pt-BR" b="1" dirty="0" smtClean="0">
                <a:solidFill>
                  <a:srgbClr val="FFFF00"/>
                </a:solidFill>
              </a:rPr>
              <a:t/>
            </a:r>
            <a:br>
              <a:rPr lang="pt-BR" b="1" dirty="0" smtClean="0">
                <a:solidFill>
                  <a:srgbClr val="FFFF00"/>
                </a:solidFill>
              </a:rPr>
            </a:br>
            <a:r>
              <a:rPr lang="pt-BR" b="1" dirty="0" smtClean="0">
                <a:solidFill>
                  <a:srgbClr val="FFFF00"/>
                </a:solidFill>
              </a:rPr>
              <a:t/>
            </a:r>
            <a:br>
              <a:rPr lang="pt-BR" b="1" dirty="0" smtClean="0">
                <a:solidFill>
                  <a:srgbClr val="FFFF00"/>
                </a:solidFill>
              </a:rPr>
            </a:br>
            <a:r>
              <a:rPr lang="pt-BR" b="1" dirty="0" smtClean="0">
                <a:solidFill>
                  <a:srgbClr val="FFFF00"/>
                </a:solidFill>
              </a:rPr>
              <a:t/>
            </a:r>
            <a:br>
              <a:rPr lang="pt-BR" b="1" dirty="0" smtClean="0">
                <a:solidFill>
                  <a:srgbClr val="FFFF00"/>
                </a:solidFill>
              </a:rPr>
            </a:br>
            <a:r>
              <a:rPr lang="pt-BR" b="1" dirty="0" smtClean="0">
                <a:solidFill>
                  <a:srgbClr val="FFFF00"/>
                </a:solidFill>
              </a:rPr>
              <a:t/>
            </a:r>
            <a:br>
              <a:rPr lang="pt-BR" b="1" dirty="0" smtClean="0">
                <a:solidFill>
                  <a:srgbClr val="FFFF00"/>
                </a:solidFill>
              </a:rPr>
            </a:br>
            <a:r>
              <a:rPr lang="pt-BR" b="1" dirty="0" smtClean="0">
                <a:solidFill>
                  <a:srgbClr val="FFFF00"/>
                </a:solidFill>
              </a:rPr>
              <a:t/>
            </a:r>
            <a:br>
              <a:rPr lang="pt-BR" b="1" dirty="0" smtClean="0">
                <a:solidFill>
                  <a:srgbClr val="FFFF00"/>
                </a:solidFill>
              </a:rPr>
            </a:br>
            <a:r>
              <a:rPr lang="pt-BR" b="1" dirty="0" smtClean="0">
                <a:solidFill>
                  <a:srgbClr val="FFFF00"/>
                </a:solidFill>
              </a:rPr>
              <a:t/>
            </a:r>
            <a:br>
              <a:rPr lang="pt-BR" b="1" dirty="0" smtClean="0">
                <a:solidFill>
                  <a:srgbClr val="FFFF00"/>
                </a:solidFill>
              </a:rPr>
            </a:br>
            <a:r>
              <a:rPr lang="pt-BR" b="1" dirty="0" smtClean="0">
                <a:solidFill>
                  <a:srgbClr val="FFFF00"/>
                </a:solidFill>
              </a:rPr>
              <a:t/>
            </a:r>
            <a:br>
              <a:rPr lang="pt-BR" b="1" dirty="0" smtClean="0">
                <a:solidFill>
                  <a:srgbClr val="FFFF00"/>
                </a:solidFill>
              </a:rPr>
            </a:br>
            <a:r>
              <a:rPr lang="pt-BR" b="1" dirty="0" smtClean="0">
                <a:solidFill>
                  <a:srgbClr val="FFFF00"/>
                </a:solidFill>
              </a:rPr>
              <a:t/>
            </a:r>
            <a:br>
              <a:rPr lang="pt-BR" b="1" dirty="0" smtClean="0">
                <a:solidFill>
                  <a:srgbClr val="FFFF00"/>
                </a:solidFill>
              </a:rPr>
            </a:br>
            <a:r>
              <a:rPr lang="pt-BR" b="1" dirty="0" smtClean="0">
                <a:solidFill>
                  <a:srgbClr val="FFFF00"/>
                </a:solidFill>
              </a:rPr>
              <a:t/>
            </a:r>
            <a:br>
              <a:rPr lang="pt-BR" b="1" dirty="0" smtClean="0">
                <a:solidFill>
                  <a:srgbClr val="FFFF00"/>
                </a:solidFill>
              </a:rPr>
            </a:br>
            <a:r>
              <a:rPr lang="pt-BR" b="1" dirty="0" smtClean="0">
                <a:solidFill>
                  <a:srgbClr val="FFFF00"/>
                </a:solidFill>
              </a:rPr>
              <a:t/>
            </a:r>
            <a:br>
              <a:rPr lang="pt-BR" b="1" dirty="0" smtClean="0">
                <a:solidFill>
                  <a:srgbClr val="FFFF00"/>
                </a:solidFill>
              </a:rPr>
            </a:br>
            <a:r>
              <a:rPr lang="pt-BR" b="1" dirty="0" smtClean="0">
                <a:solidFill>
                  <a:srgbClr val="FFFF00"/>
                </a:solidFill>
              </a:rPr>
              <a:t>DA SEGURANÇA E DA MEDICINA DO TRABALHO</a:t>
            </a:r>
            <a:br>
              <a:rPr lang="pt-BR" b="1" dirty="0" smtClean="0">
                <a:solidFill>
                  <a:srgbClr val="FFFF00"/>
                </a:solidFill>
              </a:rPr>
            </a:br>
            <a:r>
              <a:rPr lang="pt-BR" b="1" dirty="0" smtClean="0">
                <a:solidFill>
                  <a:srgbClr val="FFFF00"/>
                </a:solidFill>
              </a:rPr>
              <a:t/>
            </a:r>
            <a:br>
              <a:rPr lang="pt-BR" b="1" dirty="0" smtClean="0">
                <a:solidFill>
                  <a:srgbClr val="FFFF00"/>
                </a:solidFill>
              </a:rPr>
            </a:br>
            <a:endParaRPr lang="pt-BR" b="1" dirty="0">
              <a:solidFill>
                <a:srgbClr val="FFFF00"/>
              </a:solidFill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9CBD5-34AE-49DD-BF4A-B6319CC3C92E}" type="datetime8">
              <a:rPr lang="pt-BR" smtClean="0"/>
              <a:pPr/>
              <a:t>03/07/2019 20:16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028B3-798B-4E8D-BAD1-DFBA4D8BCF8F}" type="slidenum">
              <a:rPr lang="pt-BR" smtClean="0"/>
              <a:pPr/>
              <a:t>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2900378"/>
          </a:xfrm>
        </p:spPr>
        <p:txBody>
          <a:bodyPr>
            <a:normAutofit fontScale="92500" lnSpcReduction="10000"/>
          </a:bodyPr>
          <a:lstStyle/>
          <a:p>
            <a:pPr algn="just"/>
            <a:endParaRPr lang="pt-BR" dirty="0" smtClean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pt-BR" dirty="0" smtClean="0">
                <a:solidFill>
                  <a:schemeClr val="tx1"/>
                </a:solidFill>
              </a:rPr>
              <a:t> A forma imediata de proteção do MA do trabalho é denominado é objeto da legislação infraconstitucional.</a:t>
            </a:r>
          </a:p>
          <a:p>
            <a:pPr algn="just"/>
            <a:endParaRPr lang="pt-BR" dirty="0" smtClean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pt-BR" dirty="0" smtClean="0">
                <a:solidFill>
                  <a:schemeClr val="tx1"/>
                </a:solidFill>
              </a:rPr>
              <a:t> Art. 154 – 200 CLT: Capítulo Segurança e Medicina do Trabalho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362C9-6CB7-4943-9CA8-B2B21E3846B9}" type="datetime8">
              <a:rPr lang="pt-BR" smtClean="0"/>
              <a:pPr/>
              <a:t>03/07/2019 20:16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3028B3-798B-4E8D-BAD1-DFBA4D8BCF8F}" type="slidenum">
              <a:rPr lang="pt-BR" smtClean="0"/>
              <a:pPr/>
              <a:t>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i="1" dirty="0" smtClean="0"/>
              <a:t>Art. 225 - Todos têm direito ao meio ambiente ecologicamente equilibrado, bem de uso comum do povo e essencial à sadia qualidade de vida, impondo-se ao Poder Público e à coletividade o dever de defendê-lo e preservá-lo para as presentes e futuras gerações.</a:t>
            </a:r>
          </a:p>
          <a:p>
            <a:pPr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O conceito de MA não se limita à preservação da natureza </a:t>
            </a:r>
            <a:r>
              <a:rPr lang="pt-BR" b="1" dirty="0" smtClean="0">
                <a:solidFill>
                  <a:srgbClr val="002060"/>
                </a:solidFill>
              </a:rPr>
              <a:t>(mas também o cultural, artificial, trabalho)</a:t>
            </a:r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DFD0-EE52-438E-BF52-268F1E9D95A2}" type="datetime8">
              <a:rPr lang="pt-BR" smtClean="0"/>
              <a:pPr/>
              <a:t>03/07/2019 20:16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23028B3-798B-4E8D-BAD1-DFBA4D8BCF8F}" type="slidenum">
              <a:rPr lang="pt-BR" smtClean="0"/>
              <a:pPr/>
              <a:t>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pt-BR" sz="2000" b="1" dirty="0" smtClean="0">
                <a:solidFill>
                  <a:schemeClr val="tx1"/>
                </a:solidFill>
              </a:rPr>
              <a:t/>
            </a:r>
            <a:br>
              <a:rPr lang="pt-BR" sz="2000" b="1" dirty="0" smtClean="0">
                <a:solidFill>
                  <a:schemeClr val="tx1"/>
                </a:solidFill>
              </a:rPr>
            </a:br>
            <a:r>
              <a:rPr lang="pt-BR" sz="2000" b="1" dirty="0" smtClean="0">
                <a:solidFill>
                  <a:schemeClr val="tx1"/>
                </a:solidFill>
              </a:rPr>
              <a:t/>
            </a:r>
            <a:br>
              <a:rPr lang="pt-BR" sz="2000" b="1" dirty="0" smtClean="0">
                <a:solidFill>
                  <a:schemeClr val="tx1"/>
                </a:solidFill>
              </a:rPr>
            </a:br>
            <a:r>
              <a:rPr lang="pt-BR" sz="2000" b="1" dirty="0" smtClean="0">
                <a:solidFill>
                  <a:schemeClr val="tx1"/>
                </a:solidFill>
              </a:rPr>
              <a:t>CAPÍTULO V</a:t>
            </a:r>
            <a:br>
              <a:rPr lang="pt-BR" sz="2000" b="1" dirty="0" smtClean="0">
                <a:solidFill>
                  <a:schemeClr val="tx1"/>
                </a:solidFill>
              </a:rPr>
            </a:br>
            <a:r>
              <a:rPr lang="pt-BR" sz="2000" b="1" dirty="0" smtClean="0">
                <a:solidFill>
                  <a:schemeClr val="tx1"/>
                </a:solidFill>
              </a:rPr>
              <a:t>DA SEGURANÇA E DA MEDICINA DO TRABALHO</a:t>
            </a:r>
            <a:br>
              <a:rPr lang="pt-BR" sz="2000" b="1" dirty="0" smtClean="0">
                <a:solidFill>
                  <a:schemeClr val="tx1"/>
                </a:solidFill>
              </a:rPr>
            </a:br>
            <a:r>
              <a:rPr lang="pt-BR" sz="2000" b="1" dirty="0" smtClean="0">
                <a:solidFill>
                  <a:schemeClr val="tx1"/>
                </a:solidFill>
              </a:rPr>
              <a:t/>
            </a:r>
            <a:br>
              <a:rPr lang="pt-BR" sz="2000" b="1" dirty="0" smtClean="0">
                <a:solidFill>
                  <a:schemeClr val="tx1"/>
                </a:solidFill>
              </a:rPr>
            </a:br>
            <a:endParaRPr lang="pt-BR" sz="2000" b="1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2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PREVENIR E EVITAR ACIDENTES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4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PRESERVAR A SAÚDE DO TRABALHADOR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SEGURANÇA NO TRABALHO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3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MEDICINA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BD7D80E-59F0-4D26-819C-2393AD793767}" type="datetime8">
              <a:rPr lang="pt-BR" smtClean="0"/>
              <a:pPr/>
              <a:t>03/07/2019 20:16</a:t>
            </a:fld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123028B3-798B-4E8D-BAD1-DFBA4D8BCF8F}" type="slidenum">
              <a:rPr lang="pt-BR" smtClean="0"/>
              <a:pPr/>
              <a:t>12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pt-BR" sz="3400" b="1" dirty="0" smtClean="0"/>
              <a:t>COMISSÃO TRIPARTITE PARITÁRIA PERMANENTE - CTPP </a:t>
            </a:r>
            <a:endParaRPr lang="pt-BR" sz="3400" b="1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</p:nvPr>
        </p:nvGraphicFramePr>
        <p:xfrm>
          <a:off x="285721" y="1643050"/>
          <a:ext cx="5286412" cy="4452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tângulo 4"/>
          <p:cNvSpPr/>
          <p:nvPr/>
        </p:nvSpPr>
        <p:spPr>
          <a:xfrm>
            <a:off x="5500694" y="1714488"/>
            <a:ext cx="3286148" cy="4572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200" b="1" dirty="0" smtClean="0">
                <a:solidFill>
                  <a:schemeClr val="tx1"/>
                </a:solidFill>
              </a:rPr>
              <a:t>Antes: </a:t>
            </a:r>
            <a:r>
              <a:rPr lang="pt-BR" sz="2200" b="1" dirty="0" err="1" smtClean="0">
                <a:solidFill>
                  <a:schemeClr val="tx1"/>
                </a:solidFill>
              </a:rPr>
              <a:t>NR’s</a:t>
            </a:r>
            <a:r>
              <a:rPr lang="pt-BR" sz="2200" b="1" dirty="0" smtClean="0">
                <a:solidFill>
                  <a:schemeClr val="tx1"/>
                </a:solidFill>
              </a:rPr>
              <a:t> Brasília- MTE</a:t>
            </a:r>
          </a:p>
          <a:p>
            <a:pPr algn="ctr"/>
            <a:endParaRPr lang="pt-BR" sz="2200" b="1" dirty="0" smtClean="0">
              <a:solidFill>
                <a:schemeClr val="tx1"/>
              </a:solidFill>
            </a:endParaRPr>
          </a:p>
          <a:p>
            <a:pPr algn="ctr"/>
            <a:r>
              <a:rPr lang="pt-BR" sz="2200" b="1" dirty="0" smtClean="0">
                <a:solidFill>
                  <a:schemeClr val="tx1"/>
                </a:solidFill>
              </a:rPr>
              <a:t>FUNDACENTRO: </a:t>
            </a:r>
          </a:p>
          <a:p>
            <a:pPr algn="ctr"/>
            <a:endParaRPr lang="pt-BR" sz="2200" dirty="0" smtClean="0">
              <a:solidFill>
                <a:schemeClr val="tx1"/>
              </a:solidFill>
            </a:endParaRPr>
          </a:p>
          <a:p>
            <a:pPr algn="ctr"/>
            <a:r>
              <a:rPr lang="pt-BR" sz="2200" dirty="0" smtClean="0">
                <a:solidFill>
                  <a:schemeClr val="tx1"/>
                </a:solidFill>
              </a:rPr>
              <a:t> - Estudos/pesquisas</a:t>
            </a:r>
          </a:p>
          <a:p>
            <a:pPr algn="ctr">
              <a:buFontTx/>
              <a:buChar char="-"/>
            </a:pPr>
            <a:r>
              <a:rPr lang="pt-BR" sz="2200" dirty="0" smtClean="0">
                <a:solidFill>
                  <a:schemeClr val="tx1"/>
                </a:solidFill>
              </a:rPr>
              <a:t>Parcerias Universidades e  Empresas</a:t>
            </a:r>
          </a:p>
          <a:p>
            <a:pPr algn="ctr">
              <a:buFontTx/>
              <a:buChar char="-"/>
            </a:pPr>
            <a:r>
              <a:rPr lang="pt-BR" sz="2200" dirty="0" smtClean="0">
                <a:solidFill>
                  <a:schemeClr val="tx1"/>
                </a:solidFill>
              </a:rPr>
              <a:t> Orientação/Prevenção AC/TB (apoio técnico)</a:t>
            </a:r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B22E9-F4C8-4A16-B7C1-F25643051265}" type="datetime8">
              <a:rPr lang="pt-BR" smtClean="0"/>
              <a:pPr/>
              <a:t>03/07/2019 20:16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23028B3-798B-4E8D-BAD1-DFBA4D8BCF8F}" type="slidenum">
              <a:rPr lang="pt-BR" smtClean="0"/>
              <a:pPr/>
              <a:t>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t-BR" sz="3200" b="1" dirty="0" smtClean="0"/>
              <a:t>DELEGACIAS REGIONAIS DO TRABALHO 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614882"/>
          </a:xfrm>
        </p:spPr>
        <p:txBody>
          <a:bodyPr>
            <a:noAutofit/>
          </a:bodyPr>
          <a:lstStyle/>
          <a:p>
            <a:pPr algn="just"/>
            <a:r>
              <a:rPr lang="pt-BR" sz="1900" dirty="0" smtClean="0"/>
              <a:t>Art. 156 CLT - Compete especialmente às Delegacias Regionais do Trabalho, nos limites de sua jurisdição:</a:t>
            </a:r>
          </a:p>
          <a:p>
            <a:pPr algn="just"/>
            <a:r>
              <a:rPr lang="pt-BR" sz="1900" dirty="0" smtClean="0"/>
              <a:t>I - promover a </a:t>
            </a:r>
            <a:r>
              <a:rPr lang="pt-BR" sz="1900" b="1" dirty="0" smtClean="0"/>
              <a:t>fiscalização do cumprimento das norma</a:t>
            </a:r>
            <a:r>
              <a:rPr lang="pt-BR" sz="1900" dirty="0" smtClean="0"/>
              <a:t>s de segurança e medicina do trabalho; </a:t>
            </a:r>
          </a:p>
          <a:p>
            <a:pPr algn="just"/>
            <a:endParaRPr lang="pt-BR" sz="1900" dirty="0" smtClean="0"/>
          </a:p>
          <a:p>
            <a:pPr algn="just"/>
            <a:r>
              <a:rPr lang="pt-BR" sz="1900" dirty="0" smtClean="0"/>
              <a:t>II - adotar as medidas que se tornem exigíveis, em virtude das disposições deste Capítulo, determinando as obras e reparos que, em qualquer local de trabalho, se façam necessárias; </a:t>
            </a:r>
            <a:r>
              <a:rPr lang="pt-BR" sz="1900" b="1" dirty="0" smtClean="0">
                <a:solidFill>
                  <a:srgbClr val="002060"/>
                </a:solidFill>
              </a:rPr>
              <a:t>(Embargar obra, interditar  estabelecimento,  setor  de  serviço,  canteiro de obra, locais de trabalho, máquinas e equipamentos;  / Notificar  as  empresas,  estipulando  prazos  para  eliminação  e/ou neutralização de insalubridade;) </a:t>
            </a:r>
          </a:p>
          <a:p>
            <a:pPr algn="just"/>
            <a:endParaRPr lang="pt-BR" sz="1900" dirty="0" smtClean="0"/>
          </a:p>
          <a:p>
            <a:pPr algn="just"/>
            <a:r>
              <a:rPr lang="pt-BR" sz="1900" dirty="0" smtClean="0"/>
              <a:t>III - </a:t>
            </a:r>
            <a:r>
              <a:rPr lang="pt-BR" sz="1900" b="1" dirty="0" smtClean="0"/>
              <a:t>impor as penalidades cabíveis </a:t>
            </a:r>
            <a:r>
              <a:rPr lang="pt-BR" sz="1900" dirty="0" smtClean="0"/>
              <a:t>por descumprimento das normas constantes deste Capítulo, nos termos do art. 201.</a:t>
            </a:r>
          </a:p>
          <a:p>
            <a:pPr algn="just"/>
            <a:endParaRPr lang="pt-BR" sz="190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3C2C7-773C-4E79-8D92-E0F9780C276E}" type="datetime8">
              <a:rPr lang="pt-BR" smtClean="0"/>
              <a:pPr/>
              <a:t>03/07/2019 20:16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23028B3-798B-4E8D-BAD1-DFBA4D8BCF8F}" type="slidenum">
              <a:rPr lang="pt-BR" smtClean="0"/>
              <a:pPr/>
              <a:t>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pt-BR" b="1" dirty="0" smtClean="0"/>
              <a:t> EMPRESAS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pPr algn="just"/>
            <a:r>
              <a:rPr lang="pt-BR" sz="4400" dirty="0" smtClean="0"/>
              <a:t>Art. 157 CLT:  Cabe às empresas:</a:t>
            </a:r>
          </a:p>
          <a:p>
            <a:pPr algn="just"/>
            <a:endParaRPr lang="pt-BR" sz="4400" dirty="0" smtClean="0"/>
          </a:p>
          <a:p>
            <a:pPr algn="just"/>
            <a:r>
              <a:rPr lang="pt-BR" sz="4400" dirty="0" smtClean="0"/>
              <a:t>I - cumprir e fazer cumprir as normas de segurança e medicina do trabalho; </a:t>
            </a:r>
          </a:p>
          <a:p>
            <a:pPr algn="just"/>
            <a:endParaRPr lang="pt-BR" sz="4400" dirty="0" smtClean="0"/>
          </a:p>
          <a:p>
            <a:pPr algn="just"/>
            <a:r>
              <a:rPr lang="pt-BR" sz="4400" dirty="0" smtClean="0"/>
              <a:t>II - instruir os empregados, através de ordens de serviço, quanto às precauções a tomar no sentido de evitar acidentes do trabalho ou doenças ocupacionais; </a:t>
            </a:r>
          </a:p>
          <a:p>
            <a:pPr algn="just"/>
            <a:endParaRPr lang="pt-BR" sz="4400" dirty="0" smtClean="0"/>
          </a:p>
          <a:p>
            <a:pPr algn="just"/>
            <a:r>
              <a:rPr lang="pt-BR" sz="4400" dirty="0" smtClean="0"/>
              <a:t>III - adotar as medidas que lhes sejam determinadas pelo órgão regional competente; </a:t>
            </a:r>
          </a:p>
          <a:p>
            <a:pPr algn="just"/>
            <a:endParaRPr lang="pt-BR" sz="4400" dirty="0" smtClean="0"/>
          </a:p>
          <a:p>
            <a:pPr algn="just"/>
            <a:r>
              <a:rPr lang="pt-BR" sz="4400" dirty="0" smtClean="0"/>
              <a:t>IV - facilitar o exercício da fiscalização pela autoridade competente.</a:t>
            </a:r>
          </a:p>
          <a:p>
            <a:pPr algn="just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4CE27-4A33-4F8A-BAD5-9A24E42A647B}" type="datetime8">
              <a:rPr lang="pt-BR" smtClean="0"/>
              <a:pPr/>
              <a:t>03/07/2019 20:16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23028B3-798B-4E8D-BAD1-DFBA4D8BCF8F}" type="slidenum">
              <a:rPr lang="pt-BR" smtClean="0"/>
              <a:pPr/>
              <a:t>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pt-BR" b="1" dirty="0" smtClean="0"/>
              <a:t>EMPREGADOS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t-BR" dirty="0" smtClean="0"/>
              <a:t>Art. 158 - Cabe aos empregados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I - observar as normas de segurança e medicina do trabalho, inclusive as instruções de que trata o item II do artigo anterior;</a:t>
            </a:r>
          </a:p>
          <a:p>
            <a:pPr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Il - colaborar com a empresa na aplicação dos dispositivos deste Capítulo. </a:t>
            </a:r>
          </a:p>
          <a:p>
            <a:pPr algn="just"/>
            <a:endParaRPr lang="pt-BR" dirty="0" smtClean="0"/>
          </a:p>
          <a:p>
            <a:pPr algn="just"/>
            <a:r>
              <a:rPr lang="pt-BR" b="1" dirty="0" smtClean="0"/>
              <a:t>Parágrafo único - Constitui ato faltoso do empregado a recusa injustificada: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a) à observância das instruções expedidas pelo empregador na forma do item II do artigo anterior;  </a:t>
            </a:r>
          </a:p>
          <a:p>
            <a:pPr algn="just"/>
            <a:r>
              <a:rPr lang="pt-BR" b="1" dirty="0" smtClean="0"/>
              <a:t>b) ao uso dos equipamentos de proteção individual fornecidos pela empresa. </a:t>
            </a:r>
          </a:p>
          <a:p>
            <a:pPr algn="just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61A8E-7794-42FA-BCF1-82E86AC5839A}" type="datetime8">
              <a:rPr lang="pt-BR" smtClean="0"/>
              <a:pPr/>
              <a:t>03/07/2019 20:16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23028B3-798B-4E8D-BAD1-DFBA4D8BCF8F}" type="slidenum">
              <a:rPr lang="pt-BR" smtClean="0"/>
              <a:pPr/>
              <a:t>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pic>
        <p:nvPicPr>
          <p:cNvPr id="7" name="Picture 28" descr="Barra3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285860"/>
            <a:ext cx="857252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ACCB-9496-422A-8921-D9B4870AF518}" type="datetime8">
              <a:rPr lang="pt-BR" smtClean="0"/>
              <a:pPr/>
              <a:t>03/07/2019 20:16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23028B3-798B-4E8D-BAD1-DFBA4D8BCF8F}" type="slidenum">
              <a:rPr lang="pt-BR" smtClean="0"/>
              <a:pPr/>
              <a:t>17</a:t>
            </a:fld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endParaRPr lang="pt-BR" dirty="0" smtClean="0"/>
          </a:p>
          <a:p>
            <a:pPr algn="just"/>
            <a:r>
              <a:rPr lang="pt-BR" dirty="0" smtClean="0"/>
              <a:t>A Norma Regulamentadora 2, cujo título é Inspeção Prévia, </a:t>
            </a:r>
            <a:r>
              <a:rPr lang="pt-BR" b="1" dirty="0" smtClean="0"/>
              <a:t>estabelece as situações em que as empresas deverão solicitar ao MTE a realização de inspeção prévia </a:t>
            </a:r>
            <a:r>
              <a:rPr lang="pt-BR" dirty="0" smtClean="0"/>
              <a:t>em seus estabelecimentos, bem como a forma de sua realização.</a:t>
            </a:r>
          </a:p>
          <a:p>
            <a:pPr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A NR 2 tem existência jurídica assegurada, em nível de legislação ordinária, nos artigos 160 e 161 da CLT.</a:t>
            </a:r>
            <a:endParaRPr lang="pt-BR" dirty="0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pt-BR" sz="3200" b="1" dirty="0" smtClean="0">
                <a:solidFill>
                  <a:srgbClr val="FFFF00"/>
                </a:solidFill>
              </a:rPr>
              <a:t>Art. 160 e 161: NR 2 – Inspeção Prévia</a:t>
            </a:r>
            <a:endParaRPr lang="pt-BR" sz="3200" b="1" dirty="0">
              <a:solidFill>
                <a:srgbClr val="FFFF00"/>
              </a:solidFill>
            </a:endParaRPr>
          </a:p>
        </p:txBody>
      </p:sp>
      <p:pic>
        <p:nvPicPr>
          <p:cNvPr id="8" name="Picture 28" descr="Barra3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285860"/>
            <a:ext cx="857252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Art. 160 - Nenhum estabelecimento poderá iniciar suas atividades sem prévia inspeção e aprovação das respectivas instalações pela </a:t>
            </a:r>
            <a:r>
              <a:rPr lang="pt-BR" b="1" dirty="0" smtClean="0"/>
              <a:t>autoridade regional competente em matéria de segurança e medicina do trabalho. </a:t>
            </a:r>
          </a:p>
          <a:p>
            <a:pPr algn="just">
              <a:buNone/>
            </a:pPr>
            <a:endParaRPr lang="pt-BR" b="1" dirty="0" smtClean="0"/>
          </a:p>
          <a:p>
            <a:pPr algn="just"/>
            <a:r>
              <a:rPr lang="pt-BR" b="1" dirty="0" smtClean="0"/>
              <a:t>DRT </a:t>
            </a:r>
            <a:r>
              <a:rPr lang="pt-BR" dirty="0" smtClean="0"/>
              <a:t>(embargar/interditar)</a:t>
            </a:r>
          </a:p>
          <a:p>
            <a:pPr algn="just"/>
            <a:r>
              <a:rPr lang="pt-BR" dirty="0" smtClean="0"/>
              <a:t>Interdição é paralisação de estabelecimento, setor, máquina, ou equipamento; já embargo é paralisação de obra.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DB7C4-9516-4668-BA05-1FE887AD7B09}" type="datetime8">
              <a:rPr lang="pt-BR" smtClean="0"/>
              <a:pPr/>
              <a:t>03/07/2019 20:16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23028B3-798B-4E8D-BAD1-DFBA4D8BCF8F}" type="slidenum">
              <a:rPr lang="pt-BR" smtClean="0"/>
              <a:pPr/>
              <a:t>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2686064"/>
          </a:xfrm>
        </p:spPr>
        <p:txBody>
          <a:bodyPr>
            <a:normAutofit fontScale="92500"/>
          </a:bodyPr>
          <a:lstStyle/>
          <a:p>
            <a:pPr algn="just"/>
            <a:r>
              <a:rPr lang="pt-BR" dirty="0" smtClean="0">
                <a:solidFill>
                  <a:srgbClr val="002060"/>
                </a:solidFill>
              </a:rPr>
              <a:t>A inspeção prévia e a declaração (</a:t>
            </a:r>
            <a:r>
              <a:rPr lang="pt-BR" b="1" dirty="0" smtClean="0">
                <a:solidFill>
                  <a:srgbClr val="002060"/>
                </a:solidFill>
              </a:rPr>
              <a:t>Certificado de Aprovação de Instalações) </a:t>
            </a:r>
            <a:r>
              <a:rPr lang="pt-BR" dirty="0" smtClean="0">
                <a:solidFill>
                  <a:srgbClr val="002060"/>
                </a:solidFill>
              </a:rPr>
              <a:t>de instalações previstas na NR 2 constituem os elementos capazes de assegurar que o novo </a:t>
            </a:r>
            <a:r>
              <a:rPr lang="pt-BR" b="1" dirty="0" smtClean="0">
                <a:solidFill>
                  <a:srgbClr val="002060"/>
                </a:solidFill>
              </a:rPr>
              <a:t>estabelecimento inicie suas atividades livre de riscos de acidentes e/ou de doenças do trabalho</a:t>
            </a:r>
            <a:r>
              <a:rPr lang="pt-BR" dirty="0" smtClean="0">
                <a:solidFill>
                  <a:srgbClr val="002060"/>
                </a:solidFill>
              </a:rPr>
              <a:t>. </a:t>
            </a:r>
            <a:endParaRPr lang="pt-BR" b="1" dirty="0" smtClean="0">
              <a:solidFill>
                <a:srgbClr val="002060"/>
              </a:solidFill>
            </a:endParaRPr>
          </a:p>
          <a:p>
            <a:pPr algn="just"/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B5998-15B8-402E-A580-59B047A1DDFF}" type="datetime8">
              <a:rPr lang="pt-BR" smtClean="0"/>
              <a:pPr/>
              <a:t>03/07/2019 20:16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3028B3-798B-4E8D-BAD1-DFBA4D8BCF8F}" type="slidenum">
              <a:rPr lang="pt-BR" smtClean="0"/>
              <a:pPr/>
              <a:t>19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pt-BR" b="1" dirty="0" smtClean="0"/>
              <a:t>Considerações Gerais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800" dirty="0" smtClean="0"/>
              <a:t>Trabalho é inerente a vida humana</a:t>
            </a:r>
          </a:p>
          <a:p>
            <a:pPr algn="just">
              <a:buFont typeface="Wingdings" pitchFamily="2" charset="2"/>
              <a:buChar char="ü"/>
            </a:pPr>
            <a:r>
              <a:rPr lang="pt-BR" sz="2800" dirty="0" smtClean="0"/>
              <a:t>Integridade Humana (</a:t>
            </a:r>
            <a:r>
              <a:rPr lang="pt-BR" sz="2800" b="1" dirty="0" smtClean="0"/>
              <a:t>saúde e segurança</a:t>
            </a:r>
            <a:r>
              <a:rPr lang="pt-BR" sz="2800" dirty="0" smtClean="0"/>
              <a:t>)</a:t>
            </a:r>
          </a:p>
          <a:p>
            <a:pPr algn="just">
              <a:buFont typeface="Wingdings" pitchFamily="2" charset="2"/>
              <a:buChar char="ü"/>
            </a:pPr>
            <a:r>
              <a:rPr lang="pt-BR" sz="2800" dirty="0" smtClean="0"/>
              <a:t>Medidas Preventivas (exame admissional até mudança/adaptação do local de trabalho);</a:t>
            </a:r>
          </a:p>
          <a:p>
            <a:pPr algn="just">
              <a:buFont typeface="Wingdings" pitchFamily="2" charset="2"/>
              <a:buChar char="ü"/>
            </a:pPr>
            <a:r>
              <a:rPr lang="pt-BR" sz="2800" dirty="0" smtClean="0"/>
              <a:t>Políticas de prevenção AC TB</a:t>
            </a:r>
          </a:p>
          <a:p>
            <a:pPr algn="just">
              <a:buFont typeface="Wingdings" pitchFamily="2" charset="2"/>
              <a:buChar char="ü"/>
            </a:pPr>
            <a:r>
              <a:rPr lang="pt-BR" sz="2800" dirty="0" smtClean="0"/>
              <a:t>Eliminar e controla riscos</a:t>
            </a:r>
          </a:p>
          <a:p>
            <a:pPr algn="just">
              <a:buNone/>
            </a:pPr>
            <a:endParaRPr lang="pt-BR" sz="2800" dirty="0" smtClean="0"/>
          </a:p>
          <a:p>
            <a:pPr algn="just">
              <a:buFont typeface="Wingdings" pitchFamily="2" charset="2"/>
              <a:buChar char="ü"/>
            </a:pPr>
            <a:r>
              <a:rPr lang="pt-BR" sz="2800" b="1" dirty="0" smtClean="0">
                <a:solidFill>
                  <a:srgbClr val="7030A0"/>
                </a:solidFill>
              </a:rPr>
              <a:t>Nova cultura (década de 90/capital x trabalho)</a:t>
            </a:r>
          </a:p>
          <a:p>
            <a:pPr algn="just">
              <a:buFont typeface="Wingdings" pitchFamily="2" charset="2"/>
              <a:buChar char="ü"/>
            </a:pPr>
            <a:r>
              <a:rPr lang="pt-BR" sz="2800" b="1" dirty="0" smtClean="0">
                <a:solidFill>
                  <a:srgbClr val="7030A0"/>
                </a:solidFill>
              </a:rPr>
              <a:t>Direito Social:</a:t>
            </a:r>
          </a:p>
          <a:p>
            <a:pPr algn="just">
              <a:buFont typeface="Wingdings" pitchFamily="2" charset="2"/>
              <a:buChar char="ü"/>
            </a:pPr>
            <a:endParaRPr lang="pt-BR" sz="2800" b="1" dirty="0" smtClean="0">
              <a:solidFill>
                <a:srgbClr val="7030A0"/>
              </a:solidFill>
            </a:endParaRPr>
          </a:p>
          <a:p>
            <a:pPr algn="just">
              <a:buNone/>
            </a:pPr>
            <a:r>
              <a:rPr lang="pt-BR" sz="2800" b="1" i="1" dirty="0" smtClean="0">
                <a:solidFill>
                  <a:srgbClr val="7030A0"/>
                </a:solidFill>
              </a:rPr>
              <a:t>     Art. 7: CF/88</a:t>
            </a:r>
          </a:p>
          <a:p>
            <a:pPr algn="just">
              <a:buNone/>
            </a:pPr>
            <a:r>
              <a:rPr lang="pt-BR" sz="2800" b="1" i="1" dirty="0" smtClean="0">
                <a:solidFill>
                  <a:srgbClr val="7030A0"/>
                </a:solidFill>
              </a:rPr>
              <a:t>     XXII - redução dos riscos inerentes ao trabalho, por meio de normas de saúde, higiene e segurança;</a:t>
            </a:r>
          </a:p>
          <a:p>
            <a:pPr algn="just">
              <a:buFont typeface="Wingdings" pitchFamily="2" charset="2"/>
              <a:buChar char="ü"/>
            </a:pPr>
            <a:endParaRPr lang="pt-BR" sz="2800" dirty="0" smtClean="0"/>
          </a:p>
          <a:p>
            <a:pPr algn="just">
              <a:buFont typeface="Wingdings" pitchFamily="2" charset="2"/>
              <a:buChar char="ü"/>
            </a:pPr>
            <a:endParaRPr lang="pt-BR" sz="2800" dirty="0" smtClean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D371A-3D73-4CAF-84FB-9AD3AC145E94}" type="datetime8">
              <a:rPr lang="pt-BR" smtClean="0"/>
              <a:pPr/>
              <a:t>03/07/2019 20:16</a:t>
            </a:fld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23028B3-798B-4E8D-BAD1-DFBA4D8BCF8F}" type="slidenum">
              <a:rPr lang="pt-BR" smtClean="0"/>
              <a:pPr/>
              <a:t>2</a:t>
            </a:fld>
            <a:endParaRPr lang="pt-BR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pic>
        <p:nvPicPr>
          <p:cNvPr id="8" name="Picture 28" descr="Barra3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285860"/>
            <a:ext cx="857252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A68BA-68DE-4D26-B0CC-F59003A2A89F}" type="datetime8">
              <a:rPr lang="pt-BR" smtClean="0"/>
              <a:pPr/>
              <a:t>03/07/2019 20:16</a:t>
            </a:fld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23028B3-798B-4E8D-BAD1-DFBA4D8BCF8F}" type="slidenum">
              <a:rPr lang="pt-BR" smtClean="0"/>
              <a:pPr/>
              <a:t>20</a:t>
            </a:fld>
            <a:endParaRPr lang="pt-BR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pic>
        <p:nvPicPr>
          <p:cNvPr id="8" name="Picture 28" descr="Barra30.gif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71472" y="1285860"/>
            <a:ext cx="857252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pt-BR" dirty="0" smtClean="0"/>
              <a:t>SESMT – art. 162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smtClean="0"/>
              <a:t>CIPA – art. 163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>
                <a:solidFill>
                  <a:schemeClr val="tx1"/>
                </a:solidFill>
              </a:rPr>
              <a:t>DOS ÓRGÃOS DE SEGURANÇA E DE MEDICINA DO TRABALHO NAS EMPRESAS</a:t>
            </a:r>
            <a:endParaRPr lang="pt-BR" sz="2800" dirty="0">
              <a:solidFill>
                <a:schemeClr val="tx1"/>
              </a:solidFill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305E-6772-4A1F-A6FE-527AB828D2A3}" type="datetime8">
              <a:rPr lang="pt-BR" smtClean="0"/>
              <a:pPr/>
              <a:t>03/07/2019 20:16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3028B3-798B-4E8D-BAD1-DFBA4D8BCF8F}" type="slidenum">
              <a:rPr lang="pt-BR" smtClean="0"/>
              <a:pPr/>
              <a:t>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 smtClean="0"/>
              <a:t>DOS ÓRGÃOS DE SEGURANÇA E DE MEDICINA DO TRABALHO NAS EMPRESAS</a:t>
            </a:r>
            <a:br>
              <a:rPr lang="pt-BR" sz="2400" b="1" dirty="0" smtClean="0"/>
            </a:br>
            <a:endParaRPr lang="pt-BR" sz="2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t-BR" b="1" dirty="0" smtClean="0"/>
              <a:t>Art. 162 </a:t>
            </a:r>
            <a:r>
              <a:rPr lang="pt-BR" dirty="0" smtClean="0"/>
              <a:t>- As empresas, de acordo com normas a serem expedidas pelo Ministério do Trabalho, estarão </a:t>
            </a:r>
            <a:r>
              <a:rPr lang="pt-BR" u="sng" dirty="0" smtClean="0"/>
              <a:t>obrigadas</a:t>
            </a:r>
            <a:r>
              <a:rPr lang="pt-BR" dirty="0" smtClean="0"/>
              <a:t> a manter serviços especializados em segurança e em medicina do trabalho. </a:t>
            </a:r>
          </a:p>
          <a:p>
            <a:pPr algn="just"/>
            <a:r>
              <a:rPr lang="pt-BR" dirty="0" smtClean="0"/>
              <a:t>Parágrafo único - As normas a que se refere este artigo estabelecerão: </a:t>
            </a:r>
          </a:p>
          <a:p>
            <a:pPr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a) classificação das empresas segundo o número de empregados e a natureza do risco de suas atividades; </a:t>
            </a:r>
          </a:p>
          <a:p>
            <a:pPr algn="just"/>
            <a:r>
              <a:rPr lang="pt-BR" dirty="0" smtClean="0"/>
              <a:t>b) o numero mínimo de profissionais especializados exigido de cada empresa, segundo o grupo em que se classifique, na forma da alínea anterior;</a:t>
            </a:r>
          </a:p>
          <a:p>
            <a:pPr algn="just"/>
            <a:r>
              <a:rPr lang="pt-BR" dirty="0" smtClean="0"/>
              <a:t>c) a qualificação exigida para os profissionais em questão e o seu regime de trabalho; </a:t>
            </a:r>
          </a:p>
          <a:p>
            <a:pPr algn="just"/>
            <a:r>
              <a:rPr lang="pt-BR" dirty="0" smtClean="0"/>
              <a:t>d) as demais características e atribuições dos serviços especializados em segurança e em medicina do trabalho, nas empresas. </a:t>
            </a:r>
          </a:p>
          <a:p>
            <a:pPr algn="just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784BA-1ED4-41F7-9B3A-03A31F6889B3}" type="datetime8">
              <a:rPr lang="pt-BR" smtClean="0"/>
              <a:pPr/>
              <a:t>03/07/2019 20:16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23028B3-798B-4E8D-BAD1-DFBA4D8BCF8F}" type="slidenum">
              <a:rPr lang="pt-BR" smtClean="0"/>
              <a:pPr/>
              <a:t>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pic>
        <p:nvPicPr>
          <p:cNvPr id="7" name="Picture 28" descr="Barra3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285860"/>
            <a:ext cx="857252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just"/>
            <a:r>
              <a:rPr lang="pt-BR" b="1" dirty="0" smtClean="0"/>
              <a:t>SESMT</a:t>
            </a:r>
            <a:r>
              <a:rPr lang="pt-BR" dirty="0" smtClean="0"/>
              <a:t> é a sigla para </a:t>
            </a:r>
            <a:r>
              <a:rPr lang="pt-BR" b="1" dirty="0" smtClean="0"/>
              <a:t>Serviço Especializado em Engenharia de Segurança e em Medicina do Trabalho </a:t>
            </a:r>
            <a:r>
              <a:rPr lang="pt-BR" dirty="0" smtClean="0"/>
              <a:t>e é uma equipe de profissionais da saúde, que ficam dentro das empresas para proteger a integridade física dos trabalhadores. </a:t>
            </a:r>
          </a:p>
          <a:p>
            <a:pPr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O SESMT está estabelecido no artigo 162 da CLT + NR 4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BD199-E09D-4EE3-A9C9-4F585CAE37C4}" type="datetime8">
              <a:rPr lang="pt-BR" smtClean="0"/>
              <a:pPr/>
              <a:t>03/07/2019 20:16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23028B3-798B-4E8D-BAD1-DFBA4D8BCF8F}" type="slidenum">
              <a:rPr lang="pt-BR" smtClean="0"/>
              <a:pPr/>
              <a:t>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>
          <a:xfrm>
            <a:off x="571472" y="2743200"/>
            <a:ext cx="8215370" cy="3400444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pt-BR" b="1" dirty="0" smtClean="0">
                <a:solidFill>
                  <a:srgbClr val="002060"/>
                </a:solidFill>
              </a:rPr>
              <a:t> Todos os riscos podem ser prevenidos, mas tem que ser conhecidos.</a:t>
            </a:r>
          </a:p>
          <a:p>
            <a:pPr algn="just"/>
            <a:endParaRPr lang="pt-BR" b="1" dirty="0" smtClean="0">
              <a:solidFill>
                <a:srgbClr val="002060"/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pt-BR" b="1" dirty="0" smtClean="0">
                <a:solidFill>
                  <a:srgbClr val="002060"/>
                </a:solidFill>
              </a:rPr>
              <a:t> Mapa de Risco (CIPA + SESMT) sinalizam com cores;</a:t>
            </a:r>
          </a:p>
          <a:p>
            <a:pPr algn="just"/>
            <a:endParaRPr lang="pt-BR" b="1" dirty="0" smtClean="0">
              <a:solidFill>
                <a:srgbClr val="002060"/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pt-BR" b="1" dirty="0" smtClean="0">
                <a:solidFill>
                  <a:srgbClr val="002060"/>
                </a:solidFill>
              </a:rPr>
              <a:t> Os riscos são dosados para saber o limite,  a intensidade e o grau de prevenção (vide riscos ambientais e exames médicos ocupacionais, feitos de acordo com o risco que o trabalhador esta exposto)</a:t>
            </a:r>
          </a:p>
          <a:p>
            <a:pPr algn="just">
              <a:buFont typeface="Wingdings" pitchFamily="2" charset="2"/>
              <a:buChar char="v"/>
            </a:pPr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B5998-15B8-402E-A580-59B047A1DDFF}" type="datetime8">
              <a:rPr lang="pt-BR" smtClean="0"/>
              <a:pPr/>
              <a:t>03/07/2019 20:16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3028B3-798B-4E8D-BAD1-DFBA4D8BCF8F}" type="slidenum">
              <a:rPr lang="pt-BR" smtClean="0"/>
              <a:pPr/>
              <a:t>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t-BR" b="1" dirty="0" smtClean="0"/>
              <a:t>Médico do trabalho,</a:t>
            </a:r>
            <a:r>
              <a:rPr lang="pt-BR" dirty="0" smtClean="0"/>
              <a:t> (PCA Programa Controle Auditivo – médico otorrino)</a:t>
            </a:r>
          </a:p>
          <a:p>
            <a:pPr algn="just"/>
            <a:r>
              <a:rPr lang="pt-BR" b="1" dirty="0" smtClean="0"/>
              <a:t>Enfermeiro do trabalho, </a:t>
            </a:r>
          </a:p>
          <a:p>
            <a:pPr algn="just"/>
            <a:r>
              <a:rPr lang="pt-BR" b="1" dirty="0" smtClean="0"/>
              <a:t>Técnico de enfermagem do trabalho, </a:t>
            </a:r>
          </a:p>
          <a:p>
            <a:pPr algn="just"/>
            <a:r>
              <a:rPr lang="pt-BR" b="1" dirty="0" smtClean="0"/>
              <a:t>Engenheiro de segurança do trabalho</a:t>
            </a:r>
          </a:p>
          <a:p>
            <a:pPr algn="just"/>
            <a:r>
              <a:rPr lang="pt-BR" b="1" dirty="0" smtClean="0"/>
              <a:t>Técnico de segurança do trabalho.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O SESMT foi criado com o aumento de acidentes que os funcionários, em geral, estavam sofrendo no local de trabalho.</a:t>
            </a:r>
          </a:p>
          <a:p>
            <a:pPr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O SESMT também tem a função de alertar e dar instruções para os funcionários sobre o aparecimento de novas doenças, esclarecimentos sobre qualquer tipo de doença e também evitar que pequenos acidentes de trabalho possam acontecer e prejudicar a empresa.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43D16-1B0E-407A-A4F2-71A724C1C98F}" type="datetime8">
              <a:rPr lang="pt-BR" smtClean="0"/>
              <a:pPr/>
              <a:t>03/07/2019 20:16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23028B3-798B-4E8D-BAD1-DFBA4D8BCF8F}" type="slidenum">
              <a:rPr lang="pt-BR" smtClean="0"/>
              <a:pPr/>
              <a:t>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642910" y="214290"/>
            <a:ext cx="7858180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Dependendo da quantidade de empregados e da natureza das atividades, o serviço pode incluir os seguintes profissionais: </a:t>
            </a:r>
            <a:endParaRPr lang="pt-B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14384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pt-BR" b="1" dirty="0" smtClean="0"/>
              <a:t>CIPAS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pt-BR" dirty="0" smtClean="0"/>
          </a:p>
          <a:p>
            <a:pPr algn="just"/>
            <a:r>
              <a:rPr lang="pt-BR" dirty="0" smtClean="0"/>
              <a:t>TODAS AS EMPRESAS PÚBLICAS E PRIVADAS COM MAIS DE 20 FUNCIONÁRIOS SÃO OBRIGADOS A INSTALAR AS CIPAS – COMISSÕES INTERNAS DE PREVENÇÃO DE ACIDENTE DO TRABALHO.</a:t>
            </a:r>
          </a:p>
          <a:p>
            <a:pPr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ART. 163 – 165 CLT + NR 5</a:t>
            </a:r>
          </a:p>
          <a:p>
            <a:pPr algn="just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DCB3C-16BB-4941-B410-990C0377343F}" type="datetime8">
              <a:rPr lang="pt-BR" smtClean="0"/>
              <a:pPr/>
              <a:t>03/07/2019 20:16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23028B3-798B-4E8D-BAD1-DFBA4D8BCF8F}" type="slidenum">
              <a:rPr lang="pt-BR" smtClean="0"/>
              <a:pPr/>
              <a:t>26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pic>
        <p:nvPicPr>
          <p:cNvPr id="7" name="Picture 28" descr="Barra3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285860"/>
            <a:ext cx="857252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5775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pt-BR" sz="1800" b="1" dirty="0" err="1" smtClean="0"/>
              <a:t>Art</a:t>
            </a:r>
            <a:r>
              <a:rPr lang="pt-BR" sz="1800" b="1" dirty="0" smtClean="0"/>
              <a:t> . 164 (CLT): </a:t>
            </a:r>
            <a:r>
              <a:rPr lang="pt-BR" sz="1800" dirty="0" smtClean="0"/>
              <a:t>Cada CIPA será composta de </a:t>
            </a:r>
            <a:r>
              <a:rPr lang="pt-BR" sz="1800" b="1" dirty="0" smtClean="0"/>
              <a:t>representantes da empresa e dos empregados</a:t>
            </a:r>
            <a:r>
              <a:rPr lang="pt-BR" sz="1800" dirty="0" smtClean="0"/>
              <a:t>, de acordo com os critérios que vierem a ser adotados na regulamentação de que trata o parágrafo único do artigo anterior. </a:t>
            </a:r>
          </a:p>
          <a:p>
            <a:pPr algn="just"/>
            <a:endParaRPr lang="pt-BR" sz="1800" dirty="0" smtClean="0"/>
          </a:p>
          <a:p>
            <a:pPr algn="just"/>
            <a:r>
              <a:rPr lang="pt-BR" sz="1800" b="1" dirty="0" smtClean="0"/>
              <a:t>§ 1º </a:t>
            </a:r>
            <a:r>
              <a:rPr lang="pt-BR" sz="1800" dirty="0" smtClean="0"/>
              <a:t>- Os representantes dos </a:t>
            </a:r>
            <a:r>
              <a:rPr lang="pt-BR" sz="1800" b="1" dirty="0" smtClean="0"/>
              <a:t>empregadores</a:t>
            </a:r>
            <a:r>
              <a:rPr lang="pt-BR" sz="1800" dirty="0" smtClean="0"/>
              <a:t>, titulares e suplentes, serão por eles </a:t>
            </a:r>
            <a:r>
              <a:rPr lang="pt-BR" sz="1800" b="1" dirty="0" smtClean="0"/>
              <a:t>designados</a:t>
            </a:r>
            <a:r>
              <a:rPr lang="pt-BR" sz="1800" dirty="0" smtClean="0"/>
              <a:t>. </a:t>
            </a:r>
          </a:p>
          <a:p>
            <a:pPr algn="just"/>
            <a:r>
              <a:rPr lang="pt-BR" sz="1800" b="1" dirty="0" smtClean="0"/>
              <a:t>§ 2º </a:t>
            </a:r>
            <a:r>
              <a:rPr lang="pt-BR" sz="1800" dirty="0" smtClean="0"/>
              <a:t>- Os representantes dos </a:t>
            </a:r>
            <a:r>
              <a:rPr lang="pt-BR" sz="1800" b="1" dirty="0" smtClean="0"/>
              <a:t>empregados</a:t>
            </a:r>
            <a:r>
              <a:rPr lang="pt-BR" sz="1800" dirty="0" smtClean="0"/>
              <a:t>, titulares e suplentes, serão </a:t>
            </a:r>
            <a:r>
              <a:rPr lang="pt-BR" sz="1800" b="1" dirty="0" smtClean="0"/>
              <a:t>eleitos</a:t>
            </a:r>
            <a:r>
              <a:rPr lang="pt-BR" sz="1800" dirty="0" smtClean="0"/>
              <a:t> em escrutínio secreto, do qual participem, independentemente de filiação sindical, exclusivamente os empregados interessados. </a:t>
            </a:r>
          </a:p>
          <a:p>
            <a:pPr algn="just"/>
            <a:r>
              <a:rPr lang="pt-BR" sz="1800" b="1" dirty="0" smtClean="0"/>
              <a:t>§ 3º </a:t>
            </a:r>
            <a:r>
              <a:rPr lang="pt-BR" sz="1800" dirty="0" smtClean="0"/>
              <a:t>- O mandato dos membros eleitos da CIPA terá a duração de 1 ano, permitida uma reeleição. </a:t>
            </a:r>
          </a:p>
          <a:p>
            <a:pPr algn="just"/>
            <a:r>
              <a:rPr lang="pt-BR" sz="1800" b="1" dirty="0" smtClean="0">
                <a:solidFill>
                  <a:srgbClr val="002060"/>
                </a:solidFill>
              </a:rPr>
              <a:t>§ 4º </a:t>
            </a:r>
            <a:r>
              <a:rPr lang="pt-BR" sz="1800" dirty="0" smtClean="0">
                <a:solidFill>
                  <a:srgbClr val="002060"/>
                </a:solidFill>
              </a:rPr>
              <a:t>- O disposto no parágrafo anterior não se aplicará ao membro suplente que, durante o seu mandato, tenha participado de menos da metade do número de reuniões da CIPA. </a:t>
            </a:r>
          </a:p>
          <a:p>
            <a:pPr algn="just"/>
            <a:endParaRPr lang="pt-BR" sz="180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78079-403F-4A6F-9C3F-04C030898B79}" type="datetime8">
              <a:rPr lang="pt-BR" smtClean="0"/>
              <a:pPr/>
              <a:t>03/07/2019 20:16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23028B3-798B-4E8D-BAD1-DFBA4D8BCF8F}" type="slidenum">
              <a:rPr lang="pt-BR" smtClean="0"/>
              <a:pPr/>
              <a:t>27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pt-BR" sz="2500" dirty="0" smtClean="0"/>
              <a:t>Art. 165 (CLT): Os titulares da representação dos empregados nas CIPA(s) não poderão sofrer despedida arbitrária, entendendo-se como tal a que não se fundar em motivo disciplinar, técnico, econômico ou financeiro. </a:t>
            </a:r>
          </a:p>
          <a:p>
            <a:pPr algn="just">
              <a:buNone/>
            </a:pPr>
            <a:endParaRPr lang="pt-BR" sz="2500" dirty="0" smtClean="0"/>
          </a:p>
          <a:p>
            <a:pPr algn="just"/>
            <a:r>
              <a:rPr lang="pt-BR" sz="2500" dirty="0" smtClean="0"/>
              <a:t>Parágrafo único: Ocorrendo a despedida, caberá ao empregador, em caso de reclamação à Justiça do Trabalho, comprovar a existência de qualquer dos motivos mencionados neste artigo, sob pena de ser condenado a reintegrar o empregado. </a:t>
            </a:r>
          </a:p>
          <a:p>
            <a:endParaRPr lang="pt-BR" sz="250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5304C-CF04-4D3A-A99D-E54367646AF8}" type="datetime8">
              <a:rPr lang="pt-BR" smtClean="0"/>
              <a:pPr/>
              <a:t>03/07/2019 20:16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23028B3-798B-4E8D-BAD1-DFBA4D8BCF8F}" type="slidenum">
              <a:rPr lang="pt-BR" smtClean="0"/>
              <a:pPr/>
              <a:t>28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7" name="Seta para a direita 6"/>
          <p:cNvSpPr/>
          <p:nvPr/>
        </p:nvSpPr>
        <p:spPr>
          <a:xfrm>
            <a:off x="6572264" y="5357826"/>
            <a:ext cx="857256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Picture 28" descr="Barra3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285860"/>
            <a:ext cx="857252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290037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t-BR" b="1" dirty="0" smtClean="0">
                <a:solidFill>
                  <a:srgbClr val="002060"/>
                </a:solidFill>
              </a:rPr>
              <a:t>Art. 10 - </a:t>
            </a:r>
            <a:r>
              <a:rPr lang="pt-BR" dirty="0" smtClean="0">
                <a:solidFill>
                  <a:srgbClr val="002060"/>
                </a:solidFill>
              </a:rPr>
              <a:t>Até que seja promulgada a lei complementar a que se refere o Art. 7º, I, da Constituição:</a:t>
            </a:r>
          </a:p>
          <a:p>
            <a:pPr algn="just"/>
            <a:endParaRPr lang="pt-BR" dirty="0" smtClean="0">
              <a:solidFill>
                <a:srgbClr val="002060"/>
              </a:solidFill>
            </a:endParaRPr>
          </a:p>
          <a:p>
            <a:pPr algn="just"/>
            <a:r>
              <a:rPr lang="pt-BR" b="1" dirty="0" smtClean="0">
                <a:solidFill>
                  <a:srgbClr val="002060"/>
                </a:solidFill>
              </a:rPr>
              <a:t>II -</a:t>
            </a:r>
            <a:r>
              <a:rPr lang="pt-BR" dirty="0" smtClean="0">
                <a:solidFill>
                  <a:srgbClr val="002060"/>
                </a:solidFill>
              </a:rPr>
              <a:t> fica vedada a dispensa arbitrária ou sem justa causa:</a:t>
            </a:r>
          </a:p>
          <a:p>
            <a:pPr algn="just"/>
            <a:endParaRPr lang="pt-BR" dirty="0" smtClean="0">
              <a:solidFill>
                <a:srgbClr val="002060"/>
              </a:solidFill>
            </a:endParaRPr>
          </a:p>
          <a:p>
            <a:pPr algn="just"/>
            <a:r>
              <a:rPr lang="pt-BR" b="1" dirty="0" smtClean="0">
                <a:solidFill>
                  <a:srgbClr val="002060"/>
                </a:solidFill>
              </a:rPr>
              <a:t>a) </a:t>
            </a:r>
            <a:r>
              <a:rPr lang="pt-BR" dirty="0" smtClean="0">
                <a:solidFill>
                  <a:srgbClr val="002060"/>
                </a:solidFill>
              </a:rPr>
              <a:t>do empregado eleito para cargo de direção de comissões internas de prevenção de acidentes, desde o registro de sua candidatura até um ano após o final de seu mandato;</a:t>
            </a:r>
          </a:p>
          <a:p>
            <a:pPr algn="just"/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Art. 10, II, ADCT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6FE15-88F0-4619-9BFD-0F78587B50C6}" type="datetime8">
              <a:rPr lang="pt-BR" smtClean="0"/>
              <a:pPr/>
              <a:t>03/07/2019 20:16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3028B3-798B-4E8D-BAD1-DFBA4D8BCF8F}" type="slidenum">
              <a:rPr lang="pt-BR" smtClean="0"/>
              <a:pPr/>
              <a:t>29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</p:spTree>
  </p:cSld>
  <p:clrMapOvr>
    <a:masterClrMapping/>
  </p:clrMapOvr>
  <p:transition spd="slow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2000240"/>
            <a:ext cx="8153400" cy="4000528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algn="just"/>
            <a:endParaRPr lang="pt-BR" dirty="0" smtClean="0"/>
          </a:p>
          <a:p>
            <a:pPr algn="just"/>
            <a:r>
              <a:rPr lang="pt-BR" dirty="0" smtClean="0"/>
              <a:t>A  </a:t>
            </a:r>
            <a:r>
              <a:rPr lang="pt-BR" b="1" dirty="0" smtClean="0"/>
              <a:t>saúde  do  empregado  </a:t>
            </a:r>
            <a:r>
              <a:rPr lang="pt-BR" dirty="0" smtClean="0"/>
              <a:t> é  entendida  no  seu  conceito  mais amplo,  </a:t>
            </a:r>
            <a:r>
              <a:rPr lang="pt-BR" b="1" dirty="0" smtClean="0"/>
              <a:t>não  significando  apenas  ausência  de doença</a:t>
            </a:r>
            <a:r>
              <a:rPr lang="pt-BR" dirty="0" smtClean="0"/>
              <a:t>,  mas  significando  também  </a:t>
            </a:r>
            <a:r>
              <a:rPr lang="pt-BR" b="1" dirty="0" smtClean="0"/>
              <a:t>presença  de  condições  ideais</a:t>
            </a:r>
            <a:r>
              <a:rPr lang="pt-BR" dirty="0" smtClean="0"/>
              <a:t>  e presença de prevenção de possíveis danos à saúde.</a:t>
            </a:r>
          </a:p>
          <a:p>
            <a:pPr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Campanhas promovidas pelas empresas / Educativos/ Apresentações / Palestras (Ler, </a:t>
            </a:r>
            <a:r>
              <a:rPr lang="pt-BR" dirty="0" err="1" smtClean="0"/>
              <a:t>Dort</a:t>
            </a:r>
            <a:r>
              <a:rPr lang="pt-BR" dirty="0" smtClean="0"/>
              <a:t>, riscos ocupacionais  e outras doenças, alcoolismo, tabagismo, </a:t>
            </a:r>
            <a:r>
              <a:rPr lang="pt-BR" dirty="0" err="1" smtClean="0"/>
              <a:t>etc</a:t>
            </a:r>
            <a:r>
              <a:rPr lang="pt-BR" dirty="0" smtClean="0"/>
              <a:t>) 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BDEA9-FC13-453B-AE10-D65C92D2A774}" type="datetime8">
              <a:rPr lang="pt-BR" smtClean="0"/>
              <a:pPr/>
              <a:t>03/07/2019 20:16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23028B3-798B-4E8D-BAD1-DFBA4D8BCF8F}" type="slidenum">
              <a:rPr lang="pt-BR" smtClean="0"/>
              <a:pPr/>
              <a:t>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329006"/>
          </a:xfrm>
        </p:spPr>
        <p:txBody>
          <a:bodyPr>
            <a:normAutofit fontScale="92500" lnSpcReduction="20000"/>
          </a:bodyPr>
          <a:lstStyle/>
          <a:p>
            <a:pPr algn="just"/>
            <a:endParaRPr lang="pt-BR" dirty="0" smtClean="0">
              <a:solidFill>
                <a:srgbClr val="002060"/>
              </a:solidFill>
            </a:endParaRPr>
          </a:p>
          <a:p>
            <a:pPr algn="just"/>
            <a:r>
              <a:rPr lang="pt-BR" b="1" dirty="0" smtClean="0">
                <a:solidFill>
                  <a:srgbClr val="002060"/>
                </a:solidFill>
              </a:rPr>
              <a:t>Suplente da CIPA - Garantia de Emprego:</a:t>
            </a:r>
            <a:r>
              <a:rPr lang="pt-BR" dirty="0" smtClean="0">
                <a:solidFill>
                  <a:srgbClr val="002060"/>
                </a:solidFill>
              </a:rPr>
              <a:t> I - O suplente da CIPA goza da garantia de emprego prevista no art. 10, II, "a", do ADCT a partir da promulgação da Constituição Federal de 1988. II - A estabilidade provisória do </a:t>
            </a:r>
            <a:r>
              <a:rPr lang="pt-BR" dirty="0" err="1" smtClean="0">
                <a:solidFill>
                  <a:srgbClr val="002060"/>
                </a:solidFill>
              </a:rPr>
              <a:t>cipeiro</a:t>
            </a:r>
            <a:r>
              <a:rPr lang="pt-BR" dirty="0" smtClean="0">
                <a:solidFill>
                  <a:srgbClr val="002060"/>
                </a:solidFill>
              </a:rPr>
              <a:t> não constitui vantagem pessoal, mas garantia para as atividades dos membros da CIPA, que somente tem razão de ser quando em atividade a empresa. </a:t>
            </a: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Súmula 339-TST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0CC77-BCCC-42DB-8241-2D86FF9BFB01}" type="datetime8">
              <a:rPr lang="pt-BR" smtClean="0"/>
              <a:pPr/>
              <a:t>03/07/2019 20:16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3028B3-798B-4E8D-BAD1-DFBA4D8BCF8F}" type="slidenum">
              <a:rPr lang="pt-BR" smtClean="0"/>
              <a:pPr/>
              <a:t>30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</p:spTree>
  </p:cSld>
  <p:clrMapOvr>
    <a:masterClrMapping/>
  </p:clrMapOvr>
  <p:transition spd="slow">
    <p:dissolv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b="1" dirty="0" smtClean="0"/>
              <a:t>Art. 166 e 167 CLT + NR 6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>
                <a:solidFill>
                  <a:schemeClr val="tx1"/>
                </a:solidFill>
              </a:rPr>
              <a:t>SEÇÃO IV </a:t>
            </a:r>
            <a:br>
              <a:rPr lang="pt-BR" sz="2800" b="1" dirty="0" smtClean="0">
                <a:solidFill>
                  <a:schemeClr val="tx1"/>
                </a:solidFill>
              </a:rPr>
            </a:br>
            <a:r>
              <a:rPr lang="pt-BR" sz="2800" b="1" dirty="0" smtClean="0">
                <a:solidFill>
                  <a:schemeClr val="tx1"/>
                </a:solidFill>
              </a:rPr>
              <a:t>Do Equipamento de Proteção Individual</a:t>
            </a:r>
            <a:endParaRPr lang="pt-BR" sz="2800" b="1" dirty="0">
              <a:solidFill>
                <a:schemeClr val="tx1"/>
              </a:solidFill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C8DA2-AA37-44BC-8422-A245F9F6EA84}" type="datetime8">
              <a:rPr lang="pt-BR" smtClean="0"/>
              <a:pPr/>
              <a:t>03/07/2019 20:16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3028B3-798B-4E8D-BAD1-DFBA4D8BCF8F}" type="slidenum">
              <a:rPr lang="pt-BR" smtClean="0"/>
              <a:pPr/>
              <a:t>31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</p:spTree>
  </p:cSld>
  <p:clrMapOvr>
    <a:masterClrMapping/>
  </p:clrMapOvr>
  <p:transition spd="slow">
    <p:dissolv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3600" b="1" dirty="0" smtClean="0"/>
              <a:t>SEÇÃO IV </a:t>
            </a:r>
            <a:br>
              <a:rPr lang="pt-BR" sz="3600" b="1" dirty="0" smtClean="0"/>
            </a:br>
            <a:r>
              <a:rPr lang="pt-BR" sz="3600" b="1" dirty="0" smtClean="0"/>
              <a:t>Do Equipamento de Proteção Individual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endParaRPr lang="pt-BR" dirty="0" smtClean="0"/>
          </a:p>
          <a:p>
            <a:pPr algn="just"/>
            <a:r>
              <a:rPr lang="pt-BR" dirty="0" smtClean="0"/>
              <a:t>Art. 166 - A empresa é obrigada a fornecer aos empregados, gratuitamente, equipamento de proteção individual adequado ao risco e em perfeito estado de conservação e funcionamento, sempre que as medidas de ordem geral não ofereçam completa proteção contra os riscos de acidentes e danos à saúde dos empregados. 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Art. 167 - O equipamento de proteção só poderá ser posto à venda ou utilizado com a indicação do </a:t>
            </a:r>
            <a:r>
              <a:rPr lang="pt-BR" b="1" dirty="0" smtClean="0"/>
              <a:t>Certificado de Aprovação </a:t>
            </a:r>
            <a:r>
              <a:rPr lang="pt-BR" dirty="0" smtClean="0"/>
              <a:t>do Ministério do Trabalho. </a:t>
            </a:r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5114-3E4F-420C-93B1-43E9AC618523}" type="datetime8">
              <a:rPr lang="pt-BR" smtClean="0"/>
              <a:pPr/>
              <a:t>03/07/2019 20:16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23028B3-798B-4E8D-BAD1-DFBA4D8BCF8F}" type="slidenum">
              <a:rPr lang="pt-BR" smtClean="0"/>
              <a:pPr/>
              <a:t>32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pic>
        <p:nvPicPr>
          <p:cNvPr id="7" name="Picture 28" descr="Barra3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285860"/>
            <a:ext cx="857252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pt-BR" b="1" dirty="0" smtClean="0"/>
              <a:t>observações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t-BR" b="1" dirty="0" smtClean="0"/>
              <a:t>Comprovante do recebimento </a:t>
            </a:r>
            <a:r>
              <a:rPr lang="pt-BR" dirty="0" smtClean="0"/>
              <a:t>do EPI e </a:t>
            </a:r>
            <a:r>
              <a:rPr lang="pt-BR" b="1" dirty="0" smtClean="0"/>
              <a:t>orientação para utilização.</a:t>
            </a:r>
          </a:p>
          <a:p>
            <a:pPr algn="just">
              <a:buNone/>
            </a:pPr>
            <a:endParaRPr lang="pt-BR" b="1" dirty="0" smtClean="0">
              <a:solidFill>
                <a:srgbClr val="002060"/>
              </a:solidFill>
            </a:endParaRPr>
          </a:p>
          <a:p>
            <a:pPr algn="just"/>
            <a:r>
              <a:rPr lang="pt-BR" b="1" dirty="0" smtClean="0">
                <a:solidFill>
                  <a:srgbClr val="002060"/>
                </a:solidFill>
              </a:rPr>
              <a:t>O empregador deve zelar pela integridade física do empregado;</a:t>
            </a:r>
          </a:p>
          <a:p>
            <a:pPr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Porém, não basta o fornecimento do EPI, deve o empregador </a:t>
            </a:r>
            <a:r>
              <a:rPr lang="pt-BR" b="1" dirty="0" smtClean="0"/>
              <a:t>fiscalizar</a:t>
            </a:r>
            <a:r>
              <a:rPr lang="pt-BR" dirty="0" smtClean="0"/>
              <a:t> a sua efetiva utilização </a:t>
            </a:r>
            <a:r>
              <a:rPr lang="pt-BR" i="1" dirty="0" smtClean="0"/>
              <a:t>(utilização correta</a:t>
            </a:r>
            <a:r>
              <a:rPr lang="pt-BR" dirty="0" smtClean="0"/>
              <a:t>) do empregado.</a:t>
            </a:r>
          </a:p>
          <a:p>
            <a:pPr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Possibilidade de medidas de advertência ao trabalhador como prova da empresa pelo não uso do trabalhador.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err="1" smtClean="0"/>
              <a:t>Art</a:t>
            </a:r>
            <a:r>
              <a:rPr lang="pt-BR" dirty="0" smtClean="0"/>
              <a:t> 158 CLT: permite a justa causa para o trabalhador</a:t>
            </a:r>
          </a:p>
          <a:p>
            <a:pPr algn="just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D786E-204D-4E64-A16C-14CD20DC23F0}" type="datetime8">
              <a:rPr lang="pt-BR" smtClean="0"/>
              <a:pPr/>
              <a:t>03/07/2019 20:16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23028B3-798B-4E8D-BAD1-DFBA4D8BCF8F}" type="slidenum">
              <a:rPr lang="pt-BR" smtClean="0"/>
              <a:pPr/>
              <a:t>33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</p:spTree>
  </p:cSld>
  <p:clrMapOvr>
    <a:masterClrMapping/>
  </p:clrMapOvr>
  <p:transition spd="slow">
    <p:dissolv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>
          <a:xfrm>
            <a:off x="1357290" y="2857496"/>
            <a:ext cx="7123113" cy="2571768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SEÇÃO V</a:t>
            </a:r>
          </a:p>
          <a:p>
            <a:pPr algn="ctr"/>
            <a:r>
              <a:rPr lang="pt-BR" dirty="0" smtClean="0">
                <a:solidFill>
                  <a:schemeClr val="tx1"/>
                </a:solidFill>
              </a:rPr>
              <a:t>DAS MEDIDAS PREVENTIVAS DE MEDICINA DO TRABALHO</a:t>
            </a:r>
          </a:p>
          <a:p>
            <a:pPr algn="ctr"/>
            <a:r>
              <a:rPr lang="pt-BR" dirty="0" smtClean="0">
                <a:solidFill>
                  <a:schemeClr val="tx1"/>
                </a:solidFill>
              </a:rPr>
              <a:t>Art. 168 e 169 CLT + NR 7</a:t>
            </a:r>
          </a:p>
          <a:p>
            <a:pPr algn="ctr"/>
            <a:endParaRPr lang="pt-BR" dirty="0" smtClean="0">
              <a:solidFill>
                <a:schemeClr val="tx1"/>
              </a:solidFill>
            </a:endParaRPr>
          </a:p>
          <a:p>
            <a:pPr algn="ctr"/>
            <a:r>
              <a:rPr lang="pt-BR" b="1" dirty="0" smtClean="0">
                <a:solidFill>
                  <a:schemeClr val="tx1"/>
                </a:solidFill>
              </a:rPr>
              <a:t>PCMSO - </a:t>
            </a:r>
            <a:r>
              <a:rPr lang="pt-BR" dirty="0" smtClean="0">
                <a:solidFill>
                  <a:schemeClr val="tx1"/>
                </a:solidFill>
              </a:rPr>
              <a:t>PROGRAMA DE CONTROLE MÉDICO DE SAÚDE OCUPACIONAL</a:t>
            </a:r>
          </a:p>
          <a:p>
            <a:pPr algn="ctr"/>
            <a:endParaRPr lang="pt-BR" dirty="0" smtClean="0">
              <a:solidFill>
                <a:schemeClr val="tx1"/>
              </a:solidFill>
            </a:endParaRPr>
          </a:p>
          <a:p>
            <a:pPr algn="ctr"/>
            <a:endParaRPr lang="pt-BR" dirty="0" smtClean="0">
              <a:solidFill>
                <a:schemeClr val="tx1"/>
              </a:solidFill>
            </a:endParaRPr>
          </a:p>
          <a:p>
            <a:pPr algn="ctr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F0F4-1E81-4D28-891D-E3EB1C446AFA}" type="datetime8">
              <a:rPr lang="pt-BR" smtClean="0"/>
              <a:pPr/>
              <a:t>03/07/2019 20:16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3028B3-798B-4E8D-BAD1-DFBA4D8BCF8F}" type="slidenum">
              <a:rPr lang="pt-BR" smtClean="0"/>
              <a:pPr/>
              <a:t>34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</p:spTree>
  </p:cSld>
  <p:clrMapOvr>
    <a:masterClrMapping/>
  </p:clrMapOvr>
  <p:transition spd="slow">
    <p:dissolv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00034" y="285728"/>
            <a:ext cx="8429684" cy="6000792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just">
              <a:buNone/>
            </a:pPr>
            <a:endParaRPr lang="pt-BR" sz="2000" b="1" dirty="0" smtClean="0"/>
          </a:p>
          <a:p>
            <a:pPr algn="just">
              <a:buNone/>
            </a:pPr>
            <a:r>
              <a:rPr lang="pt-BR" sz="2000" b="1" dirty="0" smtClean="0"/>
              <a:t>     Art. 168: </a:t>
            </a:r>
            <a:r>
              <a:rPr lang="pt-BR" sz="2000" dirty="0" smtClean="0"/>
              <a:t>Será obrigatório exame médico, por conta do empregador, nas condições estabelecidas neste artigo e nas instruções complementares a serem expedidas pelo Ministério do Trabalho: </a:t>
            </a:r>
          </a:p>
          <a:p>
            <a:pPr algn="just">
              <a:buNone/>
            </a:pPr>
            <a:r>
              <a:rPr lang="pt-BR" sz="2000" dirty="0" smtClean="0"/>
              <a:t>     I - a admissão;     II - na demissão;     III - periodicamente.</a:t>
            </a:r>
          </a:p>
          <a:p>
            <a:pPr algn="just">
              <a:buNone/>
            </a:pPr>
            <a:endParaRPr lang="pt-BR" sz="2000" dirty="0" smtClean="0"/>
          </a:p>
          <a:p>
            <a:pPr algn="just">
              <a:buNone/>
            </a:pPr>
            <a:r>
              <a:rPr lang="pt-BR" sz="2000" b="1" dirty="0" smtClean="0"/>
              <a:t>     Observação: </a:t>
            </a:r>
          </a:p>
          <a:p>
            <a:pPr algn="just">
              <a:buNone/>
            </a:pPr>
            <a:endParaRPr lang="pt-BR" sz="2000" b="1" dirty="0" smtClean="0"/>
          </a:p>
          <a:p>
            <a:pPr algn="just">
              <a:buFont typeface="Arial" pitchFamily="34" charset="0"/>
              <a:buChar char="•"/>
            </a:pPr>
            <a:r>
              <a:rPr lang="pt-BR" sz="2000" dirty="0" smtClean="0"/>
              <a:t>Outros exames complementares poderão ser exigidos, a critério médico, para apuração da capacidade ou aptidão física e mental do empregado para a função que deva exercer.</a:t>
            </a:r>
          </a:p>
          <a:p>
            <a:pPr algn="just">
              <a:buFont typeface="Arial" charset="0"/>
              <a:buChar char="•"/>
            </a:pPr>
            <a:r>
              <a:rPr lang="pt-BR" sz="2000" dirty="0" smtClean="0"/>
              <a:t>O Ministério do Trabalho estabelecerá, de acordo com o risco da atividade e o tempo de exposição, a periodicidade dos exames médicos.</a:t>
            </a:r>
          </a:p>
          <a:p>
            <a:pPr algn="just">
              <a:buFont typeface="Arial" charset="0"/>
              <a:buChar char="•"/>
            </a:pPr>
            <a:r>
              <a:rPr lang="pt-BR" sz="2000" dirty="0" smtClean="0"/>
              <a:t>O resultado dos exames médicos, inclusive o exame complementar, será comunicado ao trabalhador, observados os preceitos da ética médica. </a:t>
            </a:r>
          </a:p>
          <a:p>
            <a:pPr algn="just"/>
            <a:endParaRPr lang="pt-BR" sz="200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E5ABC-96BE-419F-A429-4D18626F3B69}" type="datetime8">
              <a:rPr lang="pt-BR" smtClean="0"/>
              <a:pPr/>
              <a:t>03/07/2019 20:16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23028B3-798B-4E8D-BAD1-DFBA4D8BCF8F}" type="slidenum">
              <a:rPr lang="pt-BR" smtClean="0"/>
              <a:pPr/>
              <a:t>35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</p:spTree>
  </p:cSld>
  <p:clrMapOvr>
    <a:masterClrMapping/>
  </p:clrMapOvr>
  <p:transition spd="slow">
    <p:dissolv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BIBLIOGRAFIA</a:t>
            </a:r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ACCB-9496-422A-8921-D9B4870AF518}" type="datetime8">
              <a:rPr lang="pt-BR" smtClean="0"/>
              <a:pPr/>
              <a:t>03/07/2019 20:28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23028B3-798B-4E8D-BAD1-DFBA4D8BCF8F}" type="slidenum">
              <a:rPr lang="pt-BR" smtClean="0"/>
              <a:pPr/>
              <a:t>36</a:t>
            </a:fld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•	BRASIL. Decreto Lei n. 5.452, de 01 de maio de 1943. Consolidação das Leis do Trabalho. Sítio eletrônico internet – planalto.gov.br</a:t>
            </a:r>
          </a:p>
          <a:p>
            <a:r>
              <a:rPr lang="pt-BR" dirty="0"/>
              <a:t>•	MARTINS. Sérgio Pinto. Direito do Trabalho.  32 ed. São Paulo: Saraiva, </a:t>
            </a:r>
            <a:r>
              <a:rPr lang="pt-BR" dirty="0" smtClean="0"/>
              <a:t>2016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55913923"/>
      </p:ext>
    </p:extLst>
  </p:cSld>
  <p:clrMapOvr>
    <a:masterClrMapping/>
  </p:clrMapOvr>
  <p:transition spd="slow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pt-BR" b="1" dirty="0" smtClean="0"/>
              <a:t>NORMAS REGULAMENTADORAS</a:t>
            </a:r>
            <a:endParaRPr lang="pt-BR" b="1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ACCB-9496-422A-8921-D9B4870AF518}" type="datetime8">
              <a:rPr lang="pt-BR" smtClean="0"/>
              <a:pPr/>
              <a:t>03/07/2019 20:16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23028B3-798B-4E8D-BAD1-DFBA4D8BCF8F}" type="slidenum">
              <a:rPr lang="pt-BR" smtClean="0"/>
              <a:pPr/>
              <a:t>4</a:t>
            </a:fld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As  Normas  Regulamentadoras,  também  chamadas  de  NR,  foram  publicadas  pelo  Ministério do Trabalho e Emprego (MTE), Portaria n. 3.214/78, </a:t>
            </a:r>
            <a:r>
              <a:rPr lang="pt-BR" b="1" dirty="0" smtClean="0"/>
              <a:t>para estabelecer os requisitos  técnicos  e  legais  sobre  os  aspectos  mínimos  de  Segurança  e  Saúde Ocupacional </a:t>
            </a:r>
            <a:r>
              <a:rPr lang="pt-BR" dirty="0" smtClean="0"/>
              <a:t>(SSO).</a:t>
            </a:r>
          </a:p>
          <a:p>
            <a:pPr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 Atualmente, existem 36 </a:t>
            </a:r>
            <a:r>
              <a:rPr lang="pt-BR" dirty="0" err="1" smtClean="0"/>
              <a:t>NR’s</a:t>
            </a:r>
            <a:r>
              <a:rPr lang="pt-BR" dirty="0" smtClean="0"/>
              <a:t>. </a:t>
            </a:r>
            <a:endParaRPr lang="pt-BR" dirty="0"/>
          </a:p>
        </p:txBody>
      </p:sp>
      <p:pic>
        <p:nvPicPr>
          <p:cNvPr id="7" name="Picture 28" descr="Barra3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285860"/>
            <a:ext cx="857252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DACCB-9496-422A-8921-D9B4870AF518}" type="datetime8">
              <a:rPr lang="pt-BR" smtClean="0"/>
              <a:pPr/>
              <a:t>03/07/2019 20:16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23028B3-798B-4E8D-BAD1-DFBA4D8BCF8F}" type="slidenum">
              <a:rPr lang="pt-BR" smtClean="0"/>
              <a:pPr/>
              <a:t>5</a:t>
            </a:fld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As </a:t>
            </a:r>
            <a:r>
              <a:rPr lang="pt-BR" dirty="0" err="1" smtClean="0"/>
              <a:t>NRs</a:t>
            </a:r>
            <a:r>
              <a:rPr lang="pt-BR" dirty="0" smtClean="0"/>
              <a:t>, relativas à segurança e saúde ocupacional, são de observância obrigatória para qualquer empresa ou instituição que tenha </a:t>
            </a:r>
            <a:r>
              <a:rPr lang="pt-BR" u="sng" dirty="0" smtClean="0"/>
              <a:t>empregados regidos pela CLT</a:t>
            </a:r>
            <a:r>
              <a:rPr lang="pt-BR" dirty="0" smtClean="0"/>
              <a:t>, incluindo </a:t>
            </a:r>
            <a:r>
              <a:rPr lang="pt-BR" u="sng" dirty="0" smtClean="0"/>
              <a:t>empresas privadas e públicas</a:t>
            </a:r>
            <a:r>
              <a:rPr lang="pt-BR" dirty="0" smtClean="0"/>
              <a:t>, órgãos públicos da administração  direta  e  indireta,  bem  como  dos  órgãos  dos  poderes  Legislativo  e Judiciário.</a:t>
            </a:r>
          </a:p>
          <a:p>
            <a:pPr algn="just">
              <a:buNone/>
            </a:pPr>
            <a:endParaRPr lang="pt-BR" dirty="0" smtClean="0"/>
          </a:p>
          <a:p>
            <a:pPr algn="just"/>
            <a:r>
              <a:rPr lang="pt-BR" dirty="0" smtClean="0"/>
              <a:t>A observância das </a:t>
            </a:r>
            <a:r>
              <a:rPr lang="pt-BR" dirty="0" err="1" smtClean="0"/>
              <a:t>NRs</a:t>
            </a:r>
            <a:r>
              <a:rPr lang="pt-BR" dirty="0" smtClean="0"/>
              <a:t> não desobriga as empresas do cumprimento destas outras disposições contidas em códigos de obras ou regulamentos sanitários dos estados ou municípios, e outras, oriundas de convenções e acordos coletivos de trabalho. </a:t>
            </a:r>
            <a:endParaRPr lang="pt-BR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000" dirty="0" smtClean="0">
                <a:solidFill>
                  <a:srgbClr val="FFFF00"/>
                </a:solidFill>
              </a:rPr>
              <a:t>NR 1 - DISPOSIÇÕES GERAIS</a:t>
            </a:r>
            <a:br>
              <a:rPr lang="pt-BR" sz="4000" dirty="0" smtClean="0">
                <a:solidFill>
                  <a:srgbClr val="FFFF00"/>
                </a:solidFill>
              </a:rPr>
            </a:br>
            <a:r>
              <a:rPr lang="pt-BR" sz="4000" dirty="0" smtClean="0">
                <a:solidFill>
                  <a:srgbClr val="FFFF00"/>
                </a:solidFill>
              </a:rPr>
              <a:t>154/159 CLT </a:t>
            </a:r>
            <a:endParaRPr lang="pt-BR" sz="4000" dirty="0">
              <a:solidFill>
                <a:srgbClr val="FFFF00"/>
              </a:solidFill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16274-E494-4EE3-99FC-A28A7185AD1A}" type="datetime8">
              <a:rPr lang="pt-BR" smtClean="0"/>
              <a:pPr/>
              <a:t>03/07/2019 20:16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028B3-798B-4E8D-BAD1-DFBA4D8BCF8F}" type="slidenum">
              <a:rPr lang="pt-BR" smtClean="0"/>
              <a:pPr/>
              <a:t>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pt-BR" dirty="0" smtClean="0"/>
          </a:p>
          <a:p>
            <a:pPr algn="just"/>
            <a:r>
              <a:rPr lang="pt-BR" dirty="0" smtClean="0"/>
              <a:t>A NR 1 tem a sua existência jurídica  assegurada,  em  nível  de  legislação  ordinária,  nos  artigos  154  à  159  da Consolidação das Leis do Trabalho (Capítulo V do Título II) - Refere-se à Segurança e Medicina do Trabalho. 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C1AC7-3AF7-4936-80EC-9EDFDF43BF69}" type="datetime8">
              <a:rPr lang="pt-BR" smtClean="0"/>
              <a:pPr/>
              <a:t>03/07/2019 20:16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23028B3-798B-4E8D-BAD1-DFBA4D8BCF8F}" type="slidenum">
              <a:rPr lang="pt-BR" smtClean="0"/>
              <a:pPr/>
              <a:t>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  <p:pic>
        <p:nvPicPr>
          <p:cNvPr id="7" name="Picture 28" descr="Barra3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285860"/>
            <a:ext cx="8572528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pt-BR" b="1" dirty="0" smtClean="0"/>
              <a:t>BASE LEGAL  </a:t>
            </a:r>
            <a:r>
              <a:rPr lang="pt-BR" b="1" dirty="0" err="1" smtClean="0"/>
              <a:t>NR’s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CLT (1940)</a:t>
            </a:r>
          </a:p>
          <a:p>
            <a:pPr algn="just"/>
            <a:r>
              <a:rPr lang="pt-BR" dirty="0" smtClean="0"/>
              <a:t>Lei 6.514/77 </a:t>
            </a:r>
            <a:r>
              <a:rPr lang="pt-BR" i="1" dirty="0" smtClean="0"/>
              <a:t>(Altera o Capítulo V do Titulo II da Consolidação das Leis do Trabalho, </a:t>
            </a:r>
            <a:r>
              <a:rPr lang="pt-BR" b="1" i="1" dirty="0" smtClean="0"/>
              <a:t>relativo a segurança e medicina do trabalho </a:t>
            </a:r>
            <a:r>
              <a:rPr lang="pt-BR" i="1" dirty="0" smtClean="0"/>
              <a:t>e dá outras providências.)</a:t>
            </a:r>
          </a:p>
          <a:p>
            <a:pPr algn="just"/>
            <a:r>
              <a:rPr lang="pt-BR" dirty="0" smtClean="0"/>
              <a:t>CLT artigos:154/201</a:t>
            </a:r>
          </a:p>
          <a:p>
            <a:pPr algn="just"/>
            <a:r>
              <a:rPr lang="pt-BR" dirty="0" smtClean="0"/>
              <a:t>Portaria: 3214/78(</a:t>
            </a:r>
            <a:r>
              <a:rPr lang="pt-BR" dirty="0" err="1" smtClean="0"/>
              <a:t>NR’s</a:t>
            </a:r>
            <a:r>
              <a:rPr lang="pt-BR" dirty="0" smtClean="0"/>
              <a:t>)</a:t>
            </a:r>
          </a:p>
          <a:p>
            <a:pPr algn="just"/>
            <a:r>
              <a:rPr lang="pt-BR" dirty="0" smtClean="0"/>
              <a:t>CF/88 (Art. 7: CF/88 - XXII - redução dos riscos inerentes ao trabalho, por meio de normas de saúde, higiene e segurança)</a:t>
            </a:r>
          </a:p>
          <a:p>
            <a:pPr algn="just"/>
            <a:r>
              <a:rPr lang="pt-BR" dirty="0" smtClean="0"/>
              <a:t>OIT (Ratificada 1992)</a:t>
            </a:r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268A0-757B-4D07-AA25-469500255ECF}" type="datetime8">
              <a:rPr lang="pt-BR" smtClean="0"/>
              <a:pPr/>
              <a:t>03/07/2019 20:16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23028B3-798B-4E8D-BAD1-DFBA4D8BCF8F}" type="slidenum">
              <a:rPr lang="pt-BR" smtClean="0"/>
              <a:pPr/>
              <a:t>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1438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pt-BR" sz="3200" b="1" dirty="0" smtClean="0"/>
              <a:t>CONVENÇÃO N. 155 OIT (1981)</a:t>
            </a:r>
            <a:br>
              <a:rPr lang="pt-BR" sz="3200" b="1" dirty="0" smtClean="0"/>
            </a:br>
            <a:r>
              <a:rPr lang="pt-BR" sz="3200" b="1" dirty="0" smtClean="0"/>
              <a:t> Ratificada em 1992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t-BR" dirty="0" smtClean="0"/>
              <a:t>Artigo 4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1. Todo Membro deverá, mediante consulta com as organizações mais representativas de empregadores e de trabalhadores interessadas e tendo em conta as condições e prática nacionais, </a:t>
            </a:r>
            <a:r>
              <a:rPr lang="pt-BR" b="1" dirty="0" smtClean="0"/>
              <a:t>formular, por em prática e reexaminar periodicamente uma </a:t>
            </a:r>
            <a:r>
              <a:rPr lang="pt-BR" b="1" dirty="0" smtClean="0">
                <a:solidFill>
                  <a:srgbClr val="C00000"/>
                </a:solidFill>
              </a:rPr>
              <a:t>política nacional coerente em matéria de segurança e saúde </a:t>
            </a:r>
            <a:r>
              <a:rPr lang="pt-BR" b="1" dirty="0" smtClean="0"/>
              <a:t>dos trabalhadores e meio ambiente de trabalho. </a:t>
            </a:r>
          </a:p>
          <a:p>
            <a:pPr algn="just">
              <a:buNone/>
            </a:pPr>
            <a:endParaRPr lang="pt-BR" u="sng" dirty="0" smtClean="0"/>
          </a:p>
          <a:p>
            <a:pPr algn="just"/>
            <a:r>
              <a:rPr lang="pt-BR" dirty="0" smtClean="0"/>
              <a:t>2. Esta política terá por objetivo prevenir os acidentes e os danos para a saúde que sejam conseqüência do trabalho, guardem relação com a </a:t>
            </a:r>
            <a:r>
              <a:rPr lang="pt-BR" b="1" dirty="0" smtClean="0"/>
              <a:t>atividade de trabalho </a:t>
            </a:r>
            <a:r>
              <a:rPr lang="pt-BR" dirty="0" smtClean="0"/>
              <a:t>ou sobrevenham durante o trabalho, reduzindo ao mínimo, na medida em que seja razoável e factível, as causas dos </a:t>
            </a:r>
            <a:r>
              <a:rPr lang="pt-BR" b="1" dirty="0" smtClean="0"/>
              <a:t>riscos inerentes ao meio ambiente de trabalho</a:t>
            </a:r>
            <a:r>
              <a:rPr lang="pt-BR" dirty="0" smtClean="0"/>
              <a:t>.</a:t>
            </a:r>
          </a:p>
          <a:p>
            <a:pPr algn="just"/>
            <a:endParaRPr lang="pt-BR" u="sng" dirty="0" smtClean="0"/>
          </a:p>
          <a:p>
            <a:pPr algn="just"/>
            <a:endParaRPr lang="pt-BR" u="sng" dirty="0" smtClean="0"/>
          </a:p>
          <a:p>
            <a:pPr algn="just"/>
            <a:endParaRPr lang="pt-BR" u="sng" dirty="0" smtClean="0"/>
          </a:p>
          <a:p>
            <a:pPr algn="just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37FA-A872-425C-84E0-306DD0505CEE}" type="datetime8">
              <a:rPr lang="pt-BR" smtClean="0"/>
              <a:pPr/>
              <a:t>03/07/2019 20:16</a:t>
            </a:fld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23028B3-798B-4E8D-BAD1-DFBA4D8BCF8F}" type="slidenum">
              <a:rPr lang="pt-BR" smtClean="0"/>
              <a:pPr/>
              <a:t>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Prof. Danielly Borguezan</a:t>
            </a:r>
            <a:endParaRPr lang="pt-BR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1922</TotalTime>
  <Words>2408</Words>
  <Application>Microsoft Office PowerPoint</Application>
  <PresentationFormat>Apresentação na tela (4:3)</PresentationFormat>
  <Paragraphs>316</Paragraphs>
  <Slides>36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36</vt:i4>
      </vt:variant>
    </vt:vector>
  </HeadingPairs>
  <TitlesOfParts>
    <vt:vector size="42" baseType="lpstr">
      <vt:lpstr>Arial</vt:lpstr>
      <vt:lpstr>Calibri</vt:lpstr>
      <vt:lpstr>Tw Cen MT</vt:lpstr>
      <vt:lpstr>Wingdings</vt:lpstr>
      <vt:lpstr>Wingdings 2</vt:lpstr>
      <vt:lpstr>Mediano</vt:lpstr>
      <vt:lpstr>          DA SEGURANÇA E DA MEDICINA DO TRABALHO  </vt:lpstr>
      <vt:lpstr>Considerações Gerais</vt:lpstr>
      <vt:lpstr>Apresentação do PowerPoint</vt:lpstr>
      <vt:lpstr>NORMAS REGULAMENTADORAS</vt:lpstr>
      <vt:lpstr>Apresentação do PowerPoint</vt:lpstr>
      <vt:lpstr>NR 1 - DISPOSIÇÕES GERAIS 154/159 CLT </vt:lpstr>
      <vt:lpstr>Apresentação do PowerPoint</vt:lpstr>
      <vt:lpstr>BASE LEGAL  NR’s</vt:lpstr>
      <vt:lpstr>CONVENÇÃO N. 155 OIT (1981)  Ratificada em 1992</vt:lpstr>
      <vt:lpstr>Apresentação do PowerPoint</vt:lpstr>
      <vt:lpstr> </vt:lpstr>
      <vt:lpstr>  CAPÍTULO V DA SEGURANÇA E DA MEDICINA DO TRABALHO  </vt:lpstr>
      <vt:lpstr>COMISSÃO TRIPARTITE PARITÁRIA PERMANENTE - CTPP </vt:lpstr>
      <vt:lpstr>DELEGACIAS REGIONAIS DO TRABALHO </vt:lpstr>
      <vt:lpstr> EMPRESAS</vt:lpstr>
      <vt:lpstr>EMPREGADOS</vt:lpstr>
      <vt:lpstr>Art. 160 e 161: NR 2 – Inspeção Prévia</vt:lpstr>
      <vt:lpstr>Apresentação do PowerPoint</vt:lpstr>
      <vt:lpstr>Apresentação do PowerPoint</vt:lpstr>
      <vt:lpstr>Apresentação do PowerPoint</vt:lpstr>
      <vt:lpstr>DOS ÓRGÃOS DE SEGURANÇA E DE MEDICINA DO TRABALHO NAS EMPRESAS</vt:lpstr>
      <vt:lpstr> DOS ÓRGÃOS DE SEGURANÇA E DE MEDICINA DO TRABALHO NAS EMPRESAS </vt:lpstr>
      <vt:lpstr>Apresentação do PowerPoint</vt:lpstr>
      <vt:lpstr>Apresentação do PowerPoint</vt:lpstr>
      <vt:lpstr>Apresentação do PowerPoint</vt:lpstr>
      <vt:lpstr>CIPAS</vt:lpstr>
      <vt:lpstr>Apresentação do PowerPoint</vt:lpstr>
      <vt:lpstr>Apresentação do PowerPoint</vt:lpstr>
      <vt:lpstr>Art. 10, II, ADCT</vt:lpstr>
      <vt:lpstr>Súmula 339-TST</vt:lpstr>
      <vt:lpstr>SEÇÃO IV  Do Equipamento de Proteção Individual</vt:lpstr>
      <vt:lpstr>SEÇÃO IV  Do Equipamento de Proteção Individual</vt:lpstr>
      <vt:lpstr>observações</vt:lpstr>
      <vt:lpstr>Apresentação do PowerPoint</vt:lpstr>
      <vt:lpstr>Apresentação do PowerPoint</vt:lpstr>
      <vt:lpstr>BIBLIOGRAFIA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Daniele</dc:creator>
  <cp:lastModifiedBy>Usuario</cp:lastModifiedBy>
  <cp:revision>72</cp:revision>
  <dcterms:created xsi:type="dcterms:W3CDTF">2013-10-08T01:13:43Z</dcterms:created>
  <dcterms:modified xsi:type="dcterms:W3CDTF">2019-07-03T23:29:27Z</dcterms:modified>
</cp:coreProperties>
</file>