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74" r:id="rId5"/>
    <p:sldId id="267" r:id="rId6"/>
    <p:sldId id="266" r:id="rId7"/>
    <p:sldId id="268" r:id="rId8"/>
    <p:sldId id="271" r:id="rId9"/>
    <p:sldId id="259" r:id="rId10"/>
    <p:sldId id="260" r:id="rId11"/>
    <p:sldId id="262" r:id="rId12"/>
    <p:sldId id="263" r:id="rId13"/>
    <p:sldId id="264" r:id="rId14"/>
    <p:sldId id="269" r:id="rId15"/>
    <p:sldId id="261" r:id="rId16"/>
    <p:sldId id="272" r:id="rId17"/>
    <p:sldId id="27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496525-4162-4789-A78B-82594D44FF6D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A5037A1-41B1-490C-A4C1-94C86460D918}">
      <dgm:prSet custT="1"/>
      <dgm:spPr/>
      <dgm:t>
        <a:bodyPr/>
        <a:lstStyle/>
        <a:p>
          <a:endParaRPr lang="pt-BR" sz="1400" b="1" dirty="0" smtClean="0">
            <a:solidFill>
              <a:schemeClr val="tx1"/>
            </a:solidFill>
          </a:endParaRPr>
        </a:p>
        <a:p>
          <a:r>
            <a:rPr lang="pt-BR" sz="1600" b="1" dirty="0" smtClean="0">
              <a:solidFill>
                <a:schemeClr val="tx1"/>
              </a:solidFill>
            </a:rPr>
            <a:t>- Afastamento por doença até o </a:t>
          </a:r>
          <a:r>
            <a:rPr lang="pt-BR" sz="1600" b="1" dirty="0" smtClean="0">
              <a:solidFill>
                <a:srgbClr val="FF0000"/>
              </a:solidFill>
            </a:rPr>
            <a:t>15º</a:t>
          </a:r>
          <a:r>
            <a:rPr lang="pt-BR" sz="1600" b="1" dirty="0" smtClean="0">
              <a:solidFill>
                <a:schemeClr val="tx1"/>
              </a:solidFill>
            </a:rPr>
            <a:t> dia</a:t>
          </a:r>
        </a:p>
        <a:p>
          <a:r>
            <a:rPr lang="pt-BR" sz="1600" b="1" dirty="0" smtClean="0">
              <a:solidFill>
                <a:schemeClr val="tx1"/>
              </a:solidFill>
            </a:rPr>
            <a:t>- Salário  pago pelo empregador</a:t>
          </a:r>
        </a:p>
        <a:p>
          <a:endParaRPr lang="pt-BR" sz="1400" b="1" dirty="0" smtClean="0">
            <a:solidFill>
              <a:schemeClr val="tx1"/>
            </a:solidFill>
          </a:endParaRPr>
        </a:p>
        <a:p>
          <a:r>
            <a:rPr lang="pt-BR" sz="1600" b="1" dirty="0" smtClean="0">
              <a:solidFill>
                <a:srgbClr val="C00000"/>
              </a:solidFill>
            </a:rPr>
            <a:t>- INTERRUPÇÃO- </a:t>
          </a:r>
        </a:p>
        <a:p>
          <a:endParaRPr lang="pt-BR" sz="1400" b="1" dirty="0" smtClean="0">
            <a:solidFill>
              <a:schemeClr val="tx1"/>
            </a:solidFill>
          </a:endParaRPr>
        </a:p>
        <a:p>
          <a:endParaRPr lang="pt-BR" sz="1400" b="1" dirty="0" smtClean="0">
            <a:solidFill>
              <a:schemeClr val="tx1"/>
            </a:solidFill>
          </a:endParaRPr>
        </a:p>
      </dgm:t>
    </dgm:pt>
    <dgm:pt modelId="{0050E11E-69F7-45FA-B7B8-69F001BCFC7C}" type="parTrans" cxnId="{4A1D3605-AEF8-4D78-B1E1-42B7BFA2DB77}">
      <dgm:prSet/>
      <dgm:spPr/>
      <dgm:t>
        <a:bodyPr/>
        <a:lstStyle/>
        <a:p>
          <a:endParaRPr lang="pt-BR"/>
        </a:p>
      </dgm:t>
    </dgm:pt>
    <dgm:pt modelId="{682295E5-0BD0-44C2-8652-7DBA63F63F93}" type="sibTrans" cxnId="{4A1D3605-AEF8-4D78-B1E1-42B7BFA2DB77}">
      <dgm:prSet/>
      <dgm:spPr/>
      <dgm:t>
        <a:bodyPr/>
        <a:lstStyle/>
        <a:p>
          <a:endParaRPr lang="pt-BR"/>
        </a:p>
      </dgm:t>
    </dgm:pt>
    <dgm:pt modelId="{B9CD9A58-2050-4C16-9625-84C842517E46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- Afastamento por doença a partir do </a:t>
          </a:r>
          <a:r>
            <a:rPr lang="pt-BR" b="1" dirty="0" smtClean="0">
              <a:solidFill>
                <a:srgbClr val="FF0000"/>
              </a:solidFill>
            </a:rPr>
            <a:t>16º</a:t>
          </a:r>
          <a:r>
            <a:rPr lang="pt-BR" b="1" dirty="0" smtClean="0">
              <a:solidFill>
                <a:schemeClr val="tx1"/>
              </a:solidFill>
            </a:rPr>
            <a:t> salário </a:t>
          </a:r>
        </a:p>
        <a:p>
          <a:r>
            <a:rPr lang="pt-BR" b="1" dirty="0" smtClean="0">
              <a:solidFill>
                <a:schemeClr val="tx1"/>
              </a:solidFill>
            </a:rPr>
            <a:t>- O (benefício) é pago pelo INSS</a:t>
          </a:r>
        </a:p>
        <a:p>
          <a:endParaRPr lang="pt-BR" b="1" dirty="0" smtClean="0">
            <a:solidFill>
              <a:schemeClr val="tx1"/>
            </a:solidFill>
          </a:endParaRPr>
        </a:p>
        <a:p>
          <a:r>
            <a:rPr lang="pt-BR" b="1" dirty="0" smtClean="0">
              <a:solidFill>
                <a:srgbClr val="C00000"/>
              </a:solidFill>
            </a:rPr>
            <a:t>- SUSPENSÃO -</a:t>
          </a:r>
        </a:p>
        <a:p>
          <a:endParaRPr lang="pt-BR" b="1" dirty="0">
            <a:solidFill>
              <a:schemeClr val="tx1"/>
            </a:solidFill>
          </a:endParaRPr>
        </a:p>
      </dgm:t>
    </dgm:pt>
    <dgm:pt modelId="{A213CCBC-5551-451F-9417-9DCFC6CC6512}" type="parTrans" cxnId="{26C84431-9A73-4470-9031-96B02AB903D4}">
      <dgm:prSet/>
      <dgm:spPr/>
      <dgm:t>
        <a:bodyPr/>
        <a:lstStyle/>
        <a:p>
          <a:endParaRPr lang="pt-BR"/>
        </a:p>
      </dgm:t>
    </dgm:pt>
    <dgm:pt modelId="{17C1270C-C8DF-445F-9C89-7ACD312591DD}" type="sibTrans" cxnId="{26C84431-9A73-4470-9031-96B02AB903D4}">
      <dgm:prSet/>
      <dgm:spPr/>
      <dgm:t>
        <a:bodyPr/>
        <a:lstStyle/>
        <a:p>
          <a:endParaRPr lang="pt-BR"/>
        </a:p>
      </dgm:t>
    </dgm:pt>
    <dgm:pt modelId="{164F531A-322E-42C1-A1BD-18B32AEB63A0}" type="pres">
      <dgm:prSet presAssocID="{E8496525-4162-4789-A78B-82594D44FF6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E44D83B-1D01-4AC9-B7B5-F6A1A49FFF09}" type="pres">
      <dgm:prSet presAssocID="{6A5037A1-41B1-490C-A4C1-94C86460D91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52F68D-5E41-4868-A336-3F34D653C6AD}" type="pres">
      <dgm:prSet presAssocID="{B9CD9A58-2050-4C16-9625-84C842517E4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A153E89-18C9-4B31-9696-76FFF8953C05}" type="presOf" srcId="{6A5037A1-41B1-490C-A4C1-94C86460D918}" destId="{7E44D83B-1D01-4AC9-B7B5-F6A1A49FFF09}" srcOrd="0" destOrd="0" presId="urn:microsoft.com/office/officeart/2005/8/layout/arrow1"/>
    <dgm:cxn modelId="{B7BF0D68-34C1-4486-8417-A4AFE99E5C94}" type="presOf" srcId="{B9CD9A58-2050-4C16-9625-84C842517E46}" destId="{EE52F68D-5E41-4868-A336-3F34D653C6AD}" srcOrd="0" destOrd="0" presId="urn:microsoft.com/office/officeart/2005/8/layout/arrow1"/>
    <dgm:cxn modelId="{4A1D3605-AEF8-4D78-B1E1-42B7BFA2DB77}" srcId="{E8496525-4162-4789-A78B-82594D44FF6D}" destId="{6A5037A1-41B1-490C-A4C1-94C86460D918}" srcOrd="0" destOrd="0" parTransId="{0050E11E-69F7-45FA-B7B8-69F001BCFC7C}" sibTransId="{682295E5-0BD0-44C2-8652-7DBA63F63F93}"/>
    <dgm:cxn modelId="{26C84431-9A73-4470-9031-96B02AB903D4}" srcId="{E8496525-4162-4789-A78B-82594D44FF6D}" destId="{B9CD9A58-2050-4C16-9625-84C842517E46}" srcOrd="1" destOrd="0" parTransId="{A213CCBC-5551-451F-9417-9DCFC6CC6512}" sibTransId="{17C1270C-C8DF-445F-9C89-7ACD312591DD}"/>
    <dgm:cxn modelId="{05C2A66C-E3B3-408F-9D1C-1272A74443BD}" type="presOf" srcId="{E8496525-4162-4789-A78B-82594D44FF6D}" destId="{164F531A-322E-42C1-A1BD-18B32AEB63A0}" srcOrd="0" destOrd="0" presId="urn:microsoft.com/office/officeart/2005/8/layout/arrow1"/>
    <dgm:cxn modelId="{230B3B32-474C-4A99-8D3A-4BD0F57C0694}" type="presParOf" srcId="{164F531A-322E-42C1-A1BD-18B32AEB63A0}" destId="{7E44D83B-1D01-4AC9-B7B5-F6A1A49FFF09}" srcOrd="0" destOrd="0" presId="urn:microsoft.com/office/officeart/2005/8/layout/arrow1"/>
    <dgm:cxn modelId="{7F6C8259-A545-4539-BC6A-95EC32A0B7D4}" type="presParOf" srcId="{164F531A-322E-42C1-A1BD-18B32AEB63A0}" destId="{EE52F68D-5E41-4868-A336-3F34D653C6AD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4D83B-1D01-4AC9-B7B5-F6A1A49FFF09}">
      <dsp:nvSpPr>
        <dsp:cNvPr id="0" name=""/>
        <dsp:cNvSpPr/>
      </dsp:nvSpPr>
      <dsp:spPr>
        <a:xfrm rot="16200000">
          <a:off x="359" y="839884"/>
          <a:ext cx="4113738" cy="411373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- Afastamento por doença até o </a:t>
          </a:r>
          <a:r>
            <a:rPr lang="pt-BR" sz="1600" b="1" kern="1200" dirty="0" smtClean="0">
              <a:solidFill>
                <a:srgbClr val="FF0000"/>
              </a:solidFill>
            </a:rPr>
            <a:t>15º</a:t>
          </a:r>
          <a:r>
            <a:rPr lang="pt-BR" sz="1600" b="1" kern="1200" dirty="0" smtClean="0">
              <a:solidFill>
                <a:schemeClr val="tx1"/>
              </a:solidFill>
            </a:rPr>
            <a:t> dia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- Salário  pago pelo empregador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rgbClr val="C00000"/>
              </a:solidFill>
            </a:rPr>
            <a:t>- INTERRUPÇÃO-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>
            <a:solidFill>
              <a:schemeClr val="tx1"/>
            </a:solidFill>
          </a:endParaRPr>
        </a:p>
      </dsp:txBody>
      <dsp:txXfrm rot="5400000">
        <a:off x="720264" y="1868318"/>
        <a:ext cx="3393834" cy="2056869"/>
      </dsp:txXfrm>
    </dsp:sp>
    <dsp:sp modelId="{EE52F68D-5E41-4868-A336-3F34D653C6AD}">
      <dsp:nvSpPr>
        <dsp:cNvPr id="0" name=""/>
        <dsp:cNvSpPr/>
      </dsp:nvSpPr>
      <dsp:spPr>
        <a:xfrm rot="5400000">
          <a:off x="4526862" y="839884"/>
          <a:ext cx="4113738" cy="411373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chemeClr val="tx1"/>
              </a:solidFill>
            </a:rPr>
            <a:t>- Afastamento por doença a partir do </a:t>
          </a:r>
          <a:r>
            <a:rPr lang="pt-BR" sz="1500" b="1" kern="1200" dirty="0" smtClean="0">
              <a:solidFill>
                <a:srgbClr val="FF0000"/>
              </a:solidFill>
            </a:rPr>
            <a:t>16º</a:t>
          </a:r>
          <a:r>
            <a:rPr lang="pt-BR" sz="1500" b="1" kern="1200" dirty="0" smtClean="0">
              <a:solidFill>
                <a:schemeClr val="tx1"/>
              </a:solidFill>
            </a:rPr>
            <a:t> salário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chemeClr val="tx1"/>
              </a:solidFill>
            </a:rPr>
            <a:t>- O (benefício) é pago pelo INSS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b="1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rgbClr val="C00000"/>
              </a:solidFill>
            </a:rPr>
            <a:t>- SUSPENSÃO -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b="1" kern="1200" dirty="0">
            <a:solidFill>
              <a:schemeClr val="tx1"/>
            </a:solidFill>
          </a:endParaRPr>
        </a:p>
      </dsp:txBody>
      <dsp:txXfrm rot="-5400000">
        <a:off x="4526863" y="1868319"/>
        <a:ext cx="3393834" cy="2056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B56CC-B6C9-40BE-9B53-C3807D1C24F8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3CE25-60F5-47EB-B5E3-C001639C79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05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827F-94B8-4884-9DEF-3AA360D80459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B29E-C8F9-40F4-89F9-89F1F93DC911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3ED67-C049-4468-842B-2765362E95BA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11C9-C6E3-4C78-8049-162417311EF6}" type="datetime1">
              <a:rPr lang="pt-BR" smtClean="0"/>
              <a:t>03/07/2019</a:t>
            </a:fld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405A-0231-42D9-B74D-53F5E2E3CA79}" type="datetime1">
              <a:rPr lang="pt-BR" smtClean="0"/>
              <a:t>03/07/2019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C2DC-4EF3-485D-A159-A8056965FDBB}" type="datetime1">
              <a:rPr lang="pt-BR" smtClean="0"/>
              <a:t>03/07/2019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3F970-5F73-4A5A-92D8-FB2067B8D4DD}" type="datetime1">
              <a:rPr lang="pt-BR" smtClean="0"/>
              <a:t>03/07/2019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A79A-D81F-4D8E-8AD8-B83C352D8662}" type="datetime1">
              <a:rPr lang="pt-BR" smtClean="0"/>
              <a:t>03/07/2019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13AA-5E3A-4E52-95EC-EF3613F6D3A5}" type="datetime1">
              <a:rPr lang="pt-BR" smtClean="0"/>
              <a:t>03/07/2019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7311-AEAD-4FBC-B900-8ED19FD32989}" type="datetime1">
              <a:rPr lang="pt-BR" smtClean="0"/>
              <a:t>03/07/2019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830E6C-79EB-4115-8D5C-C7A07F27B6B3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BFA287-6C36-417C-B5E5-6EB54DC076E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4705" y="3284984"/>
            <a:ext cx="6629400" cy="11612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pt-BR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SUSPENSÃO E INTERRUPÇÃO DO CONTRATO DE </a:t>
            </a:r>
            <a:r>
              <a:rPr lang="pt-BR" sz="3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TRABALHO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0343-BEA9-4F5B-AE49-555776229E08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11560" y="3573016"/>
            <a:ext cx="6629400" cy="1219201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exemplos de </a:t>
            </a:r>
            <a:r>
              <a:rPr lang="pt-BR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interrupção</a:t>
            </a:r>
            <a: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pt-BR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3735-1D55-41FD-BAD6-ACFC02904554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8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3600" b="1" dirty="0" smtClean="0">
                <a:latin typeface="Calibri"/>
                <a:ea typeface="Calibri"/>
                <a:cs typeface="Times New Roman"/>
              </a:rPr>
              <a:t/>
            </a:r>
            <a:br>
              <a:rPr lang="pt-BR" sz="3600" b="1" dirty="0" smtClean="0">
                <a:latin typeface="Calibri"/>
                <a:ea typeface="Calibri"/>
                <a:cs typeface="Times New Roman"/>
              </a:rPr>
            </a:br>
            <a:r>
              <a:rPr lang="pt-BR" sz="3600" b="1" dirty="0" smtClean="0">
                <a:latin typeface="Calibri"/>
                <a:ea typeface="Calibri"/>
                <a:cs typeface="Times New Roman"/>
              </a:rPr>
              <a:t>São </a:t>
            </a:r>
            <a:r>
              <a:rPr lang="pt-BR" sz="3600" b="1" dirty="0">
                <a:latin typeface="Calibri"/>
                <a:ea typeface="Calibri"/>
                <a:cs typeface="Times New Roman"/>
              </a:rPr>
              <a:t>exemplos de </a:t>
            </a:r>
            <a:r>
              <a:rPr lang="pt-BR" sz="3600" b="1" dirty="0" smtClean="0">
                <a:latin typeface="Calibri"/>
                <a:ea typeface="Calibri"/>
                <a:cs typeface="Times New Roman"/>
              </a:rPr>
              <a:t>interrupção</a:t>
            </a:r>
            <a:r>
              <a:rPr lang="pt-BR" sz="3600" b="1" dirty="0">
                <a:latin typeface="Calibri"/>
                <a:ea typeface="Calibri"/>
                <a:cs typeface="Times New Roman"/>
              </a:rPr>
              <a:t/>
            </a:r>
            <a:br>
              <a:rPr lang="pt-BR" sz="3600" b="1" dirty="0">
                <a:latin typeface="Calibri"/>
                <a:ea typeface="Calibri"/>
                <a:cs typeface="Times New Roman"/>
              </a:rPr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4407408"/>
          </a:xfrm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5200" b="1" u="sng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Faltas justificadas.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Casamento.</a:t>
            </a: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Falecimento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Cônjuge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0">
              <a:buClr>
                <a:srgbClr val="93A299"/>
              </a:buClr>
            </a:pPr>
            <a:endParaRPr lang="pt-BR" sz="52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Doação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 sangue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Alistamento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Militar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Jurado.</a:t>
            </a:r>
          </a:p>
          <a:p>
            <a:pPr lvl="0">
              <a:buClr>
                <a:srgbClr val="93A299"/>
              </a:buClr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Comparecimento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 juízo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Alistamento 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Eleitoral</a:t>
            </a: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114300" lvl="0" indent="0">
              <a:buClr>
                <a:srgbClr val="93A299"/>
              </a:buClr>
              <a:buNone/>
            </a:pPr>
            <a:endParaRPr lang="pt-BR" sz="5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r>
              <a:rPr lang="pt-BR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Vestibular</a:t>
            </a:r>
            <a:r>
              <a:rPr lang="pt-BR" sz="5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2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14300" indent="0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4407408"/>
          </a:xfrm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lvl="0">
              <a:buClr>
                <a:srgbClr val="93A299"/>
              </a:buClr>
            </a:pPr>
            <a:endParaRPr lang="pt-BR" sz="13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lvl="0" algn="just"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Acidente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trabalho (Não percebe salário, mas o período é computado no tempo de serviço, logo é interrupção</a:t>
            </a: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).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6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Auxílio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doença até o </a:t>
            </a: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15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dia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Férias</a:t>
            </a:r>
            <a:endParaRPr lang="pt-BR" sz="6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Descanso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semanal remunerado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Licenças </a:t>
            </a:r>
            <a:r>
              <a:rPr lang="pt-BR" sz="6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maternidade e paternidade</a:t>
            </a:r>
          </a:p>
          <a:p>
            <a:pPr lvl="0" algn="just">
              <a:buClr>
                <a:srgbClr val="93A299"/>
              </a:buClr>
            </a:pPr>
            <a:r>
              <a:rPr lang="pt-BR" sz="6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Feriados</a:t>
            </a:r>
          </a:p>
          <a:p>
            <a:pPr lvl="0" algn="just">
              <a:buClr>
                <a:srgbClr val="93A299"/>
              </a:buClr>
            </a:pPr>
            <a:r>
              <a:rPr lang="pt-BR" sz="62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Lockout</a:t>
            </a:r>
            <a:endParaRPr lang="pt-BR" sz="6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buClr>
                <a:srgbClr val="93A299"/>
              </a:buClr>
            </a:pPr>
            <a:endParaRPr lang="pt-BR" sz="13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AA17-78B4-4AC7-AF07-30E0D25D13F8}" type="datetime1">
              <a:rPr lang="pt-BR" smtClean="0"/>
              <a:t>03/07/2019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11</a:t>
            </a:fld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2699792" y="1844824"/>
            <a:ext cx="1656184" cy="497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Slide 12 e </a:t>
            </a:r>
            <a:r>
              <a:rPr lang="pt-BR" dirty="0" err="1" smtClean="0">
                <a:solidFill>
                  <a:schemeClr val="tx1"/>
                </a:solidFill>
              </a:rPr>
              <a:t>ss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9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228600">
              <a:spcBef>
                <a:spcPct val="20000"/>
              </a:spcBef>
            </a:pPr>
            <a:r>
              <a:rPr lang="pt-BR" sz="2200" b="1" cap="none" dirty="0">
                <a:solidFill>
                  <a:srgbClr val="002060"/>
                </a:solidFill>
                <a:latin typeface="Arial"/>
                <a:ea typeface="+mn-ea"/>
                <a:cs typeface="+mn-cs"/>
              </a:rPr>
              <a:t>Art. 473</a:t>
            </a:r>
            <a:r>
              <a:rPr lang="pt-BR" sz="2200" cap="none" dirty="0">
                <a:solidFill>
                  <a:srgbClr val="002060"/>
                </a:solidFill>
                <a:latin typeface="Arial"/>
                <a:ea typeface="+mn-ea"/>
                <a:cs typeface="+mn-cs"/>
              </a:rPr>
              <a:t> - O empregado poderá deixar de comparecer </a:t>
            </a:r>
            <a:r>
              <a:rPr lang="pt-BR" sz="2200" cap="none" dirty="0" smtClean="0">
                <a:solidFill>
                  <a:srgbClr val="002060"/>
                </a:solidFill>
                <a:latin typeface="Arial"/>
                <a:ea typeface="+mn-ea"/>
                <a:cs typeface="+mn-cs"/>
              </a:rPr>
              <a:t/>
            </a:r>
            <a:br>
              <a:rPr lang="pt-BR" sz="2200" cap="none" dirty="0" smtClean="0">
                <a:solidFill>
                  <a:srgbClr val="002060"/>
                </a:solidFill>
                <a:latin typeface="Arial"/>
                <a:ea typeface="+mn-ea"/>
                <a:cs typeface="+mn-cs"/>
              </a:rPr>
            </a:br>
            <a:r>
              <a:rPr lang="pt-BR" sz="2200" cap="none" dirty="0" smtClean="0">
                <a:solidFill>
                  <a:srgbClr val="002060"/>
                </a:solidFill>
                <a:latin typeface="Arial"/>
                <a:ea typeface="+mn-ea"/>
                <a:cs typeface="+mn-cs"/>
              </a:rPr>
              <a:t>serviço </a:t>
            </a:r>
            <a:r>
              <a:rPr lang="pt-BR" sz="2200" cap="none" dirty="0">
                <a:solidFill>
                  <a:srgbClr val="002060"/>
                </a:solidFill>
                <a:latin typeface="Arial"/>
                <a:ea typeface="+mn-ea"/>
                <a:cs typeface="+mn-cs"/>
              </a:rPr>
              <a:t>sem prejuízo do salário: </a:t>
            </a:r>
            <a:endParaRPr lang="pt-BR" sz="22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847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1800" dirty="0" smtClean="0">
                <a:solidFill>
                  <a:srgbClr val="000000"/>
                </a:solidFill>
                <a:latin typeface="Arial"/>
              </a:rPr>
              <a:t>I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- até 2 </a:t>
            </a:r>
            <a:r>
              <a:rPr lang="pt-BR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dias consecutivos, em caso de falecimento do cônjuge, ascendente, descendente, irmão ou pessoa que, declarada em sua carteira de trabalho e previdência social, viva sob sua dependência </a:t>
            </a:r>
            <a:r>
              <a:rPr lang="pt-BR" sz="1800" dirty="0" smtClean="0">
                <a:solidFill>
                  <a:srgbClr val="000000"/>
                </a:solidFill>
                <a:latin typeface="Arial"/>
              </a:rPr>
              <a:t>econômica;</a:t>
            </a:r>
          </a:p>
          <a:p>
            <a:pPr algn="just"/>
            <a:endParaRPr lang="pt-BR" sz="18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pt-BR" sz="1800" dirty="0" smtClean="0">
                <a:solidFill>
                  <a:srgbClr val="000000"/>
                </a:solidFill>
                <a:latin typeface="Arial"/>
              </a:rPr>
              <a:t>II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- até 3 </a:t>
            </a:r>
            <a:r>
              <a:rPr lang="pt-BR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dias consecutivos, em virtude de </a:t>
            </a:r>
            <a:r>
              <a:rPr lang="pt-BR" sz="1800" dirty="0" smtClean="0">
                <a:solidFill>
                  <a:srgbClr val="000000"/>
                </a:solidFill>
                <a:latin typeface="Arial"/>
              </a:rPr>
              <a:t>casamento;</a:t>
            </a:r>
          </a:p>
          <a:p>
            <a:pPr marL="114300" indent="0" algn="just">
              <a:buNone/>
            </a:pPr>
            <a:endParaRPr lang="pt-BR" sz="1800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pt-BR" sz="1800" dirty="0" smtClean="0">
                <a:solidFill>
                  <a:srgbClr val="000000"/>
                </a:solidFill>
                <a:latin typeface="Arial"/>
              </a:rPr>
              <a:t>III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- por um dia, em caso de nascimento de filho no decorrer da primeira semana; </a:t>
            </a:r>
            <a:endParaRPr lang="pt-BR" sz="1800" dirty="0" smtClean="0">
              <a:solidFill>
                <a:srgbClr val="000000"/>
              </a:solidFill>
              <a:latin typeface="Arial"/>
            </a:endParaRPr>
          </a:p>
          <a:p>
            <a:pPr marL="114300" indent="0" algn="just">
              <a:buNone/>
            </a:pPr>
            <a:endParaRPr lang="pt-BR" sz="18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pt-BR" sz="1800" dirty="0">
                <a:solidFill>
                  <a:srgbClr val="000000"/>
                </a:solidFill>
                <a:latin typeface="Arial"/>
              </a:rPr>
              <a:t>IV - por um dia, em cada 12 </a:t>
            </a:r>
            <a:r>
              <a:rPr lang="pt-BR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meses de trabalho, em caso de doação voluntária de sangue devidamente comprovada; </a:t>
            </a:r>
            <a:br>
              <a:rPr lang="pt-BR" sz="1800" dirty="0">
                <a:solidFill>
                  <a:srgbClr val="000000"/>
                </a:solidFill>
                <a:latin typeface="Arial"/>
              </a:rPr>
            </a:br>
            <a:endParaRPr lang="pt-BR" sz="18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pt-BR" sz="1800" dirty="0">
                <a:solidFill>
                  <a:srgbClr val="000000"/>
                </a:solidFill>
                <a:latin typeface="Arial"/>
              </a:rPr>
              <a:t>V - até </a:t>
            </a:r>
            <a:r>
              <a:rPr lang="pt-BR" sz="1800" dirty="0" smtClean="0">
                <a:solidFill>
                  <a:srgbClr val="000000"/>
                </a:solidFill>
                <a:latin typeface="Arial"/>
              </a:rPr>
              <a:t>2 dias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consecutivos ou não, para o fim de se alistar eleitor, nos </a:t>
            </a:r>
            <a:r>
              <a:rPr lang="pt-BR" sz="1800" dirty="0" smtClean="0">
                <a:solidFill>
                  <a:srgbClr val="000000"/>
                </a:solidFill>
                <a:latin typeface="Arial"/>
              </a:rPr>
              <a:t>termos </a:t>
            </a:r>
            <a:r>
              <a:rPr lang="pt-BR" sz="1800" dirty="0">
                <a:solidFill>
                  <a:srgbClr val="000000"/>
                </a:solidFill>
                <a:latin typeface="Arial"/>
              </a:rPr>
              <a:t>da lei respectiva. </a:t>
            </a:r>
          </a:p>
          <a:p>
            <a:pPr algn="just"/>
            <a:endParaRPr lang="pt-BR" sz="1800" dirty="0">
              <a:solidFill>
                <a:srgbClr val="000000"/>
              </a:solidFill>
              <a:latin typeface="Arial"/>
            </a:endParaRPr>
          </a:p>
          <a:p>
            <a:pPr marL="114300" indent="0" algn="just">
              <a:buNone/>
            </a:pPr>
            <a:endParaRPr lang="pt-BR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19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2200" b="1" cap="none" dirty="0">
                <a:solidFill>
                  <a:srgbClr val="002060"/>
                </a:solidFill>
                <a:latin typeface="Arial"/>
              </a:rPr>
              <a:t>Art. 473</a:t>
            </a:r>
            <a:r>
              <a:rPr lang="pt-BR" sz="2200" cap="none" dirty="0">
                <a:solidFill>
                  <a:srgbClr val="002060"/>
                </a:solidFill>
                <a:latin typeface="Arial"/>
              </a:rPr>
              <a:t> - O empregado poderá deixar de comparecer </a:t>
            </a:r>
            <a:br>
              <a:rPr lang="pt-BR" sz="2200" cap="none" dirty="0">
                <a:solidFill>
                  <a:srgbClr val="002060"/>
                </a:solidFill>
                <a:latin typeface="Arial"/>
              </a:rPr>
            </a:br>
            <a:r>
              <a:rPr lang="pt-BR" sz="2200" cap="none" dirty="0">
                <a:solidFill>
                  <a:srgbClr val="002060"/>
                </a:solidFill>
                <a:latin typeface="Arial"/>
              </a:rPr>
              <a:t>serviço sem prejuízo do salário: </a:t>
            </a:r>
            <a:endParaRPr lang="pt-BR" sz="22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algn="just">
              <a:buClr>
                <a:srgbClr val="93A299"/>
              </a:buClr>
            </a:pPr>
            <a:r>
              <a:rPr lang="pt-BR" sz="1900" dirty="0">
                <a:solidFill>
                  <a:srgbClr val="000000"/>
                </a:solidFill>
                <a:latin typeface="Arial"/>
              </a:rPr>
              <a:t>VI - no período de tempo em que tiver de cumprir as exigências do </a:t>
            </a:r>
            <a:r>
              <a:rPr lang="pt-BR" sz="1900" dirty="0" smtClean="0">
                <a:solidFill>
                  <a:srgbClr val="000000"/>
                </a:solidFill>
                <a:latin typeface="Arial"/>
              </a:rPr>
              <a:t>Serviço Militar.</a:t>
            </a:r>
          </a:p>
          <a:p>
            <a:pPr lvl="0" algn="just">
              <a:buClr>
                <a:srgbClr val="93A299"/>
              </a:buClr>
            </a:pPr>
            <a:endParaRPr lang="pt-BR" sz="1900" dirty="0">
              <a:solidFill>
                <a:srgbClr val="000000"/>
              </a:solidFill>
              <a:latin typeface="Arial"/>
            </a:endParaRPr>
          </a:p>
          <a:p>
            <a:pPr lvl="0" algn="just">
              <a:buClr>
                <a:srgbClr val="93A299"/>
              </a:buClr>
            </a:pPr>
            <a:r>
              <a:rPr lang="pt-BR" sz="1900" dirty="0">
                <a:solidFill>
                  <a:srgbClr val="000000"/>
                </a:solidFill>
                <a:latin typeface="Arial"/>
              </a:rPr>
              <a:t>VII - nos dias em que estiver comprovadamente realizando provas de exame vestibular para ingresso em estabelecimento de ensino superior.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1900" dirty="0">
              <a:solidFill>
                <a:srgbClr val="000000"/>
              </a:solidFill>
              <a:latin typeface="Arial"/>
            </a:endParaRPr>
          </a:p>
          <a:p>
            <a:pPr lvl="0" algn="just">
              <a:buClr>
                <a:srgbClr val="93A299"/>
              </a:buClr>
            </a:pPr>
            <a:r>
              <a:rPr lang="pt-BR" sz="1900" dirty="0">
                <a:solidFill>
                  <a:srgbClr val="000000"/>
                </a:solidFill>
                <a:latin typeface="Arial"/>
              </a:rPr>
              <a:t>VIII - pelo tempo que se fizer necessário, quando tiver que comparecer a juízo</a:t>
            </a:r>
            <a:r>
              <a:rPr lang="pt-BR" sz="19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1900" dirty="0">
              <a:solidFill>
                <a:srgbClr val="000000"/>
              </a:solidFill>
              <a:latin typeface="Arial"/>
            </a:endParaRPr>
          </a:p>
          <a:p>
            <a:pPr lvl="0" algn="just">
              <a:buClr>
                <a:srgbClr val="93A299"/>
              </a:buClr>
            </a:pPr>
            <a:r>
              <a:rPr lang="pt-BR" sz="1900" dirty="0">
                <a:solidFill>
                  <a:srgbClr val="000000"/>
                </a:solidFill>
                <a:latin typeface="Arial"/>
              </a:rPr>
              <a:t>IX - pelo tempo que se fizer necessário, quando, na qualidade de representante de entidade sindical, estiver participando de reunião oficial de organismo internacional do qual o Brasil seja membro</a:t>
            </a:r>
            <a:endParaRPr lang="pt-BR" sz="19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74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Art</a:t>
            </a:r>
            <a:r>
              <a:rPr lang="pt-BR" dirty="0">
                <a:solidFill>
                  <a:schemeClr val="tx1"/>
                </a:solidFill>
              </a:rPr>
              <a:t>. 395. Em caso de </a:t>
            </a:r>
            <a:r>
              <a:rPr lang="pt-BR" b="1" dirty="0">
                <a:solidFill>
                  <a:schemeClr val="tx1"/>
                </a:solidFill>
              </a:rPr>
              <a:t>aborto não criminoso</a:t>
            </a:r>
            <a:r>
              <a:rPr lang="pt-BR" dirty="0">
                <a:solidFill>
                  <a:schemeClr val="tx1"/>
                </a:solidFill>
              </a:rPr>
              <a:t>, comprovado por atestado médico oficial, a mulher terá um repouso remunerado de 2 (duas) semanas, ficando-lhe assegurado o direito de retornar à função que ocupava antes de seu afastamento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tx1"/>
                </a:solidFill>
              </a:rPr>
              <a:t>O </a:t>
            </a:r>
            <a:r>
              <a:rPr lang="pt-BR" b="1" dirty="0">
                <a:solidFill>
                  <a:schemeClr val="tx1"/>
                </a:solidFill>
              </a:rPr>
              <a:t>período de redução da jornada durante o aviso prévio </a:t>
            </a:r>
            <a:r>
              <a:rPr lang="pt-BR" dirty="0">
                <a:solidFill>
                  <a:schemeClr val="tx1"/>
                </a:solidFill>
              </a:rPr>
              <a:t>(duas horas ou sete dias corridos) é hipótese típica de interrupção, pois são devidos salários e conta </a:t>
            </a:r>
            <a:r>
              <a:rPr lang="pt-BR" dirty="0" smtClean="0">
                <a:solidFill>
                  <a:schemeClr val="tx1"/>
                </a:solidFill>
              </a:rPr>
              <a:t>com o </a:t>
            </a:r>
            <a:r>
              <a:rPr lang="pt-BR" dirty="0">
                <a:solidFill>
                  <a:schemeClr val="tx1"/>
                </a:solidFill>
              </a:rPr>
              <a:t>tempo de serviço.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09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42900" lvl="0" indent="-2286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pt-B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22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observação</a:t>
            </a:r>
            <a:r>
              <a:rPr lang="pt-B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2200" cap="none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Efeitos </a:t>
            </a:r>
            <a:r>
              <a:rPr lang="pt-BR" sz="2200" cap="none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comuns na suspensão e interrupção no contrato de </a:t>
            </a:r>
            <a:r>
              <a:rPr lang="pt-BR" sz="2200" cap="none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trabalho</a:t>
            </a:r>
            <a:r>
              <a:rPr lang="pt-BR" sz="2200" cap="none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pt-BR" sz="2200" cap="none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</a:br>
            <a:endParaRPr lang="pt-BR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26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Inexistência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 prestação de serviço pelo empregado; </a:t>
            </a:r>
            <a:endParaRPr lang="pt-BR" sz="26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Desobrigação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empregado em ficar a disposição do empregador</a:t>
            </a: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Direito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empregado às vantagens auferidas pela categoria</a:t>
            </a: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Manutenção </a:t>
            </a:r>
            <a:r>
              <a:rPr lang="pt-BR" sz="2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do vínculo jurídico contratual</a:t>
            </a:r>
            <a:r>
              <a:rPr lang="pt-BR" sz="2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;</a:t>
            </a:r>
          </a:p>
          <a:p>
            <a:pPr marL="114300" indent="0">
              <a:buNone/>
            </a:pPr>
            <a:endParaRPr lang="pt-BR" sz="2600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E89A-DF2A-4ADF-970E-CFA43C13BB74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79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dirty="0" smtClean="0">
                <a:solidFill>
                  <a:srgbClr val="C00000"/>
                </a:solidFill>
              </a:rPr>
              <a:t>EFEITOS </a:t>
            </a:r>
            <a:r>
              <a:rPr lang="pt-BR" sz="3000" b="1" dirty="0">
                <a:solidFill>
                  <a:srgbClr val="C00000"/>
                </a:solidFill>
              </a:rPr>
              <a:t>JURÍDICOS DA </a:t>
            </a:r>
            <a:r>
              <a:rPr lang="pt-BR" sz="3000" b="1" dirty="0" smtClean="0">
                <a:solidFill>
                  <a:srgbClr val="C00000"/>
                </a:solidFill>
              </a:rPr>
              <a:t>INTERRUPÇÃO</a:t>
            </a:r>
            <a:endParaRPr lang="pt-BR" sz="30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Os efeitos jurídicos da interrupção contratual são basicamente os mesmos decorrentes da suspensão, a </a:t>
            </a:r>
            <a:r>
              <a:rPr lang="pt-BR" dirty="0" smtClean="0">
                <a:solidFill>
                  <a:schemeClr val="tx1"/>
                </a:solidFill>
              </a:rPr>
              <a:t>saber:</a:t>
            </a: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a</a:t>
            </a:r>
            <a:r>
              <a:rPr lang="pt-BR" b="1" dirty="0">
                <a:solidFill>
                  <a:schemeClr val="tx1"/>
                </a:solidFill>
              </a:rPr>
              <a:t>) </a:t>
            </a:r>
            <a:r>
              <a:rPr lang="pt-BR" dirty="0">
                <a:solidFill>
                  <a:schemeClr val="tx1"/>
                </a:solidFill>
              </a:rPr>
              <a:t>garante-se ao empregado o retorno, cessada a causa da interrupção, ao cargo anteriormente ocupado (art. 471 da CLT</a:t>
            </a:r>
            <a:r>
              <a:rPr lang="pt-BR" dirty="0" smtClean="0">
                <a:solidFill>
                  <a:schemeClr val="tx1"/>
                </a:solidFill>
              </a:rPr>
              <a:t>);</a:t>
            </a: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b</a:t>
            </a:r>
            <a:r>
              <a:rPr lang="pt-BR" b="1" dirty="0">
                <a:solidFill>
                  <a:schemeClr val="tx1"/>
                </a:solidFill>
              </a:rPr>
              <a:t>) </a:t>
            </a:r>
            <a:r>
              <a:rPr lang="pt-BR" dirty="0">
                <a:solidFill>
                  <a:schemeClr val="tx1"/>
                </a:solidFill>
              </a:rPr>
              <a:t>garante-se ao empregado a percepção de todas as vantagens que, em sua ausência, tenham sido atribuídas à categoria (art. 471 da CLT</a:t>
            </a:r>
            <a:r>
              <a:rPr lang="pt-BR" dirty="0" smtClean="0">
                <a:solidFill>
                  <a:schemeClr val="tx1"/>
                </a:solidFill>
              </a:rPr>
              <a:t>);</a:t>
            </a: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c</a:t>
            </a:r>
            <a:r>
              <a:rPr lang="pt-BR" b="1" dirty="0">
                <a:solidFill>
                  <a:schemeClr val="tx1"/>
                </a:solidFill>
              </a:rPr>
              <a:t>) </a:t>
            </a:r>
            <a:r>
              <a:rPr lang="pt-BR" dirty="0">
                <a:solidFill>
                  <a:schemeClr val="tx1"/>
                </a:solidFill>
              </a:rPr>
              <a:t>o empregador não pode rescindir o contrato de trabalho durante a interrupção, exceto por justa causa. </a:t>
            </a:r>
            <a:endParaRPr lang="pt-BR" dirty="0" smtClean="0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Os </a:t>
            </a:r>
            <a:r>
              <a:rPr lang="pt-BR" dirty="0">
                <a:solidFill>
                  <a:schemeClr val="tx1"/>
                </a:solidFill>
              </a:rPr>
              <a:t>efeitos diversos dizem respeito ao próprio período em que o empregado permanece afastado de suas atividades, sendo que, na hipótese de interrupção contratual, continua sendo devido o salário, bem como contado o tempo de serviço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19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REFERÊNCIA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r>
              <a:rPr lang="pt-BR" dirty="0" smtClean="0"/>
              <a:t>RESENDE</a:t>
            </a:r>
            <a:r>
              <a:rPr lang="pt-BR" dirty="0"/>
              <a:t>. Ricardo. </a:t>
            </a:r>
            <a:r>
              <a:rPr lang="pt-BR" b="1" dirty="0"/>
              <a:t>Direito do Trabalho Esquematizado</a:t>
            </a:r>
            <a:r>
              <a:rPr lang="pt-BR" dirty="0"/>
              <a:t>. 4. ed. São Paulo: Método, 2014.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14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sz="3200" b="1" cap="none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SUSPENSÃO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É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a paralisação temporária de alguns dos efeitos do contrato de trabalho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É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a cessação temporária dos principais efeitos do contrato de trabalho.</a:t>
            </a:r>
            <a:endParaRPr lang="pt-BR" sz="2600" dirty="0" smtClean="0">
              <a:solidFill>
                <a:schemeClr val="tx1"/>
              </a:solidFill>
              <a:latin typeface="Calibri" pitchFamily="34" charset="0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pt-BR" sz="2600" dirty="0">
              <a:solidFill>
                <a:schemeClr val="tx1"/>
              </a:solidFill>
              <a:latin typeface="Calibri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Na suspensão, o contrato continua em pleno 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vigor,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mas o empregado </a:t>
            </a:r>
            <a:r>
              <a:rPr lang="pt-BR" sz="2600" u="sng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não presta trabalho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 e 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consequentemente, 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esta a empresa autorizada a </a:t>
            </a:r>
            <a:r>
              <a:rPr lang="pt-BR" sz="2600" u="sng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não efetuar o pagamento do salário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, bem </a:t>
            </a:r>
            <a:r>
              <a:rPr lang="pt-BR" sz="2600" dirty="0" smtClean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como, </a:t>
            </a:r>
            <a:r>
              <a:rPr lang="pt-BR" sz="2600" u="sng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de contar como tempo de serviço</a:t>
            </a:r>
            <a:r>
              <a:rPr lang="pt-BR" sz="2600" dirty="0">
                <a:solidFill>
                  <a:schemeClr val="tx1"/>
                </a:solidFill>
                <a:latin typeface="Calibri" pitchFamily="34" charset="0"/>
                <a:ea typeface="Calibri"/>
                <a:cs typeface="Times New Roman"/>
              </a:rPr>
              <a:t>.</a:t>
            </a:r>
          </a:p>
          <a:p>
            <a:endParaRPr lang="pt-BR" sz="2600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A466-24EE-4EBC-ACE9-A4631CDAB66E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99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sz="36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São exemplos de </a:t>
            </a:r>
            <a:r>
              <a:rPr lang="pt-BR" sz="36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suspensão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Faltas injustificadas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Auxilio doença após </a:t>
            </a:r>
            <a:r>
              <a:rPr lang="pt-BR" sz="1800" u="sng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15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dias 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(cessando o pagamento do salário que passará a ser efetuado pelo INSS)</a:t>
            </a:r>
          </a:p>
          <a:p>
            <a:pPr lvl="0" algn="just">
              <a:buClr>
                <a:srgbClr val="93A299"/>
              </a:buClr>
            </a:pP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Período de greve (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legal/legítima, </a:t>
            </a:r>
            <a:r>
              <a:rPr lang="pt-BR" sz="1800" dirty="0" err="1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Art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°. 7° da Lei n° 7.783/89) salvo acordo ou convenção coletiva de trabalho. 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buClr>
                <a:srgbClr val="93A299"/>
              </a:buClr>
            </a:pP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Aposentadoria provisória por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invalidez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L="114300" lvl="0" indent="0" algn="just">
              <a:buClr>
                <a:srgbClr val="93A299"/>
              </a:buClr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Aborto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criminoso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L="114300" indent="0" algn="just"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Exercício 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de cargo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público (exercício </a:t>
            </a:r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de mandato eletivo federal, estadual ou municipal e o juiz classista na Justiça do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Trabalho).</a:t>
            </a: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14300" indent="0" algn="just">
              <a:buNone/>
            </a:pPr>
            <a:endParaRPr lang="pt-BR" sz="1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Mandato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sindical.</a:t>
            </a:r>
          </a:p>
          <a:p>
            <a:pPr algn="just"/>
            <a:endParaRPr lang="pt-BR" sz="1800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/>
            <a:endParaRPr lang="pt-BR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5FB2B-37AD-45BF-8AF6-93CD1140EA4B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43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237149"/>
              </p:ext>
            </p:extLst>
          </p:nvPr>
        </p:nvGraphicFramePr>
        <p:xfrm>
          <a:off x="179512" y="332656"/>
          <a:ext cx="864096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7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b="1" dirty="0" smtClean="0"/>
              <a:t>Afastamento </a:t>
            </a:r>
            <a:r>
              <a:rPr lang="pt-BR" b="1" dirty="0"/>
              <a:t>por doença até o </a:t>
            </a:r>
            <a:r>
              <a:rPr lang="pt-BR" b="1" dirty="0" smtClean="0">
                <a:solidFill>
                  <a:srgbClr val="FF0000"/>
                </a:solidFill>
              </a:rPr>
              <a:t>15º</a:t>
            </a:r>
            <a:r>
              <a:rPr lang="pt-BR" b="1" dirty="0" smtClean="0"/>
              <a:t> dia, o </a:t>
            </a:r>
            <a:r>
              <a:rPr lang="pt-BR" b="1" dirty="0"/>
              <a:t>salário é pago pelo </a:t>
            </a:r>
            <a:r>
              <a:rPr lang="pt-BR" b="1" dirty="0" smtClean="0"/>
              <a:t>empregador</a:t>
            </a:r>
          </a:p>
          <a:p>
            <a:pPr algn="ctr"/>
            <a:r>
              <a:rPr lang="pt-BR" b="1" dirty="0"/>
              <a:t>A hipótese é de </a:t>
            </a:r>
            <a:r>
              <a:rPr lang="pt-BR" b="1" u="sng" dirty="0"/>
              <a:t>interrupção</a:t>
            </a:r>
            <a:r>
              <a:rPr lang="pt-BR" b="1" dirty="0"/>
              <a:t> contratual</a:t>
            </a:r>
            <a:endParaRPr lang="pt-BR" b="1" dirty="0" smtClean="0"/>
          </a:p>
          <a:p>
            <a:pPr algn="ctr"/>
            <a:endParaRPr lang="pt-BR" b="1" dirty="0" smtClean="0"/>
          </a:p>
          <a:p>
            <a:pPr marL="11430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POR SUA VEZ,</a:t>
            </a:r>
          </a:p>
          <a:p>
            <a:pPr algn="ctr"/>
            <a:endParaRPr lang="pt-BR" b="1" dirty="0" smtClean="0"/>
          </a:p>
          <a:p>
            <a:pPr algn="ctr"/>
            <a:r>
              <a:rPr lang="pt-BR" b="1" dirty="0" smtClean="0"/>
              <a:t>Afastamento </a:t>
            </a:r>
            <a:r>
              <a:rPr lang="pt-BR" b="1" dirty="0"/>
              <a:t>por doença a </a:t>
            </a:r>
            <a:r>
              <a:rPr lang="pt-BR" b="1" dirty="0">
                <a:solidFill>
                  <a:srgbClr val="FF0000"/>
                </a:solidFill>
              </a:rPr>
              <a:t>partir do 16º </a:t>
            </a:r>
            <a:r>
              <a:rPr lang="pt-BR" b="1" dirty="0" smtClean="0"/>
              <a:t>salário, o (benefício</a:t>
            </a:r>
            <a:r>
              <a:rPr lang="pt-BR" b="1" dirty="0"/>
              <a:t>) é pago pelo </a:t>
            </a:r>
            <a:r>
              <a:rPr lang="pt-BR" b="1" dirty="0" smtClean="0"/>
              <a:t>INSS</a:t>
            </a:r>
          </a:p>
          <a:p>
            <a:pPr algn="ctr"/>
            <a:r>
              <a:rPr lang="pt-BR" b="1" dirty="0" smtClean="0"/>
              <a:t>A </a:t>
            </a:r>
            <a:r>
              <a:rPr lang="pt-BR" b="1" dirty="0"/>
              <a:t>hipótese passa a ser de </a:t>
            </a:r>
            <a:r>
              <a:rPr lang="pt-BR" b="1" u="sng" dirty="0"/>
              <a:t>suspensão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83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O empregado poderá se afastar do serviço pelo período de dois a cinco meses, a fim de frequentar curso de qualificação profissional oferecido pelo empregador, desde que esta hipótese esteja prevista em norma coletiva e autorizada expressamente (por escrito) pelo empregado. O contrato não poderá ser suspenso por mais de uma vez, por este mesmo motivo, no período de 16 meses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Suspensão aplicada ao empregado, no exercício do poder disciplinar, como punição por falta cometida pelo obreiro. O prazo máximo é de 30 dias, sob pena de configuração da rescisão injusta do contrato de trabalho.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Considera-se suspenso o contrato durante o período necessário à tramitação de inquérito judicial para apuração de falta grave de dirigente sindical ou estáveis celetistas.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6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227572" y="692696"/>
            <a:ext cx="6574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</a:rPr>
              <a:t>São exemplos de suspensão</a:t>
            </a:r>
          </a:p>
        </p:txBody>
      </p:sp>
    </p:spTree>
    <p:extLst>
      <p:ext uri="{BB962C8B-B14F-4D97-AF65-F5344CB8AC3E}">
        <p14:creationId xmlns:p14="http://schemas.microsoft.com/office/powerpoint/2010/main" val="241550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Somente </a:t>
            </a:r>
            <a:r>
              <a:rPr lang="pt-BR" dirty="0">
                <a:solidFill>
                  <a:schemeClr val="tx1"/>
                </a:solidFill>
              </a:rPr>
              <a:t>a prisão decorrente de condenação criminal transitada em julgado dá ensejo à aplicação de justa causa, nos termos do art. 482, “d”, da CLT. A prisão provisória constitui hipótese de suspensão contratual, não autorizando o rompimento do contrato por justa causa.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7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</a:rPr>
              <a:t>São exemplos de suspensão</a:t>
            </a:r>
          </a:p>
        </p:txBody>
      </p:sp>
    </p:spTree>
    <p:extLst>
      <p:ext uri="{BB962C8B-B14F-4D97-AF65-F5344CB8AC3E}">
        <p14:creationId xmlns:p14="http://schemas.microsoft.com/office/powerpoint/2010/main" val="416083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EFEITOS </a:t>
            </a:r>
            <a:r>
              <a:rPr lang="pt-BR" b="1" dirty="0">
                <a:solidFill>
                  <a:srgbClr val="C00000"/>
                </a:solidFill>
              </a:rPr>
              <a:t>JURÍDICOS DA </a:t>
            </a:r>
            <a:r>
              <a:rPr lang="pt-BR" b="1" dirty="0" smtClean="0">
                <a:solidFill>
                  <a:srgbClr val="C00000"/>
                </a:solidFill>
              </a:rPr>
              <a:t>SUSPENSÃO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a) Garante-se ao empregado o retorno, cessada a causa da suspensão, ao cargo anteriormente ocupado, conforme art. 471 da CLT.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b) Garante-se ao empregado a percepção de todas as vantagens que, em sua ausência, tenham sido </a:t>
            </a:r>
            <a:r>
              <a:rPr lang="pt-BR" dirty="0" smtClean="0">
                <a:solidFill>
                  <a:schemeClr val="tx1"/>
                </a:solidFill>
              </a:rPr>
              <a:t>atribuídas </a:t>
            </a:r>
            <a:r>
              <a:rPr lang="pt-BR" dirty="0">
                <a:solidFill>
                  <a:schemeClr val="tx1"/>
                </a:solidFill>
              </a:rPr>
              <a:t>à categoria (art. 471 da CLT</a:t>
            </a:r>
            <a:r>
              <a:rPr lang="pt-BR" dirty="0" smtClean="0">
                <a:solidFill>
                  <a:schemeClr val="tx1"/>
                </a:solidFill>
              </a:rPr>
              <a:t>).</a:t>
            </a:r>
          </a:p>
          <a:p>
            <a:pPr marL="114300" indent="0" algn="just"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c) O empregador não pode rescindir o contrato de trabalho durante a suspensão, exceto por justa causa (exemplo: se o empregado, durante a suspensão, revela segredo da empresa).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78F-3908-400E-9973-ADF72299B44C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24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sz="3600" b="1" u="sng" cap="none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INTERRUPÇÃO</a:t>
            </a: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  <a:solidFill>
            <a:srgbClr val="92D050"/>
          </a:solidFill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30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3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É  </a:t>
            </a:r>
            <a:r>
              <a:rPr lang="pt-BR" sz="3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 paralisação temporária do contrato de trabalho, quando há o dever legal do empregador em </a:t>
            </a:r>
            <a:r>
              <a:rPr lang="pt-BR" sz="3000" u="sng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remunerar os dias de afastamento</a:t>
            </a:r>
            <a:r>
              <a:rPr lang="pt-BR" sz="3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e </a:t>
            </a:r>
            <a:r>
              <a:rPr lang="pt-BR" sz="3000" u="sng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contar o tempo de serviço</a:t>
            </a:r>
            <a:r>
              <a:rPr lang="pt-BR" sz="3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C858-4E44-4B67-9CE5-ECA2FC64877D}" type="datetime1">
              <a:rPr lang="pt-BR" smtClean="0"/>
              <a:t>03/07/2019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A287-6C36-417C-B5E5-6EB54DC076E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50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êutico">
  <a:themeElements>
    <a:clrScheme name="Farmacêutic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êutic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êut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1090</TotalTime>
  <Words>1150</Words>
  <Application>Microsoft Office PowerPoint</Application>
  <PresentationFormat>Apresentação na tela (4:3)</PresentationFormat>
  <Paragraphs>168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Book Antiqua</vt:lpstr>
      <vt:lpstr>Calibri</vt:lpstr>
      <vt:lpstr>Century Gothic</vt:lpstr>
      <vt:lpstr>Times New Roman</vt:lpstr>
      <vt:lpstr>Farmacêutico</vt:lpstr>
      <vt:lpstr>   SUSPENSÃO E INTERRUPÇÃO DO CONTRATO DE TRABALHO</vt:lpstr>
      <vt:lpstr>SUSPENSÃO</vt:lpstr>
      <vt:lpstr>São exemplos de suspensão</vt:lpstr>
      <vt:lpstr>Apresentação do PowerPoint</vt:lpstr>
      <vt:lpstr>Apresentação do PowerPoint</vt:lpstr>
      <vt:lpstr>Apresentação do PowerPoint</vt:lpstr>
      <vt:lpstr>São exemplos de suspensão</vt:lpstr>
      <vt:lpstr>EFEITOS JURÍDICOS DA SUSPENSÃO</vt:lpstr>
      <vt:lpstr>INTERRUPÇÃO</vt:lpstr>
      <vt:lpstr>     exemplos de interrupção </vt:lpstr>
      <vt:lpstr> São exemplos de interrupção </vt:lpstr>
      <vt:lpstr>Art. 473 - O empregado poderá deixar de comparecer  serviço sem prejuízo do salário: </vt:lpstr>
      <vt:lpstr>Art. 473 - O empregado poderá deixar de comparecer  serviço sem prejuízo do salário: </vt:lpstr>
      <vt:lpstr>Apresentação do PowerPoint</vt:lpstr>
      <vt:lpstr> observação: Efeitos comuns na suspensão e interrupção no contrato de trabalho </vt:lpstr>
      <vt:lpstr>EFEITOS JURÍDICOS DA INTERRUPÇÃO</vt:lpstr>
      <vt:lpstr>REFERÊNCIA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SUSPENSÃO E INTERRUPÇÃO DO CONTRATO DE TRABALHO </dc:title>
  <dc:creator>Usuario</dc:creator>
  <cp:lastModifiedBy>Usuario</cp:lastModifiedBy>
  <cp:revision>31</cp:revision>
  <dcterms:created xsi:type="dcterms:W3CDTF">2014-03-20T21:05:04Z</dcterms:created>
  <dcterms:modified xsi:type="dcterms:W3CDTF">2019-07-03T21:09:43Z</dcterms:modified>
</cp:coreProperties>
</file>