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380" r:id="rId2"/>
    <p:sldId id="597" r:id="rId3"/>
    <p:sldId id="256" r:id="rId4"/>
    <p:sldId id="257" r:id="rId5"/>
    <p:sldId id="258" r:id="rId6"/>
    <p:sldId id="260" r:id="rId7"/>
    <p:sldId id="377" r:id="rId8"/>
    <p:sldId id="263" r:id="rId9"/>
    <p:sldId id="445" r:id="rId10"/>
    <p:sldId id="328" r:id="rId11"/>
    <p:sldId id="289" r:id="rId12"/>
    <p:sldId id="631" r:id="rId13"/>
    <p:sldId id="632" r:id="rId14"/>
    <p:sldId id="633" r:id="rId15"/>
    <p:sldId id="327" r:id="rId16"/>
    <p:sldId id="634" r:id="rId17"/>
    <p:sldId id="329" r:id="rId18"/>
    <p:sldId id="504" r:id="rId19"/>
    <p:sldId id="447" r:id="rId20"/>
    <p:sldId id="492" r:id="rId21"/>
    <p:sldId id="599" r:id="rId22"/>
    <p:sldId id="517" r:id="rId23"/>
    <p:sldId id="598" r:id="rId24"/>
    <p:sldId id="638" r:id="rId25"/>
    <p:sldId id="637" r:id="rId26"/>
    <p:sldId id="639" r:id="rId27"/>
    <p:sldId id="640" r:id="rId28"/>
    <p:sldId id="269" r:id="rId29"/>
    <p:sldId id="487" r:id="rId30"/>
    <p:sldId id="333" r:id="rId31"/>
    <p:sldId id="600" r:id="rId32"/>
    <p:sldId id="601" r:id="rId33"/>
    <p:sldId id="602" r:id="rId34"/>
    <p:sldId id="449" r:id="rId35"/>
    <p:sldId id="450" r:id="rId36"/>
    <p:sldId id="498" r:id="rId37"/>
    <p:sldId id="411" r:id="rId38"/>
    <p:sldId id="510" r:id="rId39"/>
    <p:sldId id="516" r:id="rId40"/>
    <p:sldId id="515" r:id="rId41"/>
    <p:sldId id="511" r:id="rId42"/>
    <p:sldId id="512" r:id="rId43"/>
    <p:sldId id="519" r:id="rId44"/>
    <p:sldId id="513" r:id="rId45"/>
    <p:sldId id="527" r:id="rId46"/>
    <p:sldId id="509" r:id="rId47"/>
    <p:sldId id="501" r:id="rId48"/>
    <p:sldId id="518" r:id="rId49"/>
    <p:sldId id="502" r:id="rId50"/>
    <p:sldId id="405" r:id="rId51"/>
    <p:sldId id="603" r:id="rId52"/>
    <p:sldId id="604" r:id="rId53"/>
    <p:sldId id="605" r:id="rId54"/>
    <p:sldId id="606" r:id="rId55"/>
    <p:sldId id="454" r:id="rId56"/>
    <p:sldId id="451" r:id="rId57"/>
    <p:sldId id="495" r:id="rId58"/>
    <p:sldId id="455" r:id="rId59"/>
    <p:sldId id="409" r:id="rId60"/>
    <p:sldId id="459" r:id="rId61"/>
    <p:sldId id="461" r:id="rId62"/>
    <p:sldId id="460" r:id="rId63"/>
    <p:sldId id="458" r:id="rId64"/>
    <p:sldId id="528" r:id="rId65"/>
    <p:sldId id="530" r:id="rId66"/>
    <p:sldId id="624" r:id="rId67"/>
    <p:sldId id="627" r:id="rId68"/>
    <p:sldId id="628" r:id="rId69"/>
    <p:sldId id="625" r:id="rId70"/>
    <p:sldId id="626" r:id="rId71"/>
    <p:sldId id="531" r:id="rId72"/>
    <p:sldId id="532" r:id="rId73"/>
    <p:sldId id="533" r:id="rId74"/>
    <p:sldId id="529" r:id="rId75"/>
    <p:sldId id="537" r:id="rId76"/>
    <p:sldId id="610" r:id="rId77"/>
    <p:sldId id="538" r:id="rId78"/>
    <p:sldId id="611" r:id="rId79"/>
    <p:sldId id="629" r:id="rId80"/>
    <p:sldId id="544" r:id="rId81"/>
    <p:sldId id="612" r:id="rId82"/>
    <p:sldId id="539" r:id="rId83"/>
    <p:sldId id="541" r:id="rId84"/>
    <p:sldId id="542" r:id="rId85"/>
    <p:sldId id="546" r:id="rId86"/>
    <p:sldId id="547" r:id="rId87"/>
    <p:sldId id="548" r:id="rId88"/>
    <p:sldId id="549" r:id="rId89"/>
    <p:sldId id="550" r:id="rId90"/>
    <p:sldId id="551" r:id="rId91"/>
    <p:sldId id="552" r:id="rId92"/>
    <p:sldId id="553" r:id="rId93"/>
    <p:sldId id="554" r:id="rId94"/>
    <p:sldId id="555" r:id="rId95"/>
    <p:sldId id="618" r:id="rId96"/>
    <p:sldId id="556" r:id="rId97"/>
    <p:sldId id="557" r:id="rId98"/>
    <p:sldId id="558" r:id="rId99"/>
    <p:sldId id="559" r:id="rId100"/>
    <p:sldId id="619" r:id="rId101"/>
    <p:sldId id="620" r:id="rId102"/>
    <p:sldId id="560" r:id="rId103"/>
    <p:sldId id="561" r:id="rId104"/>
    <p:sldId id="562" r:id="rId105"/>
    <p:sldId id="564" r:id="rId106"/>
    <p:sldId id="565" r:id="rId107"/>
    <p:sldId id="566" r:id="rId108"/>
    <p:sldId id="567" r:id="rId109"/>
    <p:sldId id="568" r:id="rId110"/>
    <p:sldId id="621" r:id="rId111"/>
    <p:sldId id="569" r:id="rId112"/>
    <p:sldId id="570" r:id="rId113"/>
    <p:sldId id="571" r:id="rId114"/>
    <p:sldId id="572" r:id="rId115"/>
    <p:sldId id="613" r:id="rId116"/>
    <p:sldId id="573" r:id="rId117"/>
    <p:sldId id="574" r:id="rId118"/>
    <p:sldId id="575" r:id="rId119"/>
    <p:sldId id="576" r:id="rId120"/>
    <p:sldId id="614" r:id="rId121"/>
    <p:sldId id="623" r:id="rId122"/>
    <p:sldId id="622" r:id="rId123"/>
    <p:sldId id="617" r:id="rId124"/>
    <p:sldId id="616" r:id="rId125"/>
    <p:sldId id="580" r:id="rId126"/>
    <p:sldId id="581" r:id="rId127"/>
    <p:sldId id="583" r:id="rId128"/>
    <p:sldId id="584" r:id="rId129"/>
    <p:sldId id="585" r:id="rId130"/>
    <p:sldId id="586" r:id="rId131"/>
    <p:sldId id="587" r:id="rId132"/>
    <p:sldId id="588" r:id="rId133"/>
    <p:sldId id="589" r:id="rId134"/>
    <p:sldId id="590" r:id="rId135"/>
    <p:sldId id="591" r:id="rId136"/>
    <p:sldId id="592" r:id="rId137"/>
    <p:sldId id="593" r:id="rId138"/>
    <p:sldId id="594" r:id="rId139"/>
    <p:sldId id="595" r:id="rId140"/>
    <p:sldId id="596" r:id="rId14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7" autoAdjust="0"/>
    <p:restoredTop sz="93122" autoAdjust="0"/>
  </p:normalViewPr>
  <p:slideViewPr>
    <p:cSldViewPr>
      <p:cViewPr varScale="1">
        <p:scale>
          <a:sx n="47" d="100"/>
          <a:sy n="47" d="100"/>
        </p:scale>
        <p:origin x="-127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1CEE05-8302-419A-9BDE-A5DAAFA4881D}" type="datetimeFigureOut">
              <a:rPr lang="pt-BR" smtClean="0"/>
              <a:pPr/>
              <a:t>26/08/2019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67BBE3-BA04-4117-8F80-868F4F0BB331}" type="slidenum">
              <a:rPr lang="pt-BR" smtClean="0"/>
              <a:pPr/>
              <a:t>‹nº›</a:t>
            </a:fld>
            <a:endParaRPr lang="pt-BR"/>
          </a:p>
        </p:txBody>
      </p:sp>
    </p:spTree>
    <p:extLst>
      <p:ext uri="{BB962C8B-B14F-4D97-AF65-F5344CB8AC3E}">
        <p14:creationId xmlns:p14="http://schemas.microsoft.com/office/powerpoint/2010/main" val="3676979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B767BBE3-BA04-4117-8F80-868F4F0BB331}" type="slidenum">
              <a:rPr lang="pt-BR" smtClean="0"/>
              <a:pPr/>
              <a:t>8</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D2C620B-3199-48BD-A6B2-6BDFDC0A99F4}" type="slidenum">
              <a:rPr lang="pt-BR" smtClean="0">
                <a:latin typeface="Arial" pitchFamily="34" charset="0"/>
              </a:rPr>
              <a:pPr/>
              <a:t>51</a:t>
            </a:fld>
            <a:endParaRPr lang="pt-BR" smtClean="0">
              <a:latin typeface="Arial"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pPr/>
              <a:t>26/08/2019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00DB3-DBF0-4086-B675-117E7A9610B8}" type="datetimeFigureOut">
              <a:rPr lang="pt-BR" smtClean="0"/>
              <a:pPr/>
              <a:t>26/08/2019</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9D8CF-8DEC-4D9F-84EE-ADF04DFF3391}"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file:///D:\data\images\jpg\c43\43_20.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www.altonweb.com/history/wadlow/" TargetMode="External"/><Relationship Id="rId5" Type="http://schemas.openxmlformats.org/officeDocument/2006/relationships/hyperlink" Target="http://www.schoolscience.co.uk/content/4/biology/abpi/hormones/horm3.html" TargetMode="External"/><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image.slidesharecdn.com/aula3sistemaendocrinoparte1-160322171223/95/fisiologia-sistema-endcrino-1-3-638.jpg?cb=145866826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pt-BR" b="1" dirty="0" smtClean="0">
                <a:solidFill>
                  <a:srgbClr val="00B050"/>
                </a:solidFill>
              </a:rPr>
              <a:t>MECANISMOS DA AÇÃO</a:t>
            </a:r>
            <a:br>
              <a:rPr lang="pt-BR" b="1" dirty="0" smtClean="0">
                <a:solidFill>
                  <a:srgbClr val="00B050"/>
                </a:solidFill>
              </a:rPr>
            </a:br>
            <a:r>
              <a:rPr lang="pt-BR" b="1" dirty="0" smtClean="0">
                <a:solidFill>
                  <a:srgbClr val="00B050"/>
                </a:solidFill>
              </a:rPr>
              <a:t>HORMONAL</a:t>
            </a:r>
            <a:r>
              <a:rPr lang="pt-BR" b="1" dirty="0" smtClean="0"/>
              <a:t/>
            </a:r>
            <a:br>
              <a:rPr lang="pt-BR" b="1" dirty="0" smtClean="0"/>
            </a:br>
            <a:endParaRPr lang="pt-BR" dirty="0"/>
          </a:p>
        </p:txBody>
      </p:sp>
      <p:sp>
        <p:nvSpPr>
          <p:cNvPr id="3" name="Espaço Reservado para Conteúdo 2"/>
          <p:cNvSpPr>
            <a:spLocks noGrp="1"/>
          </p:cNvSpPr>
          <p:nvPr>
            <p:ph idx="1"/>
          </p:nvPr>
        </p:nvSpPr>
        <p:spPr>
          <a:xfrm>
            <a:off x="214282" y="1428736"/>
            <a:ext cx="8643998" cy="4697427"/>
          </a:xfrm>
        </p:spPr>
        <p:txBody>
          <a:bodyPr>
            <a:normAutofit/>
          </a:bodyPr>
          <a:lstStyle/>
          <a:p>
            <a:r>
              <a:rPr lang="pt-BR" sz="4400" b="1" dirty="0" smtClean="0"/>
              <a:t>um hormônio - efeitos múltiplos</a:t>
            </a:r>
          </a:p>
          <a:p>
            <a:r>
              <a:rPr lang="pt-BR" sz="4400" b="1" dirty="0" smtClean="0"/>
              <a:t>diversos hormônios - mesmo efeito</a:t>
            </a:r>
          </a:p>
          <a:p>
            <a:r>
              <a:rPr lang="pt-BR" sz="4400" b="1" dirty="0" smtClean="0"/>
              <a:t>A reação e a sensibilidade do órgão-alvo é variável, como resultado de receptores</a:t>
            </a:r>
            <a:endParaRPr lang="pt-BR" sz="44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rgbClr val="FF0000"/>
                </a:solidFill>
              </a:rPr>
              <a:t>ADRENALINA</a:t>
            </a:r>
            <a:endParaRPr lang="pt-BR" b="1" dirty="0">
              <a:solidFill>
                <a:srgbClr val="FF0000"/>
              </a:solidFill>
            </a:endParaRPr>
          </a:p>
        </p:txBody>
      </p:sp>
      <p:sp>
        <p:nvSpPr>
          <p:cNvPr id="3" name="Espaço Reservado para Conteúdo 2"/>
          <p:cNvSpPr>
            <a:spLocks noGrp="1"/>
          </p:cNvSpPr>
          <p:nvPr>
            <p:ph idx="1"/>
          </p:nvPr>
        </p:nvSpPr>
        <p:spPr>
          <a:xfrm>
            <a:off x="0" y="1357298"/>
            <a:ext cx="9144000" cy="5214974"/>
          </a:xfrm>
        </p:spPr>
        <p:txBody>
          <a:bodyPr>
            <a:normAutofit/>
          </a:bodyPr>
          <a:lstStyle/>
          <a:p>
            <a:r>
              <a:rPr lang="pt-BR" sz="3600" dirty="0" smtClean="0"/>
              <a:t>Prepara o organismo para enfrentar situações de estresse</a:t>
            </a:r>
          </a:p>
          <a:p>
            <a:r>
              <a:rPr lang="pt-BR" sz="3600" dirty="0" smtClean="0"/>
              <a:t>Contração dos vasos sanguíneos (↑ PA)</a:t>
            </a:r>
          </a:p>
          <a:p>
            <a:r>
              <a:rPr lang="pt-BR" sz="3600" dirty="0" smtClean="0"/>
              <a:t>↑ glicemia por meio da </a:t>
            </a:r>
            <a:r>
              <a:rPr lang="pt-BR" sz="3600" dirty="0" err="1" smtClean="0"/>
              <a:t>gliconeogênese</a:t>
            </a:r>
            <a:r>
              <a:rPr lang="pt-BR" sz="3600" dirty="0" smtClean="0"/>
              <a:t> no fígado</a:t>
            </a:r>
          </a:p>
          <a:p>
            <a:r>
              <a:rPr lang="pt-BR" sz="3600" dirty="0" smtClean="0"/>
              <a:t>Redistribui sangue para os órgãos e músculos (↑ reflexos, a força e a FR)</a:t>
            </a:r>
          </a:p>
          <a:p>
            <a:r>
              <a:rPr lang="pt-BR" sz="3600" dirty="0" smtClean="0"/>
              <a:t>↓ movimentos peristálticos </a:t>
            </a:r>
            <a:endParaRPr lang="pt-BR" sz="36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rgbClr val="FF0000"/>
                </a:solidFill>
              </a:rPr>
              <a:t>NORADRENALINA</a:t>
            </a:r>
            <a:endParaRPr lang="pt-BR" b="1" dirty="0">
              <a:solidFill>
                <a:srgbClr val="FF0000"/>
              </a:solidFill>
            </a:endParaRPr>
          </a:p>
        </p:txBody>
      </p:sp>
      <p:sp>
        <p:nvSpPr>
          <p:cNvPr id="3" name="Espaço Reservado para Conteúdo 2"/>
          <p:cNvSpPr>
            <a:spLocks noGrp="1"/>
          </p:cNvSpPr>
          <p:nvPr>
            <p:ph idx="1"/>
          </p:nvPr>
        </p:nvSpPr>
        <p:spPr/>
        <p:txBody>
          <a:bodyPr>
            <a:normAutofit/>
          </a:bodyPr>
          <a:lstStyle/>
          <a:p>
            <a:r>
              <a:rPr lang="pt-BR" sz="4400" dirty="0" smtClean="0"/>
              <a:t>Atua em conjunto nas situações de estresse</a:t>
            </a:r>
          </a:p>
          <a:p>
            <a:r>
              <a:rPr lang="pt-BR" sz="4400" dirty="0" smtClean="0"/>
              <a:t>Acelera os batimentos cardíacos</a:t>
            </a:r>
          </a:p>
          <a:p>
            <a:r>
              <a:rPr lang="pt-BR" sz="4400" dirty="0" smtClean="0"/>
              <a:t>Mantém a PA em níveis normais</a:t>
            </a:r>
            <a:endParaRPr lang="pt-BR" sz="44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wm.agripoint.com.br/imagens/banco/6965.png"/>
          <p:cNvPicPr>
            <a:picLocks noChangeAspect="1" noChangeArrowheads="1"/>
          </p:cNvPicPr>
          <p:nvPr/>
        </p:nvPicPr>
        <p:blipFill>
          <a:blip r:embed="rId2"/>
          <a:srcRect/>
          <a:stretch>
            <a:fillRect/>
          </a:stretch>
        </p:blipFill>
        <p:spPr bwMode="auto">
          <a:xfrm>
            <a:off x="285720" y="285728"/>
            <a:ext cx="8572560" cy="6286544"/>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m.agripoint.com.br/imagens/banco/7656.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static.hsw.com.br/gif/fear-8.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2984"/>
          </a:xfrm>
        </p:spPr>
        <p:txBody>
          <a:bodyPr>
            <a:normAutofit/>
          </a:bodyPr>
          <a:lstStyle/>
          <a:p>
            <a:r>
              <a:rPr lang="pt-BR" sz="5400" b="1" dirty="0" smtClean="0">
                <a:solidFill>
                  <a:srgbClr val="FF0066"/>
                </a:solidFill>
              </a:rPr>
              <a:t>PÂNCREAS</a:t>
            </a:r>
            <a:endParaRPr lang="pt-BR" sz="5400" b="1" dirty="0">
              <a:solidFill>
                <a:srgbClr val="FF0066"/>
              </a:solidFill>
            </a:endParaRPr>
          </a:p>
        </p:txBody>
      </p:sp>
      <p:sp>
        <p:nvSpPr>
          <p:cNvPr id="3" name="Espaço Reservado para Conteúdo 2"/>
          <p:cNvSpPr>
            <a:spLocks noGrp="1"/>
          </p:cNvSpPr>
          <p:nvPr>
            <p:ph idx="1"/>
          </p:nvPr>
        </p:nvSpPr>
        <p:spPr>
          <a:xfrm>
            <a:off x="214282" y="500042"/>
            <a:ext cx="8929718" cy="6357958"/>
          </a:xfrm>
        </p:spPr>
        <p:txBody>
          <a:bodyPr>
            <a:normAutofit/>
          </a:bodyPr>
          <a:lstStyle/>
          <a:p>
            <a:pPr>
              <a:buNone/>
            </a:pPr>
            <a:endParaRPr lang="pt-BR" dirty="0" smtClean="0"/>
          </a:p>
          <a:p>
            <a:r>
              <a:rPr lang="pt-BR" sz="4400" dirty="0" smtClean="0"/>
              <a:t>Parte </a:t>
            </a:r>
            <a:r>
              <a:rPr lang="pt-BR" sz="4400" dirty="0" smtClean="0"/>
              <a:t>endócrina - formada pelas </a:t>
            </a:r>
            <a:r>
              <a:rPr lang="pt-BR" sz="4400" b="1" dirty="0" smtClean="0">
                <a:solidFill>
                  <a:srgbClr val="FF0066"/>
                </a:solidFill>
              </a:rPr>
              <a:t>ilhotas de </a:t>
            </a:r>
            <a:r>
              <a:rPr lang="pt-BR" sz="4400" b="1" dirty="0" err="1" smtClean="0">
                <a:solidFill>
                  <a:srgbClr val="FF0066"/>
                </a:solidFill>
              </a:rPr>
              <a:t>Langerhans</a:t>
            </a:r>
            <a:r>
              <a:rPr lang="pt-BR" sz="4400" b="1" dirty="0" smtClean="0">
                <a:solidFill>
                  <a:srgbClr val="FF0066"/>
                </a:solidFill>
              </a:rPr>
              <a:t> </a:t>
            </a:r>
            <a:r>
              <a:rPr lang="pt-BR" sz="4400" dirty="0" smtClean="0"/>
              <a:t>ou ilhotas pancreáticas, compostas por: </a:t>
            </a:r>
          </a:p>
          <a:p>
            <a:r>
              <a:rPr lang="pt-BR" sz="4400" dirty="0" smtClean="0">
                <a:solidFill>
                  <a:srgbClr val="FF0066"/>
                </a:solidFill>
              </a:rPr>
              <a:t>células alfa, que produzem o </a:t>
            </a:r>
            <a:r>
              <a:rPr lang="pt-BR" sz="4400" b="1" dirty="0" err="1" smtClean="0">
                <a:solidFill>
                  <a:srgbClr val="FF0066"/>
                </a:solidFill>
              </a:rPr>
              <a:t>glucagon</a:t>
            </a:r>
            <a:endParaRPr lang="pt-BR" sz="4400" dirty="0" smtClean="0">
              <a:solidFill>
                <a:srgbClr val="FF0066"/>
              </a:solidFill>
            </a:endParaRPr>
          </a:p>
          <a:p>
            <a:r>
              <a:rPr lang="pt-BR" sz="4400" dirty="0" smtClean="0">
                <a:solidFill>
                  <a:srgbClr val="FF0066"/>
                </a:solidFill>
              </a:rPr>
              <a:t>células beta, que produzem a </a:t>
            </a:r>
            <a:r>
              <a:rPr lang="pt-BR" sz="4400" b="1" dirty="0" smtClean="0">
                <a:solidFill>
                  <a:srgbClr val="FF0066"/>
                </a:solidFill>
              </a:rPr>
              <a:t>insulina</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coladaweb.com/wp-content/uploads/2014/12/Pancreas.png"/>
          <p:cNvPicPr>
            <a:picLocks noChangeAspect="1" noChangeArrowheads="1"/>
          </p:cNvPicPr>
          <p:nvPr/>
        </p:nvPicPr>
        <p:blipFill>
          <a:blip r:embed="rId2"/>
          <a:srcRect/>
          <a:stretch>
            <a:fillRect/>
          </a:stretch>
        </p:blipFill>
        <p:spPr bwMode="auto">
          <a:xfrm>
            <a:off x="285720" y="0"/>
            <a:ext cx="8572560" cy="68580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417638"/>
          </a:xfrm>
        </p:spPr>
        <p:txBody>
          <a:bodyPr>
            <a:normAutofit fontScale="90000"/>
          </a:bodyPr>
          <a:lstStyle/>
          <a:p>
            <a:r>
              <a:rPr lang="pt-BR" b="1" dirty="0" smtClean="0">
                <a:solidFill>
                  <a:srgbClr val="FF0066"/>
                </a:solidFill>
              </a:rPr>
              <a:t>REGULAÇÃO DA TAXA DE GLICOSE NO SANGUE </a:t>
            </a:r>
            <a:r>
              <a:rPr lang="pt-BR" dirty="0" smtClean="0">
                <a:solidFill>
                  <a:srgbClr val="FF0066"/>
                </a:solidFill>
              </a:rPr>
              <a:t>(glicemia)</a:t>
            </a:r>
            <a:endParaRPr lang="pt-BR" dirty="0">
              <a:solidFill>
                <a:srgbClr val="FF0066"/>
              </a:solidFill>
            </a:endParaRPr>
          </a:p>
        </p:txBody>
      </p:sp>
      <p:sp>
        <p:nvSpPr>
          <p:cNvPr id="3" name="Espaço Reservado para Conteúdo 2"/>
          <p:cNvSpPr>
            <a:spLocks noGrp="1"/>
          </p:cNvSpPr>
          <p:nvPr>
            <p:ph idx="1"/>
          </p:nvPr>
        </p:nvSpPr>
        <p:spPr>
          <a:xfrm>
            <a:off x="214282" y="1600200"/>
            <a:ext cx="8929718" cy="5257800"/>
          </a:xfrm>
        </p:spPr>
        <p:txBody>
          <a:bodyPr>
            <a:normAutofit/>
          </a:bodyPr>
          <a:lstStyle/>
          <a:p>
            <a:r>
              <a:rPr lang="pt-BR" dirty="0" smtClean="0"/>
              <a:t> </a:t>
            </a:r>
            <a:r>
              <a:rPr lang="pt-BR" sz="4000" b="1" dirty="0" smtClean="0">
                <a:solidFill>
                  <a:srgbClr val="FF0066"/>
                </a:solidFill>
              </a:rPr>
              <a:t>Insulina</a:t>
            </a:r>
            <a:r>
              <a:rPr lang="pt-BR" sz="4000" dirty="0" smtClean="0"/>
              <a:t> (evita hiperglicemia) - facilita a absorção de glicose pelos tecidos reduzindo o teor de glicose no sangue</a:t>
            </a:r>
          </a:p>
          <a:p>
            <a:r>
              <a:rPr lang="pt-BR" sz="4000" dirty="0" smtClean="0"/>
              <a:t> </a:t>
            </a:r>
            <a:r>
              <a:rPr lang="pt-BR" sz="4000" b="1" dirty="0" err="1" smtClean="0">
                <a:solidFill>
                  <a:srgbClr val="FF0066"/>
                </a:solidFill>
              </a:rPr>
              <a:t>Glucagon</a:t>
            </a:r>
            <a:r>
              <a:rPr lang="pt-BR" sz="4000" dirty="0" smtClean="0"/>
              <a:t> (evita hipoglicemia) - aumenta o teor de glicose no sangue acelerando a conversão de glicogênio em glicose</a:t>
            </a:r>
            <a:endParaRPr lang="pt-BR" sz="40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2984"/>
          </a:xfrm>
        </p:spPr>
        <p:txBody>
          <a:bodyPr>
            <a:normAutofit/>
          </a:bodyPr>
          <a:lstStyle/>
          <a:p>
            <a:r>
              <a:rPr lang="pt-BR" sz="5400" b="1" dirty="0" smtClean="0">
                <a:solidFill>
                  <a:srgbClr val="FF0066"/>
                </a:solidFill>
              </a:rPr>
              <a:t>GLUCAGON</a:t>
            </a:r>
            <a:endParaRPr lang="pt-BR" sz="5400" b="1" dirty="0">
              <a:solidFill>
                <a:srgbClr val="FF0066"/>
              </a:solidFill>
            </a:endParaRPr>
          </a:p>
        </p:txBody>
      </p:sp>
      <p:sp>
        <p:nvSpPr>
          <p:cNvPr id="3" name="Espaço Reservado para Conteúdo 2"/>
          <p:cNvSpPr>
            <a:spLocks noGrp="1"/>
          </p:cNvSpPr>
          <p:nvPr>
            <p:ph idx="1"/>
          </p:nvPr>
        </p:nvSpPr>
        <p:spPr>
          <a:xfrm>
            <a:off x="285720" y="1142984"/>
            <a:ext cx="8572560" cy="4983179"/>
          </a:xfrm>
        </p:spPr>
        <p:txBody>
          <a:bodyPr>
            <a:normAutofit/>
          </a:bodyPr>
          <a:lstStyle/>
          <a:p>
            <a:r>
              <a:rPr lang="pt-BR" sz="4000" dirty="0" smtClean="0"/>
              <a:t>Acelera a conversão de glicogênio para glicose no fígado</a:t>
            </a:r>
          </a:p>
          <a:p>
            <a:r>
              <a:rPr lang="pt-BR" sz="4000" dirty="0" smtClean="0"/>
              <a:t>Promove a formação de glicose a partir de outras substâncias tais como os aminoácidos no fígado</a:t>
            </a:r>
          </a:p>
          <a:p>
            <a:r>
              <a:rPr lang="pt-BR" sz="4000" dirty="0" smtClean="0"/>
              <a:t>Estimula a liberação de glicose no sangue</a:t>
            </a:r>
            <a:endParaRPr lang="pt-BR" sz="40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785794"/>
          </a:xfrm>
        </p:spPr>
        <p:txBody>
          <a:bodyPr>
            <a:normAutofit fontScale="90000"/>
          </a:bodyPr>
          <a:lstStyle/>
          <a:p>
            <a:r>
              <a:rPr lang="pt-BR" sz="6600" b="1" dirty="0" smtClean="0">
                <a:solidFill>
                  <a:srgbClr val="FF0066"/>
                </a:solidFill>
              </a:rPr>
              <a:t>INSULINA</a:t>
            </a:r>
            <a:endParaRPr lang="pt-BR" sz="6600" b="1" dirty="0">
              <a:solidFill>
                <a:srgbClr val="FF0066"/>
              </a:solidFill>
            </a:endParaRPr>
          </a:p>
        </p:txBody>
      </p:sp>
      <p:sp>
        <p:nvSpPr>
          <p:cNvPr id="3" name="Espaço Reservado para Conteúdo 2"/>
          <p:cNvSpPr>
            <a:spLocks noGrp="1"/>
          </p:cNvSpPr>
          <p:nvPr>
            <p:ph idx="1"/>
          </p:nvPr>
        </p:nvSpPr>
        <p:spPr>
          <a:xfrm>
            <a:off x="0" y="785794"/>
            <a:ext cx="9144000" cy="6072206"/>
          </a:xfrm>
        </p:spPr>
        <p:txBody>
          <a:bodyPr>
            <a:normAutofit fontScale="92500"/>
          </a:bodyPr>
          <a:lstStyle/>
          <a:p>
            <a:r>
              <a:rPr lang="pt-BR" sz="3600" dirty="0" smtClean="0"/>
              <a:t>Acelera o transporte de glicose para o interior da célula  (</a:t>
            </a:r>
            <a:r>
              <a:rPr lang="pt-BR" sz="2800" dirty="0" smtClean="0"/>
              <a:t>↑ permeabilidade da membrana celular à glicose)</a:t>
            </a:r>
          </a:p>
          <a:p>
            <a:r>
              <a:rPr lang="pt-BR" sz="2800" dirty="0" smtClean="0"/>
              <a:t>Ação hipoglicemiante</a:t>
            </a:r>
          </a:p>
          <a:p>
            <a:r>
              <a:rPr lang="pt-BR" sz="2800" dirty="0" smtClean="0"/>
              <a:t>Atua após as refeições</a:t>
            </a:r>
            <a:endParaRPr lang="pt-BR" sz="3600" dirty="0" smtClean="0"/>
          </a:p>
          <a:p>
            <a:r>
              <a:rPr lang="pt-BR" sz="3600" dirty="0" smtClean="0"/>
              <a:t>Acelera a conversão de glicose em glicogênio e a síntese de ácidos graxos no fígado e no músculo, reduzindo a produção de glicose pelo fígado</a:t>
            </a:r>
          </a:p>
          <a:p>
            <a:r>
              <a:rPr lang="pt-BR" sz="3600" dirty="0" smtClean="0"/>
              <a:t>Aumenta o movimento de aminoácidos para o interior das células e aumenta a síntese protéica</a:t>
            </a:r>
          </a:p>
          <a:p>
            <a:r>
              <a:rPr lang="pt-BR" sz="3600" dirty="0" smtClean="0"/>
              <a:t>↓ a conversão do glicogênio em glicose</a:t>
            </a:r>
          </a:p>
          <a:p>
            <a:endParaRPr lang="pt-BR" sz="3600" dirty="0" smtClean="0"/>
          </a:p>
          <a:p>
            <a:endParaRPr lang="pt-BR" dirty="0" smtClean="0"/>
          </a:p>
          <a:p>
            <a:endParaRPr lang="pt-B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z="6000" b="1" dirty="0" smtClean="0">
                <a:solidFill>
                  <a:srgbClr val="FF0000"/>
                </a:solidFill>
              </a:rPr>
              <a:t>CLASSIFICAÇÃO QUÍMICA</a:t>
            </a:r>
            <a:r>
              <a:rPr lang="pt-BR" b="1" dirty="0" smtClean="0"/>
              <a:t/>
            </a:r>
            <a:br>
              <a:rPr lang="pt-BR" b="1" dirty="0" smtClean="0"/>
            </a:br>
            <a:endParaRPr lang="pt-BR" dirty="0"/>
          </a:p>
        </p:txBody>
      </p:sp>
      <p:sp>
        <p:nvSpPr>
          <p:cNvPr id="3" name="Espaço Reservado para Conteúdo 2"/>
          <p:cNvSpPr>
            <a:spLocks noGrp="1"/>
          </p:cNvSpPr>
          <p:nvPr>
            <p:ph idx="1"/>
          </p:nvPr>
        </p:nvSpPr>
        <p:spPr/>
        <p:txBody>
          <a:bodyPr>
            <a:noAutofit/>
          </a:bodyPr>
          <a:lstStyle/>
          <a:p>
            <a:r>
              <a:rPr lang="pt-BR" sz="5400" b="1" dirty="0">
                <a:solidFill>
                  <a:srgbClr val="0070C0"/>
                </a:solidFill>
              </a:rPr>
              <a:t>Polipeptídios e proteínas</a:t>
            </a:r>
          </a:p>
          <a:p>
            <a:r>
              <a:rPr lang="pt-BR" sz="5400" dirty="0" smtClean="0"/>
              <a:t>Derivados de ácidos graxos ou derivados lipídicos – </a:t>
            </a:r>
            <a:r>
              <a:rPr lang="pt-BR" sz="5400" b="1" dirty="0" err="1" smtClean="0">
                <a:solidFill>
                  <a:srgbClr val="FF0000"/>
                </a:solidFill>
              </a:rPr>
              <a:t>Esteróides</a:t>
            </a:r>
            <a:r>
              <a:rPr lang="pt-BR" sz="5400" b="1" dirty="0" smtClean="0">
                <a:solidFill>
                  <a:srgbClr val="FF0000"/>
                </a:solidFill>
              </a:rPr>
              <a:t> </a:t>
            </a:r>
          </a:p>
          <a:p>
            <a:r>
              <a:rPr lang="pt-BR" sz="5400" b="1" dirty="0" smtClean="0">
                <a:solidFill>
                  <a:srgbClr val="00B050"/>
                </a:solidFill>
              </a:rPr>
              <a:t>Derivados de aminoácidos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785794"/>
          </a:xfrm>
        </p:spPr>
        <p:txBody>
          <a:bodyPr>
            <a:normAutofit fontScale="90000"/>
          </a:bodyPr>
          <a:lstStyle/>
          <a:p>
            <a:r>
              <a:rPr lang="pt-BR" sz="6600" b="1" dirty="0" smtClean="0">
                <a:solidFill>
                  <a:srgbClr val="FF0066"/>
                </a:solidFill>
              </a:rPr>
              <a:t>INSULINA</a:t>
            </a:r>
            <a:endParaRPr lang="pt-BR" sz="6600" b="1" dirty="0">
              <a:solidFill>
                <a:srgbClr val="FF0066"/>
              </a:solidFill>
            </a:endParaRPr>
          </a:p>
        </p:txBody>
      </p:sp>
      <p:sp>
        <p:nvSpPr>
          <p:cNvPr id="3" name="Espaço Reservado para Conteúdo 2"/>
          <p:cNvSpPr>
            <a:spLocks noGrp="1"/>
          </p:cNvSpPr>
          <p:nvPr>
            <p:ph idx="1"/>
          </p:nvPr>
        </p:nvSpPr>
        <p:spPr>
          <a:xfrm>
            <a:off x="0" y="785794"/>
            <a:ext cx="9144000" cy="6072206"/>
          </a:xfrm>
        </p:spPr>
        <p:txBody>
          <a:bodyPr>
            <a:normAutofit fontScale="92500" lnSpcReduction="10000"/>
          </a:bodyPr>
          <a:lstStyle/>
          <a:p>
            <a:r>
              <a:rPr lang="pt-BR" sz="3600" dirty="0" smtClean="0"/>
              <a:t>↓ a formação da glicose a partir de outras substâncias como os aminoácidos</a:t>
            </a:r>
          </a:p>
          <a:p>
            <a:r>
              <a:rPr lang="pt-BR" sz="3600" dirty="0" smtClean="0"/>
              <a:t>Promove a síntese de proteínas de AAs e inibe a degradação de proteína em tecidos periféricos</a:t>
            </a:r>
          </a:p>
          <a:p>
            <a:r>
              <a:rPr lang="pt-BR" sz="3600" dirty="0" smtClean="0"/>
              <a:t>Promove a síntese de TG no fígado e no tecido adiposo e reprime a lipólise dos estoques de TG adiposo</a:t>
            </a:r>
          </a:p>
          <a:p>
            <a:r>
              <a:rPr lang="pt-BR" sz="3600" dirty="0" smtClean="0"/>
              <a:t>Regula a </a:t>
            </a:r>
            <a:r>
              <a:rPr lang="pt-BR" sz="3600" dirty="0" err="1" smtClean="0"/>
              <a:t>homeostase</a:t>
            </a:r>
            <a:r>
              <a:rPr lang="pt-BR" sz="3600" dirty="0" smtClean="0"/>
              <a:t> metabólica pelos efeitos na saciedade</a:t>
            </a:r>
          </a:p>
          <a:p>
            <a:r>
              <a:rPr lang="pt-BR" sz="3600" dirty="0" smtClean="0"/>
              <a:t>Perda parcial ou completa da ação da insulina resulta em hiperglicemia, dislipidemia e diabetes </a:t>
            </a:r>
            <a:r>
              <a:rPr lang="pt-BR" sz="3600" dirty="0" err="1" smtClean="0"/>
              <a:t>melito</a:t>
            </a:r>
            <a:r>
              <a:rPr lang="pt-BR" sz="3600" dirty="0" smtClean="0"/>
              <a:t> grave.</a:t>
            </a:r>
          </a:p>
          <a:p>
            <a:endParaRPr lang="pt-BR" sz="3600" dirty="0" smtClean="0"/>
          </a:p>
          <a:p>
            <a:endParaRPr lang="pt-BR" dirty="0" smtClean="0"/>
          </a:p>
          <a:p>
            <a:endParaRPr lang="pt-BR"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www.sobiologia.com.br/figuras/Corpo/pancreas.jpg"/>
          <p:cNvPicPr>
            <a:picLocks noChangeAspect="1" noChangeArrowheads="1"/>
          </p:cNvPicPr>
          <p:nvPr/>
        </p:nvPicPr>
        <p:blipFill>
          <a:blip r:embed="rId2"/>
          <a:srcRect/>
          <a:stretch>
            <a:fillRect/>
          </a:stretch>
        </p:blipFill>
        <p:spPr bwMode="auto">
          <a:xfrm>
            <a:off x="1857356" y="0"/>
            <a:ext cx="5786478" cy="6572272"/>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s://upload.wikimedia.org/wikipedia/commons/thumb/6/60/Glicemia.svg/2000px-Glicemia.svg.png"/>
          <p:cNvPicPr>
            <a:picLocks noChangeAspect="1" noChangeArrowheads="1"/>
          </p:cNvPicPr>
          <p:nvPr/>
        </p:nvPicPr>
        <p:blipFill>
          <a:blip r:embed="rId2"/>
          <a:srcRect/>
          <a:stretch>
            <a:fillRect/>
          </a:stretch>
        </p:blipFill>
        <p:spPr bwMode="auto">
          <a:xfrm>
            <a:off x="1" y="0"/>
            <a:ext cx="9143999" cy="6858000"/>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bioanalise.wadeapps.com/images/Posts/diabetes_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1.bp.blogspot.com/-pIpT65NBbV8/T41bn81myQI/AAAAAAAAAUM/cOv15cMIJLs/s1600/diabetesn_09.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p:nvPr>
        </p:nvSpPr>
        <p:spPr>
          <a:xfrm>
            <a:off x="0" y="1"/>
            <a:ext cx="9143999" cy="1142983"/>
          </a:xfrm>
        </p:spPr>
        <p:txBody>
          <a:bodyPr>
            <a:normAutofit/>
          </a:bodyPr>
          <a:lstStyle/>
          <a:p>
            <a:pPr eaLnBrk="1" hangingPunct="1"/>
            <a:r>
              <a:rPr lang="pt-BR" altLang="pt-BR" sz="6000" b="1" dirty="0" smtClean="0">
                <a:solidFill>
                  <a:srgbClr val="C00000"/>
                </a:solidFill>
              </a:rPr>
              <a:t>DIABETES</a:t>
            </a:r>
          </a:p>
        </p:txBody>
      </p:sp>
      <p:sp>
        <p:nvSpPr>
          <p:cNvPr id="6147" name="Subtítulo 2"/>
          <p:cNvSpPr>
            <a:spLocks noGrp="1"/>
          </p:cNvSpPr>
          <p:nvPr>
            <p:ph type="subTitle" idx="1"/>
          </p:nvPr>
        </p:nvSpPr>
        <p:spPr>
          <a:xfrm>
            <a:off x="0" y="1285860"/>
            <a:ext cx="8893175" cy="5572140"/>
          </a:xfrm>
        </p:spPr>
        <p:txBody>
          <a:bodyPr>
            <a:normAutofit/>
          </a:bodyPr>
          <a:lstStyle/>
          <a:p>
            <a:pPr algn="just" eaLnBrk="1" hangingPunct="1"/>
            <a:r>
              <a:rPr lang="pt-BR" altLang="pt-BR" dirty="0" smtClean="0">
                <a:solidFill>
                  <a:schemeClr val="tx1"/>
                </a:solidFill>
              </a:rPr>
              <a:t>	Síndrome metabólica de origem múltipla, decorrente da falta de insulina e/ou da incapacidade da insulina exercer adequadamente seus efeitos, causando um aumento da glicose (açúcar) no sangue.</a:t>
            </a:r>
          </a:p>
          <a:p>
            <a:pPr algn="just"/>
            <a:r>
              <a:rPr lang="pt-BR" altLang="pt-BR" dirty="0" smtClean="0">
                <a:solidFill>
                  <a:schemeClr val="tx1"/>
                </a:solidFill>
              </a:rPr>
              <a:t>	O pâncreas não é capaz de produzir o hormônio insulina em quantidade suficiente para suprir as necessidades do organismo ou a insulina não é capaz de agir de maneira adequada (resistência insulínica). </a:t>
            </a:r>
          </a:p>
          <a:p>
            <a:pPr algn="just"/>
            <a:endParaRPr lang="pt-BR" altLang="pt-BR" dirty="0" smtClean="0">
              <a:solidFill>
                <a:schemeClr val="tx1"/>
              </a:solidFill>
            </a:endParaRPr>
          </a:p>
          <a:p>
            <a:pPr algn="just" eaLnBrk="1" hangingPunct="1"/>
            <a:endParaRPr lang="pt-BR" altLang="pt-BR" dirty="0" smtClean="0">
              <a:solidFill>
                <a:schemeClr val="tx1"/>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www.scielo.br/img/fbpe/abem/v46n1/a04tab04.gi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thumbs.dreamstime.com/z/diabetes-mellitus-main-types-either-pancreas-not-producing-enough-insulin-cells-body-not-responding-properly-53461273.jpg"/>
          <p:cNvPicPr>
            <a:picLocks noChangeAspect="1" noChangeArrowheads="1"/>
          </p:cNvPicPr>
          <p:nvPr/>
        </p:nvPicPr>
        <p:blipFill>
          <a:blip r:embed="rId2"/>
          <a:srcRect/>
          <a:stretch>
            <a:fillRect/>
          </a:stretch>
        </p:blipFill>
        <p:spPr bwMode="auto">
          <a:xfrm>
            <a:off x="1" y="0"/>
            <a:ext cx="9143999" cy="6884988"/>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vivomaissaudavel.com.br/static/media/uploads/info-diabetes-tipo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images.slideplayer.com.br/10/2907054/slides/slide_90.jpg"/>
          <p:cNvPicPr>
            <a:picLocks noChangeAspect="1" noChangeArrowheads="1"/>
          </p:cNvPicPr>
          <p:nvPr/>
        </p:nvPicPr>
        <p:blipFill>
          <a:blip r:embed="rId2"/>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620688"/>
            <a:ext cx="8229600" cy="1138138"/>
          </a:xfrm>
        </p:spPr>
        <p:txBody>
          <a:bodyPr>
            <a:normAutofit fontScale="90000"/>
          </a:bodyPr>
          <a:lstStyle/>
          <a:p>
            <a:r>
              <a:rPr lang="pt-BR" sz="5300" b="1" dirty="0" smtClean="0">
                <a:solidFill>
                  <a:srgbClr val="0070C0"/>
                </a:solidFill>
              </a:rPr>
              <a:t>PROTEÍNAS E POLIPEPTÍDEOS</a:t>
            </a:r>
            <a:r>
              <a:rPr lang="pt-BR" dirty="0" smtClean="0"/>
              <a:t/>
            </a:r>
            <a:br>
              <a:rPr lang="pt-BR" dirty="0" smtClean="0"/>
            </a:br>
            <a:r>
              <a:rPr lang="pt-BR" dirty="0" smtClean="0"/>
              <a:t>Hormônios secretados por </a:t>
            </a:r>
            <a:r>
              <a:rPr lang="pt-BR" dirty="0"/>
              <a:t/>
            </a:r>
            <a:br>
              <a:rPr lang="pt-BR" dirty="0"/>
            </a:br>
            <a:endParaRPr lang="pt-BR" dirty="0"/>
          </a:p>
        </p:txBody>
      </p:sp>
      <p:sp>
        <p:nvSpPr>
          <p:cNvPr id="3" name="Espaço Reservado para Conteúdo 2"/>
          <p:cNvSpPr>
            <a:spLocks noGrp="1"/>
          </p:cNvSpPr>
          <p:nvPr>
            <p:ph idx="1"/>
          </p:nvPr>
        </p:nvSpPr>
        <p:spPr>
          <a:xfrm>
            <a:off x="323528" y="1772816"/>
            <a:ext cx="8568952" cy="4353347"/>
          </a:xfrm>
        </p:spPr>
        <p:txBody>
          <a:bodyPr>
            <a:normAutofit/>
          </a:bodyPr>
          <a:lstStyle/>
          <a:p>
            <a:r>
              <a:rPr lang="pt-BR" sz="5200" dirty="0" smtClean="0"/>
              <a:t>hipófise anterior e posterior</a:t>
            </a:r>
          </a:p>
          <a:p>
            <a:r>
              <a:rPr lang="pt-BR" sz="5200" dirty="0" smtClean="0"/>
              <a:t>pâncreas </a:t>
            </a:r>
            <a:r>
              <a:rPr lang="pt-BR" sz="5200" b="1" dirty="0" smtClean="0">
                <a:solidFill>
                  <a:srgbClr val="FF0000"/>
                </a:solidFill>
              </a:rPr>
              <a:t>(insulina e glucagon)</a:t>
            </a:r>
          </a:p>
          <a:p>
            <a:r>
              <a:rPr lang="pt-BR" sz="5200" dirty="0" err="1" smtClean="0"/>
              <a:t>paratireóides</a:t>
            </a:r>
            <a:r>
              <a:rPr lang="pt-BR" sz="5200" dirty="0" smtClean="0"/>
              <a:t> </a:t>
            </a:r>
            <a:r>
              <a:rPr lang="pt-BR" sz="5200" b="1" dirty="0" smtClean="0">
                <a:solidFill>
                  <a:srgbClr val="00B050"/>
                </a:solidFill>
              </a:rPr>
              <a:t>(paratormônio)</a:t>
            </a:r>
          </a:p>
          <a:p>
            <a:endParaRPr lang="pt-BR" dirty="0"/>
          </a:p>
        </p:txBody>
      </p:sp>
    </p:spTree>
    <p:extLst>
      <p:ext uri="{BB962C8B-B14F-4D97-AF65-F5344CB8AC3E}">
        <p14:creationId xmlns:p14="http://schemas.microsoft.com/office/powerpoint/2010/main" val="9986903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p:txBody>
          <a:bodyPr>
            <a:normAutofit fontScale="90000"/>
          </a:bodyPr>
          <a:lstStyle/>
          <a:p>
            <a:r>
              <a:rPr lang="pt-BR" b="1" dirty="0" smtClean="0"/>
              <a:t>Principais sintomas do diabetes</a:t>
            </a:r>
            <a:br>
              <a:rPr lang="pt-BR" b="1" dirty="0" smtClean="0"/>
            </a:br>
            <a:endParaRPr lang="pt-BR" altLang="pt-BR" dirty="0" smtClean="0"/>
          </a:p>
        </p:txBody>
      </p:sp>
      <p:sp>
        <p:nvSpPr>
          <p:cNvPr id="3" name="Subtítulo 2"/>
          <p:cNvSpPr>
            <a:spLocks noGrp="1"/>
          </p:cNvSpPr>
          <p:nvPr>
            <p:ph sz="half" idx="1"/>
          </p:nvPr>
        </p:nvSpPr>
        <p:spPr>
          <a:xfrm>
            <a:off x="214282" y="1142984"/>
            <a:ext cx="4281518" cy="5500726"/>
          </a:xfrm>
        </p:spPr>
        <p:txBody>
          <a:bodyPr>
            <a:normAutofit fontScale="77500" lnSpcReduction="20000"/>
          </a:bodyPr>
          <a:lstStyle/>
          <a:p>
            <a:pPr marL="457200" indent="-457200" algn="l">
              <a:buFont typeface="Arial" pitchFamily="34" charset="0"/>
              <a:buChar char="•"/>
              <a:defRPr/>
            </a:pPr>
            <a:r>
              <a:rPr lang="pt-BR" sz="5100" dirty="0" smtClean="0">
                <a:solidFill>
                  <a:schemeClr val="tx1"/>
                </a:solidFill>
              </a:rPr>
              <a:t>vontade </a:t>
            </a:r>
            <a:r>
              <a:rPr lang="pt-BR" sz="5100" dirty="0">
                <a:solidFill>
                  <a:schemeClr val="tx1"/>
                </a:solidFill>
              </a:rPr>
              <a:t>de urinar diversas vezes</a:t>
            </a:r>
          </a:p>
          <a:p>
            <a:pPr marL="457200" indent="-457200" algn="l">
              <a:buFont typeface="Arial" pitchFamily="34" charset="0"/>
              <a:buChar char="•"/>
              <a:defRPr/>
            </a:pPr>
            <a:r>
              <a:rPr lang="pt-BR" sz="5100" dirty="0">
                <a:solidFill>
                  <a:schemeClr val="tx1"/>
                </a:solidFill>
              </a:rPr>
              <a:t>fome frequente</a:t>
            </a:r>
          </a:p>
          <a:p>
            <a:pPr marL="457200" indent="-457200" algn="l">
              <a:buFont typeface="Arial" pitchFamily="34" charset="0"/>
              <a:buChar char="•"/>
              <a:defRPr/>
            </a:pPr>
            <a:r>
              <a:rPr lang="pt-BR" sz="5100" dirty="0">
                <a:solidFill>
                  <a:schemeClr val="tx1"/>
                </a:solidFill>
              </a:rPr>
              <a:t>sede constante</a:t>
            </a:r>
          </a:p>
          <a:p>
            <a:pPr marL="457200" indent="-457200" algn="l">
              <a:buFont typeface="Arial" pitchFamily="34" charset="0"/>
              <a:buChar char="•"/>
              <a:defRPr/>
            </a:pPr>
            <a:r>
              <a:rPr lang="pt-BR" sz="5100" dirty="0">
                <a:solidFill>
                  <a:schemeClr val="tx1"/>
                </a:solidFill>
              </a:rPr>
              <a:t>perda de peso</a:t>
            </a:r>
          </a:p>
          <a:p>
            <a:pPr marL="457200" indent="-457200" algn="l">
              <a:buFont typeface="Arial" pitchFamily="34" charset="0"/>
              <a:buChar char="•"/>
              <a:defRPr/>
            </a:pPr>
            <a:r>
              <a:rPr lang="pt-BR" sz="5100" dirty="0">
                <a:solidFill>
                  <a:schemeClr val="tx1"/>
                </a:solidFill>
              </a:rPr>
              <a:t>fraqueza</a:t>
            </a:r>
          </a:p>
          <a:p>
            <a:pPr marL="457200" indent="-457200" algn="l">
              <a:buFont typeface="Arial" pitchFamily="34" charset="0"/>
              <a:buChar char="•"/>
              <a:defRPr/>
            </a:pPr>
            <a:r>
              <a:rPr lang="pt-BR" sz="5100" dirty="0" smtClean="0"/>
              <a:t>f</a:t>
            </a:r>
            <a:r>
              <a:rPr lang="pt-BR" sz="5100" dirty="0" smtClean="0">
                <a:solidFill>
                  <a:schemeClr val="tx1"/>
                </a:solidFill>
              </a:rPr>
              <a:t>adiga</a:t>
            </a:r>
          </a:p>
          <a:p>
            <a:pPr marL="457200" indent="-457200" algn="l">
              <a:buFont typeface="Arial" pitchFamily="34" charset="0"/>
              <a:buChar char="•"/>
              <a:defRPr/>
            </a:pPr>
            <a:endParaRPr lang="pt-BR" dirty="0">
              <a:solidFill>
                <a:schemeClr val="tx1"/>
              </a:solidFill>
            </a:endParaRPr>
          </a:p>
          <a:p>
            <a:pPr eaLnBrk="1" hangingPunct="1">
              <a:buFont typeface="Arial" charset="0"/>
              <a:buNone/>
              <a:defRPr/>
            </a:pPr>
            <a:r>
              <a:rPr lang="pt-BR" b="1" dirty="0" smtClean="0"/>
              <a:t> </a:t>
            </a:r>
            <a:endParaRPr lang="pt-BR" dirty="0"/>
          </a:p>
        </p:txBody>
      </p:sp>
      <p:sp>
        <p:nvSpPr>
          <p:cNvPr id="4" name="Espaço Reservado para Conteúdo 3"/>
          <p:cNvSpPr>
            <a:spLocks noGrp="1"/>
          </p:cNvSpPr>
          <p:nvPr>
            <p:ph sz="half" idx="2"/>
          </p:nvPr>
        </p:nvSpPr>
        <p:spPr>
          <a:xfrm>
            <a:off x="4648200" y="1142984"/>
            <a:ext cx="4281518" cy="5357850"/>
          </a:xfrm>
        </p:spPr>
        <p:txBody>
          <a:bodyPr>
            <a:normAutofit fontScale="77500" lnSpcReduction="20000"/>
          </a:bodyPr>
          <a:lstStyle/>
          <a:p>
            <a:pPr marL="457200" indent="-457200">
              <a:defRPr/>
            </a:pPr>
            <a:r>
              <a:rPr lang="pt-BR" sz="5200" dirty="0" smtClean="0"/>
              <a:t>infecções </a:t>
            </a:r>
            <a:r>
              <a:rPr lang="pt-BR" sz="5200" dirty="0" err="1" smtClean="0"/>
              <a:t>frequentes</a:t>
            </a:r>
            <a:endParaRPr lang="pt-BR" sz="5200" dirty="0" smtClean="0"/>
          </a:p>
          <a:p>
            <a:pPr marL="457200" indent="-457200">
              <a:defRPr/>
            </a:pPr>
            <a:r>
              <a:rPr lang="pt-BR" sz="5200" dirty="0" smtClean="0"/>
              <a:t>alteração visual (visão embaçada)</a:t>
            </a:r>
          </a:p>
          <a:p>
            <a:pPr marL="457200" indent="-457200">
              <a:defRPr/>
            </a:pPr>
            <a:r>
              <a:rPr lang="pt-BR" sz="5200" dirty="0" smtClean="0"/>
              <a:t>dificuldade na cicatrização de feridas</a:t>
            </a:r>
          </a:p>
          <a:p>
            <a:pPr marL="457200" indent="-457200">
              <a:defRPr/>
            </a:pPr>
            <a:r>
              <a:rPr lang="pt-BR" sz="5200" dirty="0" smtClean="0"/>
              <a:t>formigamento nos pés e furúnculos</a:t>
            </a:r>
          </a:p>
          <a:p>
            <a:endParaRPr lang="pt-BR"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Resultado de imagem para comparação entre diabetes tipo 1 e tipo 2"/>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patogenese do diabetes"/>
          <p:cNvPicPr>
            <a:picLocks noChangeAspect="1" noChangeArrowheads="1"/>
          </p:cNvPicPr>
          <p:nvPr/>
        </p:nvPicPr>
        <p:blipFill>
          <a:blip r:embed="rId2"/>
          <a:srcRect/>
          <a:stretch>
            <a:fillRect/>
          </a:stretch>
        </p:blipFill>
        <p:spPr bwMode="auto">
          <a:xfrm>
            <a:off x="1" y="0"/>
            <a:ext cx="9143999" cy="6857999"/>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ctrTitle"/>
          </p:nvPr>
        </p:nvSpPr>
        <p:spPr>
          <a:xfrm>
            <a:off x="0" y="0"/>
            <a:ext cx="9143999" cy="1214423"/>
          </a:xfrm>
        </p:spPr>
        <p:txBody>
          <a:bodyPr/>
          <a:lstStyle/>
          <a:p>
            <a:pPr eaLnBrk="1" hangingPunct="1"/>
            <a:r>
              <a:rPr lang="pt-BR" altLang="pt-BR" b="1" dirty="0" smtClean="0">
                <a:solidFill>
                  <a:srgbClr val="C00000"/>
                </a:solidFill>
              </a:rPr>
              <a:t>PRÉ-DIABETES</a:t>
            </a:r>
            <a:r>
              <a:rPr lang="pt-BR" altLang="pt-BR" dirty="0" smtClean="0"/>
              <a:t> </a:t>
            </a:r>
          </a:p>
        </p:txBody>
      </p:sp>
      <p:sp>
        <p:nvSpPr>
          <p:cNvPr id="3" name="Subtítulo 2"/>
          <p:cNvSpPr>
            <a:spLocks noGrp="1"/>
          </p:cNvSpPr>
          <p:nvPr>
            <p:ph type="subTitle" idx="1"/>
          </p:nvPr>
        </p:nvSpPr>
        <p:spPr>
          <a:xfrm>
            <a:off x="285720" y="1142985"/>
            <a:ext cx="8607455" cy="5022866"/>
          </a:xfrm>
        </p:spPr>
        <p:txBody>
          <a:bodyPr>
            <a:normAutofit/>
          </a:bodyPr>
          <a:lstStyle/>
          <a:p>
            <a:pPr algn="just">
              <a:buFont typeface="Arial" charset="0"/>
              <a:buNone/>
              <a:defRPr/>
            </a:pPr>
            <a:r>
              <a:rPr lang="pt-BR" dirty="0" smtClean="0">
                <a:solidFill>
                  <a:schemeClr val="tx1"/>
                </a:solidFill>
              </a:rPr>
              <a:t>	</a:t>
            </a:r>
            <a:r>
              <a:rPr lang="pt-BR" sz="4000" dirty="0" smtClean="0">
                <a:solidFill>
                  <a:schemeClr val="tx1"/>
                </a:solidFill>
              </a:rPr>
              <a:t>Termo </a:t>
            </a:r>
            <a:r>
              <a:rPr lang="pt-BR" sz="4000" dirty="0">
                <a:solidFill>
                  <a:schemeClr val="tx1"/>
                </a:solidFill>
              </a:rPr>
              <a:t>usado para indicar que o paciente tem potencial para desenvolver a doença, </a:t>
            </a:r>
            <a:r>
              <a:rPr lang="pt-BR" sz="4000" dirty="0" smtClean="0">
                <a:solidFill>
                  <a:schemeClr val="tx1"/>
                </a:solidFill>
              </a:rPr>
              <a:t>estado </a:t>
            </a:r>
            <a:r>
              <a:rPr lang="pt-BR" sz="4000" dirty="0">
                <a:solidFill>
                  <a:schemeClr val="tx1"/>
                </a:solidFill>
              </a:rPr>
              <a:t>intermediário entre o saudável e o diabetes tipo 2 - </a:t>
            </a:r>
            <a:r>
              <a:rPr lang="pt-BR" sz="4000" dirty="0" smtClean="0">
                <a:solidFill>
                  <a:schemeClr val="tx1"/>
                </a:solidFill>
              </a:rPr>
              <a:t>no </a:t>
            </a:r>
            <a:r>
              <a:rPr lang="pt-BR" sz="4000" dirty="0">
                <a:solidFill>
                  <a:schemeClr val="tx1"/>
                </a:solidFill>
              </a:rPr>
              <a:t>caso do tipo 1 não existe </a:t>
            </a:r>
            <a:r>
              <a:rPr lang="pt-BR" sz="4000" dirty="0" smtClean="0">
                <a:solidFill>
                  <a:schemeClr val="tx1"/>
                </a:solidFill>
              </a:rPr>
              <a:t>pré-diabetes.</a:t>
            </a:r>
          </a:p>
          <a:p>
            <a:pPr algn="just">
              <a:defRPr/>
            </a:pPr>
            <a:r>
              <a:rPr lang="pt-BR" sz="4000" dirty="0" smtClean="0">
                <a:solidFill>
                  <a:schemeClr val="tx1"/>
                </a:solidFill>
              </a:rPr>
              <a:t>Glicemia entre 100 e 125 </a:t>
            </a:r>
            <a:r>
              <a:rPr lang="pt-BR" sz="4000" dirty="0" err="1" smtClean="0">
                <a:solidFill>
                  <a:schemeClr val="tx1"/>
                </a:solidFill>
              </a:rPr>
              <a:t>mg</a:t>
            </a:r>
            <a:r>
              <a:rPr lang="pt-BR" sz="4000" dirty="0" smtClean="0">
                <a:solidFill>
                  <a:schemeClr val="tx1"/>
                </a:solidFill>
              </a:rPr>
              <a:t>/dL</a:t>
            </a:r>
          </a:p>
          <a:p>
            <a:pPr algn="just">
              <a:defRPr/>
            </a:pPr>
            <a:r>
              <a:rPr lang="pt-BR" sz="4000" dirty="0" smtClean="0">
                <a:solidFill>
                  <a:schemeClr val="tx1"/>
                </a:solidFill>
              </a:rPr>
              <a:t>TOTG 140 a 199 </a:t>
            </a:r>
            <a:r>
              <a:rPr lang="pt-BR" sz="4000" dirty="0" err="1" smtClean="0">
                <a:solidFill>
                  <a:schemeClr val="tx1"/>
                </a:solidFill>
              </a:rPr>
              <a:t>mg</a:t>
            </a:r>
            <a:r>
              <a:rPr lang="pt-BR" sz="4000" dirty="0" smtClean="0">
                <a:solidFill>
                  <a:schemeClr val="tx1"/>
                </a:solidFill>
              </a:rPr>
              <a:t>/dL</a:t>
            </a:r>
            <a:endParaRPr lang="pt-BR" sz="4000" dirty="0">
              <a:solidFill>
                <a:schemeClr val="tx1"/>
              </a:solidFill>
            </a:endParaRPr>
          </a:p>
          <a:p>
            <a:pPr>
              <a:buFont typeface="Arial" charset="0"/>
              <a:buNone/>
              <a:defRPr/>
            </a:pPr>
            <a:endParaRPr lang="pt-BR"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ctrTitle"/>
          </p:nvPr>
        </p:nvSpPr>
        <p:spPr>
          <a:xfrm>
            <a:off x="0" y="260351"/>
            <a:ext cx="9144000" cy="954072"/>
          </a:xfrm>
        </p:spPr>
        <p:txBody>
          <a:bodyPr>
            <a:noAutofit/>
          </a:bodyPr>
          <a:lstStyle/>
          <a:p>
            <a:pPr eaLnBrk="1" hangingPunct="1"/>
            <a:r>
              <a:rPr lang="pt-BR" altLang="pt-BR" sz="6000" b="1" dirty="0" smtClean="0">
                <a:solidFill>
                  <a:srgbClr val="C00000"/>
                </a:solidFill>
              </a:rPr>
              <a:t>DIAGNÓSTICO DE DIABETES</a:t>
            </a:r>
          </a:p>
        </p:txBody>
      </p:sp>
      <p:sp>
        <p:nvSpPr>
          <p:cNvPr id="3" name="Subtítulo 2"/>
          <p:cNvSpPr>
            <a:spLocks noGrp="1"/>
          </p:cNvSpPr>
          <p:nvPr>
            <p:ph type="subTitle" idx="1"/>
          </p:nvPr>
        </p:nvSpPr>
        <p:spPr>
          <a:xfrm>
            <a:off x="285720" y="1285860"/>
            <a:ext cx="8678893" cy="5572140"/>
          </a:xfrm>
        </p:spPr>
        <p:txBody>
          <a:bodyPr>
            <a:normAutofit/>
          </a:bodyPr>
          <a:lstStyle/>
          <a:p>
            <a:pPr marL="457200" indent="-457200" algn="just">
              <a:buFont typeface="Arial" pitchFamily="34" charset="0"/>
              <a:buChar char="•"/>
              <a:defRPr/>
            </a:pPr>
            <a:r>
              <a:rPr lang="pt-BR" sz="4000" dirty="0">
                <a:solidFill>
                  <a:schemeClr val="tx1"/>
                </a:solidFill>
              </a:rPr>
              <a:t>Resultados </a:t>
            </a:r>
            <a:r>
              <a:rPr lang="pt-BR" sz="4000" dirty="0" smtClean="0">
                <a:solidFill>
                  <a:schemeClr val="tx1"/>
                </a:solidFill>
              </a:rPr>
              <a:t>de glicemia entre </a:t>
            </a:r>
            <a:r>
              <a:rPr lang="pt-BR" sz="4000" dirty="0">
                <a:solidFill>
                  <a:schemeClr val="tx1"/>
                </a:solidFill>
              </a:rPr>
              <a:t>99 mg/dL e </a:t>
            </a:r>
            <a:r>
              <a:rPr lang="pt-BR" sz="4000" dirty="0" smtClean="0">
                <a:solidFill>
                  <a:schemeClr val="tx1"/>
                </a:solidFill>
              </a:rPr>
              <a:t>126 </a:t>
            </a:r>
            <a:r>
              <a:rPr lang="pt-BR" sz="4000" dirty="0">
                <a:solidFill>
                  <a:schemeClr val="tx1"/>
                </a:solidFill>
              </a:rPr>
              <a:t>mg/dL são considerados </a:t>
            </a:r>
            <a:r>
              <a:rPr lang="pt-BR" sz="4000" dirty="0" smtClean="0">
                <a:solidFill>
                  <a:schemeClr val="tx1"/>
                </a:solidFill>
              </a:rPr>
              <a:t>anormais, </a:t>
            </a:r>
            <a:r>
              <a:rPr lang="pt-BR" sz="4000" dirty="0">
                <a:solidFill>
                  <a:schemeClr val="tx1"/>
                </a:solidFill>
              </a:rPr>
              <a:t>próximos ao limite e devem ser repetidos em uma outra ocasião</a:t>
            </a:r>
          </a:p>
          <a:p>
            <a:pPr marL="457200" indent="-457200" algn="just">
              <a:buFont typeface="Arial" pitchFamily="34" charset="0"/>
              <a:buChar char="•"/>
              <a:defRPr/>
            </a:pPr>
            <a:r>
              <a:rPr lang="pt-BR" sz="4000" dirty="0" smtClean="0">
                <a:solidFill>
                  <a:schemeClr val="tx1"/>
                </a:solidFill>
              </a:rPr>
              <a:t>Valores acima de 126 </a:t>
            </a:r>
            <a:r>
              <a:rPr lang="pt-BR" sz="4000" dirty="0" err="1" smtClean="0">
                <a:solidFill>
                  <a:schemeClr val="tx1"/>
                </a:solidFill>
              </a:rPr>
              <a:t>mg</a:t>
            </a:r>
            <a:r>
              <a:rPr lang="pt-BR" sz="4000" dirty="0" smtClean="0">
                <a:solidFill>
                  <a:schemeClr val="tx1"/>
                </a:solidFill>
              </a:rPr>
              <a:t>/dL e de TOTG acima </a:t>
            </a:r>
            <a:r>
              <a:rPr lang="pt-BR" sz="4000" dirty="0">
                <a:solidFill>
                  <a:schemeClr val="tx1"/>
                </a:solidFill>
              </a:rPr>
              <a:t>de 200 mg/dL são considerados diagnósticos para diabetes. </a:t>
            </a:r>
          </a:p>
          <a:p>
            <a:pPr eaLnBrk="1" hangingPunct="1">
              <a:buFont typeface="Arial" charset="0"/>
              <a:buNone/>
              <a:defRPr/>
            </a:pPr>
            <a:endParaRPr lang="pt-BR"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928670"/>
          </a:xfrm>
        </p:spPr>
        <p:txBody>
          <a:bodyPr/>
          <a:lstStyle/>
          <a:p>
            <a:r>
              <a:rPr lang="pt-BR" b="1" dirty="0" smtClean="0"/>
              <a:t>NEFROPATIA </a:t>
            </a:r>
            <a:endParaRPr lang="pt-BR" dirty="0"/>
          </a:p>
        </p:txBody>
      </p:sp>
      <p:sp>
        <p:nvSpPr>
          <p:cNvPr id="3" name="Espaço Reservado para Conteúdo 2"/>
          <p:cNvSpPr>
            <a:spLocks noGrp="1"/>
          </p:cNvSpPr>
          <p:nvPr>
            <p:ph idx="1"/>
          </p:nvPr>
        </p:nvSpPr>
        <p:spPr>
          <a:xfrm>
            <a:off x="0" y="785794"/>
            <a:ext cx="9144000" cy="6072206"/>
          </a:xfrm>
        </p:spPr>
        <p:txBody>
          <a:bodyPr>
            <a:noAutofit/>
          </a:bodyPr>
          <a:lstStyle/>
          <a:p>
            <a:r>
              <a:rPr lang="pt-BR" sz="2800" dirty="0" smtClean="0">
                <a:latin typeface="Arial" pitchFamily="34" charset="0"/>
                <a:cs typeface="Arial" pitchFamily="34" charset="0"/>
              </a:rPr>
              <a:t>A </a:t>
            </a:r>
            <a:r>
              <a:rPr lang="pt-BR" sz="2800" dirty="0" err="1" smtClean="0">
                <a:latin typeface="Arial" pitchFamily="34" charset="0"/>
                <a:cs typeface="Arial" pitchFamily="34" charset="0"/>
              </a:rPr>
              <a:t>nefropatia</a:t>
            </a:r>
            <a:r>
              <a:rPr lang="pt-BR" sz="2800" dirty="0" smtClean="0">
                <a:latin typeface="Arial" pitchFamily="34" charset="0"/>
                <a:cs typeface="Arial" pitchFamily="34" charset="0"/>
              </a:rPr>
              <a:t> diabética é caracterizada pela </a:t>
            </a:r>
            <a:r>
              <a:rPr lang="pt-BR" sz="2800" dirty="0" err="1" smtClean="0">
                <a:latin typeface="Arial" pitchFamily="34" charset="0"/>
                <a:cs typeface="Arial" pitchFamily="34" charset="0"/>
              </a:rPr>
              <a:t>albuminúria</a:t>
            </a:r>
            <a:r>
              <a:rPr lang="pt-BR" sz="2800" b="1" dirty="0" smtClean="0">
                <a:latin typeface="Arial" pitchFamily="34" charset="0"/>
                <a:cs typeface="Arial" pitchFamily="34" charset="0"/>
              </a:rPr>
              <a:t> </a:t>
            </a:r>
            <a:r>
              <a:rPr lang="pt-BR" sz="2800" dirty="0" smtClean="0">
                <a:latin typeface="Arial" pitchFamily="34" charset="0"/>
                <a:cs typeface="Arial" pitchFamily="34" charset="0"/>
              </a:rPr>
              <a:t>e por um declínio progressivo na função renal </a:t>
            </a:r>
          </a:p>
          <a:p>
            <a:r>
              <a:rPr lang="pt-BR" sz="2800" dirty="0" smtClean="0">
                <a:latin typeface="Arial" pitchFamily="34" charset="0"/>
                <a:cs typeface="Arial" pitchFamily="34" charset="0"/>
              </a:rPr>
              <a:t>mudanças microvasculares que ocorrem nos capilares glomerulares desenvolvem as </a:t>
            </a:r>
            <a:r>
              <a:rPr lang="pt-BR" sz="2800" dirty="0" err="1" smtClean="0">
                <a:latin typeface="Arial" pitchFamily="34" charset="0"/>
                <a:cs typeface="Arial" pitchFamily="34" charset="0"/>
              </a:rPr>
              <a:t>nefropatias</a:t>
            </a:r>
            <a:endParaRPr lang="pt-BR" sz="2800" dirty="0" smtClean="0">
              <a:latin typeface="Arial" pitchFamily="34" charset="0"/>
              <a:cs typeface="Arial" pitchFamily="34" charset="0"/>
            </a:endParaRPr>
          </a:p>
          <a:p>
            <a:r>
              <a:rPr lang="pt-BR" sz="2800" dirty="0" smtClean="0">
                <a:latin typeface="Arial" pitchFamily="34" charset="0"/>
                <a:cs typeface="Arial" pitchFamily="34" charset="0"/>
              </a:rPr>
              <a:t>A membrana interna do capilar glomerular engrossa, e como resultado as paredes são mais grossas, os </a:t>
            </a:r>
            <a:r>
              <a:rPr lang="pt-BR" sz="2800" dirty="0" err="1" smtClean="0">
                <a:latin typeface="Arial" pitchFamily="34" charset="0"/>
                <a:cs typeface="Arial" pitchFamily="34" charset="0"/>
              </a:rPr>
              <a:t>lúmens</a:t>
            </a:r>
            <a:r>
              <a:rPr lang="pt-BR" sz="2800" dirty="0" smtClean="0">
                <a:latin typeface="Arial" pitchFamily="34" charset="0"/>
                <a:cs typeface="Arial" pitchFamily="34" charset="0"/>
              </a:rPr>
              <a:t> são estreitos </a:t>
            </a:r>
            <a:r>
              <a:rPr lang="pt-BR" sz="2800" b="1" dirty="0" smtClean="0">
                <a:latin typeface="Arial" pitchFamily="34" charset="0"/>
                <a:cs typeface="Arial" pitchFamily="34" charset="0"/>
              </a:rPr>
              <a:t>(esclerose glomerular) </a:t>
            </a:r>
            <a:r>
              <a:rPr lang="pt-BR" sz="2800" dirty="0" smtClean="0">
                <a:latin typeface="Arial" pitchFamily="34" charset="0"/>
                <a:cs typeface="Arial" pitchFamily="34" charset="0"/>
              </a:rPr>
              <a:t>e as células mesangiais de suporte são expandidas </a:t>
            </a:r>
          </a:p>
          <a:p>
            <a:r>
              <a:rPr lang="pt-BR" sz="2800" dirty="0" smtClean="0">
                <a:latin typeface="Arial" pitchFamily="34" charset="0"/>
                <a:cs typeface="Arial" pitchFamily="34" charset="0"/>
              </a:rPr>
              <a:t>Uma filtração renal precária também leva à ativação do sistema </a:t>
            </a:r>
            <a:r>
              <a:rPr lang="pt-BR" sz="2800" dirty="0" err="1" smtClean="0">
                <a:latin typeface="Arial" pitchFamily="34" charset="0"/>
                <a:cs typeface="Arial" pitchFamily="34" charset="0"/>
              </a:rPr>
              <a:t>renina-angiotensina</a:t>
            </a:r>
            <a:r>
              <a:rPr lang="pt-BR" sz="2800" dirty="0" smtClean="0">
                <a:latin typeface="Arial" pitchFamily="34" charset="0"/>
                <a:cs typeface="Arial" pitchFamily="34" charset="0"/>
              </a:rPr>
              <a:t>, que induz hipertensão</a:t>
            </a:r>
            <a:endParaRPr lang="pt-BR"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928670"/>
          </a:xfrm>
        </p:spPr>
        <p:txBody>
          <a:bodyPr/>
          <a:lstStyle/>
          <a:p>
            <a:r>
              <a:rPr lang="pt-BR" b="1" dirty="0" smtClean="0"/>
              <a:t>PROBLEMAS VASCULARES</a:t>
            </a:r>
            <a:endParaRPr lang="pt-BR" b="1" dirty="0"/>
          </a:p>
        </p:txBody>
      </p:sp>
      <p:sp>
        <p:nvSpPr>
          <p:cNvPr id="3" name="Espaço Reservado para Conteúdo 2"/>
          <p:cNvSpPr>
            <a:spLocks noGrp="1"/>
          </p:cNvSpPr>
          <p:nvPr>
            <p:ph idx="1"/>
          </p:nvPr>
        </p:nvSpPr>
        <p:spPr>
          <a:xfrm>
            <a:off x="214282" y="857232"/>
            <a:ext cx="8929718" cy="6000768"/>
          </a:xfrm>
        </p:spPr>
        <p:txBody>
          <a:bodyPr>
            <a:normAutofit lnSpcReduction="10000"/>
          </a:bodyPr>
          <a:lstStyle/>
          <a:p>
            <a:r>
              <a:rPr lang="pt-BR" dirty="0" smtClean="0"/>
              <a:t>A aterosclerose se desenvolve em pacientes diabéticos em uma taxa acelerada </a:t>
            </a:r>
            <a:r>
              <a:rPr lang="pt-BR" b="1" dirty="0" smtClean="0"/>
              <a:t>(</a:t>
            </a:r>
            <a:r>
              <a:rPr lang="pt-BR" b="1" dirty="0" err="1" smtClean="0"/>
              <a:t>macroangiopatia</a:t>
            </a:r>
            <a:r>
              <a:rPr lang="pt-BR" b="1" dirty="0" smtClean="0"/>
              <a:t>)</a:t>
            </a:r>
            <a:endParaRPr lang="pt-BR" dirty="0" smtClean="0"/>
          </a:p>
          <a:p>
            <a:r>
              <a:rPr lang="pt-BR" dirty="0" smtClean="0"/>
              <a:t>Maior probabilidade para doença arterial coronariana e infarto do miocárdio do que indivíduos não diabéticos. </a:t>
            </a:r>
          </a:p>
          <a:p>
            <a:r>
              <a:rPr lang="pt-BR" dirty="0" smtClean="0"/>
              <a:t>diabéticos com doença arterial coronariana possuem os fatores de risco adicionais de hipertensão, obesidade abdominal, resistência à insulina e dislipidemia -  </a:t>
            </a:r>
            <a:r>
              <a:rPr lang="pt-BR" b="1" dirty="0" smtClean="0"/>
              <a:t>síndrome metabólica ou síndrome X</a:t>
            </a:r>
            <a:r>
              <a:rPr lang="pt-BR" dirty="0" smtClean="0"/>
              <a:t>, </a:t>
            </a:r>
            <a:r>
              <a:rPr lang="pt-BR" b="1" dirty="0" smtClean="0"/>
              <a:t>síndrome de resistência à insulina e síndrome </a:t>
            </a:r>
            <a:r>
              <a:rPr lang="pt-BR" b="1" dirty="0" err="1" smtClean="0"/>
              <a:t>dismetabólica</a:t>
            </a:r>
            <a:r>
              <a:rPr lang="pt-BR" b="1" dirty="0" smtClean="0"/>
              <a:t> cardiovascular</a:t>
            </a:r>
            <a:endParaRPr lang="pt-BR"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797040"/>
          </a:xfrm>
        </p:spPr>
        <p:txBody>
          <a:bodyPr>
            <a:normAutofit fontScale="90000"/>
          </a:bodyPr>
          <a:lstStyle/>
          <a:p>
            <a:r>
              <a:rPr lang="pt-BR" b="1" dirty="0" smtClean="0">
                <a:solidFill>
                  <a:srgbClr val="FF0000"/>
                </a:solidFill>
              </a:rPr>
              <a:t>OVÁRIOS</a:t>
            </a:r>
            <a:r>
              <a:rPr lang="pt-BR" dirty="0" smtClean="0"/>
              <a:t> </a:t>
            </a:r>
            <a:br>
              <a:rPr lang="pt-BR" dirty="0" smtClean="0"/>
            </a:br>
            <a:r>
              <a:rPr lang="pt-BR" sz="4000" dirty="0" smtClean="0">
                <a:solidFill>
                  <a:srgbClr val="0070C0"/>
                </a:solidFill>
              </a:rPr>
              <a:t>Par de estruturas ovais localizadas na cavidade pélvica</a:t>
            </a:r>
            <a:r>
              <a:rPr lang="pt-BR" dirty="0" smtClean="0"/>
              <a:t/>
            </a:r>
            <a:br>
              <a:rPr lang="pt-BR" dirty="0" smtClean="0"/>
            </a:br>
            <a:endParaRPr lang="pt-BR" dirty="0"/>
          </a:p>
        </p:txBody>
      </p:sp>
      <p:sp>
        <p:nvSpPr>
          <p:cNvPr id="3" name="Espaço Reservado para Conteúdo 2"/>
          <p:cNvSpPr>
            <a:spLocks noGrp="1"/>
          </p:cNvSpPr>
          <p:nvPr>
            <p:ph idx="1"/>
          </p:nvPr>
        </p:nvSpPr>
        <p:spPr>
          <a:xfrm>
            <a:off x="0" y="1857364"/>
            <a:ext cx="9144000" cy="5000636"/>
          </a:xfrm>
        </p:spPr>
        <p:txBody>
          <a:bodyPr>
            <a:normAutofit lnSpcReduction="10000"/>
          </a:bodyPr>
          <a:lstStyle/>
          <a:p>
            <a:r>
              <a:rPr lang="pt-BR" dirty="0" smtClean="0"/>
              <a:t>ESTRÓGENO E PROGESTERONA </a:t>
            </a:r>
          </a:p>
          <a:p>
            <a:r>
              <a:rPr lang="pt-BR" dirty="0" smtClean="0"/>
              <a:t> responsáveis pelo desenvolvimento e manutenção das características sexuais femininas</a:t>
            </a:r>
          </a:p>
          <a:p>
            <a:r>
              <a:rPr lang="pt-BR" dirty="0" smtClean="0"/>
              <a:t>Junto com o FSH e o LH da </a:t>
            </a:r>
            <a:r>
              <a:rPr lang="pt-BR" dirty="0" err="1" smtClean="0"/>
              <a:t>adeno-hipófise</a:t>
            </a:r>
            <a:r>
              <a:rPr lang="pt-BR" dirty="0" smtClean="0"/>
              <a:t>, regulam o ciclo menstrual, mantêm a gravidez e preparam as glândulas mamárias para a lactação</a:t>
            </a:r>
          </a:p>
          <a:p>
            <a:r>
              <a:rPr lang="pt-BR" dirty="0" smtClean="0"/>
              <a:t>Hormônio </a:t>
            </a:r>
            <a:r>
              <a:rPr lang="pt-BR" dirty="0" err="1" smtClean="0"/>
              <a:t>relaxina</a:t>
            </a:r>
            <a:r>
              <a:rPr lang="pt-BR" dirty="0" smtClean="0"/>
              <a:t> – relaxa a sínfise púbica e ajuda a dilatar o colo do útero próximo ao final da gestação</a:t>
            </a:r>
          </a:p>
          <a:p>
            <a:r>
              <a:rPr lang="pt-BR" dirty="0" smtClean="0"/>
              <a:t>Hormônio </a:t>
            </a:r>
            <a:r>
              <a:rPr lang="pt-BR" dirty="0" err="1" smtClean="0"/>
              <a:t>inibina</a:t>
            </a:r>
            <a:r>
              <a:rPr lang="pt-BR" dirty="0" smtClean="0"/>
              <a:t> – inibe a secreção de FSH</a:t>
            </a:r>
            <a:endParaRPr lang="pt-BR"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4.bp.blogspot.com/-12PzL0gxR9s/UY6kKHNK64I/AAAAAAAAAT0/U0kurxt9_sA/s1600/mulher.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TESTÍCULOS</a:t>
            </a:r>
            <a:endParaRPr lang="pt-BR" b="1" dirty="0"/>
          </a:p>
        </p:txBody>
      </p:sp>
      <p:sp>
        <p:nvSpPr>
          <p:cNvPr id="3" name="Espaço Reservado para Conteúdo 2"/>
          <p:cNvSpPr>
            <a:spLocks noGrp="1"/>
          </p:cNvSpPr>
          <p:nvPr>
            <p:ph idx="1"/>
          </p:nvPr>
        </p:nvSpPr>
        <p:spPr/>
        <p:txBody>
          <a:bodyPr>
            <a:normAutofit/>
          </a:bodyPr>
          <a:lstStyle/>
          <a:p>
            <a:r>
              <a:rPr lang="pt-BR" sz="4000" dirty="0" smtClean="0"/>
              <a:t>Localizam-se na bolsa escrotal</a:t>
            </a:r>
          </a:p>
          <a:p>
            <a:r>
              <a:rPr lang="pt-BR" sz="4000" dirty="0" smtClean="0"/>
              <a:t>Testosterona – estimula o desenvolvimento das características sexuais masculinas</a:t>
            </a:r>
          </a:p>
          <a:p>
            <a:r>
              <a:rPr lang="pt-BR" sz="4000" dirty="0" err="1" smtClean="0"/>
              <a:t>Inibina</a:t>
            </a:r>
            <a:r>
              <a:rPr lang="pt-BR" sz="4000" dirty="0" smtClean="0"/>
              <a:t> - inibe a secreção de FSH (o FSH atua na espermatogênese)</a:t>
            </a:r>
            <a:endParaRPr lang="pt-BR"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z="5300" b="1" dirty="0" smtClean="0">
                <a:solidFill>
                  <a:srgbClr val="FF0000"/>
                </a:solidFill>
              </a:rPr>
              <a:t>ESTERÓIDES</a:t>
            </a:r>
            <a:r>
              <a:rPr lang="pt-BR" dirty="0" smtClean="0"/>
              <a:t/>
            </a:r>
            <a:br>
              <a:rPr lang="pt-BR" dirty="0" smtClean="0"/>
            </a:br>
            <a:r>
              <a:rPr lang="pt-BR" dirty="0"/>
              <a:t>Hormônios secretados por</a:t>
            </a:r>
          </a:p>
        </p:txBody>
      </p:sp>
      <p:sp>
        <p:nvSpPr>
          <p:cNvPr id="3" name="Espaço Reservado para Conteúdo 2"/>
          <p:cNvSpPr>
            <a:spLocks noGrp="1"/>
          </p:cNvSpPr>
          <p:nvPr>
            <p:ph idx="1"/>
          </p:nvPr>
        </p:nvSpPr>
        <p:spPr>
          <a:xfrm>
            <a:off x="457200" y="1600200"/>
            <a:ext cx="8229600" cy="4781128"/>
          </a:xfrm>
        </p:spPr>
        <p:txBody>
          <a:bodyPr>
            <a:normAutofit lnSpcReduction="10000"/>
          </a:bodyPr>
          <a:lstStyle/>
          <a:p>
            <a:r>
              <a:rPr lang="pt-BR" sz="4400" dirty="0" smtClean="0"/>
              <a:t>Córtex adrenal </a:t>
            </a:r>
            <a:r>
              <a:rPr lang="pt-BR" sz="4400" b="1" dirty="0" smtClean="0">
                <a:solidFill>
                  <a:srgbClr val="0070C0"/>
                </a:solidFill>
              </a:rPr>
              <a:t>(cortisol e </a:t>
            </a:r>
            <a:r>
              <a:rPr lang="pt-BR" sz="4400" b="1" dirty="0" err="1" smtClean="0">
                <a:solidFill>
                  <a:srgbClr val="0070C0"/>
                </a:solidFill>
              </a:rPr>
              <a:t>aldosterona</a:t>
            </a:r>
            <a:r>
              <a:rPr lang="pt-BR" sz="4400" b="1" dirty="0" smtClean="0">
                <a:solidFill>
                  <a:srgbClr val="0070C0"/>
                </a:solidFill>
              </a:rPr>
              <a:t>)</a:t>
            </a:r>
          </a:p>
          <a:p>
            <a:r>
              <a:rPr lang="pt-BR" sz="4400" dirty="0" smtClean="0"/>
              <a:t>Ovários </a:t>
            </a:r>
            <a:r>
              <a:rPr lang="pt-BR" sz="4400" b="1" dirty="0" smtClean="0">
                <a:solidFill>
                  <a:srgbClr val="00B050"/>
                </a:solidFill>
              </a:rPr>
              <a:t>(estrogênio e progesterona)</a:t>
            </a:r>
          </a:p>
          <a:p>
            <a:r>
              <a:rPr lang="pt-BR" sz="4400" dirty="0" smtClean="0"/>
              <a:t>Testículos </a:t>
            </a:r>
            <a:r>
              <a:rPr lang="pt-BR" sz="4400" b="1" dirty="0" smtClean="0">
                <a:solidFill>
                  <a:srgbClr val="FF0000"/>
                </a:solidFill>
              </a:rPr>
              <a:t>(testosterona)</a:t>
            </a:r>
          </a:p>
          <a:p>
            <a:r>
              <a:rPr lang="pt-BR" sz="4400" dirty="0" smtClean="0"/>
              <a:t>Placenta </a:t>
            </a:r>
            <a:r>
              <a:rPr lang="pt-BR" sz="4400" b="1" dirty="0" smtClean="0">
                <a:solidFill>
                  <a:srgbClr val="00B050"/>
                </a:solidFill>
              </a:rPr>
              <a:t>(</a:t>
            </a:r>
            <a:r>
              <a:rPr lang="pt-BR" sz="4400" b="1" dirty="0">
                <a:solidFill>
                  <a:srgbClr val="00B050"/>
                </a:solidFill>
              </a:rPr>
              <a:t>estrogênio e progesterona)</a:t>
            </a:r>
          </a:p>
          <a:p>
            <a:endParaRPr lang="pt-BR" dirty="0"/>
          </a:p>
        </p:txBody>
      </p:sp>
    </p:spTree>
    <p:extLst>
      <p:ext uri="{BB962C8B-B14F-4D97-AF65-F5344CB8AC3E}">
        <p14:creationId xmlns:p14="http://schemas.microsoft.com/office/powerpoint/2010/main" val="32013792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28604"/>
            <a:ext cx="8229600" cy="1071570"/>
          </a:xfrm>
        </p:spPr>
        <p:txBody>
          <a:bodyPr>
            <a:noAutofit/>
          </a:bodyPr>
          <a:lstStyle/>
          <a:p>
            <a:r>
              <a:rPr lang="pt-BR" sz="6000" b="1" dirty="0" smtClean="0">
                <a:solidFill>
                  <a:srgbClr val="0070C0"/>
                </a:solidFill>
              </a:rPr>
              <a:t>PINEAL</a:t>
            </a:r>
            <a:br>
              <a:rPr lang="pt-BR" sz="6000" b="1" dirty="0" smtClean="0">
                <a:solidFill>
                  <a:srgbClr val="0070C0"/>
                </a:solidFill>
              </a:rPr>
            </a:br>
            <a:endParaRPr lang="pt-BR" sz="6000" b="1" dirty="0">
              <a:solidFill>
                <a:srgbClr val="0070C0"/>
              </a:solidFill>
            </a:endParaRPr>
          </a:p>
        </p:txBody>
      </p:sp>
      <p:sp>
        <p:nvSpPr>
          <p:cNvPr id="3" name="Espaço Reservado para Conteúdo 2"/>
          <p:cNvSpPr>
            <a:spLocks noGrp="1"/>
          </p:cNvSpPr>
          <p:nvPr>
            <p:ph idx="1"/>
          </p:nvPr>
        </p:nvSpPr>
        <p:spPr/>
        <p:txBody>
          <a:bodyPr>
            <a:normAutofit/>
          </a:bodyPr>
          <a:lstStyle/>
          <a:p>
            <a:r>
              <a:rPr lang="pt-BR" sz="4000" dirty="0" smtClean="0"/>
              <a:t>secreta </a:t>
            </a:r>
            <a:r>
              <a:rPr lang="pt-BR" sz="4000" b="1" dirty="0" smtClean="0"/>
              <a:t>melatonina, </a:t>
            </a:r>
            <a:r>
              <a:rPr lang="pt-BR" sz="4000" dirty="0" smtClean="0"/>
              <a:t>durante</a:t>
            </a:r>
            <a:r>
              <a:rPr lang="pt-BR" sz="4000" b="1" dirty="0" smtClean="0"/>
              <a:t> </a:t>
            </a:r>
            <a:r>
              <a:rPr lang="pt-BR" sz="4000" dirty="0" smtClean="0"/>
              <a:t>a noite, contribuindo para o relógio biológico do organismo</a:t>
            </a:r>
          </a:p>
          <a:p>
            <a:r>
              <a:rPr lang="pt-BR" sz="4000" dirty="0" smtClean="0"/>
              <a:t> seus níveis diminuem com a idade</a:t>
            </a:r>
          </a:p>
          <a:p>
            <a:r>
              <a:rPr lang="pt-BR" sz="4000" dirty="0" smtClean="0"/>
              <a:t> durante o dia produz </a:t>
            </a:r>
            <a:r>
              <a:rPr lang="pt-BR" sz="4000" b="1" dirty="0" err="1" smtClean="0"/>
              <a:t>serotonina</a:t>
            </a:r>
            <a:endParaRPr lang="pt-BR" sz="40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analelsalvador.files.wordpress.com/2011/12/ciclo-circadiano.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helptrainer.com/blog/wp-content/uploads/2014/09/ciclo-circadiano.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0"/>
            <a:ext cx="8229600" cy="928670"/>
          </a:xfrm>
        </p:spPr>
        <p:txBody>
          <a:bodyPr/>
          <a:lstStyle/>
          <a:p>
            <a:r>
              <a:rPr lang="pt-BR" b="1" dirty="0" smtClean="0">
                <a:solidFill>
                  <a:srgbClr val="FF0066"/>
                </a:solidFill>
              </a:rPr>
              <a:t>TRATO GASTRINTESTINAL</a:t>
            </a:r>
            <a:endParaRPr lang="pt-BR" b="1" dirty="0">
              <a:solidFill>
                <a:srgbClr val="FF0066"/>
              </a:solidFill>
            </a:endParaRPr>
          </a:p>
        </p:txBody>
      </p:sp>
      <p:sp>
        <p:nvSpPr>
          <p:cNvPr id="5" name="Espaço Reservado para Texto 4"/>
          <p:cNvSpPr>
            <a:spLocks noGrp="1"/>
          </p:cNvSpPr>
          <p:nvPr>
            <p:ph type="body" idx="1"/>
          </p:nvPr>
        </p:nvSpPr>
        <p:spPr>
          <a:xfrm>
            <a:off x="0" y="642919"/>
            <a:ext cx="4214810" cy="428627"/>
          </a:xfrm>
        </p:spPr>
        <p:txBody>
          <a:bodyPr>
            <a:normAutofit lnSpcReduction="10000"/>
          </a:bodyPr>
          <a:lstStyle/>
          <a:p>
            <a:r>
              <a:rPr lang="pt-BR" dirty="0" smtClean="0"/>
              <a:t>HORMÔNIO /LOCAL SECREÇÃO</a:t>
            </a:r>
            <a:endParaRPr lang="pt-BR" dirty="0"/>
          </a:p>
        </p:txBody>
      </p:sp>
      <p:sp>
        <p:nvSpPr>
          <p:cNvPr id="6" name="Espaço Reservado para Conteúdo 5"/>
          <p:cNvSpPr>
            <a:spLocks noGrp="1"/>
          </p:cNvSpPr>
          <p:nvPr>
            <p:ph sz="half" idx="2"/>
          </p:nvPr>
        </p:nvSpPr>
        <p:spPr>
          <a:xfrm>
            <a:off x="0" y="1000108"/>
            <a:ext cx="4214810" cy="5857892"/>
          </a:xfrm>
        </p:spPr>
        <p:txBody>
          <a:bodyPr>
            <a:normAutofit/>
          </a:bodyPr>
          <a:lstStyle/>
          <a:p>
            <a:r>
              <a:rPr lang="pt-BR" sz="2800" b="1" dirty="0" err="1" smtClean="0">
                <a:solidFill>
                  <a:srgbClr val="FF0066"/>
                </a:solidFill>
              </a:rPr>
              <a:t>Gastrina</a:t>
            </a:r>
            <a:r>
              <a:rPr lang="pt-BR" sz="2800" b="1" dirty="0" smtClean="0">
                <a:solidFill>
                  <a:srgbClr val="FF0066"/>
                </a:solidFill>
              </a:rPr>
              <a:t> -  </a:t>
            </a:r>
            <a:r>
              <a:rPr lang="pt-BR" sz="2800" dirty="0" smtClean="0"/>
              <a:t>estômago</a:t>
            </a:r>
            <a:endParaRPr lang="pt-BR" sz="2800" b="1" dirty="0" smtClean="0">
              <a:solidFill>
                <a:srgbClr val="FF0066"/>
              </a:solidFill>
            </a:endParaRPr>
          </a:p>
          <a:p>
            <a:pPr>
              <a:buNone/>
            </a:pPr>
            <a:endParaRPr lang="pt-BR" sz="2800" dirty="0" smtClean="0"/>
          </a:p>
          <a:p>
            <a:pPr>
              <a:buNone/>
            </a:pPr>
            <a:endParaRPr lang="pt-BR" sz="2800" dirty="0" smtClean="0"/>
          </a:p>
          <a:p>
            <a:r>
              <a:rPr lang="pt-BR" sz="2800" b="1" dirty="0" smtClean="0">
                <a:solidFill>
                  <a:srgbClr val="0070C0"/>
                </a:solidFill>
              </a:rPr>
              <a:t>Peptídeo inibitório gástrico – duodeno</a:t>
            </a:r>
          </a:p>
          <a:p>
            <a:endParaRPr lang="pt-BR" sz="2800" dirty="0" smtClean="0"/>
          </a:p>
          <a:p>
            <a:r>
              <a:rPr lang="pt-BR" sz="2800" b="1" dirty="0" err="1" smtClean="0">
                <a:solidFill>
                  <a:srgbClr val="FF0000"/>
                </a:solidFill>
              </a:rPr>
              <a:t>Secretina</a:t>
            </a:r>
            <a:r>
              <a:rPr lang="pt-BR" sz="2800" b="1" dirty="0" smtClean="0">
                <a:solidFill>
                  <a:srgbClr val="FF0000"/>
                </a:solidFill>
              </a:rPr>
              <a:t> </a:t>
            </a:r>
            <a:r>
              <a:rPr lang="pt-BR" sz="2800" b="1" dirty="0" smtClean="0">
                <a:solidFill>
                  <a:srgbClr val="0070C0"/>
                </a:solidFill>
              </a:rPr>
              <a:t>–  duodeno</a:t>
            </a:r>
            <a:endParaRPr lang="pt-BR" sz="2800" b="1" dirty="0" smtClean="0">
              <a:solidFill>
                <a:srgbClr val="FF0000"/>
              </a:solidFill>
            </a:endParaRPr>
          </a:p>
          <a:p>
            <a:pPr>
              <a:buNone/>
            </a:pPr>
            <a:endParaRPr lang="pt-BR" sz="2800" dirty="0" smtClean="0"/>
          </a:p>
          <a:p>
            <a:r>
              <a:rPr lang="pt-BR" sz="2800" b="1" dirty="0" err="1" smtClean="0">
                <a:solidFill>
                  <a:srgbClr val="00B050"/>
                </a:solidFill>
              </a:rPr>
              <a:t>Colecistoquina</a:t>
            </a:r>
            <a:r>
              <a:rPr lang="pt-BR" sz="2800" b="1" dirty="0" smtClean="0">
                <a:solidFill>
                  <a:srgbClr val="00B050"/>
                </a:solidFill>
              </a:rPr>
              <a:t> </a:t>
            </a:r>
            <a:r>
              <a:rPr lang="pt-BR" sz="2800" b="1" dirty="0" smtClean="0">
                <a:solidFill>
                  <a:srgbClr val="0070C0"/>
                </a:solidFill>
              </a:rPr>
              <a:t>–duodeno</a:t>
            </a:r>
            <a:endParaRPr lang="pt-BR" sz="2800" b="1" dirty="0">
              <a:solidFill>
                <a:srgbClr val="00B050"/>
              </a:solidFill>
            </a:endParaRPr>
          </a:p>
        </p:txBody>
      </p:sp>
      <p:sp>
        <p:nvSpPr>
          <p:cNvPr id="7" name="Espaço Reservado para Texto 6"/>
          <p:cNvSpPr>
            <a:spLocks noGrp="1"/>
          </p:cNvSpPr>
          <p:nvPr>
            <p:ph type="body" sz="quarter" idx="3"/>
          </p:nvPr>
        </p:nvSpPr>
        <p:spPr>
          <a:xfrm>
            <a:off x="4645025" y="714357"/>
            <a:ext cx="4041775" cy="428627"/>
          </a:xfrm>
        </p:spPr>
        <p:txBody>
          <a:bodyPr>
            <a:normAutofit lnSpcReduction="10000"/>
          </a:bodyPr>
          <a:lstStyle/>
          <a:p>
            <a:r>
              <a:rPr lang="pt-BR" dirty="0" smtClean="0"/>
              <a:t>AÇÃO</a:t>
            </a:r>
            <a:endParaRPr lang="pt-BR" dirty="0"/>
          </a:p>
        </p:txBody>
      </p:sp>
      <p:sp>
        <p:nvSpPr>
          <p:cNvPr id="8" name="Espaço Reservado para Conteúdo 7"/>
          <p:cNvSpPr>
            <a:spLocks noGrp="1"/>
          </p:cNvSpPr>
          <p:nvPr>
            <p:ph sz="quarter" idx="4"/>
          </p:nvPr>
        </p:nvSpPr>
        <p:spPr>
          <a:xfrm>
            <a:off x="3571868" y="1000108"/>
            <a:ext cx="5572131" cy="5857892"/>
          </a:xfrm>
        </p:spPr>
        <p:txBody>
          <a:bodyPr>
            <a:noAutofit/>
          </a:bodyPr>
          <a:lstStyle/>
          <a:p>
            <a:r>
              <a:rPr lang="pt-BR" sz="2800" dirty="0" smtClean="0"/>
              <a:t>Promove a secreção do suco gástrico e ↑ movimentos do trato gastrintestinal</a:t>
            </a:r>
          </a:p>
          <a:p>
            <a:r>
              <a:rPr lang="pt-BR" sz="2800" dirty="0" smtClean="0"/>
              <a:t>Inibe a secreção de suco gástrico e ↓ movimentos do trato gastrintestinal</a:t>
            </a:r>
          </a:p>
          <a:p>
            <a:r>
              <a:rPr lang="pt-BR" sz="2800" dirty="0" smtClean="0"/>
              <a:t>Estimula a secreção do suco pancreático e da bile</a:t>
            </a:r>
          </a:p>
          <a:p>
            <a:r>
              <a:rPr lang="pt-BR" sz="2800" dirty="0" smtClean="0"/>
              <a:t>Estimula a secreção de suco pancreático, regula a liberação da bile pela vesícula biliar e produz a sensação de plenitude após as refeições</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0"/>
            <a:ext cx="8229600" cy="1000108"/>
          </a:xfrm>
        </p:spPr>
        <p:txBody>
          <a:bodyPr>
            <a:normAutofit fontScale="90000"/>
          </a:bodyPr>
          <a:lstStyle/>
          <a:p>
            <a:r>
              <a:rPr lang="pt-BR" sz="6000" b="1" dirty="0" smtClean="0">
                <a:solidFill>
                  <a:srgbClr val="FF0000"/>
                </a:solidFill>
              </a:rPr>
              <a:t>PLACENTA</a:t>
            </a:r>
            <a:endParaRPr lang="pt-BR" sz="6000" b="1" dirty="0">
              <a:solidFill>
                <a:srgbClr val="FF0000"/>
              </a:solidFill>
            </a:endParaRPr>
          </a:p>
        </p:txBody>
      </p:sp>
      <p:sp>
        <p:nvSpPr>
          <p:cNvPr id="5" name="Espaço Reservado para Texto 4"/>
          <p:cNvSpPr>
            <a:spLocks noGrp="1"/>
          </p:cNvSpPr>
          <p:nvPr>
            <p:ph type="body" idx="1"/>
          </p:nvPr>
        </p:nvSpPr>
        <p:spPr>
          <a:xfrm>
            <a:off x="457200" y="928671"/>
            <a:ext cx="4040188" cy="571504"/>
          </a:xfrm>
        </p:spPr>
        <p:txBody>
          <a:bodyPr>
            <a:normAutofit fontScale="92500" lnSpcReduction="10000"/>
          </a:bodyPr>
          <a:lstStyle/>
          <a:p>
            <a:r>
              <a:rPr lang="pt-BR" sz="3600" dirty="0" smtClean="0"/>
              <a:t>HORMÔNIO</a:t>
            </a:r>
            <a:endParaRPr lang="pt-BR" sz="3600" dirty="0"/>
          </a:p>
        </p:txBody>
      </p:sp>
      <p:sp>
        <p:nvSpPr>
          <p:cNvPr id="6" name="Espaço Reservado para Conteúdo 5"/>
          <p:cNvSpPr>
            <a:spLocks noGrp="1"/>
          </p:cNvSpPr>
          <p:nvPr>
            <p:ph sz="half" idx="2"/>
          </p:nvPr>
        </p:nvSpPr>
        <p:spPr>
          <a:xfrm>
            <a:off x="0" y="1928802"/>
            <a:ext cx="3643306" cy="4197361"/>
          </a:xfrm>
        </p:spPr>
        <p:txBody>
          <a:bodyPr>
            <a:normAutofit fontScale="92500" lnSpcReduction="20000"/>
          </a:bodyPr>
          <a:lstStyle/>
          <a:p>
            <a:r>
              <a:rPr lang="pt-BR" sz="3900" dirty="0" err="1" smtClean="0"/>
              <a:t>Gonadotropina</a:t>
            </a:r>
            <a:r>
              <a:rPr lang="pt-BR" sz="3900" dirty="0" smtClean="0"/>
              <a:t> coriônica humana</a:t>
            </a:r>
          </a:p>
          <a:p>
            <a:endParaRPr lang="pt-BR" sz="2800" dirty="0" smtClean="0"/>
          </a:p>
          <a:p>
            <a:endParaRPr lang="pt-BR" sz="2800" dirty="0" smtClean="0"/>
          </a:p>
          <a:p>
            <a:pPr>
              <a:buNone/>
            </a:pPr>
            <a:endParaRPr lang="pt-BR" sz="2800" dirty="0" smtClean="0"/>
          </a:p>
          <a:p>
            <a:r>
              <a:rPr lang="pt-BR" sz="3900" dirty="0" err="1" smtClean="0"/>
              <a:t>Somatomatro-pina</a:t>
            </a:r>
            <a:r>
              <a:rPr lang="pt-BR" sz="3900" dirty="0" smtClean="0"/>
              <a:t> coriônica humana</a:t>
            </a:r>
          </a:p>
          <a:p>
            <a:endParaRPr lang="pt-BR" dirty="0" smtClean="0"/>
          </a:p>
        </p:txBody>
      </p:sp>
      <p:sp>
        <p:nvSpPr>
          <p:cNvPr id="7" name="Espaço Reservado para Texto 6"/>
          <p:cNvSpPr>
            <a:spLocks noGrp="1"/>
          </p:cNvSpPr>
          <p:nvPr>
            <p:ph type="body" sz="quarter" idx="3"/>
          </p:nvPr>
        </p:nvSpPr>
        <p:spPr>
          <a:xfrm>
            <a:off x="4645025" y="1000109"/>
            <a:ext cx="4041775" cy="500066"/>
          </a:xfrm>
        </p:spPr>
        <p:txBody>
          <a:bodyPr>
            <a:normAutofit fontScale="92500" lnSpcReduction="20000"/>
          </a:bodyPr>
          <a:lstStyle/>
          <a:p>
            <a:r>
              <a:rPr lang="pt-BR" sz="3600" dirty="0" smtClean="0"/>
              <a:t>AÇÃO</a:t>
            </a:r>
            <a:endParaRPr lang="pt-BR" sz="3600" dirty="0"/>
          </a:p>
        </p:txBody>
      </p:sp>
      <p:sp>
        <p:nvSpPr>
          <p:cNvPr id="8" name="Espaço Reservado para Conteúdo 7"/>
          <p:cNvSpPr>
            <a:spLocks noGrp="1"/>
          </p:cNvSpPr>
          <p:nvPr>
            <p:ph sz="quarter" idx="4"/>
          </p:nvPr>
        </p:nvSpPr>
        <p:spPr>
          <a:xfrm>
            <a:off x="3714744" y="1643050"/>
            <a:ext cx="5429255" cy="4483113"/>
          </a:xfrm>
        </p:spPr>
        <p:txBody>
          <a:bodyPr>
            <a:noAutofit/>
          </a:bodyPr>
          <a:lstStyle/>
          <a:p>
            <a:r>
              <a:rPr lang="pt-BR" sz="3600" dirty="0" smtClean="0"/>
              <a:t>Estimula a produção de estrógenos e progesterona pelos ovários para manter a gravidez</a:t>
            </a:r>
            <a:endParaRPr lang="pt-BR" sz="2800" dirty="0" smtClean="0"/>
          </a:p>
          <a:p>
            <a:r>
              <a:rPr lang="pt-BR" sz="3600" dirty="0" smtClean="0"/>
              <a:t>Estimula o desenvolvimento das glândulas mamárias para a lactação</a:t>
            </a:r>
          </a:p>
          <a:p>
            <a:endParaRPr lang="pt-BR" dirty="0"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pt-BR" sz="5400" b="1" dirty="0" smtClean="0">
                <a:solidFill>
                  <a:srgbClr val="006600"/>
                </a:solidFill>
              </a:rPr>
              <a:t>RIM</a:t>
            </a:r>
            <a:endParaRPr lang="pt-BR" sz="5400" b="1" dirty="0">
              <a:solidFill>
                <a:srgbClr val="006600"/>
              </a:solidFill>
            </a:endParaRPr>
          </a:p>
        </p:txBody>
      </p:sp>
      <p:sp>
        <p:nvSpPr>
          <p:cNvPr id="5" name="Espaço Reservado para Texto 4"/>
          <p:cNvSpPr>
            <a:spLocks noGrp="1"/>
          </p:cNvSpPr>
          <p:nvPr>
            <p:ph type="body" idx="1"/>
          </p:nvPr>
        </p:nvSpPr>
        <p:spPr/>
        <p:txBody>
          <a:bodyPr>
            <a:noAutofit/>
          </a:bodyPr>
          <a:lstStyle/>
          <a:p>
            <a:r>
              <a:rPr lang="pt-BR" sz="3600" dirty="0" smtClean="0"/>
              <a:t>HORMÔNIO</a:t>
            </a:r>
            <a:endParaRPr lang="pt-BR" sz="3600" dirty="0"/>
          </a:p>
        </p:txBody>
      </p:sp>
      <p:sp>
        <p:nvSpPr>
          <p:cNvPr id="6" name="Espaço Reservado para Conteúdo 5"/>
          <p:cNvSpPr>
            <a:spLocks noGrp="1"/>
          </p:cNvSpPr>
          <p:nvPr>
            <p:ph sz="half" idx="2"/>
          </p:nvPr>
        </p:nvSpPr>
        <p:spPr>
          <a:xfrm>
            <a:off x="0" y="2174875"/>
            <a:ext cx="3929058" cy="3951288"/>
          </a:xfrm>
        </p:spPr>
        <p:txBody>
          <a:bodyPr>
            <a:normAutofit/>
          </a:bodyPr>
          <a:lstStyle/>
          <a:p>
            <a:r>
              <a:rPr lang="pt-BR" sz="4400" dirty="0" err="1" smtClean="0"/>
              <a:t>Eritropoetina</a:t>
            </a:r>
            <a:endParaRPr lang="pt-BR" sz="4400" dirty="0" smtClean="0"/>
          </a:p>
          <a:p>
            <a:endParaRPr lang="pt-BR" dirty="0" smtClean="0"/>
          </a:p>
          <a:p>
            <a:endParaRPr lang="pt-BR" dirty="0" smtClean="0"/>
          </a:p>
        </p:txBody>
      </p:sp>
      <p:sp>
        <p:nvSpPr>
          <p:cNvPr id="7" name="Espaço Reservado para Texto 6"/>
          <p:cNvSpPr>
            <a:spLocks noGrp="1"/>
          </p:cNvSpPr>
          <p:nvPr>
            <p:ph type="body" sz="quarter" idx="3"/>
          </p:nvPr>
        </p:nvSpPr>
        <p:spPr/>
        <p:txBody>
          <a:bodyPr>
            <a:noAutofit/>
          </a:bodyPr>
          <a:lstStyle/>
          <a:p>
            <a:r>
              <a:rPr lang="pt-BR" sz="3600" dirty="0" smtClean="0"/>
              <a:t>AÇÃO</a:t>
            </a:r>
            <a:endParaRPr lang="pt-BR" sz="3600" dirty="0"/>
          </a:p>
        </p:txBody>
      </p:sp>
      <p:sp>
        <p:nvSpPr>
          <p:cNvPr id="8" name="Espaço Reservado para Conteúdo 7"/>
          <p:cNvSpPr>
            <a:spLocks noGrp="1"/>
          </p:cNvSpPr>
          <p:nvPr>
            <p:ph sz="quarter" idx="4"/>
          </p:nvPr>
        </p:nvSpPr>
        <p:spPr>
          <a:xfrm>
            <a:off x="4143372" y="2174875"/>
            <a:ext cx="5000627" cy="3951288"/>
          </a:xfrm>
        </p:spPr>
        <p:txBody>
          <a:bodyPr>
            <a:noAutofit/>
          </a:bodyPr>
          <a:lstStyle/>
          <a:p>
            <a:r>
              <a:rPr lang="pt-BR" sz="4400" dirty="0" smtClean="0"/>
              <a:t>Estimula a produção de eritrócitos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pt-BR" sz="5400" b="1" dirty="0" smtClean="0">
                <a:solidFill>
                  <a:srgbClr val="C00000"/>
                </a:solidFill>
              </a:rPr>
              <a:t>PELE</a:t>
            </a:r>
            <a:endParaRPr lang="pt-BR" sz="5400" b="1" dirty="0">
              <a:solidFill>
                <a:srgbClr val="C00000"/>
              </a:solidFill>
            </a:endParaRPr>
          </a:p>
        </p:txBody>
      </p:sp>
      <p:sp>
        <p:nvSpPr>
          <p:cNvPr id="5" name="Espaço Reservado para Texto 4"/>
          <p:cNvSpPr>
            <a:spLocks noGrp="1"/>
          </p:cNvSpPr>
          <p:nvPr>
            <p:ph type="body" idx="1"/>
          </p:nvPr>
        </p:nvSpPr>
        <p:spPr/>
        <p:txBody>
          <a:bodyPr>
            <a:noAutofit/>
          </a:bodyPr>
          <a:lstStyle/>
          <a:p>
            <a:r>
              <a:rPr lang="pt-BR" sz="3600" dirty="0" smtClean="0"/>
              <a:t>HORMÔNIO</a:t>
            </a:r>
            <a:endParaRPr lang="pt-BR" sz="3600" dirty="0"/>
          </a:p>
        </p:txBody>
      </p:sp>
      <p:sp>
        <p:nvSpPr>
          <p:cNvPr id="6" name="Espaço Reservado para Conteúdo 5"/>
          <p:cNvSpPr>
            <a:spLocks noGrp="1"/>
          </p:cNvSpPr>
          <p:nvPr>
            <p:ph sz="half" idx="2"/>
          </p:nvPr>
        </p:nvSpPr>
        <p:spPr>
          <a:xfrm>
            <a:off x="0" y="2174875"/>
            <a:ext cx="3428992" cy="3951288"/>
          </a:xfrm>
        </p:spPr>
        <p:txBody>
          <a:bodyPr>
            <a:normAutofit/>
          </a:bodyPr>
          <a:lstStyle/>
          <a:p>
            <a:r>
              <a:rPr lang="pt-BR" sz="4400" dirty="0" smtClean="0"/>
              <a:t>Vitamina D</a:t>
            </a:r>
          </a:p>
          <a:p>
            <a:endParaRPr lang="pt-BR" dirty="0" smtClean="0"/>
          </a:p>
          <a:p>
            <a:endParaRPr lang="pt-BR" dirty="0" smtClean="0"/>
          </a:p>
        </p:txBody>
      </p:sp>
      <p:sp>
        <p:nvSpPr>
          <p:cNvPr id="7" name="Espaço Reservado para Texto 6"/>
          <p:cNvSpPr>
            <a:spLocks noGrp="1"/>
          </p:cNvSpPr>
          <p:nvPr>
            <p:ph type="body" sz="quarter" idx="3"/>
          </p:nvPr>
        </p:nvSpPr>
        <p:spPr/>
        <p:txBody>
          <a:bodyPr>
            <a:noAutofit/>
          </a:bodyPr>
          <a:lstStyle/>
          <a:p>
            <a:r>
              <a:rPr lang="pt-BR" sz="3600" dirty="0" smtClean="0"/>
              <a:t>AÇÃO</a:t>
            </a:r>
            <a:endParaRPr lang="pt-BR" sz="3600" dirty="0"/>
          </a:p>
        </p:txBody>
      </p:sp>
      <p:sp>
        <p:nvSpPr>
          <p:cNvPr id="8" name="Espaço Reservado para Conteúdo 7"/>
          <p:cNvSpPr>
            <a:spLocks noGrp="1"/>
          </p:cNvSpPr>
          <p:nvPr>
            <p:ph sz="quarter" idx="4"/>
          </p:nvPr>
        </p:nvSpPr>
        <p:spPr>
          <a:xfrm>
            <a:off x="3143240" y="2174875"/>
            <a:ext cx="6000759" cy="3951288"/>
          </a:xfrm>
        </p:spPr>
        <p:txBody>
          <a:bodyPr>
            <a:noAutofit/>
          </a:bodyPr>
          <a:lstStyle/>
          <a:p>
            <a:r>
              <a:rPr lang="pt-BR" sz="4400" dirty="0" smtClean="0"/>
              <a:t>Auxilia na absorção de cálcio e fósforo</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pt-BR" sz="5400" b="1" dirty="0" smtClean="0">
                <a:solidFill>
                  <a:srgbClr val="0070C0"/>
                </a:solidFill>
              </a:rPr>
              <a:t>CORAÇÃO</a:t>
            </a:r>
            <a:endParaRPr lang="pt-BR" sz="5400" b="1" dirty="0">
              <a:solidFill>
                <a:srgbClr val="0070C0"/>
              </a:solidFill>
            </a:endParaRPr>
          </a:p>
        </p:txBody>
      </p:sp>
      <p:sp>
        <p:nvSpPr>
          <p:cNvPr id="5" name="Espaço Reservado para Texto 4"/>
          <p:cNvSpPr>
            <a:spLocks noGrp="1"/>
          </p:cNvSpPr>
          <p:nvPr>
            <p:ph type="body" idx="1"/>
          </p:nvPr>
        </p:nvSpPr>
        <p:spPr/>
        <p:txBody>
          <a:bodyPr>
            <a:normAutofit/>
          </a:bodyPr>
          <a:lstStyle/>
          <a:p>
            <a:r>
              <a:rPr lang="pt-BR" sz="3200" dirty="0" smtClean="0"/>
              <a:t>HORMÔNIO</a:t>
            </a:r>
            <a:endParaRPr lang="pt-BR" sz="3200" dirty="0"/>
          </a:p>
        </p:txBody>
      </p:sp>
      <p:sp>
        <p:nvSpPr>
          <p:cNvPr id="6" name="Espaço Reservado para Conteúdo 5"/>
          <p:cNvSpPr>
            <a:spLocks noGrp="1"/>
          </p:cNvSpPr>
          <p:nvPr>
            <p:ph sz="half" idx="2"/>
          </p:nvPr>
        </p:nvSpPr>
        <p:spPr>
          <a:xfrm>
            <a:off x="0" y="2174875"/>
            <a:ext cx="3857620" cy="3951288"/>
          </a:xfrm>
        </p:spPr>
        <p:txBody>
          <a:bodyPr>
            <a:normAutofit/>
          </a:bodyPr>
          <a:lstStyle/>
          <a:p>
            <a:r>
              <a:rPr lang="pt-BR" sz="4400" dirty="0" smtClean="0"/>
              <a:t>Peptídeo natriurético atrial</a:t>
            </a:r>
          </a:p>
          <a:p>
            <a:endParaRPr lang="pt-BR" dirty="0" smtClean="0"/>
          </a:p>
          <a:p>
            <a:endParaRPr lang="pt-BR" dirty="0" smtClean="0"/>
          </a:p>
        </p:txBody>
      </p:sp>
      <p:sp>
        <p:nvSpPr>
          <p:cNvPr id="7" name="Espaço Reservado para Texto 6"/>
          <p:cNvSpPr>
            <a:spLocks noGrp="1"/>
          </p:cNvSpPr>
          <p:nvPr>
            <p:ph type="body" sz="quarter" idx="3"/>
          </p:nvPr>
        </p:nvSpPr>
        <p:spPr/>
        <p:txBody>
          <a:bodyPr>
            <a:normAutofit/>
          </a:bodyPr>
          <a:lstStyle/>
          <a:p>
            <a:r>
              <a:rPr lang="pt-BR" sz="3200" dirty="0" smtClean="0"/>
              <a:t>AÇÃO</a:t>
            </a:r>
            <a:endParaRPr lang="pt-BR" sz="3200" dirty="0"/>
          </a:p>
        </p:txBody>
      </p:sp>
      <p:sp>
        <p:nvSpPr>
          <p:cNvPr id="8" name="Espaço Reservado para Conteúdo 7"/>
          <p:cNvSpPr>
            <a:spLocks noGrp="1"/>
          </p:cNvSpPr>
          <p:nvPr>
            <p:ph sz="quarter" idx="4"/>
          </p:nvPr>
        </p:nvSpPr>
        <p:spPr>
          <a:xfrm>
            <a:off x="4143372" y="2174875"/>
            <a:ext cx="5000627" cy="3951288"/>
          </a:xfrm>
        </p:spPr>
        <p:txBody>
          <a:bodyPr>
            <a:noAutofit/>
          </a:bodyPr>
          <a:lstStyle/>
          <a:p>
            <a:r>
              <a:rPr lang="pt-BR" sz="4400" dirty="0" smtClean="0"/>
              <a:t>Diminui a pressão sanguínea</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2984"/>
          </a:xfrm>
        </p:spPr>
        <p:txBody>
          <a:bodyPr>
            <a:normAutofit/>
          </a:bodyPr>
          <a:lstStyle/>
          <a:p>
            <a:r>
              <a:rPr lang="pt-BR" sz="5400" b="1" dirty="0" smtClean="0">
                <a:solidFill>
                  <a:srgbClr val="7030A0"/>
                </a:solidFill>
              </a:rPr>
              <a:t>TIMO</a:t>
            </a:r>
            <a:endParaRPr lang="pt-BR" sz="5400" dirty="0">
              <a:solidFill>
                <a:srgbClr val="7030A0"/>
              </a:solidFill>
            </a:endParaRPr>
          </a:p>
        </p:txBody>
      </p:sp>
      <p:sp>
        <p:nvSpPr>
          <p:cNvPr id="3" name="Espaço Reservado para Conteúdo 2"/>
          <p:cNvSpPr>
            <a:spLocks noGrp="1"/>
          </p:cNvSpPr>
          <p:nvPr>
            <p:ph idx="1"/>
          </p:nvPr>
        </p:nvSpPr>
        <p:spPr>
          <a:xfrm>
            <a:off x="0" y="428604"/>
            <a:ext cx="9144000" cy="6429396"/>
          </a:xfrm>
        </p:spPr>
        <p:txBody>
          <a:bodyPr>
            <a:normAutofit/>
          </a:bodyPr>
          <a:lstStyle/>
          <a:p>
            <a:pPr>
              <a:buNone/>
            </a:pPr>
            <a:endParaRPr lang="pt-BR" dirty="0" smtClean="0"/>
          </a:p>
          <a:p>
            <a:r>
              <a:rPr lang="pt-BR" sz="4000" dirty="0" smtClean="0"/>
              <a:t>O timo possui determinadas funções secretoras hormonais e linfáticas (produzindo linfócitos T).</a:t>
            </a:r>
          </a:p>
          <a:p>
            <a:r>
              <a:rPr lang="pt-BR" sz="4000" dirty="0" smtClean="0"/>
              <a:t>As células epiteliais do timo secretam fatores peptídicos que influenciam o desenvolvimento dos linfócitos T: </a:t>
            </a:r>
            <a:r>
              <a:rPr lang="pt-BR" sz="4000" dirty="0" err="1" smtClean="0"/>
              <a:t>interleucinas</a:t>
            </a:r>
            <a:r>
              <a:rPr lang="pt-BR" sz="4000" dirty="0" smtClean="0"/>
              <a:t>, </a:t>
            </a:r>
            <a:r>
              <a:rPr lang="pt-BR" sz="4000" dirty="0" err="1" smtClean="0"/>
              <a:t>timosinas</a:t>
            </a:r>
            <a:r>
              <a:rPr lang="pt-BR" sz="4000" dirty="0" smtClean="0"/>
              <a:t>, </a:t>
            </a:r>
            <a:r>
              <a:rPr lang="pt-BR" sz="4000" dirty="0" err="1" smtClean="0"/>
              <a:t>timopoetina</a:t>
            </a:r>
            <a:r>
              <a:rPr lang="pt-BR" sz="4000" dirty="0" smtClean="0"/>
              <a:t> e </a:t>
            </a:r>
            <a:r>
              <a:rPr lang="pt-BR" sz="4000" dirty="0" err="1" smtClean="0"/>
              <a:t>timulina</a:t>
            </a:r>
            <a:r>
              <a:rPr lang="pt-BR" sz="4000" dirty="0" smtClean="0"/>
              <a:t>. </a:t>
            </a:r>
            <a:endParaRPr lang="pt-BR" sz="4000" b="1" dirty="0" smtClean="0"/>
          </a:p>
          <a:p>
            <a:pPr>
              <a:buNone/>
            </a:pPr>
            <a:endParaRPr lang="pt-BR" b="1" i="1" dirty="0"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TECIDO ADIPOSO</a:t>
            </a:r>
            <a:endParaRPr lang="pt-BR" dirty="0"/>
          </a:p>
        </p:txBody>
      </p:sp>
      <p:sp>
        <p:nvSpPr>
          <p:cNvPr id="3" name="Espaço Reservado para Conteúdo 2"/>
          <p:cNvSpPr>
            <a:spLocks noGrp="1"/>
          </p:cNvSpPr>
          <p:nvPr>
            <p:ph idx="1"/>
          </p:nvPr>
        </p:nvSpPr>
        <p:spPr/>
        <p:txBody>
          <a:bodyPr>
            <a:normAutofit/>
          </a:bodyPr>
          <a:lstStyle/>
          <a:p>
            <a:r>
              <a:rPr lang="pt-BR" dirty="0" smtClean="0"/>
              <a:t> </a:t>
            </a:r>
            <a:r>
              <a:rPr lang="pt-BR" b="1" i="1" dirty="0" smtClean="0"/>
              <a:t> </a:t>
            </a:r>
            <a:r>
              <a:rPr lang="pt-BR" sz="4800" b="1" dirty="0" err="1" smtClean="0"/>
              <a:t>Leptina</a:t>
            </a:r>
            <a:r>
              <a:rPr lang="pt-BR" sz="4800" b="1" dirty="0" smtClean="0"/>
              <a:t> – suprime o apetite e pode aumentar a atividade do FSH e do LH.</a:t>
            </a:r>
            <a:endParaRPr lang="pt-BR" b="1" dirty="0" smtClean="0"/>
          </a:p>
          <a:p>
            <a:endParaRPr lang="pt-B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714202"/>
          </a:xfrm>
        </p:spPr>
        <p:txBody>
          <a:bodyPr>
            <a:normAutofit fontScale="90000"/>
          </a:bodyPr>
          <a:lstStyle/>
          <a:p>
            <a:r>
              <a:rPr lang="pt-BR" sz="5300" b="1" dirty="0" smtClean="0">
                <a:solidFill>
                  <a:srgbClr val="00B050"/>
                </a:solidFill>
              </a:rPr>
              <a:t>DERIVADOS DO AMINOÁCIDO TIROSINA</a:t>
            </a:r>
            <a:r>
              <a:rPr lang="pt-BR" dirty="0" smtClean="0"/>
              <a:t/>
            </a:r>
            <a:br>
              <a:rPr lang="pt-BR" dirty="0" smtClean="0"/>
            </a:br>
            <a:r>
              <a:rPr lang="pt-BR" dirty="0"/>
              <a:t>Hormônios secretados por</a:t>
            </a:r>
            <a:endParaRPr lang="pt-BR" sz="4900" dirty="0"/>
          </a:p>
        </p:txBody>
      </p:sp>
      <p:sp>
        <p:nvSpPr>
          <p:cNvPr id="3" name="Espaço Reservado para Conteúdo 2"/>
          <p:cNvSpPr>
            <a:spLocks noGrp="1"/>
          </p:cNvSpPr>
          <p:nvPr>
            <p:ph idx="1"/>
          </p:nvPr>
        </p:nvSpPr>
        <p:spPr>
          <a:xfrm>
            <a:off x="457200" y="2348880"/>
            <a:ext cx="8229600" cy="3777283"/>
          </a:xfrm>
        </p:spPr>
        <p:txBody>
          <a:bodyPr>
            <a:normAutofit/>
          </a:bodyPr>
          <a:lstStyle/>
          <a:p>
            <a:r>
              <a:rPr lang="pt-BR" sz="4800" dirty="0" err="1" smtClean="0"/>
              <a:t>Tireóide</a:t>
            </a:r>
            <a:r>
              <a:rPr lang="pt-BR" sz="4800" dirty="0" smtClean="0"/>
              <a:t> </a:t>
            </a:r>
            <a:r>
              <a:rPr lang="pt-BR" sz="4800" b="1" dirty="0" smtClean="0">
                <a:solidFill>
                  <a:srgbClr val="FF0000"/>
                </a:solidFill>
              </a:rPr>
              <a:t>(tiroxina – T4 e tri-</a:t>
            </a:r>
            <a:r>
              <a:rPr lang="pt-BR" sz="4800" b="1" dirty="0" err="1" smtClean="0">
                <a:solidFill>
                  <a:srgbClr val="FF0000"/>
                </a:solidFill>
              </a:rPr>
              <a:t>iodotironina</a:t>
            </a:r>
            <a:r>
              <a:rPr lang="pt-BR" sz="4800" b="1" dirty="0" smtClean="0">
                <a:solidFill>
                  <a:srgbClr val="FF0000"/>
                </a:solidFill>
              </a:rPr>
              <a:t> – T3)</a:t>
            </a:r>
          </a:p>
          <a:p>
            <a:r>
              <a:rPr lang="pt-BR" sz="4800" dirty="0" smtClean="0"/>
              <a:t>Medula adrenal </a:t>
            </a:r>
            <a:r>
              <a:rPr lang="pt-BR" sz="4800" b="1" dirty="0" smtClean="0">
                <a:solidFill>
                  <a:srgbClr val="0070C0"/>
                </a:solidFill>
              </a:rPr>
              <a:t>(</a:t>
            </a:r>
            <a:r>
              <a:rPr lang="pt-BR" sz="4800" b="1" dirty="0" err="1" smtClean="0">
                <a:solidFill>
                  <a:srgbClr val="0070C0"/>
                </a:solidFill>
              </a:rPr>
              <a:t>epinefrina</a:t>
            </a:r>
            <a:r>
              <a:rPr lang="pt-BR" sz="4800" b="1" dirty="0" smtClean="0">
                <a:solidFill>
                  <a:srgbClr val="0070C0"/>
                </a:solidFill>
              </a:rPr>
              <a:t> e </a:t>
            </a:r>
            <a:r>
              <a:rPr lang="pt-BR" sz="4800" b="1" dirty="0" err="1" smtClean="0">
                <a:solidFill>
                  <a:srgbClr val="0070C0"/>
                </a:solidFill>
              </a:rPr>
              <a:t>norepinefrina</a:t>
            </a:r>
            <a:r>
              <a:rPr lang="pt-BR" sz="4800" b="1" dirty="0" smtClean="0">
                <a:solidFill>
                  <a:srgbClr val="0070C0"/>
                </a:solidFill>
              </a:rPr>
              <a:t>)</a:t>
            </a:r>
            <a:endParaRPr lang="pt-BR" sz="4800" b="1" dirty="0">
              <a:solidFill>
                <a:srgbClr val="0070C0"/>
              </a:solidFill>
            </a:endParaRPr>
          </a:p>
        </p:txBody>
      </p:sp>
    </p:spTree>
    <p:extLst>
      <p:ext uri="{BB962C8B-B14F-4D97-AF65-F5344CB8AC3E}">
        <p14:creationId xmlns:p14="http://schemas.microsoft.com/office/powerpoint/2010/main" val="8164709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PROSTAGLANDINAS</a:t>
            </a:r>
            <a:endParaRPr lang="pt-BR" b="1" dirty="0"/>
          </a:p>
        </p:txBody>
      </p:sp>
      <p:sp>
        <p:nvSpPr>
          <p:cNvPr id="3" name="Espaço Reservado para Conteúdo 2"/>
          <p:cNvSpPr>
            <a:spLocks noGrp="1"/>
          </p:cNvSpPr>
          <p:nvPr>
            <p:ph idx="1"/>
          </p:nvPr>
        </p:nvSpPr>
        <p:spPr>
          <a:xfrm>
            <a:off x="285720" y="1600200"/>
            <a:ext cx="8572560" cy="4900634"/>
          </a:xfrm>
        </p:spPr>
        <p:txBody>
          <a:bodyPr>
            <a:normAutofit fontScale="92500" lnSpcReduction="10000"/>
          </a:bodyPr>
          <a:lstStyle/>
          <a:p>
            <a:r>
              <a:rPr lang="pt-BR" b="1" dirty="0" smtClean="0"/>
              <a:t>Pertencem ao grupo dos eicosanóides</a:t>
            </a:r>
          </a:p>
          <a:p>
            <a:r>
              <a:rPr lang="pt-BR" b="1" dirty="0" smtClean="0"/>
              <a:t>Participam de ações metabólicas, processos fisiológicos e patológicos</a:t>
            </a:r>
          </a:p>
          <a:p>
            <a:r>
              <a:rPr lang="pt-BR" b="1" dirty="0" err="1" smtClean="0"/>
              <a:t>Vasodilatação</a:t>
            </a:r>
            <a:r>
              <a:rPr lang="pt-BR" b="1" dirty="0" smtClean="0"/>
              <a:t> ou </a:t>
            </a:r>
            <a:r>
              <a:rPr lang="pt-BR" b="1" dirty="0" err="1" smtClean="0"/>
              <a:t>vasoconstrição</a:t>
            </a:r>
            <a:endParaRPr lang="pt-BR" b="1" dirty="0" smtClean="0"/>
          </a:p>
          <a:p>
            <a:r>
              <a:rPr lang="pt-BR" b="1" dirty="0" err="1" smtClean="0"/>
              <a:t>Hiperalgesia</a:t>
            </a:r>
            <a:endParaRPr lang="pt-BR" b="1" dirty="0" smtClean="0"/>
          </a:p>
          <a:p>
            <a:r>
              <a:rPr lang="pt-BR" b="1" dirty="0" smtClean="0"/>
              <a:t>Contração ou relaxamento da musculatura brônquica ou uterina</a:t>
            </a:r>
          </a:p>
          <a:p>
            <a:r>
              <a:rPr lang="pt-BR" b="1" dirty="0" smtClean="0"/>
              <a:t>Proteção da mucosa gástrica</a:t>
            </a:r>
          </a:p>
          <a:p>
            <a:r>
              <a:rPr lang="pt-BR" b="1" dirty="0" smtClean="0"/>
              <a:t>Aumento da secreção de muco e cicatrização de feridas e úlceras</a:t>
            </a:r>
            <a:endParaRPr lang="pt-B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188640"/>
            <a:ext cx="8568952" cy="1228998"/>
          </a:xfrm>
        </p:spPr>
        <p:txBody>
          <a:bodyPr>
            <a:normAutofit fontScale="90000"/>
          </a:bodyPr>
          <a:lstStyle/>
          <a:p>
            <a:r>
              <a:rPr lang="pt-BR" sz="4000" b="1" dirty="0" smtClean="0">
                <a:solidFill>
                  <a:srgbClr val="0070C0"/>
                </a:solidFill>
              </a:rPr>
              <a:t>HORMÔNIOS PROTÉICOS E POLIPEPTÍDICOS </a:t>
            </a:r>
            <a:endParaRPr lang="pt-BR" sz="4000" dirty="0">
              <a:solidFill>
                <a:srgbClr val="0070C0"/>
              </a:solidFill>
            </a:endParaRPr>
          </a:p>
        </p:txBody>
      </p:sp>
      <p:sp>
        <p:nvSpPr>
          <p:cNvPr id="3" name="Espaço Reservado para Conteúdo 2"/>
          <p:cNvSpPr>
            <a:spLocks noGrp="1"/>
          </p:cNvSpPr>
          <p:nvPr>
            <p:ph idx="1"/>
          </p:nvPr>
        </p:nvSpPr>
        <p:spPr/>
        <p:txBody>
          <a:bodyPr>
            <a:normAutofit/>
          </a:bodyPr>
          <a:lstStyle/>
          <a:p>
            <a:r>
              <a:rPr lang="pt-BR" sz="4400" b="1" dirty="0" smtClean="0"/>
              <a:t>maior</a:t>
            </a:r>
            <a:r>
              <a:rPr lang="pt-BR" sz="4400" b="1" dirty="0"/>
              <a:t>i</a:t>
            </a:r>
            <a:r>
              <a:rPr lang="pt-BR" sz="4400" b="1" dirty="0" smtClean="0"/>
              <a:t>a dos hormônios do corpo</a:t>
            </a:r>
          </a:p>
          <a:p>
            <a:r>
              <a:rPr lang="pt-BR" sz="4400" b="1" dirty="0"/>
              <a:t>a</a:t>
            </a:r>
            <a:r>
              <a:rPr lang="pt-BR" sz="4400" b="1" dirty="0" smtClean="0"/>
              <a:t>rmazenados em vesículas secretoras até que sejam liberados</a:t>
            </a:r>
          </a:p>
          <a:p>
            <a:r>
              <a:rPr lang="pt-BR" sz="4400" b="1" dirty="0">
                <a:solidFill>
                  <a:srgbClr val="0070C0"/>
                </a:solidFill>
              </a:rPr>
              <a:t>h</a:t>
            </a:r>
            <a:r>
              <a:rPr lang="pt-BR" sz="4400" b="1" dirty="0" smtClean="0">
                <a:solidFill>
                  <a:srgbClr val="0070C0"/>
                </a:solidFill>
              </a:rPr>
              <a:t>idrofílicos</a:t>
            </a:r>
            <a:r>
              <a:rPr lang="pt-BR" sz="4400" b="1" dirty="0"/>
              <a:t>,</a:t>
            </a:r>
            <a:r>
              <a:rPr lang="pt-BR" sz="4400" b="1" dirty="0" smtClean="0"/>
              <a:t> são carreados, em solução, no plasma.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b="1" dirty="0" smtClean="0">
                <a:solidFill>
                  <a:srgbClr val="FF0000"/>
                </a:solidFill>
              </a:rPr>
              <a:t>HORMÔNIOS ESTERÓIDES </a:t>
            </a:r>
            <a:endParaRPr lang="pt-BR" dirty="0">
              <a:solidFill>
                <a:srgbClr val="FF0000"/>
              </a:solidFill>
            </a:endParaRPr>
          </a:p>
        </p:txBody>
      </p:sp>
      <p:sp>
        <p:nvSpPr>
          <p:cNvPr id="3" name="Espaço Reservado para Conteúdo 2"/>
          <p:cNvSpPr>
            <a:spLocks noGrp="1"/>
          </p:cNvSpPr>
          <p:nvPr>
            <p:ph idx="1"/>
          </p:nvPr>
        </p:nvSpPr>
        <p:spPr/>
        <p:txBody>
          <a:bodyPr>
            <a:normAutofit lnSpcReduction="10000"/>
          </a:bodyPr>
          <a:lstStyle/>
          <a:p>
            <a:r>
              <a:rPr lang="pt-BR" sz="4400" b="1" dirty="0" smtClean="0"/>
              <a:t>Sintetizados a partir do colesterol e não são armazenados</a:t>
            </a:r>
          </a:p>
          <a:p>
            <a:r>
              <a:rPr lang="pt-BR" sz="4400" b="1" dirty="0" smtClean="0">
                <a:solidFill>
                  <a:srgbClr val="0070C0"/>
                </a:solidFill>
              </a:rPr>
              <a:t>Hidrofóbicos</a:t>
            </a:r>
            <a:r>
              <a:rPr lang="pt-BR" sz="4400" b="1" dirty="0"/>
              <a:t>,</a:t>
            </a:r>
            <a:r>
              <a:rPr lang="pt-BR" sz="4400" b="1" dirty="0" smtClean="0"/>
              <a:t> lipossolúveis, são carreados ligados a proteínas plasmáticas específicas de ligação.</a:t>
            </a:r>
            <a:endParaRPr lang="pt-BR" sz="4400" dirty="0"/>
          </a:p>
        </p:txBody>
      </p:sp>
    </p:spTree>
    <p:extLst>
      <p:ext uri="{BB962C8B-B14F-4D97-AF65-F5344CB8AC3E}">
        <p14:creationId xmlns:p14="http://schemas.microsoft.com/office/powerpoint/2010/main" val="1921169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pt-BR" sz="4900" b="1" dirty="0" smtClean="0">
                <a:solidFill>
                  <a:srgbClr val="00B050"/>
                </a:solidFill>
              </a:rPr>
              <a:t>MECANISMOS DA AÇÃO HORMONAL</a:t>
            </a:r>
            <a:r>
              <a:rPr lang="pt-BR" b="1" dirty="0" smtClean="0"/>
              <a:t/>
            </a:r>
            <a:br>
              <a:rPr lang="pt-BR" b="1" dirty="0" smtClean="0"/>
            </a:br>
            <a:endParaRPr lang="pt-BR" dirty="0"/>
          </a:p>
        </p:txBody>
      </p:sp>
      <p:sp>
        <p:nvSpPr>
          <p:cNvPr id="3" name="Espaço Reservado para Conteúdo 2"/>
          <p:cNvSpPr>
            <a:spLocks noGrp="1"/>
          </p:cNvSpPr>
          <p:nvPr>
            <p:ph idx="1"/>
          </p:nvPr>
        </p:nvSpPr>
        <p:spPr>
          <a:xfrm>
            <a:off x="214282" y="1285860"/>
            <a:ext cx="8643998" cy="4840303"/>
          </a:xfrm>
        </p:spPr>
        <p:txBody>
          <a:bodyPr>
            <a:noAutofit/>
          </a:bodyPr>
          <a:lstStyle/>
          <a:p>
            <a:r>
              <a:rPr lang="pt-BR" sz="4400" dirty="0" smtClean="0"/>
              <a:t>Os hormônios são liberados em função da necessidade do corpo </a:t>
            </a:r>
          </a:p>
          <a:p>
            <a:r>
              <a:rPr lang="pt-BR" sz="4400" dirty="0" smtClean="0"/>
              <a:t>informações de sistemas sensitivos e sinalizadores permitem regular a quantidade e a duração da liberação do hormônio</a:t>
            </a:r>
            <a:endParaRPr lang="pt-BR" sz="4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28604"/>
            <a:ext cx="9144000" cy="714380"/>
          </a:xfrm>
        </p:spPr>
        <p:txBody>
          <a:bodyPr>
            <a:normAutofit fontScale="90000"/>
          </a:bodyPr>
          <a:lstStyle/>
          <a:p>
            <a:r>
              <a:rPr lang="pt-BR" sz="4900" b="1" dirty="0" smtClean="0">
                <a:solidFill>
                  <a:srgbClr val="00B050"/>
                </a:solidFill>
              </a:rPr>
              <a:t>MECANISMOS DA AÇÃO HORMONAL</a:t>
            </a:r>
            <a:r>
              <a:rPr lang="pt-BR" b="1" dirty="0" smtClean="0"/>
              <a:t/>
            </a:r>
            <a:br>
              <a:rPr lang="pt-BR" b="1" dirty="0" smtClean="0"/>
            </a:br>
            <a:endParaRPr lang="pt-BR" dirty="0"/>
          </a:p>
        </p:txBody>
      </p:sp>
      <p:sp>
        <p:nvSpPr>
          <p:cNvPr id="3" name="Espaço Reservado para Conteúdo 2"/>
          <p:cNvSpPr>
            <a:spLocks noGrp="1"/>
          </p:cNvSpPr>
          <p:nvPr>
            <p:ph idx="1"/>
          </p:nvPr>
        </p:nvSpPr>
        <p:spPr>
          <a:xfrm>
            <a:off x="0" y="1142984"/>
            <a:ext cx="9144000" cy="5715016"/>
          </a:xfrm>
        </p:spPr>
        <p:txBody>
          <a:bodyPr>
            <a:normAutofit/>
          </a:bodyPr>
          <a:lstStyle/>
          <a:p>
            <a:r>
              <a:rPr lang="pt-BR" b="1" dirty="0" smtClean="0"/>
              <a:t> </a:t>
            </a:r>
            <a:r>
              <a:rPr lang="pt-BR" sz="4000" dirty="0" smtClean="0"/>
              <a:t>Os sistemas de retroalimentação regulam as glândulas endócrinas na manutenção da produção normal de hormônios</a:t>
            </a:r>
          </a:p>
          <a:p>
            <a:r>
              <a:rPr lang="pt-BR" sz="4000" dirty="0" smtClean="0"/>
              <a:t>cada um dos diferentes hormônios tem suas próprias características para início e duração da ação — cada um é moldado para realizar sua função de controle específica</a:t>
            </a:r>
          </a:p>
          <a:p>
            <a:pPr>
              <a:buNone/>
            </a:pPr>
            <a:endParaRPr lang="pt-B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pt-BR" sz="4000" b="1" dirty="0" smtClean="0">
                <a:solidFill>
                  <a:srgbClr val="0070C0"/>
                </a:solidFill>
              </a:rPr>
              <a:t>RECEPTORES HORMONAIS E SUA ATIVAÇÃO</a:t>
            </a:r>
            <a:r>
              <a:rPr lang="pt-BR" dirty="0" smtClean="0"/>
              <a:t/>
            </a:r>
            <a:br>
              <a:rPr lang="pt-BR" dirty="0" smtClean="0"/>
            </a:br>
            <a:endParaRPr lang="pt-BR" dirty="0"/>
          </a:p>
        </p:txBody>
      </p:sp>
      <p:sp>
        <p:nvSpPr>
          <p:cNvPr id="3" name="Espaço Reservado para Conteúdo 2"/>
          <p:cNvSpPr>
            <a:spLocks noGrp="1"/>
          </p:cNvSpPr>
          <p:nvPr>
            <p:ph idx="1"/>
          </p:nvPr>
        </p:nvSpPr>
        <p:spPr>
          <a:xfrm>
            <a:off x="0" y="1071546"/>
            <a:ext cx="8858280" cy="5429288"/>
          </a:xfrm>
        </p:spPr>
        <p:txBody>
          <a:bodyPr>
            <a:normAutofit fontScale="85000" lnSpcReduction="20000"/>
          </a:bodyPr>
          <a:lstStyle/>
          <a:p>
            <a:r>
              <a:rPr lang="pt-BR" sz="3800" dirty="0" smtClean="0"/>
              <a:t>Receptores em células-alvo (na membrana, no citoplasma ou no núcleo)</a:t>
            </a:r>
          </a:p>
          <a:p>
            <a:r>
              <a:rPr lang="pt-BR" sz="3800" dirty="0" smtClean="0"/>
              <a:t>Início de uma cascata de reações na célula, com cada etapa tornando-se mais poderosamente ativada </a:t>
            </a:r>
          </a:p>
          <a:p>
            <a:r>
              <a:rPr lang="pt-BR" sz="3800" dirty="0" smtClean="0"/>
              <a:t>Alteração na taxa funcional das células-alvo se os hormônios forem lipossolúveis ou hidrossolúveis e de como eles interagem com os receptores das células-alvo</a:t>
            </a:r>
          </a:p>
          <a:p>
            <a:r>
              <a:rPr lang="pt-BR" sz="3800" dirty="0" smtClean="0"/>
              <a:t>Após realizar sua função, é degradado pela célula-alvo e eliminado do corpo pelo fígado ou pelos rins</a:t>
            </a:r>
          </a:p>
          <a:p>
            <a:endParaRPr lang="pt-B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p:cNvSpPr txBox="1">
            <a:spLocks noChangeArrowheads="1"/>
          </p:cNvSpPr>
          <p:nvPr/>
        </p:nvSpPr>
        <p:spPr bwMode="auto">
          <a:xfrm>
            <a:off x="228600" y="152400"/>
            <a:ext cx="8208963" cy="519113"/>
          </a:xfrm>
          <a:prstGeom prst="rect">
            <a:avLst/>
          </a:prstGeom>
          <a:noFill/>
          <a:ln w="9525">
            <a:noFill/>
            <a:miter lim="800000"/>
            <a:headEnd/>
            <a:tailEnd/>
          </a:ln>
        </p:spPr>
        <p:txBody>
          <a:bodyPr>
            <a:spAutoFit/>
          </a:bodyPr>
          <a:lstStyle/>
          <a:p>
            <a:pPr algn="ctr"/>
            <a:r>
              <a:rPr lang="pt-BR" sz="2800" b="1">
                <a:solidFill>
                  <a:schemeClr val="bg1"/>
                </a:solidFill>
              </a:rPr>
              <a:t>CONTROLE DO CORPO </a:t>
            </a:r>
          </a:p>
        </p:txBody>
      </p:sp>
      <p:pic>
        <p:nvPicPr>
          <p:cNvPr id="143363" name="Picture 1027" descr="Glandulas endocrinas"/>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072198" y="285728"/>
            <a:ext cx="1898650" cy="3214710"/>
          </a:xfrm>
          <a:prstGeom prst="rect">
            <a:avLst/>
          </a:prstGeom>
          <a:noFill/>
          <a:ln w="9525">
            <a:noFill/>
            <a:miter lim="800000"/>
            <a:headEnd/>
            <a:tailEnd/>
          </a:ln>
        </p:spPr>
      </p:pic>
      <p:pic>
        <p:nvPicPr>
          <p:cNvPr id="143364" name="Picture 1028" descr="Sistema Nervoso"/>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57224" y="357167"/>
            <a:ext cx="1709737" cy="3214709"/>
          </a:xfrm>
          <a:prstGeom prst="rect">
            <a:avLst/>
          </a:prstGeom>
          <a:noFill/>
          <a:ln w="9525">
            <a:noFill/>
            <a:miter lim="800000"/>
            <a:headEnd/>
            <a:tailEnd/>
          </a:ln>
        </p:spPr>
      </p:pic>
      <p:sp>
        <p:nvSpPr>
          <p:cNvPr id="143365" name="Text Box 1029"/>
          <p:cNvSpPr txBox="1">
            <a:spLocks noChangeArrowheads="1"/>
          </p:cNvSpPr>
          <p:nvPr/>
        </p:nvSpPr>
        <p:spPr bwMode="auto">
          <a:xfrm>
            <a:off x="428597" y="1"/>
            <a:ext cx="3357585" cy="461665"/>
          </a:xfrm>
          <a:prstGeom prst="rect">
            <a:avLst/>
          </a:prstGeom>
          <a:noFill/>
          <a:ln w="9525">
            <a:noFill/>
            <a:miter lim="800000"/>
            <a:headEnd/>
            <a:tailEnd/>
          </a:ln>
        </p:spPr>
        <p:txBody>
          <a:bodyPr wrap="square">
            <a:spAutoFit/>
          </a:bodyPr>
          <a:lstStyle/>
          <a:p>
            <a:pPr algn="ctr"/>
            <a:r>
              <a:rPr lang="pt-BR" sz="2400" b="1" dirty="0">
                <a:solidFill>
                  <a:srgbClr val="008000"/>
                </a:solidFill>
              </a:rPr>
              <a:t>SISTEMA NERVOSO</a:t>
            </a:r>
          </a:p>
        </p:txBody>
      </p:sp>
      <p:sp>
        <p:nvSpPr>
          <p:cNvPr id="143366" name="Text Box 1030"/>
          <p:cNvSpPr txBox="1">
            <a:spLocks noChangeArrowheads="1"/>
          </p:cNvSpPr>
          <p:nvPr/>
        </p:nvSpPr>
        <p:spPr bwMode="auto">
          <a:xfrm>
            <a:off x="5357818" y="1"/>
            <a:ext cx="3286148" cy="461665"/>
          </a:xfrm>
          <a:prstGeom prst="rect">
            <a:avLst/>
          </a:prstGeom>
          <a:noFill/>
          <a:ln w="9525">
            <a:noFill/>
            <a:miter lim="800000"/>
            <a:headEnd/>
            <a:tailEnd/>
          </a:ln>
        </p:spPr>
        <p:txBody>
          <a:bodyPr wrap="square">
            <a:spAutoFit/>
          </a:bodyPr>
          <a:lstStyle/>
          <a:p>
            <a:pPr algn="ctr"/>
            <a:r>
              <a:rPr lang="pt-BR" sz="2400" b="1" dirty="0">
                <a:solidFill>
                  <a:srgbClr val="003399"/>
                </a:solidFill>
              </a:rPr>
              <a:t>SISTEMA ENDÓCRINO</a:t>
            </a:r>
          </a:p>
        </p:txBody>
      </p:sp>
      <p:sp>
        <p:nvSpPr>
          <p:cNvPr id="143367" name="Text Box 1031"/>
          <p:cNvSpPr txBox="1">
            <a:spLocks noChangeArrowheads="1"/>
          </p:cNvSpPr>
          <p:nvPr/>
        </p:nvSpPr>
        <p:spPr bwMode="auto">
          <a:xfrm>
            <a:off x="0" y="3786190"/>
            <a:ext cx="4071934" cy="2923877"/>
          </a:xfrm>
          <a:prstGeom prst="rect">
            <a:avLst/>
          </a:prstGeom>
          <a:noFill/>
          <a:ln w="9525">
            <a:noFill/>
            <a:miter lim="800000"/>
            <a:headEnd/>
            <a:tailEnd/>
          </a:ln>
        </p:spPr>
        <p:txBody>
          <a:bodyPr wrap="square">
            <a:spAutoFit/>
          </a:bodyPr>
          <a:lstStyle/>
          <a:p>
            <a:pPr algn="ctr"/>
            <a:r>
              <a:rPr lang="pt-BR" sz="2400" b="1" dirty="0">
                <a:solidFill>
                  <a:srgbClr val="008000"/>
                </a:solidFill>
                <a:latin typeface="Arial" pitchFamily="34" charset="0"/>
                <a:cs typeface="Arial" pitchFamily="34" charset="0"/>
              </a:rPr>
              <a:t>Ação rápida e fugaz</a:t>
            </a:r>
          </a:p>
          <a:p>
            <a:pPr algn="ctr"/>
            <a:r>
              <a:rPr lang="pt-BR" sz="2400" dirty="0" smtClean="0">
                <a:latin typeface="Arial" pitchFamily="34" charset="0"/>
                <a:cs typeface="Arial" pitchFamily="34" charset="0"/>
              </a:rPr>
              <a:t>Os impulsos percorrem as fibras nervosas com grande velocidade</a:t>
            </a:r>
          </a:p>
          <a:p>
            <a:pPr algn="ctr"/>
            <a:r>
              <a:rPr lang="pt-BR" sz="2400" dirty="0" smtClean="0">
                <a:latin typeface="Arial" pitchFamily="34" charset="0"/>
                <a:cs typeface="Arial" pitchFamily="34" charset="0"/>
              </a:rPr>
              <a:t>Cessando o estímulo, cessa a resposta</a:t>
            </a:r>
          </a:p>
          <a:p>
            <a:pPr algn="ctr"/>
            <a:r>
              <a:rPr lang="pt-BR" sz="2400" dirty="0" smtClean="0">
                <a:latin typeface="Arial" pitchFamily="34" charset="0"/>
                <a:cs typeface="Arial" pitchFamily="34" charset="0"/>
              </a:rPr>
              <a:t> </a:t>
            </a:r>
            <a:r>
              <a:rPr lang="pt-BR" sz="2400" b="1" dirty="0" smtClean="0">
                <a:solidFill>
                  <a:srgbClr val="008000"/>
                </a:solidFill>
                <a:latin typeface="Arial" pitchFamily="34" charset="0"/>
                <a:cs typeface="Arial" pitchFamily="34" charset="0"/>
              </a:rPr>
              <a:t>Efeito localizado</a:t>
            </a:r>
          </a:p>
          <a:p>
            <a:pPr algn="ctr"/>
            <a:endParaRPr lang="pt-BR" sz="1600" b="1" dirty="0">
              <a:solidFill>
                <a:srgbClr val="008000"/>
              </a:solidFill>
            </a:endParaRPr>
          </a:p>
        </p:txBody>
      </p:sp>
      <p:sp>
        <p:nvSpPr>
          <p:cNvPr id="143368" name="Text Box 1032"/>
          <p:cNvSpPr txBox="1">
            <a:spLocks noChangeArrowheads="1"/>
          </p:cNvSpPr>
          <p:nvPr/>
        </p:nvSpPr>
        <p:spPr bwMode="auto">
          <a:xfrm>
            <a:off x="4286248" y="3571876"/>
            <a:ext cx="4857752" cy="3416320"/>
          </a:xfrm>
          <a:prstGeom prst="rect">
            <a:avLst/>
          </a:prstGeom>
          <a:noFill/>
          <a:ln w="9525">
            <a:noFill/>
            <a:miter lim="800000"/>
            <a:headEnd/>
            <a:tailEnd/>
          </a:ln>
        </p:spPr>
        <p:txBody>
          <a:bodyPr wrap="square">
            <a:spAutoFit/>
          </a:bodyPr>
          <a:lstStyle/>
          <a:p>
            <a:pPr algn="just"/>
            <a:r>
              <a:rPr lang="pt-BR" sz="2400" b="1" dirty="0">
                <a:solidFill>
                  <a:srgbClr val="003399"/>
                </a:solidFill>
                <a:latin typeface="Arial" pitchFamily="34" charset="0"/>
                <a:cs typeface="Arial" pitchFamily="34" charset="0"/>
              </a:rPr>
              <a:t>Ação lenta </a:t>
            </a:r>
            <a:r>
              <a:rPr lang="pt-BR" sz="2400" b="1" dirty="0" smtClean="0">
                <a:solidFill>
                  <a:srgbClr val="003399"/>
                </a:solidFill>
                <a:latin typeface="Arial" pitchFamily="34" charset="0"/>
                <a:cs typeface="Arial" pitchFamily="34" charset="0"/>
              </a:rPr>
              <a:t>e duradoura, a </a:t>
            </a:r>
            <a:r>
              <a:rPr lang="pt-BR" sz="2400" b="1" dirty="0">
                <a:solidFill>
                  <a:srgbClr val="003399"/>
                </a:solidFill>
                <a:latin typeface="Arial" pitchFamily="34" charset="0"/>
                <a:cs typeface="Arial" pitchFamily="34" charset="0"/>
              </a:rPr>
              <a:t>médio e longo </a:t>
            </a:r>
            <a:r>
              <a:rPr lang="pt-BR" sz="2400" b="1" dirty="0" smtClean="0">
                <a:solidFill>
                  <a:srgbClr val="003399"/>
                </a:solidFill>
                <a:latin typeface="Arial" pitchFamily="34" charset="0"/>
                <a:cs typeface="Arial" pitchFamily="34" charset="0"/>
              </a:rPr>
              <a:t>prazo</a:t>
            </a:r>
          </a:p>
          <a:p>
            <a:pPr algn="just"/>
            <a:r>
              <a:rPr lang="pt-BR" sz="2400" dirty="0" smtClean="0">
                <a:latin typeface="Arial" pitchFamily="34" charset="0"/>
                <a:cs typeface="Arial" pitchFamily="34" charset="0"/>
              </a:rPr>
              <a:t>Os hormônios são transportados com a velocidade do fluxo sanguíneo </a:t>
            </a:r>
          </a:p>
          <a:p>
            <a:pPr algn="just"/>
            <a:r>
              <a:rPr lang="pt-BR" sz="2400" dirty="0" smtClean="0">
                <a:latin typeface="Arial" pitchFamily="34" charset="0"/>
                <a:cs typeface="Arial" pitchFamily="34" charset="0"/>
              </a:rPr>
              <a:t>Cessando o estímulo, a resposta perdura até a decomposição do hormônio.</a:t>
            </a:r>
            <a:endParaRPr lang="pt-BR" sz="2400" b="1" dirty="0">
              <a:solidFill>
                <a:srgbClr val="003399"/>
              </a:solidFill>
              <a:latin typeface="Arial" pitchFamily="34" charset="0"/>
              <a:cs typeface="Arial" pitchFamily="34" charset="0"/>
            </a:endParaRPr>
          </a:p>
          <a:p>
            <a:pPr algn="just"/>
            <a:r>
              <a:rPr lang="pt-BR" sz="2400" b="1" dirty="0">
                <a:solidFill>
                  <a:srgbClr val="003399"/>
                </a:solidFill>
                <a:latin typeface="Arial" pitchFamily="34" charset="0"/>
                <a:cs typeface="Arial" pitchFamily="34" charset="0"/>
              </a:rPr>
              <a:t>Efeito amplo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336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4336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143363"/>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433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433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43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autoUpdateAnimBg="0"/>
      <p:bldP spid="143366" grpId="0" autoUpdateAnimBg="0"/>
      <p:bldP spid="143367" grpId="0" autoUpdateAnimBg="0"/>
      <p:bldP spid="14336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pt-BR" b="1" dirty="0" smtClean="0"/>
              <a:t>MECANISMOS DE AÇÃO HORMONAL</a:t>
            </a:r>
            <a:br>
              <a:rPr lang="pt-BR" b="1" dirty="0" smtClean="0"/>
            </a:br>
            <a:r>
              <a:rPr lang="pt-BR" b="1" dirty="0" smtClean="0"/>
              <a:t>Hormônios protéicos e hormônios esteróides</a:t>
            </a:r>
            <a:endParaRPr lang="pt-BR" dirty="0"/>
          </a:p>
        </p:txBody>
      </p:sp>
      <p:pic>
        <p:nvPicPr>
          <p:cNvPr id="6" name="Picture 2" descr="http://www.uff.br/WebQuest/imagens/comu1.jpg"/>
          <p:cNvPicPr>
            <a:picLocks noGrp="1" noChangeAspect="1" noChangeArrowheads="1"/>
          </p:cNvPicPr>
          <p:nvPr>
            <p:ph idx="1"/>
          </p:nvPr>
        </p:nvPicPr>
        <p:blipFill>
          <a:blip r:embed="rId2"/>
          <a:srcRect/>
          <a:stretch>
            <a:fillRect/>
          </a:stretch>
        </p:blipFill>
        <p:spPr bwMode="auto">
          <a:xfrm>
            <a:off x="0" y="1857364"/>
            <a:ext cx="9144000" cy="500063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2452688" y="928688"/>
            <a:ext cx="4470400" cy="5500687"/>
          </a:xfrm>
          <a:prstGeom prst="rect">
            <a:avLst/>
          </a:prstGeom>
          <a:noFill/>
          <a:ln w="9525">
            <a:noFill/>
            <a:miter lim="800000"/>
            <a:headEnd/>
            <a:tailEnd/>
          </a:ln>
        </p:spPr>
      </p:pic>
      <p:sp>
        <p:nvSpPr>
          <p:cNvPr id="22531" name="CaixaDeTexto 2"/>
          <p:cNvSpPr txBox="1">
            <a:spLocks noChangeArrowheads="1"/>
          </p:cNvSpPr>
          <p:nvPr/>
        </p:nvSpPr>
        <p:spPr bwMode="auto">
          <a:xfrm>
            <a:off x="3143250" y="357188"/>
            <a:ext cx="3159125" cy="369887"/>
          </a:xfrm>
          <a:prstGeom prst="rect">
            <a:avLst/>
          </a:prstGeom>
          <a:noFill/>
          <a:ln w="9525">
            <a:noFill/>
            <a:miter lim="800000"/>
            <a:headEnd/>
            <a:tailEnd/>
          </a:ln>
        </p:spPr>
        <p:txBody>
          <a:bodyPr wrap="none">
            <a:spAutoFit/>
          </a:bodyPr>
          <a:lstStyle/>
          <a:p>
            <a:r>
              <a:rPr lang="pt-BR"/>
              <a:t>SINALIZAÇÃO ENDÓCRINA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3999"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786314" y="785794"/>
            <a:ext cx="4357686" cy="2214578"/>
          </a:xfrm>
        </p:spPr>
        <p:txBody>
          <a:bodyPr>
            <a:normAutofit fontScale="90000"/>
          </a:bodyPr>
          <a:lstStyle/>
          <a:p>
            <a:r>
              <a:rPr lang="pt-BR" b="1" dirty="0" smtClean="0">
                <a:solidFill>
                  <a:srgbClr val="000066"/>
                </a:solidFill>
                <a:cs typeface="Arial" pitchFamily="34" charset="0"/>
              </a:rPr>
              <a:t>MECANISMOS DE AÇÃO HORMONAL: </a:t>
            </a:r>
            <a:br>
              <a:rPr lang="pt-BR" b="1" dirty="0" smtClean="0">
                <a:solidFill>
                  <a:srgbClr val="000066"/>
                </a:solidFill>
                <a:cs typeface="Arial" pitchFamily="34" charset="0"/>
              </a:rPr>
            </a:br>
            <a:r>
              <a:rPr lang="pt-BR" b="1" dirty="0" smtClean="0">
                <a:solidFill>
                  <a:srgbClr val="000066"/>
                </a:solidFill>
                <a:cs typeface="Arial" pitchFamily="34" charset="0"/>
              </a:rPr>
              <a:t>exemplos de retroalimentação </a:t>
            </a:r>
            <a:br>
              <a:rPr lang="pt-BR" b="1" dirty="0" smtClean="0">
                <a:solidFill>
                  <a:srgbClr val="000066"/>
                </a:solidFill>
                <a:cs typeface="Arial" pitchFamily="34" charset="0"/>
              </a:rPr>
            </a:br>
            <a:r>
              <a:rPr lang="pt-BR" b="1" dirty="0" smtClean="0">
                <a:solidFill>
                  <a:srgbClr val="000066"/>
                </a:solidFill>
                <a:cs typeface="Arial" pitchFamily="34" charset="0"/>
              </a:rPr>
              <a:t>negativa</a:t>
            </a:r>
            <a:br>
              <a:rPr lang="pt-BR" b="1" dirty="0" smtClean="0">
                <a:solidFill>
                  <a:srgbClr val="000066"/>
                </a:solidFill>
                <a:cs typeface="Arial" pitchFamily="34" charset="0"/>
              </a:rPr>
            </a:br>
            <a:endParaRPr lang="pt-BR" dirty="0"/>
          </a:p>
        </p:txBody>
      </p:sp>
      <p:sp>
        <p:nvSpPr>
          <p:cNvPr id="3" name="Subtítulo 2"/>
          <p:cNvSpPr>
            <a:spLocks noGrp="1"/>
          </p:cNvSpPr>
          <p:nvPr>
            <p:ph type="subTitle" idx="1"/>
          </p:nvPr>
        </p:nvSpPr>
        <p:spPr/>
        <p:txBody>
          <a:bodyPr/>
          <a:lstStyle/>
          <a:p>
            <a:endParaRPr lang="pt-BR" dirty="0"/>
          </a:p>
        </p:txBody>
      </p:sp>
      <p:pic>
        <p:nvPicPr>
          <p:cNvPr id="4" name="Picture 6"/>
          <p:cNvPicPr>
            <a:picLocks noChangeAspect="1" noChangeArrowheads="1"/>
          </p:cNvPicPr>
          <p:nvPr/>
        </p:nvPicPr>
        <p:blipFill>
          <a:blip r:embed="rId2"/>
          <a:srcRect/>
          <a:stretch>
            <a:fillRect/>
          </a:stretch>
        </p:blipFill>
        <p:spPr bwMode="auto">
          <a:xfrm>
            <a:off x="0" y="0"/>
            <a:ext cx="4929190" cy="7786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489" y="0"/>
            <a:ext cx="11521281" cy="1077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785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696" y="-315416"/>
            <a:ext cx="11665295" cy="921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061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12" y="0"/>
            <a:ext cx="11881319" cy="753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297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768" y="-4131840"/>
            <a:ext cx="12457383" cy="1098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497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smtClean="0">
                <a:solidFill>
                  <a:srgbClr val="FF0000"/>
                </a:solidFill>
              </a:rPr>
              <a:t>HIPÓFISE (Pituitária)</a:t>
            </a:r>
            <a:r>
              <a:rPr lang="pt-BR" b="1" dirty="0" smtClean="0"/>
              <a:t/>
            </a:r>
            <a:br>
              <a:rPr lang="pt-BR" b="1" dirty="0" smtClean="0"/>
            </a:br>
            <a:endParaRPr lang="pt-BR" dirty="0"/>
          </a:p>
        </p:txBody>
      </p:sp>
      <p:sp>
        <p:nvSpPr>
          <p:cNvPr id="3" name="Espaço Reservado para Conteúdo 2"/>
          <p:cNvSpPr>
            <a:spLocks noGrp="1"/>
          </p:cNvSpPr>
          <p:nvPr>
            <p:ph idx="1"/>
          </p:nvPr>
        </p:nvSpPr>
        <p:spPr>
          <a:xfrm>
            <a:off x="285720" y="1000108"/>
            <a:ext cx="8572560" cy="5500726"/>
          </a:xfrm>
        </p:spPr>
        <p:txBody>
          <a:bodyPr>
            <a:normAutofit/>
          </a:bodyPr>
          <a:lstStyle/>
          <a:p>
            <a:r>
              <a:rPr lang="pt-BR" sz="4000" dirty="0" smtClean="0"/>
              <a:t>tamanho de um grão de ervilha</a:t>
            </a:r>
          </a:p>
          <a:p>
            <a:r>
              <a:rPr lang="pt-BR" sz="4000" dirty="0" smtClean="0"/>
              <a:t>localizada </a:t>
            </a:r>
            <a:r>
              <a:rPr lang="pt-BR" sz="4000" b="1" dirty="0" smtClean="0"/>
              <a:t>na fossa pituitária, logo abaixo da base do cérebro</a:t>
            </a:r>
          </a:p>
          <a:p>
            <a:r>
              <a:rPr lang="pt-BR" sz="4000" b="1" dirty="0" smtClean="0"/>
              <a:t>Fixada ao hipotálamo pelo infundíbulo</a:t>
            </a:r>
          </a:p>
          <a:p>
            <a:r>
              <a:rPr lang="pt-BR" sz="4000" b="1" dirty="0" smtClean="0"/>
              <a:t>Dividida em POSTERIOR OU NEUROHIPÓFISE e ANTERIOR OU ADENOHIPÓFISE</a:t>
            </a:r>
            <a:endParaRPr lang="pt-BR" sz="4000" dirty="0" smtClean="0"/>
          </a:p>
          <a:p>
            <a:endParaRPr lang="pt-B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foescola.com/wp-content/uploads/2009/12/anatomia-hipofise.jpg"/>
          <p:cNvPicPr>
            <a:picLocks noChangeAspect="1" noChangeArrowheads="1"/>
          </p:cNvPicPr>
          <p:nvPr/>
        </p:nvPicPr>
        <p:blipFill>
          <a:blip r:embed="rId2"/>
          <a:srcRect/>
          <a:stretch>
            <a:fillRect/>
          </a:stretch>
        </p:blipFill>
        <p:spPr bwMode="auto">
          <a:xfrm>
            <a:off x="0" y="1"/>
            <a:ext cx="9144000" cy="685799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285861"/>
            <a:ext cx="7772400" cy="1500198"/>
          </a:xfrm>
        </p:spPr>
        <p:txBody>
          <a:bodyPr>
            <a:normAutofit/>
          </a:bodyPr>
          <a:lstStyle/>
          <a:p>
            <a:r>
              <a:rPr lang="pt-BR" sz="6000" b="1" dirty="0" smtClean="0">
                <a:solidFill>
                  <a:srgbClr val="FF0000"/>
                </a:solidFill>
              </a:rPr>
              <a:t>SISTEMA ENDÓCRINO</a:t>
            </a:r>
            <a:endParaRPr lang="pt-BR" sz="6000" b="1" dirty="0">
              <a:solidFill>
                <a:srgbClr val="FF0000"/>
              </a:solidFill>
            </a:endParaRPr>
          </a:p>
        </p:txBody>
      </p:sp>
      <p:sp>
        <p:nvSpPr>
          <p:cNvPr id="3" name="Subtítulo 2"/>
          <p:cNvSpPr>
            <a:spLocks noGrp="1"/>
          </p:cNvSpPr>
          <p:nvPr>
            <p:ph type="subTitle" idx="1"/>
          </p:nvPr>
        </p:nvSpPr>
        <p:spPr>
          <a:xfrm>
            <a:off x="714348" y="3143248"/>
            <a:ext cx="7858180" cy="3214710"/>
          </a:xfrm>
        </p:spPr>
        <p:txBody>
          <a:bodyPr>
            <a:normAutofit/>
          </a:bodyPr>
          <a:lstStyle/>
          <a:p>
            <a:r>
              <a:rPr lang="pt-BR" sz="4400" dirty="0" smtClean="0">
                <a:solidFill>
                  <a:schemeClr val="tx1"/>
                </a:solidFill>
              </a:rPr>
              <a:t>altera as atividades metabólicas, regula o crescimento e o desenvolvimento e guia os processos reprodutivos</a:t>
            </a:r>
          </a:p>
          <a:p>
            <a:endParaRPr lang="pt-B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000108"/>
          </a:xfrm>
        </p:spPr>
        <p:txBody>
          <a:bodyPr>
            <a:normAutofit/>
          </a:bodyPr>
          <a:lstStyle/>
          <a:p>
            <a:r>
              <a:rPr lang="pt-BR" dirty="0" smtClean="0"/>
              <a:t>HIPÓFISE</a:t>
            </a:r>
            <a:endParaRPr lang="pt-BR" dirty="0"/>
          </a:p>
        </p:txBody>
      </p:sp>
      <p:pic>
        <p:nvPicPr>
          <p:cNvPr id="4098" name="Picture 2"/>
          <p:cNvPicPr>
            <a:picLocks noGrp="1" noChangeAspect="1" noChangeArrowheads="1"/>
          </p:cNvPicPr>
          <p:nvPr>
            <p:ph idx="1"/>
          </p:nvPr>
        </p:nvPicPr>
        <p:blipFill>
          <a:blip r:embed="rId2"/>
          <a:srcRect/>
          <a:stretch>
            <a:fillRect/>
          </a:stretch>
        </p:blipFill>
        <p:spPr bwMode="auto">
          <a:xfrm>
            <a:off x="1714480" y="785794"/>
            <a:ext cx="6357981" cy="60722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Owensboro-APII-hipófise"/>
          <p:cNvPicPr>
            <a:picLocks noChangeAspect="1" noChangeArrowheads="1"/>
          </p:cNvPicPr>
          <p:nvPr/>
        </p:nvPicPr>
        <p:blipFill>
          <a:blip r:embed="rId2"/>
          <a:srcRect/>
          <a:stretch>
            <a:fillRect/>
          </a:stretch>
        </p:blipFill>
        <p:spPr bwMode="auto">
          <a:xfrm>
            <a:off x="900113" y="333375"/>
            <a:ext cx="7162800" cy="6203950"/>
          </a:xfrm>
          <a:prstGeom prst="rect">
            <a:avLst/>
          </a:prstGeom>
          <a:noFill/>
          <a:ln w="9525">
            <a:noFill/>
            <a:miter lim="800000"/>
            <a:headEnd/>
            <a:tailEnd/>
          </a:ln>
        </p:spPr>
      </p:pic>
      <p:sp>
        <p:nvSpPr>
          <p:cNvPr id="26627" name="Rectangle 4"/>
          <p:cNvSpPr>
            <a:spLocks noChangeArrowheads="1"/>
          </p:cNvSpPr>
          <p:nvPr/>
        </p:nvSpPr>
        <p:spPr bwMode="auto">
          <a:xfrm>
            <a:off x="0" y="136525"/>
            <a:ext cx="9144000" cy="523220"/>
          </a:xfrm>
          <a:prstGeom prst="rect">
            <a:avLst/>
          </a:prstGeom>
          <a:solidFill>
            <a:srgbClr val="FFFFFF"/>
          </a:solidFill>
          <a:ln w="9525">
            <a:noFill/>
            <a:miter lim="800000"/>
            <a:headEnd/>
            <a:tailEnd/>
          </a:ln>
        </p:spPr>
        <p:txBody>
          <a:bodyPr>
            <a:spAutoFit/>
          </a:bodyPr>
          <a:lstStyle/>
          <a:p>
            <a:pPr algn="ctr"/>
            <a:r>
              <a:rPr lang="pt-BR" sz="2800" b="1" dirty="0">
                <a:solidFill>
                  <a:srgbClr val="FF0000"/>
                </a:solidFill>
                <a:cs typeface="Arial" pitchFamily="34" charset="0"/>
              </a:rPr>
              <a:t>A HIPÓFISE E SUAS RELAÇÕES COM O HIPOTÁLAMO</a:t>
            </a:r>
            <a:r>
              <a:rPr lang="pt-BR" sz="2400" b="1" dirty="0">
                <a:solidFill>
                  <a:srgbClr val="FF0000"/>
                </a:solidFill>
                <a:cs typeface="Arial" pitchFamily="34" charset="0"/>
              </a:rPr>
              <a:t> </a:t>
            </a:r>
          </a:p>
        </p:txBody>
      </p:sp>
      <p:sp>
        <p:nvSpPr>
          <p:cNvPr id="26628" name="Text Box 6"/>
          <p:cNvSpPr txBox="1">
            <a:spLocks noChangeArrowheads="1"/>
          </p:cNvSpPr>
          <p:nvPr/>
        </p:nvSpPr>
        <p:spPr bwMode="auto">
          <a:xfrm>
            <a:off x="1295400" y="4191000"/>
            <a:ext cx="1447800" cy="427038"/>
          </a:xfrm>
          <a:prstGeom prst="rect">
            <a:avLst/>
          </a:prstGeom>
          <a:noFill/>
          <a:ln w="9525">
            <a:noFill/>
            <a:miter lim="800000"/>
            <a:headEnd/>
            <a:tailEnd/>
          </a:ln>
        </p:spPr>
        <p:txBody>
          <a:bodyPr>
            <a:spAutoFit/>
          </a:bodyPr>
          <a:lstStyle/>
          <a:p>
            <a:pPr>
              <a:spcBef>
                <a:spcPct val="50000"/>
              </a:spcBef>
            </a:pPr>
            <a:r>
              <a:rPr lang="pt-BR" sz="2200">
                <a:solidFill>
                  <a:srgbClr val="FF0000"/>
                </a:solidFill>
              </a:rPr>
              <a:t>Posterior</a:t>
            </a:r>
          </a:p>
        </p:txBody>
      </p:sp>
      <p:sp>
        <p:nvSpPr>
          <p:cNvPr id="26629" name="Text Box 7"/>
          <p:cNvSpPr txBox="1">
            <a:spLocks noChangeArrowheads="1"/>
          </p:cNvSpPr>
          <p:nvPr/>
        </p:nvSpPr>
        <p:spPr bwMode="auto">
          <a:xfrm>
            <a:off x="6553200" y="4191000"/>
            <a:ext cx="1447800" cy="427038"/>
          </a:xfrm>
          <a:prstGeom prst="rect">
            <a:avLst/>
          </a:prstGeom>
          <a:noFill/>
          <a:ln w="9525">
            <a:noFill/>
            <a:miter lim="800000"/>
            <a:headEnd/>
            <a:tailEnd/>
          </a:ln>
        </p:spPr>
        <p:txBody>
          <a:bodyPr>
            <a:spAutoFit/>
          </a:bodyPr>
          <a:lstStyle/>
          <a:p>
            <a:pPr>
              <a:spcBef>
                <a:spcPct val="50000"/>
              </a:spcBef>
            </a:pPr>
            <a:r>
              <a:rPr lang="pt-BR" sz="2200">
                <a:solidFill>
                  <a:srgbClr val="FF0000"/>
                </a:solidFill>
              </a:rPr>
              <a:t>Anterior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biofis.hd1.com.br/arquivos/Imagem1.jpg"/>
          <p:cNvPicPr>
            <a:picLocks noChangeAspect="1" noChangeArrowheads="1"/>
          </p:cNvPicPr>
          <p:nvPr/>
        </p:nvPicPr>
        <p:blipFill>
          <a:blip r:embed="rId2"/>
          <a:srcRect/>
          <a:stretch>
            <a:fillRect/>
          </a:stretch>
        </p:blipFill>
        <p:spPr bwMode="auto">
          <a:xfrm>
            <a:off x="0" y="928670"/>
            <a:ext cx="9144000" cy="5929330"/>
          </a:xfrm>
          <a:prstGeom prst="rect">
            <a:avLst/>
          </a:prstGeom>
          <a:noFill/>
          <a:ln w="9525">
            <a:noFill/>
            <a:miter lim="800000"/>
            <a:headEnd/>
            <a:tailEnd/>
          </a:ln>
        </p:spPr>
      </p:pic>
      <p:sp>
        <p:nvSpPr>
          <p:cNvPr id="30723" name="Rectangle 6"/>
          <p:cNvSpPr>
            <a:spLocks noChangeArrowheads="1"/>
          </p:cNvSpPr>
          <p:nvPr/>
        </p:nvSpPr>
        <p:spPr bwMode="auto">
          <a:xfrm>
            <a:off x="0" y="136525"/>
            <a:ext cx="9144000" cy="584775"/>
          </a:xfrm>
          <a:prstGeom prst="rect">
            <a:avLst/>
          </a:prstGeom>
          <a:solidFill>
            <a:srgbClr val="FFFFFF"/>
          </a:solidFill>
          <a:ln w="9525">
            <a:noFill/>
            <a:miter lim="800000"/>
            <a:headEnd/>
            <a:tailEnd/>
          </a:ln>
        </p:spPr>
        <p:txBody>
          <a:bodyPr>
            <a:spAutoFit/>
          </a:bodyPr>
          <a:lstStyle/>
          <a:p>
            <a:pPr algn="ctr"/>
            <a:r>
              <a:rPr lang="pt-BR" sz="3200" b="1" dirty="0">
                <a:solidFill>
                  <a:srgbClr val="C00000"/>
                </a:solidFill>
                <a:cs typeface="Arial" pitchFamily="34" charset="0"/>
              </a:rPr>
              <a:t>A HIPÓFISE E SUAS RELAÇÕES COM O HIPOTÁLAMO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ituitary e hipotálamo"/>
          <p:cNvPicPr>
            <a:picLocks noChangeAspect="1" noChangeArrowheads="1"/>
          </p:cNvPicPr>
          <p:nvPr/>
        </p:nvPicPr>
        <p:blipFill>
          <a:blip r:embed="rId2"/>
          <a:srcRect/>
          <a:stretch>
            <a:fillRect/>
          </a:stretch>
        </p:blipFill>
        <p:spPr bwMode="auto">
          <a:xfrm>
            <a:off x="3048000" y="0"/>
            <a:ext cx="5030788" cy="6858000"/>
          </a:xfrm>
          <a:prstGeom prst="rect">
            <a:avLst/>
          </a:prstGeom>
          <a:noFill/>
          <a:ln w="9525">
            <a:noFill/>
            <a:miter lim="800000"/>
            <a:headEnd/>
            <a:tailEnd/>
          </a:ln>
        </p:spPr>
      </p:pic>
      <p:sp>
        <p:nvSpPr>
          <p:cNvPr id="31747" name="Line 4"/>
          <p:cNvSpPr>
            <a:spLocks noChangeShapeType="1"/>
          </p:cNvSpPr>
          <p:nvPr/>
        </p:nvSpPr>
        <p:spPr bwMode="auto">
          <a:xfrm>
            <a:off x="2514600" y="4495800"/>
            <a:ext cx="1676400" cy="685800"/>
          </a:xfrm>
          <a:prstGeom prst="line">
            <a:avLst/>
          </a:prstGeom>
          <a:noFill/>
          <a:ln w="38100">
            <a:solidFill>
              <a:srgbClr val="9999FF"/>
            </a:solidFill>
            <a:prstDash val="sysDot"/>
            <a:round/>
            <a:headEnd/>
            <a:tailEnd type="triangle" w="med" len="med"/>
          </a:ln>
        </p:spPr>
        <p:txBody>
          <a:bodyPr/>
          <a:lstStyle/>
          <a:p>
            <a:endParaRPr lang="pt-BR"/>
          </a:p>
        </p:txBody>
      </p:sp>
      <p:sp>
        <p:nvSpPr>
          <p:cNvPr id="31748" name="Line 5"/>
          <p:cNvSpPr>
            <a:spLocks noChangeShapeType="1"/>
          </p:cNvSpPr>
          <p:nvPr/>
        </p:nvSpPr>
        <p:spPr bwMode="auto">
          <a:xfrm flipV="1">
            <a:off x="2590800" y="4495800"/>
            <a:ext cx="1828800" cy="0"/>
          </a:xfrm>
          <a:prstGeom prst="line">
            <a:avLst/>
          </a:prstGeom>
          <a:noFill/>
          <a:ln w="38100">
            <a:solidFill>
              <a:srgbClr val="9999FF"/>
            </a:solidFill>
            <a:prstDash val="sysDot"/>
            <a:round/>
            <a:headEnd/>
            <a:tailEnd type="triangle" w="med" len="med"/>
          </a:ln>
        </p:spPr>
        <p:txBody>
          <a:bodyPr/>
          <a:lstStyle/>
          <a:p>
            <a:endParaRPr lang="pt-BR"/>
          </a:p>
        </p:txBody>
      </p:sp>
      <p:sp>
        <p:nvSpPr>
          <p:cNvPr id="31749" name="Line 6"/>
          <p:cNvSpPr>
            <a:spLocks noChangeShapeType="1"/>
          </p:cNvSpPr>
          <p:nvPr/>
        </p:nvSpPr>
        <p:spPr bwMode="auto">
          <a:xfrm flipV="1">
            <a:off x="2514600" y="3657600"/>
            <a:ext cx="2209800" cy="838200"/>
          </a:xfrm>
          <a:prstGeom prst="line">
            <a:avLst/>
          </a:prstGeom>
          <a:noFill/>
          <a:ln w="38100">
            <a:solidFill>
              <a:srgbClr val="9999FF"/>
            </a:solidFill>
            <a:prstDash val="sysDot"/>
            <a:round/>
            <a:headEnd/>
            <a:tailEnd type="triangle" w="med" len="med"/>
          </a:ln>
        </p:spPr>
        <p:txBody>
          <a:bodyPr/>
          <a:lstStyle/>
          <a:p>
            <a:endParaRPr lang="pt-BR"/>
          </a:p>
        </p:txBody>
      </p:sp>
      <p:sp>
        <p:nvSpPr>
          <p:cNvPr id="31750" name="Line 7"/>
          <p:cNvSpPr>
            <a:spLocks noChangeShapeType="1"/>
          </p:cNvSpPr>
          <p:nvPr/>
        </p:nvSpPr>
        <p:spPr bwMode="auto">
          <a:xfrm flipH="1">
            <a:off x="5257800" y="4953000"/>
            <a:ext cx="609600" cy="609600"/>
          </a:xfrm>
          <a:prstGeom prst="line">
            <a:avLst/>
          </a:prstGeom>
          <a:noFill/>
          <a:ln w="38100">
            <a:solidFill>
              <a:srgbClr val="4D4D4D"/>
            </a:solidFill>
            <a:round/>
            <a:headEnd/>
            <a:tailEnd type="triangle" w="med" len="med"/>
          </a:ln>
        </p:spPr>
        <p:txBody>
          <a:bodyPr/>
          <a:lstStyle/>
          <a:p>
            <a:endParaRPr lang="pt-BR"/>
          </a:p>
        </p:txBody>
      </p:sp>
      <p:sp>
        <p:nvSpPr>
          <p:cNvPr id="31751" name="Rectangle 8"/>
          <p:cNvSpPr>
            <a:spLocks noChangeArrowheads="1"/>
          </p:cNvSpPr>
          <p:nvPr/>
        </p:nvSpPr>
        <p:spPr bwMode="auto">
          <a:xfrm>
            <a:off x="5559425" y="4365625"/>
            <a:ext cx="2468563" cy="915988"/>
          </a:xfrm>
          <a:prstGeom prst="rect">
            <a:avLst/>
          </a:prstGeom>
          <a:noFill/>
          <a:ln w="9525">
            <a:noFill/>
            <a:miter lim="800000"/>
            <a:headEnd/>
            <a:tailEnd/>
          </a:ln>
        </p:spPr>
        <p:txBody>
          <a:bodyPr>
            <a:spAutoFit/>
          </a:bodyPr>
          <a:lstStyle/>
          <a:p>
            <a:pPr algn="ctr"/>
            <a:r>
              <a:rPr lang="pt-BR" b="1">
                <a:cs typeface="Arial" pitchFamily="34" charset="0"/>
              </a:rPr>
              <a:t>Axônios de neurônios  hipotalâmicos</a:t>
            </a:r>
          </a:p>
        </p:txBody>
      </p:sp>
      <p:sp>
        <p:nvSpPr>
          <p:cNvPr id="31752" name="Rectangle 9"/>
          <p:cNvSpPr>
            <a:spLocks noChangeArrowheads="1"/>
          </p:cNvSpPr>
          <p:nvPr/>
        </p:nvSpPr>
        <p:spPr bwMode="auto">
          <a:xfrm>
            <a:off x="304800" y="3962400"/>
            <a:ext cx="2286000" cy="1552575"/>
          </a:xfrm>
          <a:prstGeom prst="rect">
            <a:avLst/>
          </a:prstGeom>
          <a:noFill/>
          <a:ln w="9525">
            <a:noFill/>
            <a:miter lim="800000"/>
            <a:headEnd/>
            <a:tailEnd/>
          </a:ln>
        </p:spPr>
        <p:txBody>
          <a:bodyPr>
            <a:spAutoFit/>
          </a:bodyPr>
          <a:lstStyle/>
          <a:p>
            <a:pPr algn="ctr"/>
            <a:r>
              <a:rPr lang="pt-BR" sz="2400" b="1">
                <a:solidFill>
                  <a:srgbClr val="9966FF"/>
                </a:solidFill>
                <a:cs typeface="Arial" pitchFamily="34" charset="0"/>
              </a:rPr>
              <a:t>Sistema porta-hipotalâmico-hipofisário</a:t>
            </a:r>
          </a:p>
        </p:txBody>
      </p:sp>
      <p:sp>
        <p:nvSpPr>
          <p:cNvPr id="31753" name="Rectangle 10"/>
          <p:cNvSpPr>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pt-BR" sz="2400" b="1">
                <a:cs typeface="Arial" pitchFamily="34" charset="0"/>
              </a:rPr>
              <a:t>Os núcleos hipotalâmicos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071546"/>
          </a:xfrm>
        </p:spPr>
        <p:txBody>
          <a:bodyPr/>
          <a:lstStyle/>
          <a:p>
            <a:r>
              <a:rPr lang="pt-BR" b="1" dirty="0" smtClean="0">
                <a:solidFill>
                  <a:srgbClr val="FF0000"/>
                </a:solidFill>
              </a:rPr>
              <a:t>IMPORTÂNCIA DO HIPOTÁLAMO</a:t>
            </a:r>
            <a:endParaRPr lang="pt-BR" b="1" dirty="0">
              <a:solidFill>
                <a:srgbClr val="FF0000"/>
              </a:solidFill>
            </a:endParaRPr>
          </a:p>
        </p:txBody>
      </p:sp>
      <p:sp>
        <p:nvSpPr>
          <p:cNvPr id="3" name="Espaço Reservado para Conteúdo 2"/>
          <p:cNvSpPr>
            <a:spLocks noGrp="1"/>
          </p:cNvSpPr>
          <p:nvPr>
            <p:ph idx="1"/>
          </p:nvPr>
        </p:nvSpPr>
        <p:spPr>
          <a:xfrm>
            <a:off x="0" y="1214422"/>
            <a:ext cx="9144000" cy="5643578"/>
          </a:xfrm>
        </p:spPr>
        <p:txBody>
          <a:bodyPr>
            <a:noAutofit/>
          </a:bodyPr>
          <a:lstStyle/>
          <a:p>
            <a:r>
              <a:rPr lang="pt-BR" sz="4000" dirty="0" smtClean="0"/>
              <a:t>Quase toda a secreção </a:t>
            </a:r>
            <a:r>
              <a:rPr lang="pt-BR" sz="4000" dirty="0" err="1" smtClean="0"/>
              <a:t>hipofisária</a:t>
            </a:r>
            <a:r>
              <a:rPr lang="pt-BR" sz="4000" dirty="0" smtClean="0"/>
              <a:t> é controlada por sinais hormonais e nervosos a partir do hipotálamo </a:t>
            </a:r>
          </a:p>
          <a:p>
            <a:r>
              <a:rPr lang="pt-BR" sz="4000" dirty="0" smtClean="0"/>
              <a:t>O hipotálamo recebe sinais vindos de diversas fontes no sistema nervoso, que excitam ou inibem diversas porções do hipotálamo, utilizada para controlar secreções dos vários hormônios </a:t>
            </a:r>
            <a:r>
              <a:rPr lang="pt-BR" sz="4000" dirty="0" err="1" smtClean="0"/>
              <a:t>hipofisários</a:t>
            </a:r>
            <a:endParaRPr lang="pt-BR" sz="4000" dirty="0" smtClean="0"/>
          </a:p>
          <a:p>
            <a:endParaRPr lang="pt-BR" sz="16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http://www.oocities.org/colosseum/8026/sistema.gif"/>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047750" y="0"/>
            <a:ext cx="7048500" cy="6943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s3.amazonaws.com/magoo/ABAAAAEHoAA-2.jpg"/>
          <p:cNvPicPr>
            <a:picLocks noChangeAspect="1" noChangeArrowheads="1"/>
          </p:cNvPicPr>
          <p:nvPr/>
        </p:nvPicPr>
        <p:blipFill>
          <a:blip r:embed="rId2"/>
          <a:srcRect/>
          <a:stretch>
            <a:fillRect/>
          </a:stretch>
        </p:blipFill>
        <p:spPr bwMode="auto">
          <a:xfrm>
            <a:off x="285720" y="0"/>
            <a:ext cx="8358246"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image.slidesharecdn.com/aula10-endocrino-110601125602-phpapp01/95/aula-10-endocrino-12-728.jpg?cb=1306933816"/>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smtClean="0">
                <a:solidFill>
                  <a:srgbClr val="FF0000"/>
                </a:solidFill>
              </a:rPr>
              <a:t>HORMÔNIO ANTIDIURÉTICO OU VASOPRESSINA(ADH)</a:t>
            </a:r>
            <a:endParaRPr lang="pt-BR" b="1" dirty="0">
              <a:solidFill>
                <a:srgbClr val="FF0000"/>
              </a:solidFill>
            </a:endParaRPr>
          </a:p>
        </p:txBody>
      </p:sp>
      <p:sp>
        <p:nvSpPr>
          <p:cNvPr id="3" name="Espaço Reservado para Conteúdo 2"/>
          <p:cNvSpPr>
            <a:spLocks noGrp="1"/>
          </p:cNvSpPr>
          <p:nvPr>
            <p:ph idx="1"/>
          </p:nvPr>
        </p:nvSpPr>
        <p:spPr>
          <a:xfrm>
            <a:off x="457200" y="1600200"/>
            <a:ext cx="8229600" cy="4829196"/>
          </a:xfrm>
        </p:spPr>
        <p:txBody>
          <a:bodyPr>
            <a:normAutofit/>
          </a:bodyPr>
          <a:lstStyle/>
          <a:p>
            <a:r>
              <a:rPr lang="pt-BR" sz="4000" dirty="0" smtClean="0"/>
              <a:t>efeito no volume de urina</a:t>
            </a:r>
          </a:p>
          <a:p>
            <a:r>
              <a:rPr lang="pt-BR" sz="4000" dirty="0" smtClean="0"/>
              <a:t>↑reabsorção de água pelos túbulos renais de volta para o sangue</a:t>
            </a:r>
          </a:p>
          <a:p>
            <a:r>
              <a:rPr lang="pt-BR" sz="4000" dirty="0" smtClean="0"/>
              <a:t>auxilia no controle do volume de líquido corporal</a:t>
            </a:r>
          </a:p>
          <a:p>
            <a:r>
              <a:rPr lang="pt-BR" sz="4000" dirty="0" smtClean="0"/>
              <a:t>↓volume de urina (</a:t>
            </a:r>
            <a:r>
              <a:rPr lang="pt-BR" sz="4000" dirty="0" err="1" smtClean="0"/>
              <a:t>antidiurese</a:t>
            </a:r>
            <a:r>
              <a:rPr lang="pt-BR" sz="4000" dirty="0" smtClean="0"/>
              <a:t>)</a:t>
            </a:r>
            <a:endParaRPr lang="pt-BR" sz="4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6600" b="1" dirty="0" smtClean="0">
                <a:solidFill>
                  <a:srgbClr val="0070C0"/>
                </a:solidFill>
              </a:rPr>
              <a:t>GLÂNDULA</a:t>
            </a:r>
            <a:endParaRPr lang="pt-BR" sz="6600" b="1" dirty="0">
              <a:solidFill>
                <a:srgbClr val="0070C0"/>
              </a:solidFill>
            </a:endParaRPr>
          </a:p>
        </p:txBody>
      </p:sp>
      <p:sp>
        <p:nvSpPr>
          <p:cNvPr id="3" name="Espaço Reservado para Conteúdo 2"/>
          <p:cNvSpPr>
            <a:spLocks noGrp="1"/>
          </p:cNvSpPr>
          <p:nvPr>
            <p:ph idx="1"/>
          </p:nvPr>
        </p:nvSpPr>
        <p:spPr/>
        <p:txBody>
          <a:bodyPr>
            <a:normAutofit/>
          </a:bodyPr>
          <a:lstStyle/>
          <a:p>
            <a:r>
              <a:rPr lang="pt-BR" sz="4800" dirty="0" smtClean="0"/>
              <a:t>Agrupamento de células ou órgãos especializados na produção e na eliminação (secreção) de substâncias, a partir de matéria prima obtida da corrente sanguínea.</a:t>
            </a:r>
            <a:endParaRPr lang="pt-BR" sz="4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http://images.slideplayer.com.br/6/1671224/slides/slide_16.jpg"/>
          <p:cNvPicPr/>
          <p:nvPr/>
        </p:nvPicPr>
        <p:blipFill>
          <a:blip r:embed="rId2"/>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pt-BR" dirty="0" smtClean="0"/>
              <a:t/>
            </a:r>
            <a:br>
              <a:rPr lang="pt-BR" dirty="0" smtClean="0"/>
            </a:br>
            <a:r>
              <a:rPr lang="pt-BR" sz="4000" b="1" dirty="0" smtClean="0">
                <a:solidFill>
                  <a:srgbClr val="FF0000"/>
                </a:solidFill>
              </a:rPr>
              <a:t>OCITOCINA (OT) </a:t>
            </a:r>
            <a:r>
              <a:rPr lang="pt-BR" sz="4000" dirty="0" smtClean="0"/>
              <a:t>– estimula a contração das células musculares lisas do útero grávido e as células contráteis das glândulas mamárias.</a:t>
            </a:r>
            <a:r>
              <a:rPr lang="pt-BR" dirty="0" smtClean="0"/>
              <a:t/>
            </a:r>
            <a:br>
              <a:rPr lang="pt-BR" dirty="0" smtClean="0"/>
            </a:br>
            <a:endParaRPr lang="pt-BR" dirty="0"/>
          </a:p>
        </p:txBody>
      </p:sp>
      <p:pic>
        <p:nvPicPr>
          <p:cNvPr id="4" name="Picture 2" descr="http://www.anapaulaavillez.com/wp/wp-content/uploads/2014/01/amamentar-hipofise.jpg"/>
          <p:cNvPicPr>
            <a:picLocks noGrp="1" noChangeAspect="1" noChangeArrowheads="1"/>
          </p:cNvPicPr>
          <p:nvPr>
            <p:ph idx="1"/>
          </p:nvPr>
        </p:nvPicPr>
        <p:blipFill>
          <a:blip r:embed="rId2"/>
          <a:srcRect/>
          <a:stretch>
            <a:fillRect/>
          </a:stretch>
        </p:blipFill>
        <p:spPr bwMode="auto">
          <a:xfrm>
            <a:off x="1500166" y="1857364"/>
            <a:ext cx="6286544" cy="500063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images.slideplayer.it/1/548965/slides/slide_28.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images.slideplayer.com.br/11/3164958/slides/slide_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142984"/>
          </a:xfrm>
        </p:spPr>
        <p:txBody>
          <a:bodyPr>
            <a:normAutofit fontScale="90000"/>
          </a:bodyPr>
          <a:lstStyle/>
          <a:p>
            <a:r>
              <a:rPr lang="pt-BR" b="1" dirty="0" smtClean="0">
                <a:solidFill>
                  <a:srgbClr val="00B050"/>
                </a:solidFill>
              </a:rPr>
              <a:t>HIPÓFISE ANTERIOR OU ADENOHIPÓFISE</a:t>
            </a:r>
            <a:endParaRPr lang="pt-BR" dirty="0">
              <a:solidFill>
                <a:srgbClr val="00B050"/>
              </a:solidFill>
            </a:endParaRPr>
          </a:p>
        </p:txBody>
      </p:sp>
      <p:sp>
        <p:nvSpPr>
          <p:cNvPr id="3" name="Espaço Reservado para Conteúdo 2"/>
          <p:cNvSpPr>
            <a:spLocks noGrp="1"/>
          </p:cNvSpPr>
          <p:nvPr>
            <p:ph idx="1"/>
          </p:nvPr>
        </p:nvSpPr>
        <p:spPr>
          <a:xfrm>
            <a:off x="0" y="928670"/>
            <a:ext cx="9144000" cy="5929330"/>
          </a:xfrm>
        </p:spPr>
        <p:txBody>
          <a:bodyPr>
            <a:normAutofit fontScale="92500"/>
          </a:bodyPr>
          <a:lstStyle/>
          <a:p>
            <a:r>
              <a:rPr lang="pt-BR" dirty="0" smtClean="0"/>
              <a:t>A secreção da </a:t>
            </a:r>
            <a:r>
              <a:rPr lang="pt-BR" dirty="0" err="1" smtClean="0"/>
              <a:t>adeno-hipófise</a:t>
            </a:r>
            <a:r>
              <a:rPr lang="pt-BR" dirty="0" smtClean="0"/>
              <a:t> é controlada por hormônios hipotalâmicos liberadores secretados dentro do hipotálamo e que são levados para a região anterior da hipófise através de vasos portais </a:t>
            </a:r>
            <a:r>
              <a:rPr lang="pt-BR" dirty="0" err="1" smtClean="0"/>
              <a:t>hipotalamico-hipofisários</a:t>
            </a:r>
            <a:r>
              <a:rPr lang="pt-BR" dirty="0" smtClean="0"/>
              <a:t>. </a:t>
            </a:r>
          </a:p>
          <a:p>
            <a:r>
              <a:rPr lang="pt-BR" dirty="0" smtClean="0"/>
              <a:t>Na hipófise anterior os hormônios liberadores e inibidores agem sobre as células glandulares de modo a controlar sua secreção.  </a:t>
            </a:r>
          </a:p>
          <a:p>
            <a:r>
              <a:rPr lang="pt-BR" dirty="0" smtClean="0"/>
              <a:t>Os hormônios da </a:t>
            </a:r>
            <a:r>
              <a:rPr lang="pt-BR" dirty="0" err="1" smtClean="0"/>
              <a:t>adeno-hipófise</a:t>
            </a:r>
            <a:r>
              <a:rPr lang="pt-BR" dirty="0" smtClean="0"/>
              <a:t> são conhecidos coletivamente como </a:t>
            </a:r>
            <a:r>
              <a:rPr lang="pt-BR" dirty="0" err="1" smtClean="0"/>
              <a:t>trofinas</a:t>
            </a:r>
            <a:r>
              <a:rPr lang="pt-BR" dirty="0" smtClean="0"/>
              <a:t> (ou hormônios tróficos) , assim chamados por atuarem estimulando a atividade de outros órgãos ou glândulas. </a:t>
            </a:r>
          </a:p>
          <a:p>
            <a:endParaRPr lang="pt-BR" dirty="0" smtClean="0"/>
          </a:p>
          <a:p>
            <a:endParaRPr lang="pt-B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74638"/>
            <a:ext cx="8229600" cy="868346"/>
          </a:xfrm>
        </p:spPr>
        <p:txBody>
          <a:bodyPr>
            <a:normAutofit fontScale="90000"/>
          </a:bodyPr>
          <a:lstStyle/>
          <a:p>
            <a:r>
              <a:rPr lang="pt-BR" b="1" dirty="0" smtClean="0">
                <a:solidFill>
                  <a:srgbClr val="FF0000"/>
                </a:solidFill>
              </a:rPr>
              <a:t>HORMÔNIO PROLACTINA</a:t>
            </a:r>
            <a:r>
              <a:rPr lang="pt-BR" b="1" dirty="0" smtClean="0"/>
              <a:t/>
            </a:r>
            <a:br>
              <a:rPr lang="pt-BR" b="1" dirty="0" smtClean="0"/>
            </a:br>
            <a:endParaRPr lang="pt-BR" dirty="0"/>
          </a:p>
        </p:txBody>
      </p:sp>
      <p:sp>
        <p:nvSpPr>
          <p:cNvPr id="5" name="Espaço Reservado para Conteúdo 4"/>
          <p:cNvSpPr>
            <a:spLocks noGrp="1"/>
          </p:cNvSpPr>
          <p:nvPr>
            <p:ph sz="half" idx="1"/>
          </p:nvPr>
        </p:nvSpPr>
        <p:spPr>
          <a:xfrm>
            <a:off x="0" y="1214422"/>
            <a:ext cx="4495800" cy="5429288"/>
          </a:xfrm>
        </p:spPr>
        <p:txBody>
          <a:bodyPr>
            <a:noAutofit/>
          </a:bodyPr>
          <a:lstStyle/>
          <a:p>
            <a:r>
              <a:rPr lang="pt-BR" sz="3600" dirty="0" smtClean="0"/>
              <a:t>Secretado pela hipófise anterior durante a gravidez e amamentação</a:t>
            </a:r>
          </a:p>
          <a:p>
            <a:r>
              <a:rPr lang="pt-BR" sz="3600" dirty="0" smtClean="0"/>
              <a:t>Crescimento das mamas</a:t>
            </a:r>
          </a:p>
          <a:p>
            <a:r>
              <a:rPr lang="pt-BR" sz="3600" dirty="0" smtClean="0"/>
              <a:t>Aumento da função secretora</a:t>
            </a:r>
            <a:endParaRPr lang="pt-BR" sz="3600" dirty="0"/>
          </a:p>
        </p:txBody>
      </p:sp>
      <p:pic>
        <p:nvPicPr>
          <p:cNvPr id="13314" name="Picture 2"/>
          <p:cNvPicPr>
            <a:picLocks noGrp="1" noChangeAspect="1" noChangeArrowheads="1"/>
          </p:cNvPicPr>
          <p:nvPr>
            <p:ph sz="half" idx="2"/>
          </p:nvPr>
        </p:nvPicPr>
        <p:blipFill>
          <a:blip r:embed="rId2"/>
          <a:srcRect/>
          <a:stretch>
            <a:fillRect/>
          </a:stretch>
        </p:blipFill>
        <p:spPr bwMode="auto">
          <a:xfrm>
            <a:off x="4429124" y="1000108"/>
            <a:ext cx="4714876" cy="5500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654164"/>
          </a:xfrm>
        </p:spPr>
        <p:txBody>
          <a:bodyPr>
            <a:normAutofit fontScale="90000"/>
          </a:bodyPr>
          <a:lstStyle/>
          <a:p>
            <a:r>
              <a:rPr lang="pt-BR" sz="4000" b="1" dirty="0" smtClean="0">
                <a:solidFill>
                  <a:srgbClr val="7030A0"/>
                </a:solidFill>
              </a:rPr>
              <a:t>PROLACTINA (PRL) </a:t>
            </a:r>
            <a:r>
              <a:rPr lang="pt-BR" sz="4000" b="1" dirty="0" smtClean="0"/>
              <a:t>– inicia e mantém a produção de leite pelas glândulas mamárias</a:t>
            </a:r>
            <a:r>
              <a:rPr lang="pt-BR" b="1" dirty="0" smtClean="0"/>
              <a:t/>
            </a:r>
            <a:br>
              <a:rPr lang="pt-BR" b="1" dirty="0" smtClean="0"/>
            </a:br>
            <a:r>
              <a:rPr lang="pt-BR" b="1" dirty="0" smtClean="0"/>
              <a:t/>
            </a:r>
            <a:br>
              <a:rPr lang="pt-BR" b="1" dirty="0" smtClean="0"/>
            </a:br>
            <a:endParaRPr lang="pt-BR" dirty="0"/>
          </a:p>
        </p:txBody>
      </p:sp>
      <p:pic>
        <p:nvPicPr>
          <p:cNvPr id="4" name="Picture 2" descr="http://images.slideplayer.com.br/11/2969606/slides/slide_9.jpg"/>
          <p:cNvPicPr>
            <a:picLocks noGrp="1" noChangeAspect="1" noChangeArrowheads="1"/>
          </p:cNvPicPr>
          <p:nvPr>
            <p:ph idx="1"/>
          </p:nvPr>
        </p:nvPicPr>
        <p:blipFill>
          <a:blip r:embed="rId2"/>
          <a:srcRect/>
          <a:stretch>
            <a:fillRect/>
          </a:stretch>
        </p:blipFill>
        <p:spPr bwMode="auto">
          <a:xfrm>
            <a:off x="500034" y="1214422"/>
            <a:ext cx="8215370" cy="564357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sz="half" idx="1"/>
          </p:nvPr>
        </p:nvSpPr>
        <p:spPr>
          <a:xfrm>
            <a:off x="0" y="285728"/>
            <a:ext cx="4495800" cy="6572272"/>
          </a:xfrm>
        </p:spPr>
        <p:txBody>
          <a:bodyPr>
            <a:noAutofit/>
          </a:bodyPr>
          <a:lstStyle/>
          <a:p>
            <a:r>
              <a:rPr lang="pt-BR" sz="3200" dirty="0" smtClean="0"/>
              <a:t>Quanto mais o bebê mama mais </a:t>
            </a:r>
            <a:r>
              <a:rPr lang="pt-BR" sz="3200" dirty="0" err="1" smtClean="0"/>
              <a:t>Prolactina</a:t>
            </a:r>
            <a:r>
              <a:rPr lang="pt-BR" sz="3200" dirty="0" smtClean="0"/>
              <a:t> é liberada (é removida a inibição sobre a </a:t>
            </a:r>
            <a:r>
              <a:rPr lang="pt-BR" sz="3200" dirty="0" err="1" smtClean="0"/>
              <a:t>prolactina</a:t>
            </a:r>
            <a:r>
              <a:rPr lang="pt-BR" sz="3200" dirty="0" smtClean="0"/>
              <a:t>), mais </a:t>
            </a:r>
            <a:r>
              <a:rPr lang="pt-BR" sz="3200" dirty="0" err="1" smtClean="0"/>
              <a:t>Ocitocina</a:t>
            </a:r>
            <a:r>
              <a:rPr lang="pt-BR" sz="3200" dirty="0" smtClean="0"/>
              <a:t> é liberada</a:t>
            </a:r>
          </a:p>
          <a:p>
            <a:r>
              <a:rPr lang="pt-BR" sz="3200" dirty="0" smtClean="0"/>
              <a:t>Sistema:</a:t>
            </a:r>
          </a:p>
          <a:p>
            <a:pPr>
              <a:buNone/>
            </a:pPr>
            <a:r>
              <a:rPr lang="pt-BR" sz="3200" dirty="0" smtClean="0"/>
              <a:t>Receptores mecânicos</a:t>
            </a:r>
          </a:p>
          <a:p>
            <a:pPr>
              <a:buNone/>
            </a:pPr>
            <a:r>
              <a:rPr lang="pt-BR" sz="3200" dirty="0" smtClean="0"/>
              <a:t>Respostas neurônios/ SNC</a:t>
            </a:r>
          </a:p>
          <a:p>
            <a:pPr>
              <a:buNone/>
            </a:pPr>
            <a:r>
              <a:rPr lang="pt-BR" sz="3200" dirty="0" smtClean="0"/>
              <a:t>Sistema endócrino produzindo e liberando hormônio</a:t>
            </a:r>
            <a:endParaRPr lang="pt-BR" sz="3200" dirty="0"/>
          </a:p>
        </p:txBody>
      </p:sp>
      <p:pic>
        <p:nvPicPr>
          <p:cNvPr id="14338" name="Picture 2"/>
          <p:cNvPicPr>
            <a:picLocks noGrp="1" noChangeAspect="1" noChangeArrowheads="1"/>
          </p:cNvPicPr>
          <p:nvPr>
            <p:ph sz="half" idx="2"/>
          </p:nvPr>
        </p:nvPicPr>
        <p:blipFill>
          <a:blip r:embed="rId2"/>
          <a:srcRect/>
          <a:stretch>
            <a:fillRect/>
          </a:stretch>
        </p:blipFill>
        <p:spPr bwMode="auto">
          <a:xfrm>
            <a:off x="4572000" y="0"/>
            <a:ext cx="457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4800" b="1" dirty="0" smtClean="0">
                <a:solidFill>
                  <a:srgbClr val="0070C0"/>
                </a:solidFill>
              </a:rPr>
              <a:t>GLÂNDULAS EXÓCRINAS </a:t>
            </a:r>
            <a:br>
              <a:rPr lang="pt-BR" sz="4800" b="1" dirty="0" smtClean="0">
                <a:solidFill>
                  <a:srgbClr val="0070C0"/>
                </a:solidFill>
              </a:rPr>
            </a:br>
            <a:r>
              <a:rPr lang="pt-BR" sz="4800" b="1" dirty="0" smtClean="0">
                <a:solidFill>
                  <a:srgbClr val="00B050"/>
                </a:solidFill>
              </a:rPr>
              <a:t>(secreção externa) </a:t>
            </a:r>
            <a:endParaRPr lang="pt-BR" sz="4800" b="1" dirty="0">
              <a:solidFill>
                <a:srgbClr val="00B050"/>
              </a:solidFill>
            </a:endParaRPr>
          </a:p>
        </p:txBody>
      </p:sp>
      <p:sp>
        <p:nvSpPr>
          <p:cNvPr id="3" name="Espaço Reservado para Conteúdo 2"/>
          <p:cNvSpPr>
            <a:spLocks noGrp="1"/>
          </p:cNvSpPr>
          <p:nvPr>
            <p:ph idx="1"/>
          </p:nvPr>
        </p:nvSpPr>
        <p:spPr>
          <a:xfrm>
            <a:off x="285720" y="1600200"/>
            <a:ext cx="8501122" cy="4525963"/>
          </a:xfrm>
        </p:spPr>
        <p:txBody>
          <a:bodyPr>
            <a:noAutofit/>
          </a:bodyPr>
          <a:lstStyle/>
          <a:p>
            <a:r>
              <a:rPr lang="pt-BR" sz="4400" dirty="0" smtClean="0"/>
              <a:t>Apresentam ductos ou canais excretores. </a:t>
            </a:r>
          </a:p>
          <a:p>
            <a:r>
              <a:rPr lang="pt-BR" sz="4400" dirty="0" smtClean="0"/>
              <a:t>Lançam seus produtos no interior de órgãos </a:t>
            </a:r>
            <a:r>
              <a:rPr lang="pt-BR" sz="4400" dirty="0" err="1" smtClean="0"/>
              <a:t>cavitários</a:t>
            </a:r>
            <a:r>
              <a:rPr lang="pt-BR" sz="4400" dirty="0" smtClean="0"/>
              <a:t> (ex: glândulas salivares, gástricas, lacrimais, fígado) ou para fora do corpo. (ex: sudoríparas, sebáceas, mamárias).</a:t>
            </a:r>
            <a:endParaRPr lang="pt-BR" sz="4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500174"/>
          </a:xfrm>
        </p:spPr>
        <p:txBody>
          <a:bodyPr>
            <a:normAutofit fontScale="90000"/>
          </a:bodyPr>
          <a:lstStyle/>
          <a:p>
            <a:r>
              <a:rPr lang="pt-BR" b="1" dirty="0" smtClean="0"/>
              <a:t/>
            </a:r>
            <a:br>
              <a:rPr lang="pt-BR" b="1" dirty="0" smtClean="0"/>
            </a:br>
            <a:r>
              <a:rPr lang="pt-BR" sz="3600" b="1" dirty="0" smtClean="0">
                <a:solidFill>
                  <a:srgbClr val="0070C0"/>
                </a:solidFill>
              </a:rPr>
              <a:t>HORMÔNIO DO CRESCIMENTO (GH)– </a:t>
            </a:r>
            <a:r>
              <a:rPr lang="pt-BR" sz="3600" b="1" dirty="0" smtClean="0"/>
              <a:t>controla o crescimento geral do corpo e regula o metabolismo</a:t>
            </a:r>
            <a:r>
              <a:rPr lang="pt-BR" b="1" dirty="0" smtClean="0"/>
              <a:t/>
            </a:r>
            <a:br>
              <a:rPr lang="pt-BR" b="1" dirty="0" smtClean="0"/>
            </a:br>
            <a:endParaRPr lang="pt-BR" dirty="0"/>
          </a:p>
        </p:txBody>
      </p:sp>
      <p:pic>
        <p:nvPicPr>
          <p:cNvPr id="4" name="Picture 2" descr="http://www.estimulacaoneurologica.com.br/ckfinder/userfiles/images/Informacoes/75.jpg"/>
          <p:cNvPicPr>
            <a:picLocks noGrp="1" noChangeAspect="1" noChangeArrowheads="1"/>
          </p:cNvPicPr>
          <p:nvPr>
            <p:ph idx="1"/>
          </p:nvPr>
        </p:nvPicPr>
        <p:blipFill>
          <a:blip r:embed="rId2"/>
          <a:srcRect/>
          <a:stretch>
            <a:fillRect/>
          </a:stretch>
        </p:blipFill>
        <p:spPr bwMode="auto">
          <a:xfrm>
            <a:off x="0" y="1571612"/>
            <a:ext cx="9144000" cy="528638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data\images\jpg\c43\43_20.jpg"/>
          <p:cNvPicPr>
            <a:picLocks noChangeAspect="1" noChangeArrowheads="1"/>
          </p:cNvPicPr>
          <p:nvPr/>
        </p:nvPicPr>
        <p:blipFill>
          <a:blip r:embed="rId3" r:link="rId4"/>
          <a:srcRect/>
          <a:stretch>
            <a:fillRect/>
          </a:stretch>
        </p:blipFill>
        <p:spPr bwMode="auto">
          <a:xfrm>
            <a:off x="0" y="793750"/>
            <a:ext cx="9144000" cy="6064250"/>
          </a:xfrm>
          <a:prstGeom prst="rect">
            <a:avLst/>
          </a:prstGeom>
          <a:noFill/>
          <a:ln w="9525">
            <a:noFill/>
            <a:miter lim="800000"/>
            <a:headEnd/>
            <a:tailEnd/>
          </a:ln>
        </p:spPr>
      </p:pic>
      <p:sp>
        <p:nvSpPr>
          <p:cNvPr id="46083" name="Text Box 3"/>
          <p:cNvSpPr txBox="1">
            <a:spLocks noChangeArrowheads="1"/>
          </p:cNvSpPr>
          <p:nvPr/>
        </p:nvSpPr>
        <p:spPr bwMode="auto">
          <a:xfrm>
            <a:off x="7164388" y="6524625"/>
            <a:ext cx="1944687" cy="304800"/>
          </a:xfrm>
          <a:prstGeom prst="rect">
            <a:avLst/>
          </a:prstGeom>
          <a:noFill/>
          <a:ln w="9525">
            <a:noFill/>
            <a:miter lim="800000"/>
            <a:headEnd/>
            <a:tailEnd/>
          </a:ln>
        </p:spPr>
        <p:txBody>
          <a:bodyPr>
            <a:spAutoFit/>
          </a:bodyPr>
          <a:lstStyle/>
          <a:p>
            <a:pPr algn="r">
              <a:spcBef>
                <a:spcPct val="50000"/>
              </a:spcBef>
            </a:pPr>
            <a:r>
              <a:rPr lang="pt-BR" sz="1400"/>
              <a:t>Berne et al, 2004</a:t>
            </a:r>
          </a:p>
        </p:txBody>
      </p:sp>
      <p:sp>
        <p:nvSpPr>
          <p:cNvPr id="46084" name="Text Box 4"/>
          <p:cNvSpPr txBox="1">
            <a:spLocks noChangeArrowheads="1"/>
          </p:cNvSpPr>
          <p:nvPr/>
        </p:nvSpPr>
        <p:spPr bwMode="auto">
          <a:xfrm>
            <a:off x="107950" y="185738"/>
            <a:ext cx="8964613" cy="579437"/>
          </a:xfrm>
          <a:prstGeom prst="rect">
            <a:avLst/>
          </a:prstGeom>
          <a:noFill/>
          <a:ln w="9525">
            <a:noFill/>
            <a:miter lim="800000"/>
            <a:headEnd/>
            <a:tailEnd/>
          </a:ln>
        </p:spPr>
        <p:txBody>
          <a:bodyPr>
            <a:spAutoFit/>
          </a:bodyPr>
          <a:lstStyle/>
          <a:p>
            <a:pPr algn="ctr"/>
            <a:r>
              <a:rPr lang="pt-BR" sz="3200" b="1" dirty="0" smtClean="0">
                <a:solidFill>
                  <a:srgbClr val="C00000"/>
                </a:solidFill>
              </a:rPr>
              <a:t>PERFIL DE SECREÇÃO DE GH AO LONGO DA VIDA</a:t>
            </a:r>
            <a:endParaRPr lang="pt-BR" sz="3200" b="1" dirty="0">
              <a:solidFill>
                <a:srgbClr val="C00000"/>
              </a:solidFill>
            </a:endParaRPr>
          </a:p>
        </p:txBody>
      </p:sp>
      <p:sp>
        <p:nvSpPr>
          <p:cNvPr id="46085" name="Text Box 5"/>
          <p:cNvSpPr txBox="1">
            <a:spLocks noChangeArrowheads="1"/>
          </p:cNvSpPr>
          <p:nvPr/>
        </p:nvSpPr>
        <p:spPr bwMode="auto">
          <a:xfrm>
            <a:off x="254000" y="5734050"/>
            <a:ext cx="8890000" cy="457200"/>
          </a:xfrm>
          <a:prstGeom prst="rect">
            <a:avLst/>
          </a:prstGeom>
          <a:solidFill>
            <a:schemeClr val="bg1"/>
          </a:solidFill>
          <a:ln w="9525">
            <a:noFill/>
            <a:miter lim="800000"/>
            <a:headEnd/>
            <a:tailEnd/>
          </a:ln>
        </p:spPr>
        <p:txBody>
          <a:bodyPr>
            <a:spAutoFit/>
          </a:bodyPr>
          <a:lstStyle/>
          <a:p>
            <a:pPr algn="ctr"/>
            <a:r>
              <a:rPr lang="en-US"/>
              <a:t>Lifetime pattern of GH secretion. GH levels are higher in children than in adults, with a peak period during puberty. </a:t>
            </a:r>
          </a:p>
          <a:p>
            <a:pPr algn="ctr"/>
            <a:r>
              <a:rPr lang="en-US"/>
              <a:t>GH secretion declines with aging.</a:t>
            </a:r>
            <a:endParaRPr lang="pt-B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ltonweb-com-GH-com a mãe"/>
          <p:cNvPicPr>
            <a:picLocks noChangeAspect="1" noChangeArrowheads="1"/>
          </p:cNvPicPr>
          <p:nvPr/>
        </p:nvPicPr>
        <p:blipFill>
          <a:blip r:embed="rId2"/>
          <a:srcRect/>
          <a:stretch>
            <a:fillRect/>
          </a:stretch>
        </p:blipFill>
        <p:spPr bwMode="auto">
          <a:xfrm>
            <a:off x="6391275" y="3213100"/>
            <a:ext cx="2428875" cy="3313113"/>
          </a:xfrm>
          <a:prstGeom prst="rect">
            <a:avLst/>
          </a:prstGeom>
          <a:noFill/>
          <a:ln w="9525">
            <a:noFill/>
            <a:miter lim="800000"/>
            <a:headEnd/>
            <a:tailEnd/>
          </a:ln>
        </p:spPr>
      </p:pic>
      <p:sp>
        <p:nvSpPr>
          <p:cNvPr id="47107" name="Rectangle 3"/>
          <p:cNvSpPr>
            <a:spLocks noChangeArrowheads="1"/>
          </p:cNvSpPr>
          <p:nvPr/>
        </p:nvSpPr>
        <p:spPr bwMode="auto">
          <a:xfrm>
            <a:off x="2916238" y="4710113"/>
            <a:ext cx="3384550" cy="1282700"/>
          </a:xfrm>
          <a:prstGeom prst="rect">
            <a:avLst/>
          </a:prstGeom>
          <a:noFill/>
          <a:ln w="9525">
            <a:noFill/>
            <a:miter lim="800000"/>
            <a:headEnd/>
            <a:tailEnd/>
          </a:ln>
        </p:spPr>
        <p:txBody>
          <a:bodyPr>
            <a:spAutoFit/>
          </a:bodyPr>
          <a:lstStyle/>
          <a:p>
            <a:pPr algn="ctr"/>
            <a:r>
              <a:rPr lang="pt-BR" sz="2600">
                <a:ea typeface="Times New Roman" pitchFamily="18" charset="0"/>
                <a:cs typeface="Arial" pitchFamily="34" charset="0"/>
              </a:rPr>
              <a:t>Gigantismo: excesso de GH na infância</a:t>
            </a:r>
          </a:p>
          <a:p>
            <a:pPr algn="ctr"/>
            <a:r>
              <a:rPr lang="pt-BR" sz="2600">
                <a:ea typeface="Times New Roman" pitchFamily="18" charset="0"/>
                <a:cs typeface="Arial" pitchFamily="34" charset="0"/>
              </a:rPr>
              <a:t> </a:t>
            </a:r>
          </a:p>
        </p:txBody>
      </p:sp>
      <p:sp>
        <p:nvSpPr>
          <p:cNvPr id="47108" name="Rectangle 4"/>
          <p:cNvSpPr>
            <a:spLocks noChangeArrowheads="1"/>
          </p:cNvSpPr>
          <p:nvPr/>
        </p:nvSpPr>
        <p:spPr bwMode="auto">
          <a:xfrm>
            <a:off x="323850" y="3141663"/>
            <a:ext cx="8569325" cy="3671887"/>
          </a:xfrm>
          <a:prstGeom prst="rect">
            <a:avLst/>
          </a:prstGeom>
          <a:noFill/>
          <a:ln w="38100">
            <a:solidFill>
              <a:schemeClr val="tx1"/>
            </a:solidFill>
            <a:miter lim="800000"/>
            <a:headEnd/>
            <a:tailEnd/>
          </a:ln>
        </p:spPr>
        <p:txBody>
          <a:bodyPr wrap="none" anchor="ctr"/>
          <a:lstStyle/>
          <a:p>
            <a:endParaRPr lang="pt-BR"/>
          </a:p>
        </p:txBody>
      </p:sp>
      <p:sp>
        <p:nvSpPr>
          <p:cNvPr id="47109" name="Rectangle 5"/>
          <p:cNvSpPr>
            <a:spLocks noChangeArrowheads="1"/>
          </p:cNvSpPr>
          <p:nvPr/>
        </p:nvSpPr>
        <p:spPr bwMode="auto">
          <a:xfrm>
            <a:off x="971550" y="19050"/>
            <a:ext cx="7677150" cy="457200"/>
          </a:xfrm>
          <a:prstGeom prst="rect">
            <a:avLst/>
          </a:prstGeom>
          <a:noFill/>
          <a:ln w="9525">
            <a:noFill/>
            <a:miter lim="800000"/>
            <a:headEnd/>
            <a:tailEnd/>
          </a:ln>
        </p:spPr>
        <p:txBody>
          <a:bodyPr wrap="none">
            <a:spAutoFit/>
          </a:bodyPr>
          <a:lstStyle/>
          <a:p>
            <a:r>
              <a:rPr lang="pt-BR" sz="2400"/>
              <a:t>ALTERAÇÕES DA SECREÇÃO DE GH NA INFÂNCIA.</a:t>
            </a:r>
          </a:p>
        </p:txBody>
      </p:sp>
      <p:sp>
        <p:nvSpPr>
          <p:cNvPr id="47110" name="Rectangle 6"/>
          <p:cNvSpPr>
            <a:spLocks noChangeArrowheads="1"/>
          </p:cNvSpPr>
          <p:nvPr/>
        </p:nvSpPr>
        <p:spPr bwMode="auto">
          <a:xfrm>
            <a:off x="323850" y="6494463"/>
            <a:ext cx="2841625" cy="290512"/>
          </a:xfrm>
          <a:prstGeom prst="rect">
            <a:avLst/>
          </a:prstGeom>
          <a:noFill/>
          <a:ln w="9525">
            <a:noFill/>
            <a:miter lim="800000"/>
            <a:headEnd/>
            <a:tailEnd/>
          </a:ln>
        </p:spPr>
        <p:txBody>
          <a:bodyPr wrap="none">
            <a:spAutoFit/>
          </a:bodyPr>
          <a:lstStyle/>
          <a:p>
            <a:r>
              <a:rPr lang="pt-BR" sz="1300"/>
              <a:t>Robert P.  Wadlow ao lado do irmão</a:t>
            </a:r>
          </a:p>
        </p:txBody>
      </p:sp>
      <p:sp>
        <p:nvSpPr>
          <p:cNvPr id="47111" name="Rectangle 7"/>
          <p:cNvSpPr>
            <a:spLocks noChangeArrowheads="1"/>
          </p:cNvSpPr>
          <p:nvPr/>
        </p:nvSpPr>
        <p:spPr bwMode="auto">
          <a:xfrm>
            <a:off x="6502400" y="6494463"/>
            <a:ext cx="2382838" cy="290512"/>
          </a:xfrm>
          <a:prstGeom prst="rect">
            <a:avLst/>
          </a:prstGeom>
          <a:noFill/>
          <a:ln w="9525">
            <a:noFill/>
            <a:miter lim="800000"/>
            <a:headEnd/>
            <a:tailEnd/>
          </a:ln>
        </p:spPr>
        <p:txBody>
          <a:bodyPr wrap="none">
            <a:spAutoFit/>
          </a:bodyPr>
          <a:lstStyle/>
          <a:p>
            <a:r>
              <a:rPr lang="pt-BR" sz="1300"/>
              <a:t>Aos 20 anos, ao lado da mãe.</a:t>
            </a:r>
          </a:p>
        </p:txBody>
      </p:sp>
      <p:pic>
        <p:nvPicPr>
          <p:cNvPr id="47112" name="Picture 8" descr="altonweb-com-GH-irmão"/>
          <p:cNvPicPr>
            <a:picLocks noChangeAspect="1" noChangeArrowheads="1"/>
          </p:cNvPicPr>
          <p:nvPr/>
        </p:nvPicPr>
        <p:blipFill>
          <a:blip r:embed="rId3"/>
          <a:srcRect/>
          <a:stretch>
            <a:fillRect/>
          </a:stretch>
        </p:blipFill>
        <p:spPr bwMode="auto">
          <a:xfrm>
            <a:off x="395288" y="3187700"/>
            <a:ext cx="2459037" cy="3332163"/>
          </a:xfrm>
          <a:prstGeom prst="rect">
            <a:avLst/>
          </a:prstGeom>
          <a:noFill/>
          <a:ln w="9525">
            <a:noFill/>
            <a:miter lim="800000"/>
            <a:headEnd/>
            <a:tailEnd/>
          </a:ln>
        </p:spPr>
      </p:pic>
      <p:sp>
        <p:nvSpPr>
          <p:cNvPr id="47113" name="Rectangle 9"/>
          <p:cNvSpPr>
            <a:spLocks noChangeArrowheads="1"/>
          </p:cNvSpPr>
          <p:nvPr/>
        </p:nvSpPr>
        <p:spPr bwMode="auto">
          <a:xfrm>
            <a:off x="395288" y="785794"/>
            <a:ext cx="6192837" cy="1785104"/>
          </a:xfrm>
          <a:prstGeom prst="rect">
            <a:avLst/>
          </a:prstGeom>
          <a:noFill/>
          <a:ln w="9525">
            <a:noFill/>
            <a:miter lim="800000"/>
            <a:headEnd/>
            <a:tailEnd/>
          </a:ln>
        </p:spPr>
        <p:txBody>
          <a:bodyPr wrap="square">
            <a:spAutoFit/>
          </a:bodyPr>
          <a:lstStyle/>
          <a:p>
            <a:r>
              <a:rPr lang="pt-BR" sz="2600" b="1" dirty="0">
                <a:ea typeface="Times New Roman" pitchFamily="18" charset="0"/>
                <a:cs typeface="Arial" pitchFamily="34" charset="0"/>
              </a:rPr>
              <a:t>Nanismo: falta ou deficiência na </a:t>
            </a:r>
            <a:r>
              <a:rPr lang="pt-BR" sz="2600" b="1" dirty="0" smtClean="0">
                <a:ea typeface="Times New Roman" pitchFamily="18" charset="0"/>
                <a:cs typeface="Arial" pitchFamily="34" charset="0"/>
              </a:rPr>
              <a:t>infância</a:t>
            </a:r>
          </a:p>
          <a:p>
            <a:r>
              <a:rPr lang="pt-BR" sz="2800" b="1" dirty="0" smtClean="0"/>
              <a:t>A hipófise anterior não secreta hormônio do crescimento. Tipo “</a:t>
            </a:r>
            <a:r>
              <a:rPr lang="pt-BR" sz="2800" b="1" dirty="0" err="1" smtClean="0"/>
              <a:t>hipofisário</a:t>
            </a:r>
            <a:r>
              <a:rPr lang="pt-BR" sz="2800" b="1" dirty="0" smtClean="0"/>
              <a:t>” de nanismo.</a:t>
            </a:r>
            <a:endParaRPr lang="pt-BR" sz="2600" b="1" dirty="0">
              <a:ea typeface="Times New Roman" pitchFamily="18" charset="0"/>
              <a:cs typeface="Arial" pitchFamily="34" charset="0"/>
            </a:endParaRPr>
          </a:p>
        </p:txBody>
      </p:sp>
      <p:sp>
        <p:nvSpPr>
          <p:cNvPr id="47114" name="Rectangle 10"/>
          <p:cNvSpPr>
            <a:spLocks noChangeArrowheads="1"/>
          </p:cNvSpPr>
          <p:nvPr/>
        </p:nvSpPr>
        <p:spPr bwMode="auto">
          <a:xfrm>
            <a:off x="323850" y="476250"/>
            <a:ext cx="8569325" cy="2546350"/>
          </a:xfrm>
          <a:prstGeom prst="rect">
            <a:avLst/>
          </a:prstGeom>
          <a:noFill/>
          <a:ln w="38100">
            <a:solidFill>
              <a:schemeClr val="tx1"/>
            </a:solidFill>
            <a:miter lim="800000"/>
            <a:headEnd/>
            <a:tailEnd/>
          </a:ln>
        </p:spPr>
        <p:txBody>
          <a:bodyPr wrap="none" anchor="ctr"/>
          <a:lstStyle/>
          <a:p>
            <a:endParaRPr lang="pt-BR"/>
          </a:p>
        </p:txBody>
      </p:sp>
      <p:pic>
        <p:nvPicPr>
          <p:cNvPr id="47115" name="Picture 11" descr="girls"/>
          <p:cNvPicPr>
            <a:picLocks noChangeAspect="1" noChangeArrowheads="1"/>
          </p:cNvPicPr>
          <p:nvPr/>
        </p:nvPicPr>
        <p:blipFill>
          <a:blip r:embed="rId4"/>
          <a:srcRect/>
          <a:stretch>
            <a:fillRect/>
          </a:stretch>
        </p:blipFill>
        <p:spPr bwMode="auto">
          <a:xfrm>
            <a:off x="6516688" y="576263"/>
            <a:ext cx="1289050" cy="2376487"/>
          </a:xfrm>
          <a:prstGeom prst="rect">
            <a:avLst/>
          </a:prstGeom>
          <a:noFill/>
          <a:ln w="9525">
            <a:noFill/>
            <a:miter lim="800000"/>
            <a:headEnd/>
            <a:tailEnd/>
          </a:ln>
        </p:spPr>
      </p:pic>
      <p:sp>
        <p:nvSpPr>
          <p:cNvPr id="47116" name="Rectangle 12"/>
          <p:cNvSpPr>
            <a:spLocks noChangeArrowheads="1"/>
          </p:cNvSpPr>
          <p:nvPr/>
        </p:nvSpPr>
        <p:spPr bwMode="auto">
          <a:xfrm>
            <a:off x="7885113" y="919163"/>
            <a:ext cx="863600" cy="1277273"/>
          </a:xfrm>
          <a:prstGeom prst="rect">
            <a:avLst/>
          </a:prstGeom>
          <a:noFill/>
          <a:ln w="9525">
            <a:noFill/>
            <a:miter lim="800000"/>
            <a:headEnd/>
            <a:tailEnd/>
          </a:ln>
        </p:spPr>
        <p:txBody>
          <a:bodyPr wrap="square" anchor="ctr">
            <a:spAutoFit/>
          </a:bodyPr>
          <a:lstStyle/>
          <a:p>
            <a:pPr algn="ctr"/>
            <a:r>
              <a:rPr lang="pt-BR" sz="700" dirty="0" err="1"/>
              <a:t>These</a:t>
            </a:r>
            <a:r>
              <a:rPr lang="pt-BR" sz="700" dirty="0"/>
              <a:t> girls are </a:t>
            </a:r>
            <a:r>
              <a:rPr lang="pt-BR" sz="700" dirty="0" err="1"/>
              <a:t>sisters</a:t>
            </a:r>
            <a:r>
              <a:rPr lang="pt-BR" sz="700" dirty="0"/>
              <a:t>. </a:t>
            </a:r>
            <a:r>
              <a:rPr lang="pt-BR" sz="700" dirty="0" err="1"/>
              <a:t>The</a:t>
            </a:r>
            <a:r>
              <a:rPr lang="pt-BR" sz="700" dirty="0"/>
              <a:t> girl </a:t>
            </a:r>
            <a:r>
              <a:rPr lang="pt-BR" sz="700" dirty="0" err="1"/>
              <a:t>on</a:t>
            </a:r>
            <a:r>
              <a:rPr lang="pt-BR" sz="700" dirty="0"/>
              <a:t> </a:t>
            </a:r>
            <a:r>
              <a:rPr lang="pt-BR" sz="700" dirty="0" err="1"/>
              <a:t>the</a:t>
            </a:r>
            <a:r>
              <a:rPr lang="pt-BR" sz="700" dirty="0"/>
              <a:t> </a:t>
            </a:r>
            <a:r>
              <a:rPr lang="pt-BR" sz="700" dirty="0" err="1"/>
              <a:t>left</a:t>
            </a:r>
            <a:r>
              <a:rPr lang="pt-BR" sz="700" dirty="0"/>
              <a:t> </a:t>
            </a:r>
            <a:r>
              <a:rPr lang="pt-BR" sz="700" dirty="0" err="1"/>
              <a:t>lacked</a:t>
            </a:r>
            <a:r>
              <a:rPr lang="pt-BR" sz="700" dirty="0"/>
              <a:t> </a:t>
            </a:r>
            <a:r>
              <a:rPr lang="pt-BR" sz="700" dirty="0" err="1"/>
              <a:t>growth</a:t>
            </a:r>
            <a:r>
              <a:rPr lang="pt-BR" sz="700" dirty="0"/>
              <a:t> </a:t>
            </a:r>
            <a:r>
              <a:rPr lang="pt-BR" sz="700" dirty="0" err="1"/>
              <a:t>hormone</a:t>
            </a:r>
            <a:r>
              <a:rPr lang="pt-BR" sz="700" dirty="0"/>
              <a:t>. In </a:t>
            </a:r>
            <a:r>
              <a:rPr lang="pt-BR" sz="700" dirty="0" err="1"/>
              <a:t>this</a:t>
            </a:r>
            <a:r>
              <a:rPr lang="pt-BR" sz="700" dirty="0"/>
              <a:t> </a:t>
            </a:r>
            <a:r>
              <a:rPr lang="pt-BR" sz="700" dirty="0" err="1"/>
              <a:t>picture</a:t>
            </a:r>
            <a:r>
              <a:rPr lang="pt-BR" sz="700" dirty="0"/>
              <a:t> </a:t>
            </a:r>
            <a:r>
              <a:rPr lang="pt-BR" sz="700" dirty="0" err="1"/>
              <a:t>she</a:t>
            </a:r>
            <a:r>
              <a:rPr lang="pt-BR" sz="700" dirty="0"/>
              <a:t> </a:t>
            </a:r>
            <a:r>
              <a:rPr lang="pt-BR" sz="700" dirty="0" err="1"/>
              <a:t>was</a:t>
            </a:r>
            <a:r>
              <a:rPr lang="pt-BR" sz="700" dirty="0"/>
              <a:t> 18cm </a:t>
            </a:r>
            <a:r>
              <a:rPr lang="pt-BR" sz="700" dirty="0" err="1"/>
              <a:t>shorter</a:t>
            </a:r>
            <a:r>
              <a:rPr lang="pt-BR" sz="700" dirty="0"/>
              <a:t> </a:t>
            </a:r>
            <a:r>
              <a:rPr lang="pt-BR" sz="700" dirty="0" err="1"/>
              <a:t>than</a:t>
            </a:r>
            <a:r>
              <a:rPr lang="pt-BR" sz="700" dirty="0"/>
              <a:t> </a:t>
            </a:r>
            <a:r>
              <a:rPr lang="pt-BR" sz="700" dirty="0" err="1"/>
              <a:t>her</a:t>
            </a:r>
            <a:r>
              <a:rPr lang="pt-BR" sz="700" dirty="0"/>
              <a:t> </a:t>
            </a:r>
            <a:r>
              <a:rPr lang="pt-BR" sz="700" dirty="0" err="1"/>
              <a:t>sister</a:t>
            </a:r>
            <a:r>
              <a:rPr lang="pt-BR" sz="700" dirty="0"/>
              <a:t>, </a:t>
            </a:r>
            <a:r>
              <a:rPr lang="pt-BR" sz="700" dirty="0" err="1"/>
              <a:t>despite</a:t>
            </a:r>
            <a:r>
              <a:rPr lang="pt-BR" sz="700" dirty="0"/>
              <a:t> </a:t>
            </a:r>
            <a:r>
              <a:rPr lang="pt-BR" sz="700" dirty="0" err="1"/>
              <a:t>being</a:t>
            </a:r>
            <a:r>
              <a:rPr lang="pt-BR" sz="700" dirty="0"/>
              <a:t> </a:t>
            </a:r>
            <a:r>
              <a:rPr lang="pt-BR" sz="700" dirty="0" err="1"/>
              <a:t>one</a:t>
            </a:r>
            <a:r>
              <a:rPr lang="pt-BR" sz="700" dirty="0"/>
              <a:t> </a:t>
            </a:r>
            <a:r>
              <a:rPr lang="pt-BR" sz="700" dirty="0" err="1"/>
              <a:t>and</a:t>
            </a:r>
            <a:r>
              <a:rPr lang="pt-BR" sz="700" dirty="0"/>
              <a:t> a </a:t>
            </a:r>
            <a:r>
              <a:rPr lang="pt-BR" sz="700" dirty="0" err="1"/>
              <a:t>half</a:t>
            </a:r>
            <a:r>
              <a:rPr lang="pt-BR" sz="700" dirty="0"/>
              <a:t> </a:t>
            </a:r>
            <a:r>
              <a:rPr lang="pt-BR" sz="700" dirty="0" err="1"/>
              <a:t>years</a:t>
            </a:r>
            <a:r>
              <a:rPr lang="pt-BR" sz="700" dirty="0"/>
              <a:t> </a:t>
            </a:r>
            <a:r>
              <a:rPr lang="pt-BR" sz="700" dirty="0" err="1"/>
              <a:t>older</a:t>
            </a:r>
            <a:r>
              <a:rPr lang="pt-BR" sz="700" dirty="0"/>
              <a:t>. </a:t>
            </a:r>
            <a:r>
              <a:rPr lang="pt-BR" sz="700" dirty="0">
                <a:hlinkClick r:id="rId5"/>
              </a:rPr>
              <a:t>http</a:t>
            </a:r>
            <a:r>
              <a:rPr lang="pt-BR" sz="700" dirty="0" smtClean="0">
                <a:hlinkClick r:id="rId5"/>
              </a:rPr>
              <a:t>://</a:t>
            </a:r>
            <a:r>
              <a:rPr lang="pt-BR" sz="700" dirty="0" smtClean="0"/>
              <a:t>encontrado</a:t>
            </a:r>
            <a:endParaRPr lang="pt-BR" sz="700" dirty="0"/>
          </a:p>
        </p:txBody>
      </p:sp>
      <p:sp>
        <p:nvSpPr>
          <p:cNvPr id="47117" name="Rectangle 13"/>
          <p:cNvSpPr>
            <a:spLocks noChangeArrowheads="1"/>
          </p:cNvSpPr>
          <p:nvPr/>
        </p:nvSpPr>
        <p:spPr bwMode="auto">
          <a:xfrm>
            <a:off x="3059113" y="6508750"/>
            <a:ext cx="3254375" cy="304800"/>
          </a:xfrm>
          <a:prstGeom prst="rect">
            <a:avLst/>
          </a:prstGeom>
          <a:noFill/>
          <a:ln w="57150">
            <a:noFill/>
            <a:miter lim="800000"/>
            <a:headEnd/>
            <a:tailEnd type="none" w="lg" len="lg"/>
          </a:ln>
        </p:spPr>
        <p:txBody>
          <a:bodyPr wrap="none">
            <a:spAutoFit/>
          </a:bodyPr>
          <a:lstStyle/>
          <a:p>
            <a:r>
              <a:rPr lang="pt-BR" sz="1400">
                <a:hlinkClick r:id="rId6"/>
              </a:rPr>
              <a:t>http://www.altonweb.com/history/wadlow/</a:t>
            </a:r>
            <a:r>
              <a:rPr lang="pt-BR" sz="1400"/>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bio_psi_acromegalia"/>
          <p:cNvPicPr>
            <a:picLocks noChangeAspect="1" noChangeArrowheads="1"/>
          </p:cNvPicPr>
          <p:nvPr/>
        </p:nvPicPr>
        <p:blipFill>
          <a:blip r:embed="rId2"/>
          <a:srcRect/>
          <a:stretch>
            <a:fillRect/>
          </a:stretch>
        </p:blipFill>
        <p:spPr bwMode="auto">
          <a:xfrm>
            <a:off x="4140200" y="3500438"/>
            <a:ext cx="1757363" cy="2420937"/>
          </a:xfrm>
          <a:prstGeom prst="rect">
            <a:avLst/>
          </a:prstGeom>
          <a:noFill/>
          <a:ln w="38100">
            <a:solidFill>
              <a:schemeClr val="tx2"/>
            </a:solidFill>
            <a:miter lim="800000"/>
            <a:headEnd/>
            <a:tailEnd/>
          </a:ln>
        </p:spPr>
      </p:pic>
      <p:sp>
        <p:nvSpPr>
          <p:cNvPr id="48131" name="Rectangle 3"/>
          <p:cNvSpPr>
            <a:spLocks noChangeArrowheads="1"/>
          </p:cNvSpPr>
          <p:nvPr/>
        </p:nvSpPr>
        <p:spPr bwMode="auto">
          <a:xfrm>
            <a:off x="250825" y="446088"/>
            <a:ext cx="8593138" cy="822325"/>
          </a:xfrm>
          <a:prstGeom prst="rect">
            <a:avLst/>
          </a:prstGeom>
          <a:noFill/>
          <a:ln w="9525">
            <a:noFill/>
            <a:miter lim="800000"/>
            <a:headEnd/>
            <a:tailEnd/>
          </a:ln>
        </p:spPr>
        <p:txBody>
          <a:bodyPr wrap="none">
            <a:spAutoFit/>
          </a:bodyPr>
          <a:lstStyle/>
          <a:p>
            <a:r>
              <a:rPr lang="pt-BR" sz="2400">
                <a:ea typeface="Times New Roman" pitchFamily="18" charset="0"/>
                <a:cs typeface="Arial" pitchFamily="34" charset="0"/>
              </a:rPr>
              <a:t>Acromegalia: excesso de secreção de GH após a puberdade. </a:t>
            </a:r>
          </a:p>
          <a:p>
            <a:pPr eaLnBrk="0" hangingPunct="0"/>
            <a:endParaRPr lang="pt-BR" sz="2400">
              <a:ea typeface="Times New Roman" pitchFamily="18" charset="0"/>
              <a:cs typeface="Arial" pitchFamily="34" charset="0"/>
            </a:endParaRPr>
          </a:p>
        </p:txBody>
      </p:sp>
      <p:sp>
        <p:nvSpPr>
          <p:cNvPr id="48132" name="Rectangle 4"/>
          <p:cNvSpPr>
            <a:spLocks noChangeArrowheads="1"/>
          </p:cNvSpPr>
          <p:nvPr/>
        </p:nvSpPr>
        <p:spPr bwMode="auto">
          <a:xfrm>
            <a:off x="4067175" y="1916113"/>
            <a:ext cx="1800225" cy="730250"/>
          </a:xfrm>
          <a:prstGeom prst="rect">
            <a:avLst/>
          </a:prstGeom>
          <a:noFill/>
          <a:ln w="9525">
            <a:noFill/>
            <a:miter lim="800000"/>
            <a:headEnd/>
            <a:tailEnd/>
          </a:ln>
        </p:spPr>
        <p:txBody>
          <a:bodyPr>
            <a:spAutoFit/>
          </a:bodyPr>
          <a:lstStyle/>
          <a:p>
            <a:pPr algn="ctr"/>
            <a:r>
              <a:rPr lang="pt-BR" sz="1400"/>
              <a:t>Repare na estrutura óssea da face e das mãos </a:t>
            </a:r>
          </a:p>
        </p:txBody>
      </p:sp>
      <p:sp>
        <p:nvSpPr>
          <p:cNvPr id="48133" name="Rectangle 5"/>
          <p:cNvSpPr>
            <a:spLocks noChangeArrowheads="1"/>
          </p:cNvSpPr>
          <p:nvPr/>
        </p:nvSpPr>
        <p:spPr bwMode="auto">
          <a:xfrm>
            <a:off x="684213" y="1052513"/>
            <a:ext cx="8280400" cy="5545137"/>
          </a:xfrm>
          <a:prstGeom prst="rect">
            <a:avLst/>
          </a:prstGeom>
          <a:noFill/>
          <a:ln w="38100">
            <a:solidFill>
              <a:schemeClr val="tx1"/>
            </a:solidFill>
            <a:miter lim="800000"/>
            <a:headEnd/>
            <a:tailEnd/>
          </a:ln>
        </p:spPr>
        <p:txBody>
          <a:bodyPr wrap="none" anchor="ctr"/>
          <a:lstStyle/>
          <a:p>
            <a:endParaRPr lang="pt-BR"/>
          </a:p>
        </p:txBody>
      </p:sp>
      <p:sp>
        <p:nvSpPr>
          <p:cNvPr id="48134" name="Rectangle 6"/>
          <p:cNvSpPr>
            <a:spLocks noChangeArrowheads="1"/>
          </p:cNvSpPr>
          <p:nvPr/>
        </p:nvSpPr>
        <p:spPr bwMode="auto">
          <a:xfrm>
            <a:off x="468313" y="17463"/>
            <a:ext cx="8177212" cy="457200"/>
          </a:xfrm>
          <a:prstGeom prst="rect">
            <a:avLst/>
          </a:prstGeom>
          <a:noFill/>
          <a:ln w="9525">
            <a:noFill/>
            <a:miter lim="800000"/>
            <a:headEnd/>
            <a:tailEnd/>
          </a:ln>
        </p:spPr>
        <p:txBody>
          <a:bodyPr wrap="none">
            <a:spAutoFit/>
          </a:bodyPr>
          <a:lstStyle/>
          <a:p>
            <a:r>
              <a:rPr lang="pt-BR" sz="2400"/>
              <a:t>ALTERAÇÕES NA SECREÇÃO DE GH NA VIDA ADULTA</a:t>
            </a:r>
          </a:p>
        </p:txBody>
      </p:sp>
      <p:pic>
        <p:nvPicPr>
          <p:cNvPr id="48135" name="Picture 7" descr="figure5"/>
          <p:cNvPicPr>
            <a:picLocks noChangeAspect="1" noChangeArrowheads="1"/>
          </p:cNvPicPr>
          <p:nvPr/>
        </p:nvPicPr>
        <p:blipFill>
          <a:blip r:embed="rId3"/>
          <a:srcRect/>
          <a:stretch>
            <a:fillRect/>
          </a:stretch>
        </p:blipFill>
        <p:spPr bwMode="auto">
          <a:xfrm>
            <a:off x="827088" y="1196975"/>
            <a:ext cx="3079750" cy="3841750"/>
          </a:xfrm>
          <a:prstGeom prst="rect">
            <a:avLst/>
          </a:prstGeom>
          <a:noFill/>
          <a:ln w="38100" algn="ctr">
            <a:solidFill>
              <a:schemeClr val="tx1"/>
            </a:solidFill>
            <a:miter lim="800000"/>
            <a:headEnd/>
            <a:tailEnd/>
          </a:ln>
        </p:spPr>
      </p:pic>
      <p:pic>
        <p:nvPicPr>
          <p:cNvPr id="48136" name="Picture 9"/>
          <p:cNvPicPr>
            <a:picLocks noChangeAspect="1" noChangeArrowheads="1"/>
          </p:cNvPicPr>
          <p:nvPr/>
        </p:nvPicPr>
        <p:blipFill>
          <a:blip r:embed="rId4"/>
          <a:srcRect l="24150" t="21704" r="3865" b="8167"/>
          <a:stretch>
            <a:fillRect/>
          </a:stretch>
        </p:blipFill>
        <p:spPr bwMode="auto">
          <a:xfrm>
            <a:off x="6084888" y="1125538"/>
            <a:ext cx="2808287" cy="2052637"/>
          </a:xfrm>
          <a:prstGeom prst="rect">
            <a:avLst/>
          </a:prstGeom>
          <a:noFill/>
          <a:ln w="9525">
            <a:noFill/>
            <a:miter lim="800000"/>
            <a:headEnd/>
            <a:tailEnd/>
          </a:ln>
        </p:spPr>
      </p:pic>
      <p:pic>
        <p:nvPicPr>
          <p:cNvPr id="48137" name="Picture 10"/>
          <p:cNvPicPr>
            <a:picLocks noChangeAspect="1" noChangeArrowheads="1"/>
          </p:cNvPicPr>
          <p:nvPr/>
        </p:nvPicPr>
        <p:blipFill>
          <a:blip r:embed="rId5"/>
          <a:srcRect l="24150" t="20456" r="2950" b="9387"/>
          <a:stretch>
            <a:fillRect/>
          </a:stretch>
        </p:blipFill>
        <p:spPr bwMode="auto">
          <a:xfrm>
            <a:off x="6084888" y="3141663"/>
            <a:ext cx="2808287" cy="2027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074" name="Group 2"/>
          <p:cNvGraphicFramePr>
            <a:graphicFrameLocks noGrp="1"/>
          </p:cNvGraphicFramePr>
          <p:nvPr/>
        </p:nvGraphicFramePr>
        <p:xfrm>
          <a:off x="568325" y="1438275"/>
          <a:ext cx="3571875" cy="2942273"/>
        </p:xfrm>
        <a:graphic>
          <a:graphicData uri="http://schemas.openxmlformats.org/drawingml/2006/table">
            <a:tbl>
              <a:tblPr/>
              <a:tblGrid>
                <a:gridCol w="3571875"/>
              </a:tblGrid>
              <a:tr h="2576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smtClean="0">
                          <a:ln>
                            <a:noFill/>
                          </a:ln>
                          <a:solidFill>
                            <a:srgbClr val="000000"/>
                          </a:solidFill>
                          <a:effectLst/>
                          <a:latin typeface="Verdana" pitchFamily="34" charset="0"/>
                        </a:rPr>
                        <a:t>  </a:t>
                      </a:r>
                      <a:r>
                        <a:rPr kumimoji="0" lang="pt-BR" sz="15300" b="0" i="0" u="none" strike="noStrike" cap="none" normalizeH="0" baseline="0" dirty="0" smtClean="0">
                          <a:ln>
                            <a:noFill/>
                          </a:ln>
                          <a:solidFill>
                            <a:srgbClr val="000000"/>
                          </a:solidFill>
                          <a:effectLst/>
                          <a:latin typeface="Verdana" pitchFamily="34" charset="0"/>
                        </a:rPr>
                        <a:t> </a:t>
                      </a:r>
                      <a:r>
                        <a:rPr kumimoji="0" lang="pt-BR" sz="1000" b="0" i="0" u="none" strike="noStrike" cap="none" normalizeH="0" baseline="0" dirty="0" smtClean="0">
                          <a:ln>
                            <a:noFill/>
                          </a:ln>
                          <a:solidFill>
                            <a:srgbClr val="000000"/>
                          </a:solidFill>
                          <a:effectLst/>
                          <a:latin typeface="Verdana" pitchFamily="34" charset="0"/>
                        </a:rPr>
                        <a:t>                                                                                    </a:t>
                      </a:r>
                    </a:p>
                  </a:txBody>
                  <a:tcPr anchor="ctr" horzOverflow="overflow">
                    <a:lnL cap="flat">
                      <a:noFill/>
                    </a:lnL>
                    <a:lnR cap="flat">
                      <a:noFill/>
                    </a:lnR>
                    <a:lnT cap="flat">
                      <a:noFill/>
                    </a:lnT>
                    <a:lnB>
                      <a:noFill/>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49157" name="Rectangle 9"/>
          <p:cNvSpPr>
            <a:spLocks noChangeArrowheads="1"/>
          </p:cNvSpPr>
          <p:nvPr/>
        </p:nvSpPr>
        <p:spPr bwMode="auto">
          <a:xfrm>
            <a:off x="4448175" y="2733675"/>
            <a:ext cx="247650" cy="809625"/>
          </a:xfrm>
          <a:prstGeom prst="rect">
            <a:avLst/>
          </a:prstGeom>
          <a:noFill/>
          <a:ln w="9525">
            <a:noFill/>
            <a:miter lim="800000"/>
            <a:headEnd/>
            <a:tailEnd/>
          </a:ln>
        </p:spPr>
        <p:txBody>
          <a:bodyPr wrap="none" anchor="ctr">
            <a:spAutoFit/>
          </a:bodyPr>
          <a:lstStyle/>
          <a:p>
            <a:endParaRPr lang="pt-BR" sz="1100"/>
          </a:p>
          <a:p>
            <a:pPr eaLnBrk="0" hangingPunct="0"/>
            <a:r>
              <a:rPr lang="pt-BR"/>
              <a:t> </a:t>
            </a:r>
          </a:p>
          <a:p>
            <a:pPr eaLnBrk="0" hangingPunct="0"/>
            <a:endParaRPr lang="pt-BR"/>
          </a:p>
        </p:txBody>
      </p:sp>
      <p:graphicFrame>
        <p:nvGraphicFramePr>
          <p:cNvPr id="131082" name="Group 10"/>
          <p:cNvGraphicFramePr>
            <a:graphicFrameLocks noGrp="1"/>
          </p:cNvGraphicFramePr>
          <p:nvPr/>
        </p:nvGraphicFramePr>
        <p:xfrm>
          <a:off x="4867275" y="1511300"/>
          <a:ext cx="3808413" cy="2988310"/>
        </p:xfrm>
        <a:graphic>
          <a:graphicData uri="http://schemas.openxmlformats.org/drawingml/2006/table">
            <a:tbl>
              <a:tblPr/>
              <a:tblGrid>
                <a:gridCol w="3808413"/>
              </a:tblGrid>
              <a:tr h="2622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smtClean="0">
                          <a:ln>
                            <a:noFill/>
                          </a:ln>
                          <a:solidFill>
                            <a:srgbClr val="000000"/>
                          </a:solidFill>
                          <a:effectLst/>
                          <a:latin typeface="Verdana" pitchFamily="34" charset="0"/>
                        </a:rPr>
                        <a:t>  </a:t>
                      </a:r>
                      <a:r>
                        <a:rPr kumimoji="0" lang="pt-BR" sz="15600" b="0" i="0" u="none" strike="noStrike" cap="none" normalizeH="0" baseline="0" dirty="0" smtClean="0">
                          <a:ln>
                            <a:noFill/>
                          </a:ln>
                          <a:solidFill>
                            <a:srgbClr val="000000"/>
                          </a:solidFill>
                          <a:effectLst/>
                          <a:latin typeface="Verdana" pitchFamily="34" charset="0"/>
                        </a:rPr>
                        <a:t> </a:t>
                      </a:r>
                      <a:r>
                        <a:rPr kumimoji="0" lang="pt-BR" sz="1000" b="0" i="0" u="none" strike="noStrike" cap="none" normalizeH="0" baseline="0" dirty="0" smtClean="0">
                          <a:ln>
                            <a:noFill/>
                          </a:ln>
                          <a:solidFill>
                            <a:srgbClr val="000000"/>
                          </a:solidFill>
                          <a:effectLst/>
                          <a:latin typeface="Verdana" pitchFamily="34" charset="0"/>
                        </a:rPr>
                        <a:t>                                                                                    </a:t>
                      </a:r>
                    </a:p>
                  </a:txBody>
                  <a:tcPr anchor="ctr" horzOverflow="overflow">
                    <a:lnL cap="flat">
                      <a:noFill/>
                    </a:lnL>
                    <a:lnR cap="flat">
                      <a:noFill/>
                    </a:lnR>
                    <a:lnT cap="flat">
                      <a:noFill/>
                    </a:lnT>
                    <a:lnB>
                      <a:noFill/>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pic>
        <p:nvPicPr>
          <p:cNvPr id="49161" name="Picture 17" descr="figure6"/>
          <p:cNvPicPr>
            <a:picLocks noChangeAspect="1" noChangeArrowheads="1"/>
          </p:cNvPicPr>
          <p:nvPr/>
        </p:nvPicPr>
        <p:blipFill>
          <a:blip r:embed="rId2"/>
          <a:srcRect/>
          <a:stretch>
            <a:fillRect/>
          </a:stretch>
        </p:blipFill>
        <p:spPr bwMode="auto">
          <a:xfrm>
            <a:off x="468313" y="1484313"/>
            <a:ext cx="3810000" cy="2438400"/>
          </a:xfrm>
          <a:prstGeom prst="rect">
            <a:avLst/>
          </a:prstGeom>
          <a:noFill/>
          <a:ln w="9525">
            <a:noFill/>
            <a:miter lim="800000"/>
            <a:headEnd/>
            <a:tailEnd/>
          </a:ln>
        </p:spPr>
      </p:pic>
      <p:pic>
        <p:nvPicPr>
          <p:cNvPr id="49162" name="Picture 18" descr="figure7"/>
          <p:cNvPicPr>
            <a:picLocks noChangeAspect="1" noChangeArrowheads="1"/>
          </p:cNvPicPr>
          <p:nvPr/>
        </p:nvPicPr>
        <p:blipFill>
          <a:blip r:embed="rId3"/>
          <a:srcRect/>
          <a:stretch>
            <a:fillRect/>
          </a:stretch>
        </p:blipFill>
        <p:spPr bwMode="auto">
          <a:xfrm>
            <a:off x="4859338" y="1484313"/>
            <a:ext cx="3810000" cy="2476500"/>
          </a:xfrm>
          <a:prstGeom prst="rect">
            <a:avLst/>
          </a:prstGeom>
          <a:noFill/>
          <a:ln w="9525">
            <a:noFill/>
            <a:miter lim="800000"/>
            <a:headEnd/>
            <a:tailEnd/>
          </a:ln>
        </p:spPr>
      </p:pic>
      <p:sp>
        <p:nvSpPr>
          <p:cNvPr id="49163" name="Rectangle 20"/>
          <p:cNvSpPr>
            <a:spLocks noChangeArrowheads="1"/>
          </p:cNvSpPr>
          <p:nvPr/>
        </p:nvSpPr>
        <p:spPr bwMode="auto">
          <a:xfrm>
            <a:off x="250825" y="590550"/>
            <a:ext cx="8593138" cy="822325"/>
          </a:xfrm>
          <a:prstGeom prst="rect">
            <a:avLst/>
          </a:prstGeom>
          <a:noFill/>
          <a:ln w="9525">
            <a:noFill/>
            <a:miter lim="800000"/>
            <a:headEnd/>
            <a:tailEnd/>
          </a:ln>
        </p:spPr>
        <p:txBody>
          <a:bodyPr wrap="none">
            <a:spAutoFit/>
          </a:bodyPr>
          <a:lstStyle/>
          <a:p>
            <a:r>
              <a:rPr lang="pt-BR" sz="2400">
                <a:ea typeface="Times New Roman" pitchFamily="18" charset="0"/>
                <a:cs typeface="Arial" pitchFamily="34" charset="0"/>
              </a:rPr>
              <a:t>Acromegalia: excesso de secreção de GH após a puberdade. </a:t>
            </a:r>
          </a:p>
          <a:p>
            <a:pPr eaLnBrk="0" hangingPunct="0"/>
            <a:endParaRPr lang="pt-BR" sz="2400">
              <a:ea typeface="Times New Roman" pitchFamily="18" charset="0"/>
              <a:cs typeface="Arial" pitchFamily="34" charset="0"/>
            </a:endParaRPr>
          </a:p>
        </p:txBody>
      </p:sp>
      <p:sp>
        <p:nvSpPr>
          <p:cNvPr id="49164" name="Rectangle 21"/>
          <p:cNvSpPr>
            <a:spLocks noChangeArrowheads="1"/>
          </p:cNvSpPr>
          <p:nvPr/>
        </p:nvSpPr>
        <p:spPr bwMode="auto">
          <a:xfrm>
            <a:off x="468313" y="163513"/>
            <a:ext cx="8177212" cy="457200"/>
          </a:xfrm>
          <a:prstGeom prst="rect">
            <a:avLst/>
          </a:prstGeom>
          <a:noFill/>
          <a:ln w="9525">
            <a:noFill/>
            <a:miter lim="800000"/>
            <a:headEnd/>
            <a:tailEnd/>
          </a:ln>
        </p:spPr>
        <p:txBody>
          <a:bodyPr wrap="none">
            <a:spAutoFit/>
          </a:bodyPr>
          <a:lstStyle/>
          <a:p>
            <a:r>
              <a:rPr lang="pt-BR" sz="2400"/>
              <a:t>ALTERAÇÕES NA SECREÇÃO DE GH NA VIDA ADULTA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pt-BR" b="1" dirty="0" smtClean="0"/>
              <a:t>Acromegalia</a:t>
            </a:r>
            <a:r>
              <a:rPr lang="pt-BR" dirty="0" smtClean="0"/>
              <a:t/>
            </a:r>
            <a:br>
              <a:rPr lang="pt-BR" dirty="0" smtClean="0"/>
            </a:br>
            <a:endParaRPr lang="pt-BR" dirty="0"/>
          </a:p>
        </p:txBody>
      </p:sp>
      <p:sp>
        <p:nvSpPr>
          <p:cNvPr id="5" name="Espaço Reservado para Conteúdo 4"/>
          <p:cNvSpPr>
            <a:spLocks noGrp="1"/>
          </p:cNvSpPr>
          <p:nvPr>
            <p:ph idx="1"/>
          </p:nvPr>
        </p:nvSpPr>
        <p:spPr>
          <a:xfrm>
            <a:off x="0" y="1071546"/>
            <a:ext cx="8858280" cy="5786454"/>
          </a:xfrm>
        </p:spPr>
        <p:txBody>
          <a:bodyPr>
            <a:normAutofit lnSpcReduction="10000"/>
          </a:bodyPr>
          <a:lstStyle/>
          <a:p>
            <a:r>
              <a:rPr lang="pt-BR" b="1" dirty="0" smtClean="0"/>
              <a:t>Um tumor </a:t>
            </a:r>
            <a:r>
              <a:rPr lang="pt-BR" b="1" dirty="0" err="1" smtClean="0"/>
              <a:t>secretante</a:t>
            </a:r>
            <a:r>
              <a:rPr lang="pt-BR" b="1" dirty="0" smtClean="0"/>
              <a:t> de hormônio do crescimento após a adolescência pode causar o aumento das dimensões dos tecidos moles e dos ossos, pois a secreção excessiva desse hormônio não é mais capaz de promover o aumento da estatura</a:t>
            </a:r>
          </a:p>
          <a:p>
            <a:r>
              <a:rPr lang="pt-BR" b="1" dirty="0" smtClean="0"/>
              <a:t>Uma pessoa acromegálica é o mesmo que um gigante exceto pela incapacidade de seus ossos longos já “fundidos” crescerem, o que faz com que sua estatura permaneça normal enquanto outras características do seu corpo apresentam um crescimento desproporcional.</a:t>
            </a:r>
            <a:endParaRPr lang="pt-BR" dirty="0" smtClean="0"/>
          </a:p>
          <a:p>
            <a:endParaRPr lang="pt-B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28604"/>
            <a:ext cx="9144000" cy="785818"/>
          </a:xfrm>
        </p:spPr>
        <p:txBody>
          <a:bodyPr>
            <a:normAutofit fontScale="90000"/>
          </a:bodyPr>
          <a:lstStyle/>
          <a:p>
            <a:r>
              <a:rPr lang="pt-BR" b="1" dirty="0" smtClean="0"/>
              <a:t/>
            </a:r>
            <a:br>
              <a:rPr lang="pt-BR" b="1" dirty="0" smtClean="0"/>
            </a:br>
            <a:r>
              <a:rPr lang="pt-BR" sz="4000" b="1" dirty="0" smtClean="0">
                <a:solidFill>
                  <a:srgbClr val="006600"/>
                </a:solidFill>
              </a:rPr>
              <a:t>HORMÔNIO ESTIMULANTE DA TIREÓIDE (TSH) (TIROTROPINA</a:t>
            </a:r>
            <a:r>
              <a:rPr lang="pt-BR" sz="3600" b="1" dirty="0" smtClean="0">
                <a:solidFill>
                  <a:srgbClr val="006600"/>
                </a:solidFill>
              </a:rPr>
              <a:t>) </a:t>
            </a:r>
            <a:r>
              <a:rPr lang="pt-BR" sz="3600" b="1" dirty="0" smtClean="0"/>
              <a:t>– controla a secreção da glândula tireóide</a:t>
            </a:r>
            <a:r>
              <a:rPr lang="pt-BR" b="1" dirty="0" smtClean="0"/>
              <a:t/>
            </a:r>
            <a:br>
              <a:rPr lang="pt-BR" b="1" dirty="0" smtClean="0"/>
            </a:br>
            <a:endParaRPr lang="pt-BR" dirty="0"/>
          </a:p>
        </p:txBody>
      </p:sp>
      <p:pic>
        <p:nvPicPr>
          <p:cNvPr id="4" name="Espaço Reservado para Conteúdo 3" descr="http://interna.coceducacao.com.br/ebook/content/pictures/2002-71-142-49-50-i005b.gif"/>
          <p:cNvPicPr>
            <a:picLocks noGrp="1"/>
          </p:cNvPicPr>
          <p:nvPr>
            <p:ph idx="1"/>
          </p:nvPr>
        </p:nvPicPr>
        <p:blipFill>
          <a:blip r:embed="rId2"/>
          <a:srcRect/>
          <a:stretch>
            <a:fillRect/>
          </a:stretch>
        </p:blipFill>
        <p:spPr bwMode="auto">
          <a:xfrm>
            <a:off x="1785918" y="1500174"/>
            <a:ext cx="5500726" cy="53578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428736"/>
          </a:xfrm>
        </p:spPr>
        <p:txBody>
          <a:bodyPr>
            <a:normAutofit fontScale="90000"/>
          </a:bodyPr>
          <a:lstStyle/>
          <a:p>
            <a:r>
              <a:rPr lang="pt-BR" b="1" dirty="0" smtClean="0"/>
              <a:t/>
            </a:r>
            <a:br>
              <a:rPr lang="pt-BR" b="1" dirty="0" smtClean="0"/>
            </a:br>
            <a:r>
              <a:rPr lang="pt-BR" sz="3100" b="1" dirty="0" smtClean="0">
                <a:solidFill>
                  <a:srgbClr val="FF0066"/>
                </a:solidFill>
              </a:rPr>
              <a:t>HORMÔNIO ADRENOCORTICOTRÓPICO  (ACTH) (ADRENOCORTICOTROPINA) </a:t>
            </a:r>
            <a:r>
              <a:rPr lang="pt-BR" sz="3100" b="1" dirty="0" smtClean="0"/>
              <a:t>– estimula o córtex da supra-renal</a:t>
            </a:r>
            <a:r>
              <a:rPr lang="pt-BR" b="1" dirty="0" smtClean="0"/>
              <a:t/>
            </a:r>
            <a:br>
              <a:rPr lang="pt-BR" b="1" dirty="0" smtClean="0"/>
            </a:br>
            <a:endParaRPr lang="pt-BR" dirty="0"/>
          </a:p>
        </p:txBody>
      </p:sp>
      <p:pic>
        <p:nvPicPr>
          <p:cNvPr id="4" name="Espaço Reservado para Conteúdo 3" descr="http://psiqweb.net/wp-content/uploads/2015/10/hipo.jpg"/>
          <p:cNvPicPr>
            <a:picLocks noGrp="1"/>
          </p:cNvPicPr>
          <p:nvPr>
            <p:ph idx="1"/>
          </p:nvPr>
        </p:nvPicPr>
        <p:blipFill>
          <a:blip r:embed="rId2"/>
          <a:srcRect/>
          <a:stretch>
            <a:fillRect/>
          </a:stretch>
        </p:blipFill>
        <p:spPr bwMode="auto">
          <a:xfrm>
            <a:off x="928662" y="1285860"/>
            <a:ext cx="6643734" cy="5572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2285992"/>
          </a:xfrm>
        </p:spPr>
        <p:txBody>
          <a:bodyPr>
            <a:normAutofit fontScale="90000"/>
          </a:bodyPr>
          <a:lstStyle/>
          <a:p>
            <a:r>
              <a:rPr lang="pt-BR" b="1" dirty="0" smtClean="0">
                <a:solidFill>
                  <a:srgbClr val="FF0000"/>
                </a:solidFill>
              </a:rPr>
              <a:t>HORMÔNIOS GONADOTRÓPICOS OU GONADOTROPINAS – </a:t>
            </a:r>
            <a:r>
              <a:rPr lang="pt-BR" b="1" dirty="0" smtClean="0"/>
              <a:t>têm sua ação sobre as gônadas</a:t>
            </a:r>
            <a:br>
              <a:rPr lang="pt-BR" b="1" dirty="0" smtClean="0"/>
            </a:br>
            <a:endParaRPr lang="pt-BR" dirty="0"/>
          </a:p>
        </p:txBody>
      </p:sp>
      <p:sp>
        <p:nvSpPr>
          <p:cNvPr id="3" name="Espaço Reservado para Conteúdo 2"/>
          <p:cNvSpPr>
            <a:spLocks noGrp="1"/>
          </p:cNvSpPr>
          <p:nvPr>
            <p:ph idx="1"/>
          </p:nvPr>
        </p:nvSpPr>
        <p:spPr>
          <a:xfrm>
            <a:off x="0" y="1857364"/>
            <a:ext cx="9144000" cy="5000636"/>
          </a:xfrm>
        </p:spPr>
        <p:txBody>
          <a:bodyPr>
            <a:noAutofit/>
          </a:bodyPr>
          <a:lstStyle/>
          <a:p>
            <a:r>
              <a:rPr lang="pt-BR" sz="4000" b="1" dirty="0" smtClean="0">
                <a:solidFill>
                  <a:srgbClr val="0070C0"/>
                </a:solidFill>
              </a:rPr>
              <a:t>HORMÔNIO FOLÍCULO-ESTIMULANTE (FSH) </a:t>
            </a:r>
            <a:r>
              <a:rPr lang="pt-BR" sz="4000" b="1" dirty="0" smtClean="0"/>
              <a:t>– estimula a produção de espermatozóides pelos testículos e a produção de ovócitos e estrógenos pelos ovários </a:t>
            </a:r>
          </a:p>
          <a:p>
            <a:r>
              <a:rPr lang="pt-BR" sz="4000" b="1" dirty="0" smtClean="0">
                <a:solidFill>
                  <a:srgbClr val="0070C0"/>
                </a:solidFill>
              </a:rPr>
              <a:t>HORMÔNIO LUTEINIZANTE (LH) </a:t>
            </a:r>
            <a:r>
              <a:rPr lang="pt-BR" sz="4000" b="1" dirty="0" smtClean="0"/>
              <a:t>– estimula a secreção de testosterona,  estrógenos e progesterona e a ovulação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00042"/>
            <a:ext cx="9144000" cy="1071570"/>
          </a:xfrm>
        </p:spPr>
        <p:txBody>
          <a:bodyPr>
            <a:normAutofit fontScale="90000"/>
          </a:bodyPr>
          <a:lstStyle/>
          <a:p>
            <a:r>
              <a:rPr lang="pt-BR" sz="5300" b="1" dirty="0" smtClean="0">
                <a:solidFill>
                  <a:srgbClr val="0070C0"/>
                </a:solidFill>
              </a:rPr>
              <a:t>GLÂNDULAS ENDÓCRINAS</a:t>
            </a:r>
            <a:br>
              <a:rPr lang="pt-BR" sz="5300" b="1" dirty="0" smtClean="0">
                <a:solidFill>
                  <a:srgbClr val="0070C0"/>
                </a:solidFill>
              </a:rPr>
            </a:br>
            <a:r>
              <a:rPr lang="pt-BR" sz="5300" b="1" dirty="0" smtClean="0">
                <a:solidFill>
                  <a:srgbClr val="0070C0"/>
                </a:solidFill>
              </a:rPr>
              <a:t> </a:t>
            </a:r>
            <a:r>
              <a:rPr lang="pt-BR" sz="5300" b="1" dirty="0" smtClean="0">
                <a:solidFill>
                  <a:srgbClr val="00B050"/>
                </a:solidFill>
              </a:rPr>
              <a:t>(secreção interna)</a:t>
            </a:r>
            <a:r>
              <a:rPr lang="pt-BR" dirty="0" smtClean="0"/>
              <a:t/>
            </a:r>
            <a:br>
              <a:rPr lang="pt-BR" dirty="0" smtClean="0"/>
            </a:br>
            <a:endParaRPr lang="pt-BR" dirty="0"/>
          </a:p>
        </p:txBody>
      </p:sp>
      <p:sp>
        <p:nvSpPr>
          <p:cNvPr id="3" name="Espaço Reservado para Conteúdo 2"/>
          <p:cNvSpPr>
            <a:spLocks noGrp="1"/>
          </p:cNvSpPr>
          <p:nvPr>
            <p:ph idx="1"/>
          </p:nvPr>
        </p:nvSpPr>
        <p:spPr/>
        <p:txBody>
          <a:bodyPr>
            <a:noAutofit/>
          </a:bodyPr>
          <a:lstStyle/>
          <a:p>
            <a:r>
              <a:rPr lang="pt-BR" sz="4000" b="1" dirty="0" smtClean="0"/>
              <a:t>sem ductos, produzem substâncias reguladoras — os hormônios — lançando-as diretamente na corrente sanguínea</a:t>
            </a:r>
          </a:p>
          <a:p>
            <a:r>
              <a:rPr lang="pt-BR" sz="4000" dirty="0" smtClean="0"/>
              <a:t> Ex.: hipófise, tireóide, paratireóides, pâncreas endócrino (ilhotas de </a:t>
            </a:r>
            <a:r>
              <a:rPr lang="pt-BR" sz="4000" dirty="0" err="1" smtClean="0"/>
              <a:t>Langerhans</a:t>
            </a:r>
            <a:r>
              <a:rPr lang="pt-BR" sz="4000" dirty="0" smtClean="0"/>
              <a:t>), </a:t>
            </a:r>
            <a:r>
              <a:rPr lang="pt-BR" sz="4000" dirty="0" err="1" smtClean="0"/>
              <a:t>supra-renais</a:t>
            </a:r>
            <a:r>
              <a:rPr lang="pt-BR" sz="4000" dirty="0" smtClean="0"/>
              <a:t>, gônadas, etc.</a:t>
            </a:r>
            <a:endParaRPr lang="pt-BR" sz="4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797040"/>
          </a:xfrm>
        </p:spPr>
        <p:txBody>
          <a:bodyPr>
            <a:normAutofit/>
          </a:bodyPr>
          <a:lstStyle/>
          <a:p>
            <a:r>
              <a:rPr lang="pt-BR" b="1" dirty="0" smtClean="0"/>
              <a:t/>
            </a:r>
            <a:br>
              <a:rPr lang="pt-BR" b="1" dirty="0" smtClean="0"/>
            </a:br>
            <a:endParaRPr lang="pt-BR" dirty="0"/>
          </a:p>
        </p:txBody>
      </p:sp>
      <p:pic>
        <p:nvPicPr>
          <p:cNvPr id="4" name="Picture 2" descr="http://www.proyecto-bebe.es/upload/cntimg/Anatomia/lh_fsh_pro_bb.jpg"/>
          <p:cNvPicPr>
            <a:picLocks noGrp="1" noChangeAspect="1" noChangeArrowheads="1"/>
          </p:cNvPicPr>
          <p:nvPr>
            <p:ph idx="1"/>
          </p:nvPr>
        </p:nvPicPr>
        <p:blipFill>
          <a:blip r:embed="rId2"/>
          <a:srcRect/>
          <a:stretch>
            <a:fillRect/>
          </a:stretch>
        </p:blipFill>
        <p:spPr bwMode="auto">
          <a:xfrm>
            <a:off x="1500166" y="0"/>
            <a:ext cx="6429420"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3426" name="Picture 2" descr="http://www.dsdgenetics.org/images/HPG_axis_pk3.png"/>
          <p:cNvPicPr>
            <a:picLocks noChangeAspect="1" noChangeArrowheads="1"/>
          </p:cNvPicPr>
          <p:nvPr/>
        </p:nvPicPr>
        <p:blipFill>
          <a:blip r:embed="rId2"/>
          <a:srcRect/>
          <a:stretch>
            <a:fillRect/>
          </a:stretch>
        </p:blipFill>
        <p:spPr bwMode="auto">
          <a:xfrm>
            <a:off x="1285852" y="0"/>
            <a:ext cx="6572296"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http://www.javeriana.edu.co/Facultades/Ciencias/neurobioquimica/libros/neurobioquimica/losdos.jpg"/>
          <p:cNvPicPr>
            <a:picLocks noChangeAspect="1" noChangeArrowheads="1"/>
          </p:cNvPicPr>
          <p:nvPr/>
        </p:nvPicPr>
        <p:blipFill>
          <a:blip r:embed="rId2"/>
          <a:srcRect/>
          <a:stretch>
            <a:fillRect/>
          </a:stretch>
        </p:blipFill>
        <p:spPr bwMode="auto">
          <a:xfrm>
            <a:off x="1214414" y="0"/>
            <a:ext cx="6643734" cy="6858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417638"/>
          </a:xfrm>
        </p:spPr>
        <p:txBody>
          <a:bodyPr>
            <a:normAutofit fontScale="90000"/>
          </a:bodyPr>
          <a:lstStyle/>
          <a:p>
            <a:r>
              <a:rPr lang="pt-BR" b="1" dirty="0" smtClean="0"/>
              <a:t/>
            </a:r>
            <a:br>
              <a:rPr lang="pt-BR" b="1" dirty="0" smtClean="0"/>
            </a:br>
            <a:r>
              <a:rPr lang="pt-BR" b="1" dirty="0" smtClean="0">
                <a:solidFill>
                  <a:schemeClr val="accent2">
                    <a:lumMod val="75000"/>
                  </a:schemeClr>
                </a:solidFill>
              </a:rPr>
              <a:t>HORMÔNIO MELANÓCITO-ESTIMULANTE (MSH) </a:t>
            </a:r>
            <a:r>
              <a:rPr lang="pt-BR" b="1" dirty="0" smtClean="0"/>
              <a:t>– afeta a pigmentação da pele</a:t>
            </a:r>
            <a:br>
              <a:rPr lang="pt-BR" b="1" dirty="0" smtClean="0"/>
            </a:br>
            <a:endParaRPr lang="pt-BR" dirty="0"/>
          </a:p>
        </p:txBody>
      </p:sp>
      <p:pic>
        <p:nvPicPr>
          <p:cNvPr id="4" name="Picture 2" descr="http://i87.servimg.com/u/f87/12/37/38/55/slide-11.jpg"/>
          <p:cNvPicPr>
            <a:picLocks noGrp="1" noChangeAspect="1" noChangeArrowheads="1"/>
          </p:cNvPicPr>
          <p:nvPr>
            <p:ph idx="1"/>
          </p:nvPr>
        </p:nvPicPr>
        <p:blipFill>
          <a:blip r:embed="rId2"/>
          <a:srcRect/>
          <a:stretch>
            <a:fillRect/>
          </a:stretch>
        </p:blipFill>
        <p:spPr bwMode="auto">
          <a:xfrm>
            <a:off x="1357290" y="1500174"/>
            <a:ext cx="6215106" cy="5357826"/>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285860"/>
          </a:xfrm>
        </p:spPr>
        <p:txBody>
          <a:bodyPr>
            <a:normAutofit fontScale="90000"/>
          </a:bodyPr>
          <a:lstStyle/>
          <a:p>
            <a:r>
              <a:rPr lang="pt-BR" b="1" dirty="0" smtClean="0"/>
              <a:t> </a:t>
            </a:r>
            <a:r>
              <a:rPr lang="pt-BR" b="1" dirty="0" smtClean="0">
                <a:solidFill>
                  <a:srgbClr val="FF0000"/>
                </a:solidFill>
              </a:rPr>
              <a:t>TIREÓIDE</a:t>
            </a:r>
            <a:r>
              <a:rPr lang="pt-BR" b="1" dirty="0" smtClean="0"/>
              <a:t/>
            </a:r>
            <a:br>
              <a:rPr lang="pt-BR" b="1" dirty="0" smtClean="0"/>
            </a:br>
            <a:endParaRPr lang="pt-BR" dirty="0"/>
          </a:p>
        </p:txBody>
      </p:sp>
      <p:sp>
        <p:nvSpPr>
          <p:cNvPr id="3" name="Espaço Reservado para Conteúdo 2"/>
          <p:cNvSpPr>
            <a:spLocks noGrp="1"/>
          </p:cNvSpPr>
          <p:nvPr>
            <p:ph idx="1"/>
          </p:nvPr>
        </p:nvSpPr>
        <p:spPr>
          <a:xfrm>
            <a:off x="0" y="928670"/>
            <a:ext cx="9144000" cy="5929330"/>
          </a:xfrm>
        </p:spPr>
        <p:txBody>
          <a:bodyPr>
            <a:normAutofit/>
          </a:bodyPr>
          <a:lstStyle/>
          <a:p>
            <a:r>
              <a:rPr lang="pt-BR" sz="4400" b="1" dirty="0" smtClean="0">
                <a:solidFill>
                  <a:srgbClr val="0070C0"/>
                </a:solidFill>
              </a:rPr>
              <a:t>As </a:t>
            </a:r>
            <a:r>
              <a:rPr lang="pt-BR" sz="4400" b="1" dirty="0" smtClean="0">
                <a:solidFill>
                  <a:srgbClr val="0070C0"/>
                </a:solidFill>
              </a:rPr>
              <a:t>células foliculares produzem os </a:t>
            </a:r>
            <a:r>
              <a:rPr lang="pt-BR" sz="4400" b="1" dirty="0" smtClean="0">
                <a:solidFill>
                  <a:srgbClr val="FF0000"/>
                </a:solidFill>
              </a:rPr>
              <a:t>HORMÔNIOS TIREÓIDEOS: a tiroxina ou T4 e a </a:t>
            </a:r>
            <a:r>
              <a:rPr lang="pt-BR" sz="4400" b="1" dirty="0" err="1" smtClean="0">
                <a:solidFill>
                  <a:srgbClr val="FF0000"/>
                </a:solidFill>
              </a:rPr>
              <a:t>triiodotironina</a:t>
            </a:r>
            <a:r>
              <a:rPr lang="pt-BR" sz="4400" b="1" dirty="0" smtClean="0">
                <a:solidFill>
                  <a:srgbClr val="FF0000"/>
                </a:solidFill>
              </a:rPr>
              <a:t>, T3</a:t>
            </a:r>
          </a:p>
          <a:p>
            <a:r>
              <a:rPr lang="pt-BR" sz="4400" b="1" dirty="0" smtClean="0">
                <a:solidFill>
                  <a:srgbClr val="0070C0"/>
                </a:solidFill>
              </a:rPr>
              <a:t>As células </a:t>
            </a:r>
            <a:r>
              <a:rPr lang="pt-BR" sz="4400" b="1" dirty="0" err="1" smtClean="0">
                <a:solidFill>
                  <a:srgbClr val="0070C0"/>
                </a:solidFill>
              </a:rPr>
              <a:t>parafoliculares</a:t>
            </a:r>
            <a:r>
              <a:rPr lang="pt-BR" sz="4400" b="1" dirty="0" smtClean="0">
                <a:solidFill>
                  <a:srgbClr val="0070C0"/>
                </a:solidFill>
              </a:rPr>
              <a:t> secretam </a:t>
            </a:r>
            <a:r>
              <a:rPr lang="pt-BR" sz="4400" b="1" dirty="0" smtClean="0">
                <a:solidFill>
                  <a:srgbClr val="FF0000"/>
                </a:solidFill>
              </a:rPr>
              <a:t>calcitonina  (CT)</a:t>
            </a:r>
            <a:r>
              <a:rPr lang="pt-BR" sz="4400" b="1" dirty="0" smtClean="0"/>
              <a:t>, </a:t>
            </a:r>
            <a:r>
              <a:rPr lang="pt-BR" sz="4400" b="1" dirty="0" smtClean="0">
                <a:solidFill>
                  <a:srgbClr val="0070C0"/>
                </a:solidFill>
              </a:rPr>
              <a:t>participante da regulação dos níveis sanguíneos do Ca2+ - suprime a reabsorção óssea</a:t>
            </a:r>
          </a:p>
          <a:p>
            <a:endParaRPr lang="pt-BR" dirty="0">
              <a:solidFill>
                <a:srgbClr val="0070C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melhorcomsaude.com/wp-content/uploads/2014/03/Tiroides.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0" y="0"/>
            <a:ext cx="9144000" cy="6858000"/>
          </a:xfrm>
        </p:spPr>
        <p:txBody>
          <a:bodyPr>
            <a:normAutofit fontScale="77500" lnSpcReduction="20000"/>
          </a:bodyPr>
          <a:lstStyle/>
          <a:p>
            <a:pPr lvl="0"/>
            <a:r>
              <a:rPr lang="pt-BR" sz="3600" dirty="0" smtClean="0"/>
              <a:t>Quem </a:t>
            </a:r>
            <a:r>
              <a:rPr lang="pt-BR" sz="3600" dirty="0"/>
              <a:t>efetivamente age nas células do corpo modulando o metabolismo é o hormônio </a:t>
            </a:r>
            <a:r>
              <a:rPr lang="pt-BR" sz="3600" dirty="0" smtClean="0"/>
              <a:t>T3.</a:t>
            </a:r>
          </a:p>
          <a:p>
            <a:pPr lvl="0"/>
            <a:r>
              <a:rPr lang="pt-BR" sz="3600" dirty="0" smtClean="0"/>
              <a:t>Grande </a:t>
            </a:r>
            <a:r>
              <a:rPr lang="pt-BR" sz="3600" dirty="0"/>
              <a:t>parte do T3 ativo é derivado da conversão de T4 nos tecidos </a:t>
            </a:r>
            <a:r>
              <a:rPr lang="pt-BR" sz="3600" dirty="0" smtClean="0"/>
              <a:t>periféricos.</a:t>
            </a:r>
            <a:endParaRPr lang="pt-BR" sz="3600" dirty="0"/>
          </a:p>
          <a:p>
            <a:pPr lvl="0"/>
            <a:r>
              <a:rPr lang="pt-BR" sz="3600" dirty="0"/>
              <a:t>M</a:t>
            </a:r>
            <a:r>
              <a:rPr lang="pt-BR" sz="3600" dirty="0" smtClean="0"/>
              <a:t>ais </a:t>
            </a:r>
            <a:r>
              <a:rPr lang="pt-BR" sz="3600" dirty="0"/>
              <a:t>de 99% do T4 está ligado à </a:t>
            </a:r>
            <a:r>
              <a:rPr lang="pt-BR" sz="3600" dirty="0" smtClean="0"/>
              <a:t>TBG (globulina </a:t>
            </a:r>
            <a:r>
              <a:rPr lang="pt-BR" sz="3600" dirty="0" err="1" smtClean="0"/>
              <a:t>ligadora</a:t>
            </a:r>
            <a:r>
              <a:rPr lang="pt-BR" sz="3600" dirty="0" smtClean="0"/>
              <a:t> da tiroxina), </a:t>
            </a:r>
            <a:r>
              <a:rPr lang="pt-BR" sz="3600" dirty="0" smtClean="0"/>
              <a:t>por isso, apenas </a:t>
            </a:r>
            <a:r>
              <a:rPr lang="pt-BR" sz="3600" dirty="0"/>
              <a:t>uma ínfima </a:t>
            </a:r>
            <a:r>
              <a:rPr lang="pt-BR" sz="3600" dirty="0" smtClean="0"/>
              <a:t>parcela, de </a:t>
            </a:r>
            <a:r>
              <a:rPr lang="pt-BR" sz="3600" dirty="0"/>
              <a:t>menos de 1% de T4 livre é efetivamente quem fornece T3 para os órgãos e tecidos do corpo usarem em suas </a:t>
            </a:r>
            <a:r>
              <a:rPr lang="pt-BR" sz="3600" dirty="0" smtClean="0"/>
              <a:t>células.</a:t>
            </a:r>
          </a:p>
          <a:p>
            <a:pPr lvl="0"/>
            <a:r>
              <a:rPr lang="pt-BR" sz="3600" dirty="0"/>
              <a:t>A</a:t>
            </a:r>
            <a:r>
              <a:rPr lang="pt-BR" sz="3600" dirty="0" smtClean="0"/>
              <a:t> </a:t>
            </a:r>
            <a:r>
              <a:rPr lang="pt-BR" sz="3600" dirty="0"/>
              <a:t>dosagem do T4 livre sanguíneo é o exame que </a:t>
            </a:r>
            <a:r>
              <a:rPr lang="pt-BR" sz="3600" dirty="0" smtClean="0"/>
              <a:t>demonstra realmente quanto </a:t>
            </a:r>
            <a:r>
              <a:rPr lang="pt-BR" sz="3600" dirty="0"/>
              <a:t>hormônio tireoidiano potencialmente útil há na circulação. Se houver muito T4 livre circulante, haverá muita produção de T3 nos órgãos, levando ao hipertireoidismo. Se houver pouco T4 livre circulante, haverá falta de T3 para os tecidos, provocando o hipotireoidismo.</a:t>
            </a:r>
          </a:p>
          <a:p>
            <a:pPr lvl="0"/>
            <a:r>
              <a:rPr lang="pt-BR" sz="3600" dirty="0"/>
              <a:t>Na prática clínica, a dosagem de T4 livre acaba sendo, na maioria dos casos, mais útil que a dosagem de T3 ou T3 livre.</a:t>
            </a:r>
          </a:p>
          <a:p>
            <a:endParaRPr lang="pt-BR" dirty="0"/>
          </a:p>
        </p:txBody>
      </p:sp>
    </p:spTree>
    <p:extLst>
      <p:ext uri="{BB962C8B-B14F-4D97-AF65-F5344CB8AC3E}">
        <p14:creationId xmlns:p14="http://schemas.microsoft.com/office/powerpoint/2010/main" val="7742141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pt-BR" b="1" dirty="0" smtClean="0">
                <a:solidFill>
                  <a:srgbClr val="FF0000"/>
                </a:solidFill>
              </a:rPr>
              <a:t>A REGULAÇÃO POR </a:t>
            </a:r>
            <a:r>
              <a:rPr lang="pt-BR" b="1" i="1" dirty="0" smtClean="0">
                <a:solidFill>
                  <a:srgbClr val="FF0000"/>
                </a:solidFill>
              </a:rPr>
              <a:t>FEEDBACK</a:t>
            </a:r>
            <a:r>
              <a:rPr lang="pt-BR" b="1" dirty="0" smtClean="0">
                <a:solidFill>
                  <a:srgbClr val="FF0000"/>
                </a:solidFill>
              </a:rPr>
              <a:t> ENTRE A TIREÓIDE E A HIPÓFISE</a:t>
            </a:r>
            <a:endParaRPr lang="pt-BR" b="1" dirty="0">
              <a:solidFill>
                <a:srgbClr val="FF0000"/>
              </a:solidFill>
            </a:endParaRPr>
          </a:p>
        </p:txBody>
      </p:sp>
      <p:sp>
        <p:nvSpPr>
          <p:cNvPr id="3" name="Espaço Reservado para Conteúdo 2"/>
          <p:cNvSpPr>
            <a:spLocks noGrp="1"/>
          </p:cNvSpPr>
          <p:nvPr>
            <p:ph idx="1"/>
          </p:nvPr>
        </p:nvSpPr>
        <p:spPr>
          <a:xfrm>
            <a:off x="0" y="1600200"/>
            <a:ext cx="9144000" cy="5257800"/>
          </a:xfrm>
        </p:spPr>
        <p:txBody>
          <a:bodyPr>
            <a:normAutofit lnSpcReduction="10000"/>
          </a:bodyPr>
          <a:lstStyle/>
          <a:p>
            <a:r>
              <a:rPr lang="pt-BR" dirty="0" smtClean="0"/>
              <a:t>Baixa temperatura corporal ou estresse estimulam a liberação do </a:t>
            </a:r>
            <a:r>
              <a:rPr lang="pt-BR" dirty="0" smtClean="0">
                <a:solidFill>
                  <a:srgbClr val="FF0000"/>
                </a:solidFill>
              </a:rPr>
              <a:t>hormônio estimulante da tireóide (TSH)</a:t>
            </a:r>
            <a:r>
              <a:rPr lang="pt-BR" dirty="0" smtClean="0"/>
              <a:t> pela hipófise.</a:t>
            </a:r>
          </a:p>
          <a:p>
            <a:r>
              <a:rPr lang="pt-BR" dirty="0" smtClean="0"/>
              <a:t> O TSH estimula a tireóide a produzir e liberar </a:t>
            </a:r>
            <a:r>
              <a:rPr lang="pt-BR" dirty="0" err="1" smtClean="0">
                <a:solidFill>
                  <a:srgbClr val="FF0000"/>
                </a:solidFill>
              </a:rPr>
              <a:t>tiroxina</a:t>
            </a:r>
            <a:r>
              <a:rPr lang="pt-BR" dirty="0" smtClean="0">
                <a:solidFill>
                  <a:srgbClr val="FF0000"/>
                </a:solidFill>
              </a:rPr>
              <a:t> (T4)</a:t>
            </a:r>
            <a:r>
              <a:rPr lang="pt-BR" dirty="0" smtClean="0"/>
              <a:t>.</a:t>
            </a:r>
          </a:p>
          <a:p>
            <a:r>
              <a:rPr lang="pt-BR" dirty="0" smtClean="0"/>
              <a:t> A </a:t>
            </a:r>
            <a:r>
              <a:rPr lang="pt-BR" dirty="0" err="1" smtClean="0"/>
              <a:t>tiroxina</a:t>
            </a:r>
            <a:r>
              <a:rPr lang="pt-BR" dirty="0" smtClean="0"/>
              <a:t> estimula a atividade metabólica da maioria das células, aumentando a produção de energia.</a:t>
            </a:r>
          </a:p>
          <a:p>
            <a:r>
              <a:rPr lang="pt-BR" dirty="0" smtClean="0"/>
              <a:t> O aumento da temperatura e os níveis mais elevados de </a:t>
            </a:r>
            <a:r>
              <a:rPr lang="pt-BR" dirty="0" err="1" smtClean="0"/>
              <a:t>tiroxina</a:t>
            </a:r>
            <a:r>
              <a:rPr lang="pt-BR" dirty="0" smtClean="0"/>
              <a:t> no sangue inibem as células produtoras do TSH.</a:t>
            </a:r>
            <a:endParaRPr lang="pt-BR" dirty="0"/>
          </a:p>
        </p:txBody>
      </p:sp>
    </p:spTree>
    <p:extLst>
      <p:ext uri="{BB962C8B-B14F-4D97-AF65-F5344CB8AC3E}">
        <p14:creationId xmlns:p14="http://schemas.microsoft.com/office/powerpoint/2010/main" val="8626034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214422"/>
          </a:xfrm>
        </p:spPr>
        <p:txBody>
          <a:bodyPr>
            <a:normAutofit fontScale="90000"/>
          </a:bodyPr>
          <a:lstStyle/>
          <a:p>
            <a:r>
              <a:rPr lang="pt-BR" b="1" dirty="0" smtClean="0">
                <a:solidFill>
                  <a:srgbClr val="FF0000"/>
                </a:solidFill>
              </a:rPr>
              <a:t>SECREÇÃO DOS HORMÔNIOS TIREÓIDEOS</a:t>
            </a:r>
            <a:endParaRPr lang="pt-BR" b="1" dirty="0">
              <a:solidFill>
                <a:srgbClr val="FF0000"/>
              </a:solidFill>
            </a:endParaRPr>
          </a:p>
        </p:txBody>
      </p:sp>
      <p:sp>
        <p:nvSpPr>
          <p:cNvPr id="3" name="Espaço Reservado para Conteúdo 2"/>
          <p:cNvSpPr>
            <a:spLocks noGrp="1"/>
          </p:cNvSpPr>
          <p:nvPr>
            <p:ph idx="1"/>
          </p:nvPr>
        </p:nvSpPr>
        <p:spPr>
          <a:xfrm>
            <a:off x="0" y="1071546"/>
            <a:ext cx="9144000" cy="5786454"/>
          </a:xfrm>
        </p:spPr>
        <p:txBody>
          <a:bodyPr>
            <a:normAutofit/>
          </a:bodyPr>
          <a:lstStyle/>
          <a:p>
            <a:r>
              <a:rPr lang="pt-BR" dirty="0" smtClean="0"/>
              <a:t>As condições que aumentam a necessidade energética corporal – um ambiente </a:t>
            </a:r>
            <a:r>
              <a:rPr lang="pt-BR" dirty="0" smtClean="0">
                <a:solidFill>
                  <a:srgbClr val="0070C0"/>
                </a:solidFill>
              </a:rPr>
              <a:t>frio, alta altitude, gravidez </a:t>
            </a:r>
            <a:r>
              <a:rPr lang="pt-BR" dirty="0" smtClean="0"/>
              <a:t> (</a:t>
            </a:r>
            <a:r>
              <a:rPr lang="pt-BR" dirty="0" smtClean="0">
                <a:solidFill>
                  <a:srgbClr val="FF0000"/>
                </a:solidFill>
              </a:rPr>
              <a:t>↑ secreção T3 e T4</a:t>
            </a:r>
            <a:r>
              <a:rPr lang="pt-BR" dirty="0" smtClean="0"/>
              <a:t>)</a:t>
            </a:r>
          </a:p>
          <a:p>
            <a:r>
              <a:rPr lang="pt-BR" dirty="0" smtClean="0"/>
              <a:t>A atividade da glândula tireóide pode ser inibida por </a:t>
            </a:r>
            <a:r>
              <a:rPr lang="pt-BR" dirty="0" smtClean="0">
                <a:solidFill>
                  <a:srgbClr val="0070C0"/>
                </a:solidFill>
              </a:rPr>
              <a:t>grandes quantidades de certos hormônios sexuais </a:t>
            </a:r>
            <a:r>
              <a:rPr lang="pt-BR" dirty="0" smtClean="0"/>
              <a:t> circulando no sangue (</a:t>
            </a:r>
            <a:r>
              <a:rPr lang="pt-BR" dirty="0" smtClean="0">
                <a:solidFill>
                  <a:srgbClr val="FF0000"/>
                </a:solidFill>
              </a:rPr>
              <a:t>↓secreção do TSH</a:t>
            </a:r>
            <a:r>
              <a:rPr lang="pt-BR" dirty="0" smtClean="0"/>
              <a:t>)</a:t>
            </a:r>
          </a:p>
          <a:p>
            <a:r>
              <a:rPr lang="pt-BR" dirty="0" smtClean="0"/>
              <a:t>O envelhecimento diminui a produção da glândula tireóide, sendo um dos fatores responsável pelo ganho de peso com o avanço da idade</a:t>
            </a:r>
          </a:p>
          <a:p>
            <a:endParaRPr lang="pt-BR" dirty="0"/>
          </a:p>
        </p:txBody>
      </p:sp>
    </p:spTree>
    <p:extLst>
      <p:ext uri="{BB962C8B-B14F-4D97-AF65-F5344CB8AC3E}">
        <p14:creationId xmlns:p14="http://schemas.microsoft.com/office/powerpoint/2010/main" val="40831804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http://vignette1.wikia.nocookie.net/aia1317/images/e/e4/Eixo_hipotalamo-hipofise-tireoide.jpg/revision/latest?cb=20130906031932&amp;path-prefix=pt-br"/>
          <p:cNvPicPr/>
          <p:nvPr/>
        </p:nvPicPr>
        <p:blipFill>
          <a:blip r:embed="rId2"/>
          <a:srcRect/>
          <a:stretch>
            <a:fillRect/>
          </a:stretch>
        </p:blipFill>
        <p:spPr bwMode="auto">
          <a:xfrm>
            <a:off x="0" y="0"/>
            <a:ext cx="9144000" cy="6857999"/>
          </a:xfrm>
          <a:prstGeom prst="rect">
            <a:avLst/>
          </a:prstGeom>
          <a:noFill/>
          <a:ln w="9525">
            <a:noFill/>
            <a:miter lim="800000"/>
            <a:headEnd/>
            <a:tailEnd/>
          </a:ln>
        </p:spPr>
      </p:pic>
    </p:spTree>
    <p:extLst>
      <p:ext uri="{BB962C8B-B14F-4D97-AF65-F5344CB8AC3E}">
        <p14:creationId xmlns:p14="http://schemas.microsoft.com/office/powerpoint/2010/main" val="1212312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00042"/>
            <a:ext cx="8229600" cy="1357322"/>
          </a:xfrm>
        </p:spPr>
        <p:txBody>
          <a:bodyPr>
            <a:noAutofit/>
          </a:bodyPr>
          <a:lstStyle/>
          <a:p>
            <a:r>
              <a:rPr lang="pt-BR" sz="6000" b="1" dirty="0" smtClean="0">
                <a:solidFill>
                  <a:srgbClr val="00B050"/>
                </a:solidFill>
              </a:rPr>
              <a:t>ENDOCRINOLOGIA</a:t>
            </a:r>
            <a:r>
              <a:rPr lang="pt-BR" sz="6000" b="1" dirty="0" smtClean="0"/>
              <a:t/>
            </a:r>
            <a:br>
              <a:rPr lang="pt-BR" sz="6000" b="1" dirty="0" smtClean="0"/>
            </a:br>
            <a:endParaRPr lang="pt-BR" sz="6000" dirty="0"/>
          </a:p>
        </p:txBody>
      </p:sp>
      <p:sp>
        <p:nvSpPr>
          <p:cNvPr id="3" name="Espaço Reservado para Conteúdo 2"/>
          <p:cNvSpPr>
            <a:spLocks noGrp="1"/>
          </p:cNvSpPr>
          <p:nvPr>
            <p:ph idx="1"/>
          </p:nvPr>
        </p:nvSpPr>
        <p:spPr/>
        <p:txBody>
          <a:bodyPr>
            <a:normAutofit/>
          </a:bodyPr>
          <a:lstStyle/>
          <a:p>
            <a:pPr algn="ctr"/>
            <a:r>
              <a:rPr lang="pt-BR" sz="4800" b="1" dirty="0" smtClean="0"/>
              <a:t>Estudo da comunicação intra e extracelular por moléculas conhecidas como HORMÔNIOS</a:t>
            </a:r>
            <a:endParaRPr lang="pt-BR" sz="4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srcRect b="13037"/>
          <a:stretch>
            <a:fillRect/>
          </a:stretch>
        </p:blipFill>
        <p:spPr bwMode="auto">
          <a:xfrm>
            <a:off x="4500562" y="0"/>
            <a:ext cx="4643437" cy="6858000"/>
          </a:xfrm>
          <a:prstGeom prst="rect">
            <a:avLst/>
          </a:prstGeom>
          <a:noFill/>
          <a:ln w="9525">
            <a:noFill/>
            <a:miter lim="800000"/>
            <a:headEnd/>
            <a:tailEnd/>
          </a:ln>
        </p:spPr>
      </p:pic>
      <p:pic>
        <p:nvPicPr>
          <p:cNvPr id="58371" name="Picture 5"/>
          <p:cNvPicPr>
            <a:picLocks noChangeAspect="1" noChangeArrowheads="1"/>
          </p:cNvPicPr>
          <p:nvPr/>
        </p:nvPicPr>
        <p:blipFill>
          <a:blip r:embed="rId2"/>
          <a:srcRect t="89999"/>
          <a:stretch>
            <a:fillRect/>
          </a:stretch>
        </p:blipFill>
        <p:spPr bwMode="auto">
          <a:xfrm>
            <a:off x="0" y="5734050"/>
            <a:ext cx="4500562" cy="857250"/>
          </a:xfrm>
          <a:prstGeom prst="rect">
            <a:avLst/>
          </a:prstGeom>
          <a:noFill/>
          <a:ln w="9525">
            <a:noFill/>
            <a:miter lim="800000"/>
            <a:headEnd/>
            <a:tailEnd/>
          </a:ln>
        </p:spPr>
      </p:pic>
      <p:sp>
        <p:nvSpPr>
          <p:cNvPr id="58372" name="Rectangle 7"/>
          <p:cNvSpPr>
            <a:spLocks noChangeArrowheads="1"/>
          </p:cNvSpPr>
          <p:nvPr/>
        </p:nvSpPr>
        <p:spPr bwMode="auto">
          <a:xfrm>
            <a:off x="395288" y="620713"/>
            <a:ext cx="3313112" cy="2062103"/>
          </a:xfrm>
          <a:prstGeom prst="rect">
            <a:avLst/>
          </a:prstGeom>
          <a:noFill/>
          <a:ln w="9525">
            <a:noFill/>
            <a:miter lim="800000"/>
            <a:headEnd/>
            <a:tailEnd/>
          </a:ln>
        </p:spPr>
        <p:txBody>
          <a:bodyPr>
            <a:spAutoFit/>
          </a:bodyPr>
          <a:lstStyle/>
          <a:p>
            <a:pPr algn="ctr"/>
            <a:r>
              <a:rPr lang="pt-BR" sz="3200" b="1" dirty="0"/>
              <a:t>Regulação da secreção dos hormônios </a:t>
            </a:r>
            <a:r>
              <a:rPr lang="pt-BR" sz="3200" b="1" dirty="0" err="1"/>
              <a:t>tireoideanos</a:t>
            </a:r>
            <a:endParaRPr lang="pt-BR" sz="3200" b="1" dirty="0"/>
          </a:p>
        </p:txBody>
      </p:sp>
    </p:spTree>
    <p:extLst>
      <p:ext uri="{BB962C8B-B14F-4D97-AF65-F5344CB8AC3E}">
        <p14:creationId xmlns:p14="http://schemas.microsoft.com/office/powerpoint/2010/main" val="1123371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282" y="0"/>
            <a:ext cx="8929718" cy="1214422"/>
          </a:xfrm>
        </p:spPr>
        <p:txBody>
          <a:bodyPr>
            <a:normAutofit fontScale="90000"/>
          </a:bodyPr>
          <a:lstStyle/>
          <a:p>
            <a:r>
              <a:rPr lang="pt-BR" b="1" dirty="0" smtClean="0">
                <a:solidFill>
                  <a:srgbClr val="FF0000"/>
                </a:solidFill>
              </a:rPr>
              <a:t>OS HORMÔNIOS TIREÓIDEOS REGULAM </a:t>
            </a:r>
            <a:endParaRPr lang="pt-BR" b="1" dirty="0">
              <a:solidFill>
                <a:srgbClr val="FF0000"/>
              </a:solidFill>
            </a:endParaRPr>
          </a:p>
        </p:txBody>
      </p:sp>
      <p:sp>
        <p:nvSpPr>
          <p:cNvPr id="3" name="Espaço Reservado para Conteúdo 2"/>
          <p:cNvSpPr>
            <a:spLocks noGrp="1"/>
          </p:cNvSpPr>
          <p:nvPr>
            <p:ph idx="1"/>
          </p:nvPr>
        </p:nvSpPr>
        <p:spPr>
          <a:xfrm>
            <a:off x="0" y="1285860"/>
            <a:ext cx="9144000" cy="5572140"/>
          </a:xfrm>
        </p:spPr>
        <p:txBody>
          <a:bodyPr>
            <a:normAutofit fontScale="85000" lnSpcReduction="10000"/>
          </a:bodyPr>
          <a:lstStyle/>
          <a:p>
            <a:r>
              <a:rPr lang="pt-BR" sz="4000" dirty="0" smtClean="0">
                <a:solidFill>
                  <a:srgbClr val="FF0000"/>
                </a:solidFill>
              </a:rPr>
              <a:t>o metabolismo </a:t>
            </a:r>
            <a:r>
              <a:rPr lang="pt-BR" sz="4000" dirty="0" smtClean="0"/>
              <a:t>- estimulam a síntese protéica, aumentam a lipólise, aumentam a excreção do colesterol e aumentam o uso da glicose para a produção de ATP</a:t>
            </a:r>
          </a:p>
          <a:p>
            <a:r>
              <a:rPr lang="pt-BR" sz="4000" dirty="0" smtClean="0">
                <a:solidFill>
                  <a:srgbClr val="FF0000"/>
                </a:solidFill>
              </a:rPr>
              <a:t>o crescimento e desenvolvimento </a:t>
            </a:r>
            <a:r>
              <a:rPr lang="pt-BR" sz="4000" dirty="0" smtClean="0"/>
              <a:t>- são importantíssimos para o desenvolvimento neurológico normal e a formação apropriada dos ossos no feto. Em bebês, quantidades insuficientes de hormônios da tireóide fetal causam cretinismo, caracterizado por retardo mental irreversível e estatura pequena </a:t>
            </a:r>
          </a:p>
          <a:p>
            <a:endParaRPr lang="pt-B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pt-BR" b="1" dirty="0" smtClean="0">
                <a:solidFill>
                  <a:srgbClr val="FF0000"/>
                </a:solidFill>
              </a:rPr>
              <a:t>EFEITOS FISIOLÓGICOS DOS HORMÔNIO TIREÓIDEOS</a:t>
            </a:r>
            <a:r>
              <a:rPr lang="pt-BR" dirty="0" smtClean="0"/>
              <a:t/>
            </a:r>
            <a:br>
              <a:rPr lang="pt-BR" dirty="0" smtClean="0"/>
            </a:br>
            <a:endParaRPr lang="pt-BR" dirty="0"/>
          </a:p>
        </p:txBody>
      </p:sp>
      <p:sp>
        <p:nvSpPr>
          <p:cNvPr id="3" name="Espaço Reservado para Conteúdo 2"/>
          <p:cNvSpPr>
            <a:spLocks noGrp="1"/>
          </p:cNvSpPr>
          <p:nvPr>
            <p:ph idx="1"/>
          </p:nvPr>
        </p:nvSpPr>
        <p:spPr>
          <a:xfrm>
            <a:off x="0" y="1600200"/>
            <a:ext cx="9144000" cy="4829196"/>
          </a:xfrm>
        </p:spPr>
        <p:txBody>
          <a:bodyPr>
            <a:normAutofit lnSpcReduction="10000"/>
          </a:bodyPr>
          <a:lstStyle/>
          <a:p>
            <a:r>
              <a:rPr lang="pt-BR" dirty="0" smtClean="0"/>
              <a:t>T3 </a:t>
            </a:r>
            <a:r>
              <a:rPr lang="pt-BR" dirty="0" smtClean="0">
                <a:solidFill>
                  <a:srgbClr val="FF0000"/>
                </a:solidFill>
              </a:rPr>
              <a:t>↑ </a:t>
            </a:r>
            <a:r>
              <a:rPr lang="pt-BR" dirty="0" smtClean="0"/>
              <a:t>a </a:t>
            </a:r>
            <a:r>
              <a:rPr lang="pt-BR" dirty="0" err="1" smtClean="0"/>
              <a:t>frequência</a:t>
            </a:r>
            <a:r>
              <a:rPr lang="pt-BR" dirty="0" smtClean="0"/>
              <a:t> cardíaca, garantindo, assim, um aporte suficiente de O2 para os tecidos.</a:t>
            </a:r>
          </a:p>
          <a:p>
            <a:r>
              <a:rPr lang="pt-BR" dirty="0" smtClean="0"/>
              <a:t>hormônio tireóideo </a:t>
            </a:r>
            <a:r>
              <a:rPr lang="pt-BR" dirty="0" smtClean="0">
                <a:solidFill>
                  <a:srgbClr val="FF0000"/>
                </a:solidFill>
              </a:rPr>
              <a:t>↑</a:t>
            </a:r>
            <a:r>
              <a:rPr lang="pt-BR" dirty="0" smtClean="0"/>
              <a:t> a </a:t>
            </a:r>
            <a:r>
              <a:rPr lang="pt-BR" b="1" dirty="0" smtClean="0"/>
              <a:t>taxa basal de consumo de oxigênio </a:t>
            </a:r>
            <a:r>
              <a:rPr lang="pt-BR" dirty="0" smtClean="0"/>
              <a:t>e a </a:t>
            </a:r>
            <a:r>
              <a:rPr lang="pt-BR" b="1" dirty="0" smtClean="0"/>
              <a:t>produção de calor </a:t>
            </a:r>
            <a:r>
              <a:rPr lang="pt-BR" dirty="0" smtClean="0"/>
              <a:t>(p. ex., </a:t>
            </a:r>
            <a:r>
              <a:rPr lang="pt-BR" b="1" dirty="0" smtClean="0"/>
              <a:t>taxa metabólica basal</a:t>
            </a:r>
            <a:r>
              <a:rPr lang="pt-BR" dirty="0" smtClean="0"/>
              <a:t>).</a:t>
            </a:r>
          </a:p>
          <a:p>
            <a:r>
              <a:rPr lang="pt-BR" dirty="0" smtClean="0"/>
              <a:t>T3 </a:t>
            </a:r>
            <a:r>
              <a:rPr lang="pt-BR" dirty="0" smtClean="0">
                <a:solidFill>
                  <a:srgbClr val="FF0000"/>
                </a:solidFill>
              </a:rPr>
              <a:t>↑</a:t>
            </a:r>
            <a:r>
              <a:rPr lang="pt-BR" dirty="0" smtClean="0"/>
              <a:t> a </a:t>
            </a:r>
            <a:r>
              <a:rPr lang="pt-BR" b="1" dirty="0" err="1" smtClean="0"/>
              <a:t>frequência</a:t>
            </a:r>
            <a:r>
              <a:rPr lang="pt-BR" b="1" dirty="0" smtClean="0"/>
              <a:t> respiratória em repouso, ventilação minuto </a:t>
            </a:r>
            <a:r>
              <a:rPr lang="pt-BR" dirty="0" smtClean="0"/>
              <a:t>e a </a:t>
            </a:r>
            <a:r>
              <a:rPr lang="pt-BR" b="1" dirty="0" smtClean="0"/>
              <a:t>resposta </a:t>
            </a:r>
            <a:r>
              <a:rPr lang="pt-BR" b="1" dirty="0" err="1" smtClean="0"/>
              <a:t>ventilatória</a:t>
            </a:r>
            <a:endParaRPr lang="pt-BR" b="1" dirty="0" smtClean="0"/>
          </a:p>
          <a:p>
            <a:r>
              <a:rPr lang="pt-BR" dirty="0" smtClean="0"/>
              <a:t>A função normal dos músculos esqueléticos também requer quantidades ótimas do hormônio da tireóide.</a:t>
            </a:r>
          </a:p>
          <a:p>
            <a:endParaRPr lang="pt-B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pt-BR" b="1" dirty="0" smtClean="0">
                <a:solidFill>
                  <a:srgbClr val="FF0000"/>
                </a:solidFill>
              </a:rPr>
              <a:t>EFEITOS FISIOLÓGICOS DOS HORMÔNIO TIREÓIDEOS</a:t>
            </a:r>
            <a:r>
              <a:rPr lang="pt-BR" dirty="0" smtClean="0"/>
              <a:t/>
            </a:r>
            <a:br>
              <a:rPr lang="pt-BR" dirty="0" smtClean="0"/>
            </a:br>
            <a:endParaRPr lang="pt-BR" dirty="0"/>
          </a:p>
        </p:txBody>
      </p:sp>
      <p:sp>
        <p:nvSpPr>
          <p:cNvPr id="3" name="Espaço Reservado para Conteúdo 2"/>
          <p:cNvSpPr>
            <a:spLocks noGrp="1"/>
          </p:cNvSpPr>
          <p:nvPr>
            <p:ph idx="1"/>
          </p:nvPr>
        </p:nvSpPr>
        <p:spPr>
          <a:xfrm>
            <a:off x="0" y="1428736"/>
            <a:ext cx="9144000" cy="5143536"/>
          </a:xfrm>
        </p:spPr>
        <p:txBody>
          <a:bodyPr>
            <a:normAutofit/>
          </a:bodyPr>
          <a:lstStyle/>
          <a:p>
            <a:r>
              <a:rPr lang="pt-BR" dirty="0" smtClean="0"/>
              <a:t>Estimulam </a:t>
            </a:r>
            <a:r>
              <a:rPr lang="pt-BR" dirty="0"/>
              <a:t>o</a:t>
            </a:r>
            <a:r>
              <a:rPr lang="pt-BR" dirty="0" smtClean="0"/>
              <a:t> desenvolvimento e erupção progressivos dos dentes, bem como o ciclo normal de crescimento e maturação da epiderme, seus folículos capilares e unhas</a:t>
            </a:r>
          </a:p>
          <a:p>
            <a:r>
              <a:rPr lang="pt-BR" dirty="0" smtClean="0"/>
              <a:t>Regulam a velocidade e o ritmo do desenvolvimento do sistema nervoso central</a:t>
            </a:r>
          </a:p>
          <a:p>
            <a:r>
              <a:rPr lang="pt-BR" dirty="0"/>
              <a:t>D</a:t>
            </a:r>
            <a:r>
              <a:rPr lang="pt-BR" dirty="0" smtClean="0"/>
              <a:t>esempenham um importante papel permissivo na regulação da função reprodutiva, tanto em homens como em mulheres</a:t>
            </a:r>
            <a:endParaRPr lang="pt-B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368412"/>
          </a:xfrm>
        </p:spPr>
        <p:txBody>
          <a:bodyPr>
            <a:normAutofit fontScale="90000"/>
          </a:bodyPr>
          <a:lstStyle/>
          <a:p>
            <a:r>
              <a:rPr lang="pt-BR" b="1" dirty="0" smtClean="0"/>
              <a:t>CALCITONINA</a:t>
            </a:r>
            <a:r>
              <a:rPr lang="pt-BR" dirty="0" smtClean="0"/>
              <a:t/>
            </a:r>
            <a:br>
              <a:rPr lang="pt-BR" dirty="0" smtClean="0"/>
            </a:br>
            <a:r>
              <a:rPr lang="pt-BR" sz="3600" b="1" dirty="0" smtClean="0">
                <a:solidFill>
                  <a:srgbClr val="FF0000"/>
                </a:solidFill>
              </a:rPr>
              <a:t>diminui a quantidade de cálcio e fosfato no sangue </a:t>
            </a:r>
            <a:r>
              <a:rPr lang="pt-BR" dirty="0" smtClean="0"/>
              <a:t/>
            </a:r>
            <a:br>
              <a:rPr lang="pt-BR" dirty="0" smtClean="0"/>
            </a:br>
            <a:endParaRPr lang="pt-BR" dirty="0"/>
          </a:p>
        </p:txBody>
      </p:sp>
      <p:sp>
        <p:nvSpPr>
          <p:cNvPr id="3" name="Espaço Reservado para Conteúdo 2"/>
          <p:cNvSpPr>
            <a:spLocks noGrp="1"/>
          </p:cNvSpPr>
          <p:nvPr>
            <p:ph idx="1"/>
          </p:nvPr>
        </p:nvSpPr>
        <p:spPr>
          <a:xfrm>
            <a:off x="0" y="1600200"/>
            <a:ext cx="9144000" cy="5257800"/>
          </a:xfrm>
        </p:spPr>
        <p:txBody>
          <a:bodyPr>
            <a:normAutofit/>
          </a:bodyPr>
          <a:lstStyle/>
          <a:p>
            <a:r>
              <a:rPr lang="pt-BR" dirty="0" smtClean="0"/>
              <a:t>inibição de degradação óssea (especificamente pela inibição dos </a:t>
            </a:r>
            <a:r>
              <a:rPr lang="pt-BR" dirty="0" err="1" smtClean="0"/>
              <a:t>osteoclastos</a:t>
            </a:r>
            <a:r>
              <a:rPr lang="pt-BR" dirty="0" smtClean="0"/>
              <a:t> – células destruidoras de osso)</a:t>
            </a:r>
          </a:p>
          <a:p>
            <a:r>
              <a:rPr lang="pt-BR" dirty="0" smtClean="0"/>
              <a:t>aceleração da assimilação óssea do cálcio e fosfato</a:t>
            </a:r>
          </a:p>
          <a:p>
            <a:r>
              <a:rPr lang="pt-BR" dirty="0" smtClean="0"/>
              <a:t>aumento do movimento do cálcio e fosfato da urina para o sangue. </a:t>
            </a:r>
          </a:p>
          <a:p>
            <a:r>
              <a:rPr lang="pt-BR" dirty="0" smtClean="0"/>
              <a:t>O nível do cálcio sanguíneo controla diretamente a secreção da CT por meio de um sistema de retroalimentação negativa.</a:t>
            </a:r>
          </a:p>
          <a:p>
            <a:endParaRPr lang="pt-B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428736"/>
          </a:xfrm>
        </p:spPr>
        <p:txBody>
          <a:bodyPr>
            <a:normAutofit fontScale="90000"/>
          </a:bodyPr>
          <a:lstStyle/>
          <a:p>
            <a:r>
              <a:rPr lang="pt-BR" b="1" dirty="0" smtClean="0"/>
              <a:t> </a:t>
            </a:r>
            <a:r>
              <a:rPr lang="pt-BR" b="1" dirty="0" smtClean="0">
                <a:solidFill>
                  <a:srgbClr val="FF0000"/>
                </a:solidFill>
              </a:rPr>
              <a:t>HIPERTIREOIDISMO (</a:t>
            </a:r>
            <a:r>
              <a:rPr lang="pt-BR" b="1" dirty="0" err="1" smtClean="0">
                <a:solidFill>
                  <a:srgbClr val="FF0000"/>
                </a:solidFill>
              </a:rPr>
              <a:t>tirotoxicose</a:t>
            </a:r>
            <a:r>
              <a:rPr lang="pt-BR" b="1" dirty="0" smtClean="0">
                <a:solidFill>
                  <a:srgbClr val="FF0000"/>
                </a:solidFill>
              </a:rPr>
              <a:t>)</a:t>
            </a:r>
            <a:r>
              <a:rPr lang="pt-BR" sz="3100" b="1" dirty="0" smtClean="0">
                <a:solidFill>
                  <a:srgbClr val="FF0000"/>
                </a:solidFill>
              </a:rPr>
              <a:t> </a:t>
            </a:r>
            <a:r>
              <a:rPr lang="pt-BR" b="1" dirty="0" smtClean="0"/>
              <a:t/>
            </a:r>
            <a:br>
              <a:rPr lang="pt-BR" b="1" dirty="0" smtClean="0"/>
            </a:br>
            <a:endParaRPr lang="pt-BR" dirty="0"/>
          </a:p>
        </p:txBody>
      </p:sp>
      <p:sp>
        <p:nvSpPr>
          <p:cNvPr id="3" name="Espaço Reservado para Conteúdo 2"/>
          <p:cNvSpPr>
            <a:spLocks noGrp="1"/>
          </p:cNvSpPr>
          <p:nvPr>
            <p:ph idx="1"/>
          </p:nvPr>
        </p:nvSpPr>
        <p:spPr>
          <a:xfrm>
            <a:off x="0" y="1071546"/>
            <a:ext cx="9144000" cy="5786454"/>
          </a:xfrm>
        </p:spPr>
        <p:txBody>
          <a:bodyPr>
            <a:noAutofit/>
          </a:bodyPr>
          <a:lstStyle/>
          <a:p>
            <a:r>
              <a:rPr lang="pt-BR" b="1" dirty="0" smtClean="0"/>
              <a:t>auto-anticorpos anormais estimulam, em excesso, os receptores de TSH, na glândula tireóide</a:t>
            </a:r>
          </a:p>
          <a:p>
            <a:r>
              <a:rPr lang="pt-BR" b="1" dirty="0" smtClean="0"/>
              <a:t> tumor provoca ↑ secreção hormônios tireóideos - com hiperplasia e hipertrofia da glândula</a:t>
            </a:r>
          </a:p>
          <a:p>
            <a:r>
              <a:rPr lang="pt-BR" b="1" dirty="0" smtClean="0"/>
              <a:t>alterações no metabolismo, no sistema nervoso e no coração</a:t>
            </a:r>
          </a:p>
          <a:p>
            <a:r>
              <a:rPr lang="pt-BR" b="1" dirty="0" smtClean="0"/>
              <a:t>Sinais e sintomas: ↑transpiração, intolerância a T ↑,  fraqueza muscular,  perda de peso,  irritabilidade, insônia, ↑ FC, pode ocorrer bócio</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539750" y="404813"/>
            <a:ext cx="7993063" cy="4886325"/>
          </a:xfrm>
        </p:spPr>
        <p:txBody>
          <a:bodyPr/>
          <a:lstStyle/>
          <a:p>
            <a:pPr algn="ctr" eaLnBrk="1" hangingPunct="1">
              <a:buFont typeface="Wingdings" pitchFamily="2" charset="2"/>
              <a:buNone/>
            </a:pPr>
            <a:r>
              <a:rPr lang="en-US" sz="4400" dirty="0" smtClean="0"/>
              <a:t>HIPERTIREOIDISMO</a:t>
            </a:r>
          </a:p>
          <a:p>
            <a:pPr algn="ctr" eaLnBrk="1" hangingPunct="1">
              <a:buFont typeface="Wingdings" pitchFamily="2" charset="2"/>
              <a:buNone/>
            </a:pPr>
            <a:endParaRPr lang="en-US" sz="2000" dirty="0" smtClean="0"/>
          </a:p>
          <a:p>
            <a:pPr algn="ctr" eaLnBrk="1" hangingPunct="1">
              <a:buFont typeface="Wingdings" pitchFamily="2" charset="2"/>
              <a:buNone/>
            </a:pPr>
            <a:r>
              <a:rPr lang="en-US" sz="4800" dirty="0" err="1" smtClean="0">
                <a:solidFill>
                  <a:srgbClr val="C00000"/>
                </a:solidFill>
              </a:rPr>
              <a:t>Exoftalmia</a:t>
            </a:r>
            <a:endParaRPr lang="en-US" sz="4800" dirty="0" smtClean="0">
              <a:solidFill>
                <a:srgbClr val="C00000"/>
              </a:solidFill>
            </a:endParaRPr>
          </a:p>
          <a:p>
            <a:pPr algn="ctr" eaLnBrk="1" hangingPunct="1">
              <a:buFont typeface="Wingdings" pitchFamily="2" charset="2"/>
              <a:buNone/>
            </a:pPr>
            <a:endParaRPr lang="pt-BR" sz="4000" dirty="0" smtClean="0"/>
          </a:p>
        </p:txBody>
      </p:sp>
      <p:pic>
        <p:nvPicPr>
          <p:cNvPr id="63491" name="Picture 2" descr="graves1"/>
          <p:cNvPicPr>
            <a:picLocks noChangeAspect="1" noChangeArrowheads="1"/>
          </p:cNvPicPr>
          <p:nvPr/>
        </p:nvPicPr>
        <p:blipFill>
          <a:blip r:embed="rId2"/>
          <a:srcRect/>
          <a:stretch>
            <a:fillRect/>
          </a:stretch>
        </p:blipFill>
        <p:spPr bwMode="auto">
          <a:xfrm>
            <a:off x="428596" y="2500306"/>
            <a:ext cx="3714776" cy="3665544"/>
          </a:xfrm>
          <a:prstGeom prst="rect">
            <a:avLst/>
          </a:prstGeom>
          <a:noFill/>
          <a:ln w="9525">
            <a:noFill/>
            <a:miter lim="800000"/>
            <a:headEnd/>
            <a:tailEnd/>
          </a:ln>
        </p:spPr>
      </p:pic>
      <p:pic>
        <p:nvPicPr>
          <p:cNvPr id="63492" name="Picture 11" descr="hipertireoidismo_pathophysiology_PORTH_2005"/>
          <p:cNvPicPr>
            <a:picLocks noChangeAspect="1" noChangeArrowheads="1"/>
          </p:cNvPicPr>
          <p:nvPr/>
        </p:nvPicPr>
        <p:blipFill>
          <a:blip r:embed="rId3"/>
          <a:srcRect l="31770" t="6995" r="30968" b="20610"/>
          <a:stretch>
            <a:fillRect/>
          </a:stretch>
        </p:blipFill>
        <p:spPr bwMode="auto">
          <a:xfrm>
            <a:off x="5572132" y="2571745"/>
            <a:ext cx="3143243" cy="3886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857232"/>
            <a:ext cx="9144000" cy="857256"/>
          </a:xfrm>
        </p:spPr>
        <p:txBody>
          <a:bodyPr>
            <a:normAutofit fontScale="90000"/>
          </a:bodyPr>
          <a:lstStyle/>
          <a:p>
            <a:r>
              <a:rPr lang="pt-BR" b="1" dirty="0" smtClean="0">
                <a:solidFill>
                  <a:srgbClr val="FF0000"/>
                </a:solidFill>
              </a:rPr>
              <a:t>HIPOTIREOIDISMO</a:t>
            </a:r>
            <a:r>
              <a:rPr lang="pt-BR" b="1" dirty="0" smtClean="0"/>
              <a:t/>
            </a:r>
            <a:br>
              <a:rPr lang="pt-BR" b="1" dirty="0" smtClean="0"/>
            </a:br>
            <a:r>
              <a:rPr lang="pt-BR" dirty="0" smtClean="0"/>
              <a:t> </a:t>
            </a:r>
            <a:br>
              <a:rPr lang="pt-BR" dirty="0" smtClean="0"/>
            </a:br>
            <a:r>
              <a:rPr lang="pt-BR" b="1" dirty="0" smtClean="0"/>
              <a:t/>
            </a:r>
            <a:br>
              <a:rPr lang="pt-BR" b="1" dirty="0" smtClean="0"/>
            </a:br>
            <a:endParaRPr lang="pt-BR" dirty="0"/>
          </a:p>
        </p:txBody>
      </p:sp>
      <p:sp>
        <p:nvSpPr>
          <p:cNvPr id="3" name="Espaço Reservado para Conteúdo 2"/>
          <p:cNvSpPr>
            <a:spLocks noGrp="1"/>
          </p:cNvSpPr>
          <p:nvPr>
            <p:ph idx="1"/>
          </p:nvPr>
        </p:nvSpPr>
        <p:spPr>
          <a:xfrm>
            <a:off x="0" y="928670"/>
            <a:ext cx="9144000" cy="5500726"/>
          </a:xfrm>
        </p:spPr>
        <p:txBody>
          <a:bodyPr>
            <a:noAutofit/>
          </a:bodyPr>
          <a:lstStyle/>
          <a:p>
            <a:r>
              <a:rPr lang="pt-BR" sz="3600" dirty="0" smtClean="0">
                <a:solidFill>
                  <a:srgbClr val="FF0000"/>
                </a:solidFill>
              </a:rPr>
              <a:t>primário</a:t>
            </a:r>
            <a:r>
              <a:rPr lang="pt-BR" sz="3600" dirty="0" smtClean="0"/>
              <a:t> - defeito do suprimento de iodo ou do funcionamento da glândula</a:t>
            </a:r>
            <a:br>
              <a:rPr lang="pt-BR" sz="3600" dirty="0" smtClean="0"/>
            </a:br>
            <a:r>
              <a:rPr lang="pt-BR" sz="3600" dirty="0" smtClean="0">
                <a:solidFill>
                  <a:srgbClr val="FF0000"/>
                </a:solidFill>
              </a:rPr>
              <a:t>secundário</a:t>
            </a:r>
            <a:r>
              <a:rPr lang="pt-BR" sz="3600" dirty="0" smtClean="0"/>
              <a:t> - deficiência de TSH</a:t>
            </a:r>
          </a:p>
          <a:p>
            <a:r>
              <a:rPr lang="pt-BR" sz="3600" dirty="0" smtClean="0"/>
              <a:t>Intolerância ao frio, unhas quebradiças, fraqueza dos cabelos, secura e afinamento da pele, </a:t>
            </a:r>
            <a:r>
              <a:rPr lang="pt-BR" sz="3600" dirty="0" err="1" smtClean="0"/>
              <a:t>mixedema</a:t>
            </a:r>
            <a:r>
              <a:rPr lang="pt-BR" sz="3600" dirty="0" smtClean="0"/>
              <a:t>, menor estatura para idade, reflexos lentos, lentidão na fala e no pensamento, sensação de fadiga, deficiência mental (cretinismo), </a:t>
            </a:r>
            <a:r>
              <a:rPr lang="pt-BR" sz="3600" dirty="0" err="1" smtClean="0"/>
              <a:t>bradicardia</a:t>
            </a:r>
            <a:r>
              <a:rPr lang="pt-BR" sz="3600" dirty="0" smtClean="0"/>
              <a:t>, pode ocorrer bócio</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Three women of the Himalayas with stage II goiters. From Delange (216)."/>
          <p:cNvPicPr>
            <a:picLocks noChangeAspect="1" noChangeArrowheads="1"/>
          </p:cNvPicPr>
          <p:nvPr/>
        </p:nvPicPr>
        <p:blipFill>
          <a:blip r:embed="rId2"/>
          <a:srcRect/>
          <a:stretch>
            <a:fillRect/>
          </a:stretch>
        </p:blipFill>
        <p:spPr bwMode="auto">
          <a:xfrm>
            <a:off x="1835150" y="3214686"/>
            <a:ext cx="5715000" cy="3643314"/>
          </a:xfrm>
          <a:prstGeom prst="rect">
            <a:avLst/>
          </a:prstGeom>
          <a:noFill/>
          <a:ln w="9525">
            <a:noFill/>
            <a:miter lim="800000"/>
            <a:headEnd/>
            <a:tailEnd/>
          </a:ln>
        </p:spPr>
      </p:pic>
      <p:sp>
        <p:nvSpPr>
          <p:cNvPr id="64515" name="Text Box 5"/>
          <p:cNvSpPr txBox="1">
            <a:spLocks noChangeArrowheads="1"/>
          </p:cNvSpPr>
          <p:nvPr/>
        </p:nvSpPr>
        <p:spPr bwMode="auto">
          <a:xfrm>
            <a:off x="0" y="838200"/>
            <a:ext cx="9144000" cy="1815882"/>
          </a:xfrm>
          <a:prstGeom prst="rect">
            <a:avLst/>
          </a:prstGeom>
          <a:noFill/>
          <a:ln w="9525">
            <a:noFill/>
            <a:miter lim="800000"/>
            <a:headEnd/>
            <a:tailEnd/>
          </a:ln>
        </p:spPr>
        <p:txBody>
          <a:bodyPr wrap="square">
            <a:spAutoFit/>
          </a:bodyPr>
          <a:lstStyle/>
          <a:p>
            <a:pPr algn="ctr">
              <a:spcBef>
                <a:spcPct val="50000"/>
              </a:spcBef>
            </a:pPr>
            <a:r>
              <a:rPr lang="pt-BR" sz="3200" b="1" dirty="0" smtClean="0"/>
              <a:t>Deficiência </a:t>
            </a:r>
            <a:r>
              <a:rPr lang="pt-BR" sz="3200" b="1" dirty="0"/>
              <a:t>de iodo na dieta </a:t>
            </a:r>
            <a:r>
              <a:rPr lang="pt-BR" sz="3200" b="1" i="1" dirty="0"/>
              <a:t>(na criança pode provocar o cretinismo)</a:t>
            </a:r>
          </a:p>
          <a:p>
            <a:pPr algn="ctr">
              <a:spcBef>
                <a:spcPct val="50000"/>
              </a:spcBef>
            </a:pPr>
            <a:r>
              <a:rPr lang="pt-BR" sz="3200" b="1" dirty="0"/>
              <a:t>Hipertrofia da tireóide no bócio endêmico</a:t>
            </a:r>
          </a:p>
        </p:txBody>
      </p:sp>
      <p:sp>
        <p:nvSpPr>
          <p:cNvPr id="64516" name="Rectangle 6"/>
          <p:cNvSpPr>
            <a:spLocks noChangeArrowheads="1"/>
          </p:cNvSpPr>
          <p:nvPr/>
        </p:nvSpPr>
        <p:spPr bwMode="auto">
          <a:xfrm>
            <a:off x="0" y="101600"/>
            <a:ext cx="9144000" cy="954107"/>
          </a:xfrm>
          <a:prstGeom prst="rect">
            <a:avLst/>
          </a:prstGeom>
          <a:noFill/>
          <a:ln w="9525">
            <a:noFill/>
            <a:miter lim="800000"/>
            <a:headEnd/>
            <a:tailEnd/>
          </a:ln>
        </p:spPr>
        <p:txBody>
          <a:bodyPr>
            <a:spAutoFit/>
          </a:bodyPr>
          <a:lstStyle/>
          <a:p>
            <a:pPr algn="ctr" eaLnBrk="0" hangingPunct="0"/>
            <a:r>
              <a:rPr lang="pt-BR" sz="2800" b="1" dirty="0" smtClean="0">
                <a:solidFill>
                  <a:srgbClr val="C00000"/>
                </a:solidFill>
              </a:rPr>
              <a:t>ALGUNS EXEMPLOS DE DISTÚRBIOS DA SECREÇÃO TIREOIDEANA</a:t>
            </a:r>
            <a:endParaRPr lang="pt-BR" sz="2800" b="1" dirty="0">
              <a:solidFill>
                <a:srgbClr val="C00000"/>
              </a:solidFil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smtClean="0"/>
              <a:t>Mulher com bócio endêmico, decorrente da deficiência de iodo.</a:t>
            </a:r>
            <a:endParaRPr lang="pt-BR" dirty="0"/>
          </a:p>
        </p:txBody>
      </p:sp>
      <p:pic>
        <p:nvPicPr>
          <p:cNvPr id="8194" name="Picture 2"/>
          <p:cNvPicPr>
            <a:picLocks noGrp="1" noChangeAspect="1" noChangeArrowheads="1"/>
          </p:cNvPicPr>
          <p:nvPr>
            <p:ph idx="1"/>
          </p:nvPr>
        </p:nvPicPr>
        <p:blipFill>
          <a:blip r:embed="rId2"/>
          <a:srcRect/>
          <a:stretch>
            <a:fillRect/>
          </a:stretch>
        </p:blipFill>
        <p:spPr bwMode="auto">
          <a:xfrm>
            <a:off x="1071538" y="1571612"/>
            <a:ext cx="7072362" cy="5286388"/>
          </a:xfrm>
          <a:prstGeom prst="rect">
            <a:avLst/>
          </a:prstGeom>
          <a:noFill/>
          <a:ln w="9525">
            <a:noFill/>
            <a:miter lim="800000"/>
            <a:headEnd/>
            <a:tailEnd/>
          </a:ln>
          <a:effectLst/>
        </p:spPr>
      </p:pic>
    </p:spTree>
    <p:extLst>
      <p:ext uri="{BB962C8B-B14F-4D97-AF65-F5344CB8AC3E}">
        <p14:creationId xmlns:p14="http://schemas.microsoft.com/office/powerpoint/2010/main" val="1648566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Autofit/>
          </a:bodyPr>
          <a:lstStyle/>
          <a:p>
            <a:r>
              <a:rPr lang="pt-BR" sz="5400" b="1" dirty="0" smtClean="0">
                <a:solidFill>
                  <a:srgbClr val="FF0000"/>
                </a:solidFill>
              </a:rPr>
              <a:t>HORMÔNIO </a:t>
            </a:r>
            <a:br>
              <a:rPr lang="pt-BR" sz="5400" b="1" dirty="0" smtClean="0">
                <a:solidFill>
                  <a:srgbClr val="FF0000"/>
                </a:solidFill>
              </a:rPr>
            </a:br>
            <a:r>
              <a:rPr lang="pt-BR" sz="4000" b="1" dirty="0" smtClean="0">
                <a:solidFill>
                  <a:srgbClr val="FF0000"/>
                </a:solidFill>
              </a:rPr>
              <a:t>(Gr. </a:t>
            </a:r>
            <a:r>
              <a:rPr lang="pt-BR" sz="4000" b="1" i="1" dirty="0" err="1" smtClean="0">
                <a:solidFill>
                  <a:srgbClr val="FF0000"/>
                </a:solidFill>
              </a:rPr>
              <a:t>hormaein</a:t>
            </a:r>
            <a:r>
              <a:rPr lang="pt-BR" sz="4000" b="1" dirty="0" smtClean="0">
                <a:solidFill>
                  <a:srgbClr val="FF0000"/>
                </a:solidFill>
              </a:rPr>
              <a:t>, excitar)</a:t>
            </a:r>
            <a:endParaRPr lang="pt-BR" b="1" dirty="0">
              <a:solidFill>
                <a:srgbClr val="FF0000"/>
              </a:solidFill>
            </a:endParaRPr>
          </a:p>
        </p:txBody>
      </p:sp>
      <p:sp>
        <p:nvSpPr>
          <p:cNvPr id="3" name="Espaço Reservado para Conteúdo 2"/>
          <p:cNvSpPr>
            <a:spLocks noGrp="1"/>
          </p:cNvSpPr>
          <p:nvPr>
            <p:ph idx="1"/>
          </p:nvPr>
        </p:nvSpPr>
        <p:spPr>
          <a:xfrm>
            <a:off x="0" y="1600200"/>
            <a:ext cx="9144000" cy="5257800"/>
          </a:xfrm>
        </p:spPr>
        <p:txBody>
          <a:bodyPr>
            <a:noAutofit/>
          </a:bodyPr>
          <a:lstStyle/>
          <a:p>
            <a:r>
              <a:rPr lang="pt-BR" sz="3600" dirty="0" smtClean="0">
                <a:latin typeface="Arial" pitchFamily="34" charset="0"/>
                <a:cs typeface="Arial" pitchFamily="34" charset="0"/>
              </a:rPr>
              <a:t>Substância química (MENSAGEIRO) produzida por uma glândula especializada e transportada a um órgão alvo onde é produzida uma resposta reguladora</a:t>
            </a:r>
          </a:p>
          <a:p>
            <a:r>
              <a:rPr lang="pt-BR" sz="3600" dirty="0" smtClean="0">
                <a:latin typeface="Arial" pitchFamily="34" charset="0"/>
                <a:cs typeface="Arial" pitchFamily="34" charset="0"/>
              </a:rPr>
              <a:t>regulador (estimulante ou inibidor) de funções orgânicas (crescimento, metabolismo, reprodução, etc.), concorrendo para a manutenção do equilíbrio do meio interno (homeostase)</a:t>
            </a:r>
          </a:p>
          <a:p>
            <a:endParaRPr lang="pt-BR" dirty="0" smtClean="0"/>
          </a:p>
          <a:p>
            <a:pPr>
              <a:buNone/>
            </a:pPr>
            <a:endParaRPr lang="pt-BR" dirty="0" smtClean="0"/>
          </a:p>
          <a:p>
            <a:pPr>
              <a:buNone/>
            </a:pPr>
            <a:endParaRPr lang="pt-BR"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785794"/>
          </a:xfrm>
        </p:spPr>
        <p:txBody>
          <a:bodyPr>
            <a:normAutofit/>
          </a:bodyPr>
          <a:lstStyle/>
          <a:p>
            <a:r>
              <a:rPr lang="pt-BR" b="1" dirty="0" smtClean="0">
                <a:solidFill>
                  <a:srgbClr val="FF0000"/>
                </a:solidFill>
              </a:rPr>
              <a:t>BÓCIO ENDÊMICO OU PAPEIRA</a:t>
            </a:r>
            <a:endParaRPr lang="pt-BR" b="1" dirty="0">
              <a:solidFill>
                <a:srgbClr val="FF0000"/>
              </a:solidFill>
            </a:endParaRPr>
          </a:p>
        </p:txBody>
      </p:sp>
      <p:sp>
        <p:nvSpPr>
          <p:cNvPr id="3" name="Espaço Reservado para Conteúdo 2"/>
          <p:cNvSpPr>
            <a:spLocks noGrp="1"/>
          </p:cNvSpPr>
          <p:nvPr>
            <p:ph idx="1"/>
          </p:nvPr>
        </p:nvSpPr>
        <p:spPr>
          <a:xfrm>
            <a:off x="0" y="500042"/>
            <a:ext cx="9144000" cy="6357958"/>
          </a:xfrm>
        </p:spPr>
        <p:txBody>
          <a:bodyPr>
            <a:noAutofit/>
          </a:bodyPr>
          <a:lstStyle/>
          <a:p>
            <a:r>
              <a:rPr lang="pt-BR" sz="3600" dirty="0" smtClean="0"/>
              <a:t>carência de iodo na dieta alimentar afeta a produção dos hormônios relacionados à tireóide</a:t>
            </a:r>
          </a:p>
          <a:p>
            <a:r>
              <a:rPr lang="pt-BR" sz="3600" dirty="0" smtClean="0"/>
              <a:t>grande aumento da tireóide (10 a 20 vezes)</a:t>
            </a:r>
          </a:p>
          <a:p>
            <a:r>
              <a:rPr lang="pt-BR" sz="3600" dirty="0" smtClean="0"/>
              <a:t>regiões do mundo com uma quantidade insuficiente de iodo no solo, afetando a concentração nos alimentos</a:t>
            </a:r>
          </a:p>
          <a:p>
            <a:r>
              <a:rPr lang="pt-BR" sz="3600" dirty="0" smtClean="0"/>
              <a:t>antes do sal de cozinha iodado, pessoas que viviam nessas áreas desenvolviam tireóides extremamente aumentadas - bócios endêmicos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yxedematous endemic cretinism in the Democratic Republic of Congo. Four inhabitants aged 15-20 years : a normal male and three females with severe longstanding hypothyroidism with dwarfism, retarded sexual development, puffy features, dry skin and hair and severe mental retardation. From Delange (216)."/>
          <p:cNvPicPr>
            <a:picLocks noChangeAspect="1" noChangeArrowheads="1"/>
          </p:cNvPicPr>
          <p:nvPr/>
        </p:nvPicPr>
        <p:blipFill>
          <a:blip r:embed="rId2"/>
          <a:srcRect/>
          <a:stretch>
            <a:fillRect/>
          </a:stretch>
        </p:blipFill>
        <p:spPr bwMode="auto">
          <a:xfrm>
            <a:off x="2627313" y="1052513"/>
            <a:ext cx="3233737" cy="4419600"/>
          </a:xfrm>
          <a:prstGeom prst="rect">
            <a:avLst/>
          </a:prstGeom>
          <a:noFill/>
          <a:ln w="9525">
            <a:noFill/>
            <a:miter lim="800000"/>
            <a:headEnd/>
            <a:tailEnd/>
          </a:ln>
        </p:spPr>
      </p:pic>
      <p:sp>
        <p:nvSpPr>
          <p:cNvPr id="65539" name="Rectangle 3"/>
          <p:cNvSpPr>
            <a:spLocks noChangeArrowheads="1"/>
          </p:cNvSpPr>
          <p:nvPr/>
        </p:nvSpPr>
        <p:spPr bwMode="auto">
          <a:xfrm>
            <a:off x="0" y="5516563"/>
            <a:ext cx="9144000" cy="1323439"/>
          </a:xfrm>
          <a:prstGeom prst="rect">
            <a:avLst/>
          </a:prstGeom>
          <a:noFill/>
          <a:ln w="9525">
            <a:noFill/>
            <a:miter lim="800000"/>
            <a:headEnd/>
            <a:tailEnd/>
          </a:ln>
        </p:spPr>
        <p:txBody>
          <a:bodyPr wrap="square" anchor="ctr">
            <a:spAutoFit/>
          </a:bodyPr>
          <a:lstStyle/>
          <a:p>
            <a:pPr algn="just"/>
            <a:r>
              <a:rPr lang="pt-BR" sz="1600" dirty="0" err="1"/>
              <a:t>Myxedematous</a:t>
            </a:r>
            <a:r>
              <a:rPr lang="pt-BR" sz="1600" dirty="0"/>
              <a:t> </a:t>
            </a:r>
            <a:r>
              <a:rPr lang="pt-BR" sz="1600" dirty="0" err="1"/>
              <a:t>endemic</a:t>
            </a:r>
            <a:r>
              <a:rPr lang="pt-BR" sz="1600" dirty="0"/>
              <a:t> </a:t>
            </a:r>
            <a:r>
              <a:rPr lang="pt-BR" sz="1600" dirty="0" err="1"/>
              <a:t>cretinism</a:t>
            </a:r>
            <a:r>
              <a:rPr lang="pt-BR" sz="1600" dirty="0"/>
              <a:t> in </a:t>
            </a:r>
            <a:r>
              <a:rPr lang="pt-BR" sz="1600" dirty="0" err="1"/>
              <a:t>the</a:t>
            </a:r>
            <a:r>
              <a:rPr lang="pt-BR" sz="1600" dirty="0"/>
              <a:t> </a:t>
            </a:r>
            <a:r>
              <a:rPr lang="pt-BR" sz="1600" dirty="0" err="1"/>
              <a:t>Democratic</a:t>
            </a:r>
            <a:r>
              <a:rPr lang="pt-BR" sz="1600" dirty="0"/>
              <a:t> </a:t>
            </a:r>
            <a:r>
              <a:rPr lang="pt-BR" sz="1600" dirty="0" err="1"/>
              <a:t>Republic</a:t>
            </a:r>
            <a:r>
              <a:rPr lang="pt-BR" sz="1600" dirty="0"/>
              <a:t> </a:t>
            </a:r>
            <a:r>
              <a:rPr lang="pt-BR" sz="1600" dirty="0" err="1"/>
              <a:t>of</a:t>
            </a:r>
            <a:r>
              <a:rPr lang="pt-BR" sz="1600" dirty="0"/>
              <a:t> Congo. </a:t>
            </a:r>
            <a:r>
              <a:rPr lang="pt-BR" sz="1600" b="1" dirty="0"/>
              <a:t>Four </a:t>
            </a:r>
            <a:r>
              <a:rPr lang="pt-BR" sz="1600" b="1" dirty="0" err="1"/>
              <a:t>inhabitants</a:t>
            </a:r>
            <a:r>
              <a:rPr lang="pt-BR" sz="1600" b="1" dirty="0"/>
              <a:t> </a:t>
            </a:r>
            <a:r>
              <a:rPr lang="pt-BR" sz="1600" b="1" dirty="0" err="1"/>
              <a:t>aged</a:t>
            </a:r>
            <a:r>
              <a:rPr lang="pt-BR" sz="1600" b="1" dirty="0"/>
              <a:t> 15-20 </a:t>
            </a:r>
            <a:r>
              <a:rPr lang="pt-BR" sz="1600" b="1" dirty="0" err="1"/>
              <a:t>years</a:t>
            </a:r>
            <a:r>
              <a:rPr lang="pt-BR" sz="1600" dirty="0"/>
              <a:t> : a normal male </a:t>
            </a:r>
            <a:r>
              <a:rPr lang="pt-BR" sz="1600" dirty="0" err="1"/>
              <a:t>and</a:t>
            </a:r>
            <a:r>
              <a:rPr lang="pt-BR" sz="1600" dirty="0"/>
              <a:t> </a:t>
            </a:r>
            <a:r>
              <a:rPr lang="pt-BR" sz="1600" dirty="0" err="1"/>
              <a:t>three</a:t>
            </a:r>
            <a:r>
              <a:rPr lang="pt-BR" sz="1600" dirty="0"/>
              <a:t> </a:t>
            </a:r>
            <a:r>
              <a:rPr lang="pt-BR" sz="1600" dirty="0" err="1"/>
              <a:t>females</a:t>
            </a:r>
            <a:r>
              <a:rPr lang="pt-BR" sz="1600" dirty="0"/>
              <a:t> </a:t>
            </a:r>
            <a:r>
              <a:rPr lang="pt-BR" sz="1600" dirty="0" err="1"/>
              <a:t>with</a:t>
            </a:r>
            <a:r>
              <a:rPr lang="pt-BR" sz="1600" dirty="0"/>
              <a:t> </a:t>
            </a:r>
            <a:r>
              <a:rPr lang="pt-BR" sz="1600" dirty="0" err="1"/>
              <a:t>severe</a:t>
            </a:r>
            <a:r>
              <a:rPr lang="pt-BR" sz="1600" dirty="0"/>
              <a:t> </a:t>
            </a:r>
            <a:r>
              <a:rPr lang="pt-BR" sz="1600" dirty="0" err="1"/>
              <a:t>longstanding</a:t>
            </a:r>
            <a:r>
              <a:rPr lang="pt-BR" sz="1600" dirty="0"/>
              <a:t> </a:t>
            </a:r>
            <a:r>
              <a:rPr lang="pt-BR" sz="1600" dirty="0" err="1"/>
              <a:t>hypothyroidism</a:t>
            </a:r>
            <a:r>
              <a:rPr lang="pt-BR" sz="1600" dirty="0"/>
              <a:t> </a:t>
            </a:r>
            <a:r>
              <a:rPr lang="pt-BR" sz="1600" dirty="0" err="1"/>
              <a:t>with</a:t>
            </a:r>
            <a:r>
              <a:rPr lang="pt-BR" sz="1600" dirty="0"/>
              <a:t> </a:t>
            </a:r>
            <a:r>
              <a:rPr lang="pt-BR" sz="1600" dirty="0" err="1"/>
              <a:t>dwarfism</a:t>
            </a:r>
            <a:r>
              <a:rPr lang="pt-BR" sz="1600" dirty="0"/>
              <a:t>, </a:t>
            </a:r>
            <a:r>
              <a:rPr lang="pt-BR" sz="1600" dirty="0" err="1"/>
              <a:t>retarded</a:t>
            </a:r>
            <a:r>
              <a:rPr lang="pt-BR" sz="1600" dirty="0"/>
              <a:t> sexual </a:t>
            </a:r>
            <a:r>
              <a:rPr lang="pt-BR" sz="1600" dirty="0" err="1"/>
              <a:t>development</a:t>
            </a:r>
            <a:r>
              <a:rPr lang="pt-BR" sz="1600" dirty="0"/>
              <a:t>, </a:t>
            </a:r>
            <a:r>
              <a:rPr lang="pt-BR" sz="1600" dirty="0" err="1"/>
              <a:t>puffy</a:t>
            </a:r>
            <a:r>
              <a:rPr lang="pt-BR" sz="1600" dirty="0"/>
              <a:t> </a:t>
            </a:r>
            <a:r>
              <a:rPr lang="pt-BR" sz="1600" dirty="0" err="1"/>
              <a:t>features</a:t>
            </a:r>
            <a:r>
              <a:rPr lang="pt-BR" sz="1600" dirty="0"/>
              <a:t>, </a:t>
            </a:r>
            <a:r>
              <a:rPr lang="pt-BR" sz="1600" dirty="0" err="1"/>
              <a:t>dry</a:t>
            </a:r>
            <a:r>
              <a:rPr lang="pt-BR" sz="1600" dirty="0"/>
              <a:t> </a:t>
            </a:r>
            <a:r>
              <a:rPr lang="pt-BR" sz="1600" dirty="0" err="1"/>
              <a:t>skin</a:t>
            </a:r>
            <a:r>
              <a:rPr lang="pt-BR" sz="1600" dirty="0"/>
              <a:t> </a:t>
            </a:r>
            <a:r>
              <a:rPr lang="pt-BR" sz="1600" dirty="0" err="1"/>
              <a:t>and</a:t>
            </a:r>
            <a:r>
              <a:rPr lang="pt-BR" sz="1600" dirty="0"/>
              <a:t> </a:t>
            </a:r>
            <a:r>
              <a:rPr lang="pt-BR" sz="1600" dirty="0" err="1"/>
              <a:t>hair</a:t>
            </a:r>
            <a:r>
              <a:rPr lang="pt-BR" sz="1600" dirty="0"/>
              <a:t> </a:t>
            </a:r>
            <a:r>
              <a:rPr lang="pt-BR" sz="1600" dirty="0" err="1"/>
              <a:t>and</a:t>
            </a:r>
            <a:r>
              <a:rPr lang="pt-BR" sz="1600" dirty="0"/>
              <a:t> </a:t>
            </a:r>
            <a:r>
              <a:rPr lang="pt-BR" sz="1600" dirty="0" err="1"/>
              <a:t>severe</a:t>
            </a:r>
            <a:r>
              <a:rPr lang="pt-BR" sz="1600" dirty="0"/>
              <a:t> mental </a:t>
            </a:r>
            <a:r>
              <a:rPr lang="pt-BR" sz="1600" dirty="0" err="1"/>
              <a:t>retardation</a:t>
            </a:r>
            <a:r>
              <a:rPr lang="pt-BR" sz="1600" dirty="0"/>
              <a:t>. </a:t>
            </a:r>
            <a:r>
              <a:rPr lang="pt-BR" sz="1600" dirty="0" err="1"/>
              <a:t>mixedema</a:t>
            </a:r>
            <a:r>
              <a:rPr lang="pt-BR" sz="1600" dirty="0"/>
              <a:t>: edema com acúmulo de </a:t>
            </a:r>
            <a:r>
              <a:rPr lang="pt-BR" sz="1600" dirty="0" err="1"/>
              <a:t>mucopolissarídeos</a:t>
            </a:r>
            <a:r>
              <a:rPr lang="pt-BR" sz="1600" dirty="0"/>
              <a:t>/</a:t>
            </a:r>
            <a:r>
              <a:rPr lang="pt-BR" sz="1600" dirty="0" err="1"/>
              <a:t>glicosaminoglicanas</a:t>
            </a:r>
            <a:r>
              <a:rPr lang="pt-BR" sz="1600" dirty="0"/>
              <a:t> pois a </a:t>
            </a:r>
            <a:r>
              <a:rPr lang="pt-BR" sz="1600" dirty="0" err="1"/>
              <a:t>tiroxina</a:t>
            </a:r>
            <a:r>
              <a:rPr lang="pt-BR" sz="1600" dirty="0"/>
              <a:t> diminui a síntese dos ácidos </a:t>
            </a:r>
            <a:r>
              <a:rPr lang="pt-BR" sz="1600" dirty="0" err="1"/>
              <a:t>hialurônico</a:t>
            </a:r>
            <a:r>
              <a:rPr lang="pt-BR" sz="1600" dirty="0"/>
              <a:t> e </a:t>
            </a:r>
            <a:r>
              <a:rPr lang="pt-BR" sz="1600" dirty="0" err="1"/>
              <a:t>condroitino</a:t>
            </a:r>
            <a:r>
              <a:rPr lang="pt-BR" sz="1600" dirty="0"/>
              <a:t>- sulfúrico</a:t>
            </a:r>
            <a:endParaRPr lang="pt-BR" sz="1050" i="1" dirty="0"/>
          </a:p>
        </p:txBody>
      </p:sp>
      <p:sp>
        <p:nvSpPr>
          <p:cNvPr id="65540" name="Rectangle 5"/>
          <p:cNvSpPr>
            <a:spLocks noChangeArrowheads="1"/>
          </p:cNvSpPr>
          <p:nvPr/>
        </p:nvSpPr>
        <p:spPr bwMode="auto">
          <a:xfrm>
            <a:off x="0" y="106363"/>
            <a:ext cx="9144000" cy="707886"/>
          </a:xfrm>
          <a:prstGeom prst="rect">
            <a:avLst/>
          </a:prstGeom>
          <a:noFill/>
          <a:ln w="9525">
            <a:noFill/>
            <a:miter lim="800000"/>
            <a:headEnd/>
            <a:tailEnd/>
          </a:ln>
        </p:spPr>
        <p:txBody>
          <a:bodyPr>
            <a:spAutoFit/>
          </a:bodyPr>
          <a:lstStyle/>
          <a:p>
            <a:pPr algn="ctr" eaLnBrk="0" hangingPunct="0"/>
            <a:r>
              <a:rPr lang="pt-BR" sz="4000" b="1" dirty="0" smtClean="0"/>
              <a:t>CRETINISMO</a:t>
            </a:r>
            <a:endParaRPr lang="pt-BR" sz="4000" b="1"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image.slidesharecdn.com/mixedema-130411035146-phpapp02/95/mixedema-2-638.jpg?cb=1365652346"/>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285860"/>
          </a:xfrm>
        </p:spPr>
        <p:txBody>
          <a:bodyPr/>
          <a:lstStyle/>
          <a:p>
            <a:r>
              <a:rPr lang="pt-BR" b="1" dirty="0" smtClean="0">
                <a:solidFill>
                  <a:srgbClr val="FF0000"/>
                </a:solidFill>
              </a:rPr>
              <a:t>DOENÇA DE GRAVES</a:t>
            </a:r>
            <a:endParaRPr lang="pt-BR" b="1" dirty="0">
              <a:solidFill>
                <a:srgbClr val="FF0000"/>
              </a:solidFill>
            </a:endParaRPr>
          </a:p>
        </p:txBody>
      </p:sp>
      <p:sp>
        <p:nvSpPr>
          <p:cNvPr id="3" name="Espaço Reservado para Conteúdo 2"/>
          <p:cNvSpPr>
            <a:spLocks noGrp="1"/>
          </p:cNvSpPr>
          <p:nvPr>
            <p:ph idx="1"/>
          </p:nvPr>
        </p:nvSpPr>
        <p:spPr>
          <a:xfrm>
            <a:off x="0" y="1142984"/>
            <a:ext cx="9144000" cy="5715016"/>
          </a:xfrm>
        </p:spPr>
        <p:txBody>
          <a:bodyPr>
            <a:normAutofit/>
          </a:bodyPr>
          <a:lstStyle/>
          <a:p>
            <a:r>
              <a:rPr lang="pt-BR" dirty="0" smtClean="0"/>
              <a:t>Produção de anticorpos - imunoglobulinas estimulantes da tireóide (TSI) - que combinam-se aos receptores de TSH na glândula tireóide ativando-os, ampliando a glândula (bócio) e estimulando a produção do hormônio da tireóide</a:t>
            </a:r>
          </a:p>
          <a:p>
            <a:r>
              <a:rPr lang="pt-BR" dirty="0" smtClean="0"/>
              <a:t>a retroalimentação negativa interrompe a secreção de TSH e TRH (h. liberador) do corpo, mas não bloqueia a atividade semelhante à do TSH do TSI na glândula tireóide. </a:t>
            </a:r>
          </a:p>
          <a:p>
            <a:r>
              <a:rPr lang="pt-BR" dirty="0" smtClean="0"/>
              <a:t>A doença é </a:t>
            </a:r>
            <a:r>
              <a:rPr lang="pt-BR" dirty="0" err="1" smtClean="0"/>
              <a:t>frequentemente</a:t>
            </a:r>
            <a:r>
              <a:rPr lang="pt-BR" dirty="0" smtClean="0"/>
              <a:t> acompanhada por </a:t>
            </a:r>
            <a:r>
              <a:rPr lang="pt-BR" dirty="0" err="1" smtClean="0"/>
              <a:t>exoftalmia</a:t>
            </a:r>
            <a:endParaRPr lang="pt-B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4.bp.blogspot.com/--PbR_L0AvH8/VivFjEwKVSI/AAAAAAAANBo/w4gkCM5jLoI/s1600/Exoftalmo.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http://comunicnoticias.com/wp-content/uploads/sites/61269/2015/10/1-1.jpg"/>
          <p:cNvPicPr>
            <a:picLocks noChangeAspect="1" noChangeArrowheads="1"/>
          </p:cNvPicPr>
          <p:nvPr/>
        </p:nvPicPr>
        <p:blipFill>
          <a:blip r:embed="rId2"/>
          <a:srcRect/>
          <a:stretch>
            <a:fillRect/>
          </a:stretch>
        </p:blipFill>
        <p:spPr bwMode="auto">
          <a:xfrm>
            <a:off x="642910" y="571480"/>
            <a:ext cx="7500990" cy="5572164"/>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z="6700" b="1" dirty="0" smtClean="0">
                <a:solidFill>
                  <a:srgbClr val="0070C0"/>
                </a:solidFill>
              </a:rPr>
              <a:t>PARATIREÓIDES</a:t>
            </a:r>
            <a:r>
              <a:rPr lang="pt-BR" b="1" dirty="0" smtClean="0"/>
              <a:t/>
            </a:r>
            <a:br>
              <a:rPr lang="pt-BR" b="1" dirty="0" smtClean="0"/>
            </a:br>
            <a:endParaRPr lang="pt-BR" dirty="0"/>
          </a:p>
        </p:txBody>
      </p:sp>
      <p:sp>
        <p:nvSpPr>
          <p:cNvPr id="3" name="Espaço Reservado para Conteúdo 2"/>
          <p:cNvSpPr>
            <a:spLocks noGrp="1"/>
          </p:cNvSpPr>
          <p:nvPr>
            <p:ph idx="1"/>
          </p:nvPr>
        </p:nvSpPr>
        <p:spPr>
          <a:xfrm>
            <a:off x="214282" y="1071546"/>
            <a:ext cx="8929718" cy="5786454"/>
          </a:xfrm>
        </p:spPr>
        <p:txBody>
          <a:bodyPr>
            <a:noAutofit/>
          </a:bodyPr>
          <a:lstStyle/>
          <a:p>
            <a:r>
              <a:rPr lang="pt-BR" sz="4000" dirty="0" smtClean="0"/>
              <a:t>Quatro glândulas atrás da tireóide</a:t>
            </a:r>
          </a:p>
          <a:p>
            <a:r>
              <a:rPr lang="pt-BR" sz="4000" dirty="0" smtClean="0"/>
              <a:t>Secretam o </a:t>
            </a:r>
            <a:r>
              <a:rPr lang="pt-BR" sz="4000" b="1" dirty="0" smtClean="0">
                <a:solidFill>
                  <a:srgbClr val="0070C0"/>
                </a:solidFill>
              </a:rPr>
              <a:t>hormônio </a:t>
            </a:r>
            <a:r>
              <a:rPr lang="pt-BR" sz="4000" b="1" dirty="0" err="1" smtClean="0">
                <a:solidFill>
                  <a:srgbClr val="0070C0"/>
                </a:solidFill>
              </a:rPr>
              <a:t>paratireóideo</a:t>
            </a:r>
            <a:r>
              <a:rPr lang="pt-BR" sz="4000" b="1" dirty="0" smtClean="0">
                <a:solidFill>
                  <a:srgbClr val="0070C0"/>
                </a:solidFill>
              </a:rPr>
              <a:t> (PTH), </a:t>
            </a:r>
            <a:r>
              <a:rPr lang="pt-BR" sz="4000" dirty="0" smtClean="0"/>
              <a:t>que auxilia no controle dos níveis de Ca+2 e fosfato  no sangue, com efeito oposto ao da calcitonina </a:t>
            </a:r>
          </a:p>
          <a:p>
            <a:r>
              <a:rPr lang="pt-BR" sz="4000" dirty="0" smtClean="0"/>
              <a:t>Retro alimentação negativa – Ca+2 ↓ libera PTH</a:t>
            </a:r>
          </a:p>
          <a:p>
            <a:r>
              <a:rPr lang="pt-BR" sz="4000" dirty="0" smtClean="0"/>
              <a:t>↑ Ca+2 ↓ PTH (↑ CT)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214422"/>
          </a:xfrm>
        </p:spPr>
        <p:txBody>
          <a:bodyPr>
            <a:normAutofit fontScale="90000"/>
          </a:bodyPr>
          <a:lstStyle/>
          <a:p>
            <a:r>
              <a:rPr lang="pt-BR" b="1" dirty="0" smtClean="0">
                <a:solidFill>
                  <a:srgbClr val="0070C0"/>
                </a:solidFill>
              </a:rPr>
              <a:t>REGULAÇÃO DA TAXA DE CÁLCIO NO SANGUE (</a:t>
            </a:r>
            <a:r>
              <a:rPr lang="pt-BR" b="1" dirty="0" err="1" smtClean="0">
                <a:solidFill>
                  <a:srgbClr val="0070C0"/>
                </a:solidFill>
              </a:rPr>
              <a:t>calcemia</a:t>
            </a:r>
            <a:r>
              <a:rPr lang="pt-BR" b="1" dirty="0" smtClean="0">
                <a:solidFill>
                  <a:srgbClr val="0070C0"/>
                </a:solidFill>
              </a:rPr>
              <a:t>)</a:t>
            </a:r>
            <a:endParaRPr lang="pt-BR" b="1" dirty="0">
              <a:solidFill>
                <a:srgbClr val="0070C0"/>
              </a:solidFill>
            </a:endParaRPr>
          </a:p>
        </p:txBody>
      </p:sp>
      <p:sp>
        <p:nvSpPr>
          <p:cNvPr id="3" name="Espaço Reservado para Conteúdo 2"/>
          <p:cNvSpPr>
            <a:spLocks noGrp="1"/>
          </p:cNvSpPr>
          <p:nvPr>
            <p:ph idx="1"/>
          </p:nvPr>
        </p:nvSpPr>
        <p:spPr>
          <a:xfrm>
            <a:off x="0" y="1285860"/>
            <a:ext cx="9144000" cy="5572140"/>
          </a:xfrm>
        </p:spPr>
        <p:txBody>
          <a:bodyPr>
            <a:normAutofit fontScale="92500" lnSpcReduction="10000"/>
          </a:bodyPr>
          <a:lstStyle/>
          <a:p>
            <a:r>
              <a:rPr lang="pt-BR" dirty="0" smtClean="0"/>
              <a:t>O paratormônio (PTH) age quando os níveis de cálcio plasmático ↓</a:t>
            </a:r>
          </a:p>
          <a:p>
            <a:r>
              <a:rPr lang="pt-BR" dirty="0" smtClean="0"/>
              <a:t> PTH estimula a atividade dos </a:t>
            </a:r>
            <a:r>
              <a:rPr lang="pt-BR" dirty="0" err="1" smtClean="0"/>
              <a:t>osteoclastos</a:t>
            </a:r>
            <a:r>
              <a:rPr lang="pt-BR" dirty="0" smtClean="0"/>
              <a:t>, células que degradam os sais ósseos, liberando Ca2+ no plasma (descalcificação óssea)</a:t>
            </a:r>
          </a:p>
          <a:p>
            <a:r>
              <a:rPr lang="pt-BR" dirty="0" smtClean="0"/>
              <a:t>a tireóide secreta calcitonina, hormônio de natureza protéica que abaixa o nível de cálcio no sangue, inibindo a ação de </a:t>
            </a:r>
            <a:r>
              <a:rPr lang="pt-BR" dirty="0" err="1" smtClean="0"/>
              <a:t>osteoclastos</a:t>
            </a:r>
            <a:endParaRPr lang="pt-BR" dirty="0" smtClean="0"/>
          </a:p>
          <a:p>
            <a:r>
              <a:rPr lang="pt-BR" dirty="0" smtClean="0"/>
              <a:t> a calcitonina favorece a fixação de cálcio aos sais presentes nos ossos (calcificação).</a:t>
            </a:r>
          </a:p>
          <a:p>
            <a:r>
              <a:rPr lang="pt-BR" dirty="0" smtClean="0"/>
              <a:t> </a:t>
            </a:r>
            <a:r>
              <a:rPr lang="pt-BR" b="1" dirty="0" smtClean="0">
                <a:solidFill>
                  <a:srgbClr val="0070C0"/>
                </a:solidFill>
              </a:rPr>
              <a:t>o PTH atua quando os níveis abaixam; a calcitonina, quando esses níveis sobem.</a:t>
            </a:r>
            <a:endParaRPr lang="pt-BR" b="1" dirty="0">
              <a:solidFill>
                <a:srgbClr val="0070C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image.slidesharecdn.com/sistemaendcrinoslidesdaaula-110301095137-phpapp02/95/sistema-endcrino-slides-da-aula-29-728.jpg?cb=1298974289"/>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http://www.uff.br/WebQuest/imagens/pth.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939784"/>
          </a:xfrm>
        </p:spPr>
        <p:txBody>
          <a:bodyPr>
            <a:normAutofit fontScale="90000"/>
          </a:bodyPr>
          <a:lstStyle/>
          <a:p>
            <a:r>
              <a:rPr lang="pt-BR" b="1" dirty="0" smtClean="0">
                <a:solidFill>
                  <a:srgbClr val="FF0000"/>
                </a:solidFill>
              </a:rPr>
              <a:t>AS AÇÕES DOS HORMÔNIOS:</a:t>
            </a:r>
            <a:r>
              <a:rPr lang="pt-BR" dirty="0" smtClean="0">
                <a:solidFill>
                  <a:srgbClr val="FF0000"/>
                </a:solidFill>
              </a:rPr>
              <a:t/>
            </a:r>
            <a:br>
              <a:rPr lang="pt-BR" dirty="0" smtClean="0">
                <a:solidFill>
                  <a:srgbClr val="FF0000"/>
                </a:solidFill>
              </a:rPr>
            </a:br>
            <a:r>
              <a:rPr lang="pt-BR" b="1" dirty="0" smtClean="0">
                <a:solidFill>
                  <a:srgbClr val="00B050"/>
                </a:solidFill>
              </a:rPr>
              <a:t>regulam...</a:t>
            </a:r>
            <a:endParaRPr lang="pt-BR" b="1" dirty="0">
              <a:solidFill>
                <a:srgbClr val="00B050"/>
              </a:solidFill>
            </a:endParaRPr>
          </a:p>
        </p:txBody>
      </p:sp>
      <p:sp>
        <p:nvSpPr>
          <p:cNvPr id="3" name="Espaço Reservado para Conteúdo 2"/>
          <p:cNvSpPr>
            <a:spLocks noGrp="1"/>
          </p:cNvSpPr>
          <p:nvPr>
            <p:ph idx="1"/>
          </p:nvPr>
        </p:nvSpPr>
        <p:spPr>
          <a:xfrm>
            <a:off x="285720" y="1500174"/>
            <a:ext cx="8858280" cy="5000660"/>
          </a:xfrm>
        </p:spPr>
        <p:txBody>
          <a:bodyPr>
            <a:normAutofit/>
          </a:bodyPr>
          <a:lstStyle/>
          <a:p>
            <a:pPr lvl="0"/>
            <a:r>
              <a:rPr lang="pt-BR" sz="4000" dirty="0" smtClean="0"/>
              <a:t>a composição química e o volume do meio interno</a:t>
            </a:r>
          </a:p>
          <a:p>
            <a:pPr lvl="0"/>
            <a:r>
              <a:rPr lang="pt-BR" sz="4000" dirty="0" smtClean="0"/>
              <a:t>o metabolismo e o equilíbrio energético</a:t>
            </a:r>
          </a:p>
          <a:p>
            <a:pPr lvl="0"/>
            <a:r>
              <a:rPr lang="pt-BR" sz="4000" dirty="0" smtClean="0"/>
              <a:t>a contração das fibras musculares lisas e cardíacas e a secreção glandular</a:t>
            </a:r>
          </a:p>
          <a:p>
            <a:pPr lvl="0"/>
            <a:r>
              <a:rPr lang="pt-BR" sz="4000" dirty="0" smtClean="0"/>
              <a:t>certas atividades do sistema imunológico</a:t>
            </a:r>
          </a:p>
          <a:p>
            <a:endParaRPr lang="pt-B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smtClean="0">
                <a:solidFill>
                  <a:srgbClr val="006600"/>
                </a:solidFill>
              </a:rPr>
              <a:t>GLÂNDULAS SUPRA-RENAIS (ADRENAIS)</a:t>
            </a:r>
            <a:r>
              <a:rPr lang="pt-BR" b="1" dirty="0" smtClean="0"/>
              <a:t/>
            </a:r>
            <a:br>
              <a:rPr lang="pt-BR" b="1" dirty="0" smtClean="0"/>
            </a:br>
            <a:endParaRPr lang="pt-BR" dirty="0"/>
          </a:p>
        </p:txBody>
      </p:sp>
      <p:sp>
        <p:nvSpPr>
          <p:cNvPr id="3" name="Espaço Reservado para Conteúdo 2"/>
          <p:cNvSpPr>
            <a:spLocks noGrp="1"/>
          </p:cNvSpPr>
          <p:nvPr>
            <p:ph idx="1"/>
          </p:nvPr>
        </p:nvSpPr>
        <p:spPr>
          <a:xfrm>
            <a:off x="0" y="1285860"/>
            <a:ext cx="9144000" cy="5572140"/>
          </a:xfrm>
        </p:spPr>
        <p:txBody>
          <a:bodyPr>
            <a:normAutofit/>
          </a:bodyPr>
          <a:lstStyle/>
          <a:p>
            <a:r>
              <a:rPr lang="pt-BR" sz="4000" dirty="0" smtClean="0"/>
              <a:t>Formadas por um córtex externo e uma fina medula (cerca de 10% da glândula)</a:t>
            </a:r>
          </a:p>
          <a:p>
            <a:r>
              <a:rPr lang="pt-BR" sz="4000" dirty="0" smtClean="0"/>
              <a:t>Cada região produz diferentes hormônios</a:t>
            </a:r>
            <a:endParaRPr lang="pt-BR" sz="3600" dirty="0" smtClean="0"/>
          </a:p>
          <a:p>
            <a:r>
              <a:rPr lang="pt-BR" sz="4000" dirty="0" smtClean="0"/>
              <a:t>O córtex é essencial para a vida; a remoção completa é letal sem terapia de substituição</a:t>
            </a:r>
          </a:p>
          <a:p>
            <a:r>
              <a:rPr lang="pt-BR" sz="4000" dirty="0" smtClean="0"/>
              <a:t>Exerce considerável controle sobre os linfócitos e tecido linfático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rgbClr val="006600"/>
                </a:solidFill>
              </a:rPr>
              <a:t>CÓRTEX ADRENAL</a:t>
            </a:r>
            <a:endParaRPr lang="pt-BR" b="1" dirty="0">
              <a:solidFill>
                <a:srgbClr val="006600"/>
              </a:solidFill>
            </a:endParaRPr>
          </a:p>
        </p:txBody>
      </p:sp>
      <p:sp>
        <p:nvSpPr>
          <p:cNvPr id="3" name="Espaço Reservado para Conteúdo 2"/>
          <p:cNvSpPr>
            <a:spLocks noGrp="1"/>
          </p:cNvSpPr>
          <p:nvPr>
            <p:ph idx="1"/>
          </p:nvPr>
        </p:nvSpPr>
        <p:spPr>
          <a:xfrm>
            <a:off x="0" y="1600200"/>
            <a:ext cx="9144000" cy="4525963"/>
          </a:xfrm>
        </p:spPr>
        <p:txBody>
          <a:bodyPr>
            <a:normAutofit/>
          </a:bodyPr>
          <a:lstStyle/>
          <a:p>
            <a:r>
              <a:rPr lang="pt-BR" sz="4000" dirty="0" smtClean="0"/>
              <a:t>Zona externa – MINERALOCORTICÓIDES</a:t>
            </a:r>
          </a:p>
          <a:p>
            <a:r>
              <a:rPr lang="pt-BR" sz="4000" dirty="0" smtClean="0"/>
              <a:t>Zona média – GLICOCORTICÓIDES</a:t>
            </a:r>
          </a:p>
          <a:p>
            <a:r>
              <a:rPr lang="pt-BR" sz="4000" dirty="0" smtClean="0"/>
              <a:t>Zona interna - ANDRÓGENOS</a:t>
            </a:r>
            <a:endParaRPr lang="pt-BR" sz="40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571612"/>
          </a:xfrm>
        </p:spPr>
        <p:txBody>
          <a:bodyPr>
            <a:normAutofit fontScale="90000"/>
          </a:bodyPr>
          <a:lstStyle/>
          <a:p>
            <a:r>
              <a:rPr lang="pt-BR" b="1" dirty="0" smtClean="0">
                <a:solidFill>
                  <a:srgbClr val="006600"/>
                </a:solidFill>
              </a:rPr>
              <a:t>MINERALOCORTICÓIDES </a:t>
            </a:r>
            <a:br>
              <a:rPr lang="pt-BR" b="1" dirty="0" smtClean="0">
                <a:solidFill>
                  <a:srgbClr val="006600"/>
                </a:solidFill>
              </a:rPr>
            </a:br>
            <a:r>
              <a:rPr lang="pt-BR" b="1" dirty="0" smtClean="0">
                <a:solidFill>
                  <a:srgbClr val="006600"/>
                </a:solidFill>
              </a:rPr>
              <a:t>(derivados do colesterol)</a:t>
            </a:r>
            <a:r>
              <a:rPr lang="pt-BR" dirty="0" smtClean="0"/>
              <a:t> </a:t>
            </a:r>
            <a:br>
              <a:rPr lang="pt-BR" dirty="0" smtClean="0"/>
            </a:br>
            <a:r>
              <a:rPr lang="pt-BR" dirty="0" smtClean="0">
                <a:solidFill>
                  <a:srgbClr val="FF0000"/>
                </a:solidFill>
              </a:rPr>
              <a:t> ALDOSTERONA (principal)</a:t>
            </a:r>
            <a:endParaRPr lang="pt-BR" dirty="0">
              <a:solidFill>
                <a:srgbClr val="FF0000"/>
              </a:solidFill>
            </a:endParaRPr>
          </a:p>
        </p:txBody>
      </p:sp>
      <p:sp>
        <p:nvSpPr>
          <p:cNvPr id="3" name="Espaço Reservado para Conteúdo 2"/>
          <p:cNvSpPr>
            <a:spLocks noGrp="1"/>
          </p:cNvSpPr>
          <p:nvPr>
            <p:ph idx="1"/>
          </p:nvPr>
        </p:nvSpPr>
        <p:spPr>
          <a:xfrm>
            <a:off x="0" y="1600200"/>
            <a:ext cx="9144000" cy="5257800"/>
          </a:xfrm>
        </p:spPr>
        <p:txBody>
          <a:bodyPr>
            <a:normAutofit fontScale="92500" lnSpcReduction="10000"/>
          </a:bodyPr>
          <a:lstStyle/>
          <a:p>
            <a:r>
              <a:rPr lang="pt-BR" dirty="0" smtClean="0"/>
              <a:t>Atua na regulação do volume e da pressão do sangue, e na concentração do equilíbrio eletrolítico do sangue (aumenta a PA e a volemia - Na</a:t>
            </a:r>
            <a:r>
              <a:rPr lang="pt-BR" baseline="30000" dirty="0" smtClean="0"/>
              <a:t>+</a:t>
            </a:r>
            <a:r>
              <a:rPr lang="pt-BR" dirty="0" smtClean="0"/>
              <a:t> atrai a água)</a:t>
            </a:r>
          </a:p>
          <a:p>
            <a:r>
              <a:rPr lang="pt-BR" dirty="0" smtClean="0"/>
              <a:t>atua em certas células dos rins para aumentar a reabsorção de íons sódio (Na</a:t>
            </a:r>
            <a:r>
              <a:rPr lang="pt-BR" baseline="30000" dirty="0" smtClean="0"/>
              <a:t>+</a:t>
            </a:r>
            <a:r>
              <a:rPr lang="pt-BR" dirty="0" smtClean="0"/>
              <a:t>) da urina e retorná-los ao sangue, e estimula a excreção de íons potássio (K</a:t>
            </a:r>
            <a:r>
              <a:rPr lang="pt-BR" baseline="30000" dirty="0" smtClean="0"/>
              <a:t>+</a:t>
            </a:r>
            <a:r>
              <a:rPr lang="pt-BR" dirty="0" smtClean="0"/>
              <a:t>), de forma que grandes quantidades de potássio são perdidas pela urina e excreção de H</a:t>
            </a:r>
            <a:r>
              <a:rPr lang="pt-BR" baseline="30000" dirty="0" smtClean="0"/>
              <a:t>+ </a:t>
            </a:r>
            <a:r>
              <a:rPr lang="pt-BR" dirty="0" smtClean="0"/>
              <a:t>, deixando a urina mais ácida e o sangue mais básico </a:t>
            </a:r>
          </a:p>
          <a:p>
            <a:r>
              <a:rPr lang="pt-BR" dirty="0" smtClean="0"/>
              <a:t>O controle de </a:t>
            </a:r>
            <a:r>
              <a:rPr lang="pt-BR" dirty="0" err="1" smtClean="0"/>
              <a:t>aldosterona</a:t>
            </a:r>
            <a:r>
              <a:rPr lang="pt-BR" dirty="0" smtClean="0"/>
              <a:t> envolve vários mecanismos de controle, sendo o mais importante a via </a:t>
            </a:r>
            <a:r>
              <a:rPr lang="pt-BR" dirty="0" err="1" smtClean="0"/>
              <a:t>renina-angiotensina</a:t>
            </a:r>
            <a:endParaRPr lang="pt-BR" dirty="0" smtClean="0"/>
          </a:p>
          <a:p>
            <a:endParaRPr lang="pt-B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http://2.bp.blogspot.com/-8gyN5KZ8Gho/UoRWbaHTYTI/AAAAAAAAAFA/ZffyLOqNRPY/s640/5.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654164"/>
          </a:xfrm>
        </p:spPr>
        <p:txBody>
          <a:bodyPr>
            <a:normAutofit fontScale="90000"/>
          </a:bodyPr>
          <a:lstStyle/>
          <a:p>
            <a:r>
              <a:rPr lang="pt-BR" sz="4000" b="1" dirty="0" smtClean="0">
                <a:solidFill>
                  <a:srgbClr val="006600"/>
                </a:solidFill>
              </a:rPr>
              <a:t>GLICOCORTICÓIDES</a:t>
            </a:r>
            <a:br>
              <a:rPr lang="pt-BR" sz="4000" b="1" dirty="0" smtClean="0">
                <a:solidFill>
                  <a:srgbClr val="006600"/>
                </a:solidFill>
              </a:rPr>
            </a:br>
            <a:r>
              <a:rPr lang="pt-BR" sz="4000" b="1" dirty="0" smtClean="0">
                <a:solidFill>
                  <a:srgbClr val="006600"/>
                </a:solidFill>
              </a:rPr>
              <a:t> (derivados do colesterol)</a:t>
            </a:r>
            <a:br>
              <a:rPr lang="pt-BR" sz="4000" b="1" dirty="0" smtClean="0">
                <a:solidFill>
                  <a:srgbClr val="006600"/>
                </a:solidFill>
              </a:rPr>
            </a:br>
            <a:r>
              <a:rPr lang="pt-BR" sz="4000" dirty="0" smtClean="0">
                <a:solidFill>
                  <a:srgbClr val="FF0000"/>
                </a:solidFill>
              </a:rPr>
              <a:t>CORTISOL ou HIDROCORTIZONA</a:t>
            </a:r>
            <a:r>
              <a:rPr lang="pt-BR" sz="4000" dirty="0" smtClean="0">
                <a:solidFill>
                  <a:srgbClr val="006600"/>
                </a:solidFill>
              </a:rPr>
              <a:t> </a:t>
            </a:r>
            <a:r>
              <a:rPr lang="pt-BR" dirty="0" smtClean="0">
                <a:solidFill>
                  <a:srgbClr val="006600"/>
                </a:solidFill>
              </a:rPr>
              <a:t/>
            </a:r>
            <a:br>
              <a:rPr lang="pt-BR" dirty="0" smtClean="0">
                <a:solidFill>
                  <a:srgbClr val="006600"/>
                </a:solidFill>
              </a:rPr>
            </a:br>
            <a:endParaRPr lang="pt-BR" b="1" dirty="0">
              <a:solidFill>
                <a:srgbClr val="006600"/>
              </a:solidFill>
            </a:endParaRPr>
          </a:p>
        </p:txBody>
      </p:sp>
      <p:sp>
        <p:nvSpPr>
          <p:cNvPr id="3" name="Espaço Reservado para Conteúdo 2"/>
          <p:cNvSpPr>
            <a:spLocks noGrp="1"/>
          </p:cNvSpPr>
          <p:nvPr>
            <p:ph idx="1"/>
          </p:nvPr>
        </p:nvSpPr>
        <p:spPr>
          <a:xfrm>
            <a:off x="0" y="1285860"/>
            <a:ext cx="9144000" cy="5572140"/>
          </a:xfrm>
        </p:spPr>
        <p:txBody>
          <a:bodyPr>
            <a:normAutofit/>
          </a:bodyPr>
          <a:lstStyle/>
          <a:p>
            <a:pPr marL="0" indent="0">
              <a:buNone/>
            </a:pPr>
            <a:endParaRPr lang="pt-BR" dirty="0" smtClean="0"/>
          </a:p>
          <a:p>
            <a:r>
              <a:rPr lang="pt-BR" sz="3600" dirty="0" smtClean="0"/>
              <a:t>Liberado em situações de estresse e na prática de exercícios físicos</a:t>
            </a:r>
          </a:p>
          <a:p>
            <a:r>
              <a:rPr lang="pt-BR" sz="3600" dirty="0" smtClean="0"/>
              <a:t>atua com outros hormônios na promoção do metabolismo normal assegurando a disponibilidade de  ATP</a:t>
            </a:r>
          </a:p>
          <a:p>
            <a:r>
              <a:rPr lang="pt-BR" sz="3600" dirty="0" smtClean="0"/>
              <a:t>aumenta a taxa de catabolismo protéico e de transporte de aminoácidos até o fígado para síntese de novas proteínas</a:t>
            </a:r>
          </a:p>
          <a:p>
            <a:endParaRPr lang="pt-BR" dirty="0" smtClean="0"/>
          </a:p>
          <a:p>
            <a:endParaRPr lang="pt-BR" dirty="0" smtClean="0"/>
          </a:p>
          <a:p>
            <a:endParaRPr lang="pt-BR" dirty="0" smtClean="0"/>
          </a:p>
          <a:p>
            <a:endParaRPr lang="pt-BR"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268760"/>
          </a:xfrm>
        </p:spPr>
        <p:txBody>
          <a:bodyPr>
            <a:normAutofit fontScale="90000"/>
          </a:bodyPr>
          <a:lstStyle/>
          <a:p>
            <a:r>
              <a:rPr lang="pt-BR" sz="4000" b="1" dirty="0" smtClean="0">
                <a:solidFill>
                  <a:srgbClr val="FF0000"/>
                </a:solidFill>
              </a:rPr>
              <a:t>CORTISOL</a:t>
            </a:r>
            <a:r>
              <a:rPr lang="pt-BR" sz="4000" dirty="0" smtClean="0">
                <a:solidFill>
                  <a:srgbClr val="FF0000"/>
                </a:solidFill>
              </a:rPr>
              <a:t> </a:t>
            </a:r>
            <a:r>
              <a:rPr lang="pt-BR" dirty="0" smtClean="0">
                <a:solidFill>
                  <a:srgbClr val="006600"/>
                </a:solidFill>
              </a:rPr>
              <a:t/>
            </a:r>
            <a:br>
              <a:rPr lang="pt-BR" dirty="0" smtClean="0">
                <a:solidFill>
                  <a:srgbClr val="006600"/>
                </a:solidFill>
              </a:rPr>
            </a:br>
            <a:endParaRPr lang="pt-BR" b="1" dirty="0">
              <a:solidFill>
                <a:srgbClr val="006600"/>
              </a:solidFill>
            </a:endParaRPr>
          </a:p>
        </p:txBody>
      </p:sp>
      <p:sp>
        <p:nvSpPr>
          <p:cNvPr id="3" name="Espaço Reservado para Conteúdo 2"/>
          <p:cNvSpPr>
            <a:spLocks noGrp="1"/>
          </p:cNvSpPr>
          <p:nvPr>
            <p:ph idx="1"/>
          </p:nvPr>
        </p:nvSpPr>
        <p:spPr>
          <a:xfrm>
            <a:off x="0" y="908720"/>
            <a:ext cx="9144000" cy="6592246"/>
          </a:xfrm>
        </p:spPr>
        <p:txBody>
          <a:bodyPr>
            <a:normAutofit/>
          </a:bodyPr>
          <a:lstStyle/>
          <a:p>
            <a:r>
              <a:rPr lang="pt-BR" sz="3600" dirty="0"/>
              <a:t>estimula a degradação de gordura e a liberação dos ácidos graxos a partir do tecido adiposo como uma fonte adicional de energia, pela produção de glicose (↑ glicemia)</a:t>
            </a:r>
          </a:p>
          <a:p>
            <a:r>
              <a:rPr lang="pt-BR" sz="3600" dirty="0" smtClean="0"/>
              <a:t>ajuda </a:t>
            </a:r>
            <a:r>
              <a:rPr lang="pt-BR" sz="3600" dirty="0" smtClean="0"/>
              <a:t>a fornecer resistência ao estresse</a:t>
            </a:r>
          </a:p>
          <a:p>
            <a:r>
              <a:rPr lang="pt-BR" sz="3600" dirty="0" smtClean="0"/>
              <a:t>composto antiinflamatório, inibindo a liberação de substâncias químicas que causam a inflamação</a:t>
            </a:r>
          </a:p>
          <a:p>
            <a:r>
              <a:rPr lang="pt-BR" sz="3600" dirty="0" smtClean="0"/>
              <a:t>Reduz alergias</a:t>
            </a:r>
          </a:p>
          <a:p>
            <a:endParaRPr lang="pt-BR" dirty="0" smtClean="0"/>
          </a:p>
          <a:p>
            <a:endParaRPr lang="pt-BR" dirty="0" smtClean="0"/>
          </a:p>
          <a:p>
            <a:endParaRPr lang="pt-BR" dirty="0" smtClean="0"/>
          </a:p>
          <a:p>
            <a:endParaRPr lang="pt-BR"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http://s3.amazonaws.com/magoo/ABAAAgECcAA-3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214422"/>
          </a:xfrm>
        </p:spPr>
        <p:txBody>
          <a:bodyPr/>
          <a:lstStyle/>
          <a:p>
            <a:r>
              <a:rPr lang="pt-BR" b="1" dirty="0" smtClean="0">
                <a:solidFill>
                  <a:srgbClr val="FF0000"/>
                </a:solidFill>
              </a:rPr>
              <a:t>ANDRÓGENOS</a:t>
            </a:r>
            <a:endParaRPr lang="pt-BR" b="1" dirty="0">
              <a:solidFill>
                <a:srgbClr val="FF0000"/>
              </a:solidFill>
            </a:endParaRPr>
          </a:p>
        </p:txBody>
      </p:sp>
      <p:sp>
        <p:nvSpPr>
          <p:cNvPr id="3" name="Espaço Reservado para Conteúdo 2"/>
          <p:cNvSpPr>
            <a:spLocks noGrp="1"/>
          </p:cNvSpPr>
          <p:nvPr>
            <p:ph idx="1"/>
          </p:nvPr>
        </p:nvSpPr>
        <p:spPr>
          <a:xfrm>
            <a:off x="0" y="1071546"/>
            <a:ext cx="9144000" cy="5786454"/>
          </a:xfrm>
        </p:spPr>
        <p:txBody>
          <a:bodyPr>
            <a:noAutofit/>
          </a:bodyPr>
          <a:lstStyle/>
          <a:p>
            <a:r>
              <a:rPr lang="pt-BR" dirty="0" smtClean="0"/>
              <a:t>Hormônios sexuais masculinos produzidos pelo córtex supra-renal, em baixa quantidade</a:t>
            </a:r>
          </a:p>
          <a:p>
            <a:r>
              <a:rPr lang="pt-BR" dirty="0" smtClean="0"/>
              <a:t>Nas mulheres contribuem com o impulso sexual (libido)</a:t>
            </a:r>
          </a:p>
          <a:p>
            <a:r>
              <a:rPr lang="pt-BR" dirty="0" smtClean="0"/>
              <a:t>Auxiliam no pico de crescimento </a:t>
            </a:r>
            <a:r>
              <a:rPr lang="pt-BR" dirty="0" err="1" smtClean="0"/>
              <a:t>pré-puberal</a:t>
            </a:r>
            <a:r>
              <a:rPr lang="pt-BR" dirty="0" smtClean="0"/>
              <a:t> e no desenvolvimento inicial dos pelos púbicos e axilares em ambos os sexos</a:t>
            </a:r>
            <a:endParaRPr lang="pt-BR" sz="2400" dirty="0" smtClean="0"/>
          </a:p>
          <a:p>
            <a:r>
              <a:rPr lang="pt-BR" dirty="0" smtClean="0"/>
              <a:t>testosterona, outros hormônios masculinos conhecidos são </a:t>
            </a:r>
            <a:r>
              <a:rPr lang="pt-BR" dirty="0" err="1" smtClean="0"/>
              <a:t>desidroepiandrosterona</a:t>
            </a:r>
            <a:r>
              <a:rPr lang="pt-BR" dirty="0" smtClean="0"/>
              <a:t>, </a:t>
            </a:r>
            <a:r>
              <a:rPr lang="pt-BR" dirty="0" err="1" smtClean="0"/>
              <a:t>dihidrotestosterona</a:t>
            </a:r>
            <a:r>
              <a:rPr lang="pt-BR" dirty="0" smtClean="0"/>
              <a:t>, androsterona, androstenediona e </a:t>
            </a:r>
            <a:r>
              <a:rPr lang="pt-BR" dirty="0" err="1" smtClean="0"/>
              <a:t>androstenediol</a:t>
            </a:r>
            <a:r>
              <a:rPr lang="pt-BR" dirty="0" smtClean="0"/>
              <a:t>.</a:t>
            </a:r>
            <a:endParaRPr lang="pt-BR" sz="40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0" y="0"/>
            <a:ext cx="9144000" cy="6858000"/>
          </a:xfrm>
        </p:spPr>
        <p:txBody>
          <a:bodyPr>
            <a:normAutofit lnSpcReduction="10000"/>
          </a:bodyPr>
          <a:lstStyle/>
          <a:p>
            <a:r>
              <a:rPr lang="pt-BR" sz="3600" dirty="0" smtClean="0"/>
              <a:t>Quando há excesso de androgênio adrenal (p. ex., tumor adrenal, síndrome de </a:t>
            </a:r>
            <a:r>
              <a:rPr lang="pt-BR" sz="3600" dirty="0" err="1" smtClean="0"/>
              <a:t>Cushing</a:t>
            </a:r>
            <a:r>
              <a:rPr lang="pt-BR" sz="3600" dirty="0" smtClean="0"/>
              <a:t> (um tumor provoca a liberação de altos níveis de cortisol), hiperplasia adrenal congênita, a </a:t>
            </a:r>
            <a:r>
              <a:rPr lang="pt-BR" sz="3600" b="1" dirty="0" err="1" smtClean="0"/>
              <a:t>virilização</a:t>
            </a:r>
            <a:r>
              <a:rPr lang="pt-BR" sz="3600" b="1" dirty="0" smtClean="0"/>
              <a:t> da mulher </a:t>
            </a:r>
            <a:r>
              <a:rPr lang="pt-BR" sz="3600" dirty="0" smtClean="0"/>
              <a:t>pode ocorrer. Isto envolve </a:t>
            </a:r>
            <a:r>
              <a:rPr lang="pt-BR" sz="3600" dirty="0" err="1" smtClean="0"/>
              <a:t>virilização</a:t>
            </a:r>
            <a:r>
              <a:rPr lang="pt-BR" sz="3600" dirty="0" smtClean="0"/>
              <a:t> da genitália externa </a:t>
            </a:r>
            <a:r>
              <a:rPr lang="pt-BR" sz="3600" i="1" dirty="0" smtClean="0"/>
              <a:t>in útero </a:t>
            </a:r>
            <a:r>
              <a:rPr lang="pt-BR" sz="3600" dirty="0" smtClean="0"/>
              <a:t>(p. ex., aumento do clitóris) e pelos excessivos na face e corpo (chamado de </a:t>
            </a:r>
            <a:r>
              <a:rPr lang="pt-BR" sz="3600" b="1" dirty="0" err="1" smtClean="0"/>
              <a:t>hirsutismo</a:t>
            </a:r>
            <a:r>
              <a:rPr lang="pt-BR" sz="3600" dirty="0" smtClean="0"/>
              <a:t>) e acne em mulheres adultas. Androgênios adrenais em excesso também parecem desempenhar um papel em alterações da ovulação (</a:t>
            </a:r>
            <a:r>
              <a:rPr lang="pt-BR" sz="3600" i="1" dirty="0" smtClean="0"/>
              <a:t>i. e.</a:t>
            </a:r>
            <a:r>
              <a:rPr lang="pt-BR" sz="3600" dirty="0" smtClean="0"/>
              <a:t>, síndrome do ovário </a:t>
            </a:r>
            <a:r>
              <a:rPr lang="pt-BR" sz="3600" dirty="0" err="1" smtClean="0"/>
              <a:t>polícistico</a:t>
            </a:r>
            <a:r>
              <a:rPr lang="pt-BR" sz="3600" dirty="0" smtClean="0"/>
              <a:t>).</a:t>
            </a:r>
          </a:p>
          <a:p>
            <a:endParaRPr lang="pt-BR"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214422"/>
          </a:xfrm>
        </p:spPr>
        <p:txBody>
          <a:bodyPr/>
          <a:lstStyle/>
          <a:p>
            <a:r>
              <a:rPr lang="pt-BR" b="1" dirty="0" smtClean="0">
                <a:solidFill>
                  <a:srgbClr val="006600"/>
                </a:solidFill>
              </a:rPr>
              <a:t>MEDULA SUPRA-RENAL</a:t>
            </a:r>
            <a:endParaRPr lang="pt-BR" b="1" dirty="0">
              <a:solidFill>
                <a:srgbClr val="006600"/>
              </a:solidFill>
            </a:endParaRPr>
          </a:p>
        </p:txBody>
      </p:sp>
      <p:sp>
        <p:nvSpPr>
          <p:cNvPr id="3" name="Espaço Reservado para Conteúdo 2"/>
          <p:cNvSpPr>
            <a:spLocks noGrp="1"/>
          </p:cNvSpPr>
          <p:nvPr>
            <p:ph idx="1"/>
          </p:nvPr>
        </p:nvSpPr>
        <p:spPr>
          <a:xfrm>
            <a:off x="214282" y="1000108"/>
            <a:ext cx="8929718" cy="5857892"/>
          </a:xfrm>
        </p:spPr>
        <p:txBody>
          <a:bodyPr>
            <a:noAutofit/>
          </a:bodyPr>
          <a:lstStyle/>
          <a:p>
            <a:r>
              <a:rPr lang="pt-BR" sz="4000" dirty="0" smtClean="0"/>
              <a:t>Sintetiza as catecolaminas : </a:t>
            </a:r>
            <a:r>
              <a:rPr lang="pt-BR" sz="4000" b="1" dirty="0" smtClean="0">
                <a:solidFill>
                  <a:srgbClr val="FF0000"/>
                </a:solidFill>
              </a:rPr>
              <a:t>Adrenalina ou </a:t>
            </a:r>
            <a:r>
              <a:rPr lang="pt-BR" sz="4000" b="1" dirty="0" err="1" smtClean="0">
                <a:solidFill>
                  <a:srgbClr val="FF0000"/>
                </a:solidFill>
              </a:rPr>
              <a:t>epifefrina</a:t>
            </a:r>
            <a:r>
              <a:rPr lang="pt-BR" sz="4000" b="1" dirty="0" smtClean="0">
                <a:solidFill>
                  <a:srgbClr val="FF0000"/>
                </a:solidFill>
              </a:rPr>
              <a:t> e Noradrenalina ou </a:t>
            </a:r>
            <a:r>
              <a:rPr lang="pt-BR" sz="4000" b="1" dirty="0" err="1" smtClean="0">
                <a:solidFill>
                  <a:srgbClr val="FF0000"/>
                </a:solidFill>
              </a:rPr>
              <a:t>norepinefrina</a:t>
            </a:r>
            <a:endParaRPr lang="pt-BR" sz="4000" b="1" dirty="0" smtClean="0">
              <a:solidFill>
                <a:srgbClr val="FF0000"/>
              </a:solidFill>
            </a:endParaRPr>
          </a:p>
          <a:p>
            <a:r>
              <a:rPr lang="pt-BR" sz="4000" dirty="0" smtClean="0"/>
              <a:t>produzem efeitos que mimetizam os produzidos pela divisão simpática do SNA</a:t>
            </a:r>
          </a:p>
          <a:p>
            <a:r>
              <a:rPr lang="pt-BR" sz="4000" dirty="0" smtClean="0"/>
              <a:t>responsáveis pela resposta de “</a:t>
            </a:r>
            <a:r>
              <a:rPr lang="pt-BR" sz="4000" dirty="0" err="1" smtClean="0"/>
              <a:t>luta-ou-fuga</a:t>
            </a:r>
            <a:r>
              <a:rPr lang="pt-BR" sz="4000" dirty="0" smtClean="0"/>
              <a:t>”</a:t>
            </a:r>
          </a:p>
          <a:p>
            <a:r>
              <a:rPr lang="pt-BR" sz="4000" dirty="0" smtClean="0"/>
              <a:t>auxiliam na resistência ao estresse</a:t>
            </a:r>
            <a:endParaRPr lang="pt-BR" sz="4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60493</TotalTime>
  <Words>3753</Words>
  <Application>Microsoft Office PowerPoint</Application>
  <PresentationFormat>Apresentação na tela (4:3)</PresentationFormat>
  <Paragraphs>391</Paragraphs>
  <Slides>140</Slides>
  <Notes>2</Notes>
  <HiddenSlides>0</HiddenSlides>
  <MMClips>0</MMClips>
  <ScaleCrop>false</ScaleCrop>
  <HeadingPairs>
    <vt:vector size="4" baseType="variant">
      <vt:variant>
        <vt:lpstr>Tema</vt:lpstr>
      </vt:variant>
      <vt:variant>
        <vt:i4>1</vt:i4>
      </vt:variant>
      <vt:variant>
        <vt:lpstr>Títulos de slides</vt:lpstr>
      </vt:variant>
      <vt:variant>
        <vt:i4>140</vt:i4>
      </vt:variant>
    </vt:vector>
  </HeadingPairs>
  <TitlesOfParts>
    <vt:vector size="141" baseType="lpstr">
      <vt:lpstr>Tema do Office</vt:lpstr>
      <vt:lpstr>Apresentação do PowerPoint</vt:lpstr>
      <vt:lpstr>Apresentação do PowerPoint</vt:lpstr>
      <vt:lpstr>SISTEMA ENDÓCRINO</vt:lpstr>
      <vt:lpstr>GLÂNDULA</vt:lpstr>
      <vt:lpstr>GLÂNDULAS EXÓCRINAS  (secreção externa) </vt:lpstr>
      <vt:lpstr>GLÂNDULAS ENDÓCRINAS  (secreção interna) </vt:lpstr>
      <vt:lpstr>ENDOCRINOLOGIA </vt:lpstr>
      <vt:lpstr>HORMÔNIO  (Gr. hormaein, excitar)</vt:lpstr>
      <vt:lpstr>AS AÇÕES DOS HORMÔNIOS: regulam...</vt:lpstr>
      <vt:lpstr>MECANISMOS DA AÇÃO HORMONAL </vt:lpstr>
      <vt:lpstr>CLASSIFICAÇÃO QUÍMICA </vt:lpstr>
      <vt:lpstr>PROTEÍNAS E POLIPEPTÍDEOS Hormônios secretados por  </vt:lpstr>
      <vt:lpstr>ESTERÓIDES Hormônios secretados por</vt:lpstr>
      <vt:lpstr>DERIVADOS DO AMINOÁCIDO TIROSINA Hormônios secretados por</vt:lpstr>
      <vt:lpstr>HORMÔNIOS PROTÉICOS E POLIPEPTÍDICOS </vt:lpstr>
      <vt:lpstr>HORMÔNIOS ESTERÓIDES </vt:lpstr>
      <vt:lpstr>MECANISMOS DA AÇÃO HORMONAL </vt:lpstr>
      <vt:lpstr>MECANISMOS DA AÇÃO HORMONAL </vt:lpstr>
      <vt:lpstr>RECEPTORES HORMONAIS E SUA ATIVAÇÃO </vt:lpstr>
      <vt:lpstr>MECANISMOS DE AÇÃO HORMONAL Hormônios protéicos e hormônios esteróides</vt:lpstr>
      <vt:lpstr>Apresentação do PowerPoint</vt:lpstr>
      <vt:lpstr>Apresentação do PowerPoint</vt:lpstr>
      <vt:lpstr>MECANISMOS DE AÇÃO HORMONAL:  exemplos de retroalimentação  negativa </vt:lpstr>
      <vt:lpstr>Apresentação do PowerPoint</vt:lpstr>
      <vt:lpstr>Apresentação do PowerPoint</vt:lpstr>
      <vt:lpstr>Apresentação do PowerPoint</vt:lpstr>
      <vt:lpstr>Apresentação do PowerPoint</vt:lpstr>
      <vt:lpstr>HIPÓFISE (Pituitária) </vt:lpstr>
      <vt:lpstr>Apresentação do PowerPoint</vt:lpstr>
      <vt:lpstr>HIPÓFISE</vt:lpstr>
      <vt:lpstr>Apresentação do PowerPoint</vt:lpstr>
      <vt:lpstr>Apresentação do PowerPoint</vt:lpstr>
      <vt:lpstr>Apresentação do PowerPoint</vt:lpstr>
      <vt:lpstr>IMPORTÂNCIA DO HIPOTÁLAMO</vt:lpstr>
      <vt:lpstr>Apresentação do PowerPoint</vt:lpstr>
      <vt:lpstr>Apresentação do PowerPoint</vt:lpstr>
      <vt:lpstr>Apresentação do PowerPoint</vt:lpstr>
      <vt:lpstr>Apresentação do PowerPoint</vt:lpstr>
      <vt:lpstr>HORMÔNIO ANTIDIURÉTICO OU VASOPRESSINA(ADH)</vt:lpstr>
      <vt:lpstr>Apresentação do PowerPoint</vt:lpstr>
      <vt:lpstr> OCITOCINA (OT) – estimula a contração das células musculares lisas do útero grávido e as células contráteis das glândulas mamárias. </vt:lpstr>
      <vt:lpstr>Apresentação do PowerPoint</vt:lpstr>
      <vt:lpstr>Apresentação do PowerPoint</vt:lpstr>
      <vt:lpstr>Apresentação do PowerPoint</vt:lpstr>
      <vt:lpstr>Apresentação do PowerPoint</vt:lpstr>
      <vt:lpstr>HIPÓFISE ANTERIOR OU ADENOHIPÓFISE</vt:lpstr>
      <vt:lpstr>HORMÔNIO PROLACTINA </vt:lpstr>
      <vt:lpstr>PROLACTINA (PRL) – inicia e mantém a produção de leite pelas glândulas mamárias  </vt:lpstr>
      <vt:lpstr>Apresentação do PowerPoint</vt:lpstr>
      <vt:lpstr> HORMÔNIO DO CRESCIMENTO (GH)– controla o crescimento geral do corpo e regula o metabolismo </vt:lpstr>
      <vt:lpstr>Apresentação do PowerPoint</vt:lpstr>
      <vt:lpstr>Apresentação do PowerPoint</vt:lpstr>
      <vt:lpstr>Apresentação do PowerPoint</vt:lpstr>
      <vt:lpstr>Apresentação do PowerPoint</vt:lpstr>
      <vt:lpstr>Acromegalia </vt:lpstr>
      <vt:lpstr> HORMÔNIO ESTIMULANTE DA TIREÓIDE (TSH) (TIROTROPINA) – controla a secreção da glândula tireóide </vt:lpstr>
      <vt:lpstr>Apresentação do PowerPoint</vt:lpstr>
      <vt:lpstr> HORMÔNIO ADRENOCORTICOTRÓPICO  (ACTH) (ADRENOCORTICOTROPINA) – estimula o córtex da supra-renal </vt:lpstr>
      <vt:lpstr>HORMÔNIOS GONADOTRÓPICOS OU GONADOTROPINAS – têm sua ação sobre as gônadas </vt:lpstr>
      <vt:lpstr> </vt:lpstr>
      <vt:lpstr>Apresentação do PowerPoint</vt:lpstr>
      <vt:lpstr>Apresentação do PowerPoint</vt:lpstr>
      <vt:lpstr> HORMÔNIO MELANÓCITO-ESTIMULANTE (MSH) – afeta a pigmentação da pele </vt:lpstr>
      <vt:lpstr> TIREÓIDE </vt:lpstr>
      <vt:lpstr>Apresentação do PowerPoint</vt:lpstr>
      <vt:lpstr>Apresentação do PowerPoint</vt:lpstr>
      <vt:lpstr>A REGULAÇÃO POR FEEDBACK ENTRE A TIREÓIDE E A HIPÓFISE</vt:lpstr>
      <vt:lpstr>SECREÇÃO DOS HORMÔNIOS TIREÓIDEOS</vt:lpstr>
      <vt:lpstr>Apresentação do PowerPoint</vt:lpstr>
      <vt:lpstr>Apresentação do PowerPoint</vt:lpstr>
      <vt:lpstr>OS HORMÔNIOS TIREÓIDEOS REGULAM </vt:lpstr>
      <vt:lpstr>EFEITOS FISIOLÓGICOS DOS HORMÔNIO TIREÓIDEOS </vt:lpstr>
      <vt:lpstr>EFEITOS FISIOLÓGICOS DOS HORMÔNIO TIREÓIDEOS </vt:lpstr>
      <vt:lpstr>CALCITONINA diminui a quantidade de cálcio e fosfato no sangue  </vt:lpstr>
      <vt:lpstr> HIPERTIREOIDISMO (tirotoxicose)  </vt:lpstr>
      <vt:lpstr>Apresentação do PowerPoint</vt:lpstr>
      <vt:lpstr>HIPOTIREOIDISMO    </vt:lpstr>
      <vt:lpstr>Apresentação do PowerPoint</vt:lpstr>
      <vt:lpstr>Mulher com bócio endêmico, decorrente da deficiência de iodo.</vt:lpstr>
      <vt:lpstr>BÓCIO ENDÊMICO OU PAPEIRA</vt:lpstr>
      <vt:lpstr>Apresentação do PowerPoint</vt:lpstr>
      <vt:lpstr>Apresentação do PowerPoint</vt:lpstr>
      <vt:lpstr>DOENÇA DE GRAVES</vt:lpstr>
      <vt:lpstr>Apresentação do PowerPoint</vt:lpstr>
      <vt:lpstr>Apresentação do PowerPoint</vt:lpstr>
      <vt:lpstr>PARATIREÓIDES </vt:lpstr>
      <vt:lpstr>REGULAÇÃO DA TAXA DE CÁLCIO NO SANGUE (calcemia)</vt:lpstr>
      <vt:lpstr>Apresentação do PowerPoint</vt:lpstr>
      <vt:lpstr>Apresentação do PowerPoint</vt:lpstr>
      <vt:lpstr>GLÂNDULAS SUPRA-RENAIS (ADRENAIS) </vt:lpstr>
      <vt:lpstr>CÓRTEX ADRENAL</vt:lpstr>
      <vt:lpstr>MINERALOCORTICÓIDES  (derivados do colesterol)   ALDOSTERONA (principal)</vt:lpstr>
      <vt:lpstr>Apresentação do PowerPoint</vt:lpstr>
      <vt:lpstr>GLICOCORTICÓIDES  (derivados do colesterol) CORTISOL ou HIDROCORTIZONA  </vt:lpstr>
      <vt:lpstr>CORTISOL  </vt:lpstr>
      <vt:lpstr>Apresentação do PowerPoint</vt:lpstr>
      <vt:lpstr>ANDRÓGENOS</vt:lpstr>
      <vt:lpstr>Apresentação do PowerPoint</vt:lpstr>
      <vt:lpstr>MEDULA SUPRA-RENAL</vt:lpstr>
      <vt:lpstr>ADRENALINA</vt:lpstr>
      <vt:lpstr>NORADRENALINA</vt:lpstr>
      <vt:lpstr>Apresentação do PowerPoint</vt:lpstr>
      <vt:lpstr>Apresentação do PowerPoint</vt:lpstr>
      <vt:lpstr>Apresentação do PowerPoint</vt:lpstr>
      <vt:lpstr>PÂNCREAS</vt:lpstr>
      <vt:lpstr>Apresentação do PowerPoint</vt:lpstr>
      <vt:lpstr>REGULAÇÃO DA TAXA DE GLICOSE NO SANGUE (glicemia)</vt:lpstr>
      <vt:lpstr>GLUCAGON</vt:lpstr>
      <vt:lpstr>INSULINA</vt:lpstr>
      <vt:lpstr>INSULINA</vt:lpstr>
      <vt:lpstr>Apresentação do PowerPoint</vt:lpstr>
      <vt:lpstr>Apresentação do PowerPoint</vt:lpstr>
      <vt:lpstr>Apresentação do PowerPoint</vt:lpstr>
      <vt:lpstr>Apresentação do PowerPoint</vt:lpstr>
      <vt:lpstr>DIABETES</vt:lpstr>
      <vt:lpstr>Apresentação do PowerPoint</vt:lpstr>
      <vt:lpstr>Apresentação do PowerPoint</vt:lpstr>
      <vt:lpstr>Apresentação do PowerPoint</vt:lpstr>
      <vt:lpstr>Apresentação do PowerPoint</vt:lpstr>
      <vt:lpstr>Principais sintomas do diabetes </vt:lpstr>
      <vt:lpstr>Apresentação do PowerPoint</vt:lpstr>
      <vt:lpstr>Apresentação do PowerPoint</vt:lpstr>
      <vt:lpstr>PRÉ-DIABETES </vt:lpstr>
      <vt:lpstr>DIAGNÓSTICO DE DIABETES</vt:lpstr>
      <vt:lpstr>NEFROPATIA </vt:lpstr>
      <vt:lpstr>PROBLEMAS VASCULARES</vt:lpstr>
      <vt:lpstr>OVÁRIOS  Par de estruturas ovais localizadas na cavidade pélvica </vt:lpstr>
      <vt:lpstr>Apresentação do PowerPoint</vt:lpstr>
      <vt:lpstr>TESTÍCULOS</vt:lpstr>
      <vt:lpstr>PINEAL </vt:lpstr>
      <vt:lpstr>Apresentação do PowerPoint</vt:lpstr>
      <vt:lpstr>Apresentação do PowerPoint</vt:lpstr>
      <vt:lpstr>TRATO GASTRINTESTINAL</vt:lpstr>
      <vt:lpstr>PLACENTA</vt:lpstr>
      <vt:lpstr>RIM</vt:lpstr>
      <vt:lpstr>PELE</vt:lpstr>
      <vt:lpstr>CORAÇÃO</vt:lpstr>
      <vt:lpstr>TIMO</vt:lpstr>
      <vt:lpstr>TECIDO ADIPOSO</vt:lpstr>
      <vt:lpstr>PROSTAGLANDINAS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SIETEMA ENDÓCRINO</dc:title>
  <dc:creator>isabela</dc:creator>
  <cp:lastModifiedBy>Isabela</cp:lastModifiedBy>
  <cp:revision>146</cp:revision>
  <dcterms:created xsi:type="dcterms:W3CDTF">2016-04-21T19:34:14Z</dcterms:created>
  <dcterms:modified xsi:type="dcterms:W3CDTF">2019-08-26T13:34:18Z</dcterms:modified>
</cp:coreProperties>
</file>