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1" r:id="rId5"/>
    <p:sldId id="299" r:id="rId6"/>
    <p:sldId id="266" r:id="rId7"/>
    <p:sldId id="301" r:id="rId8"/>
    <p:sldId id="267" r:id="rId9"/>
    <p:sldId id="300" r:id="rId10"/>
    <p:sldId id="269" r:id="rId11"/>
    <p:sldId id="302" r:id="rId12"/>
    <p:sldId id="271" r:id="rId13"/>
    <p:sldId id="303" r:id="rId14"/>
    <p:sldId id="273" r:id="rId15"/>
    <p:sldId id="304" r:id="rId16"/>
    <p:sldId id="262" r:id="rId17"/>
    <p:sldId id="305" r:id="rId18"/>
    <p:sldId id="275" r:id="rId19"/>
    <p:sldId id="306" r:id="rId20"/>
    <p:sldId id="260" r:id="rId21"/>
    <p:sldId id="274" r:id="rId22"/>
    <p:sldId id="263" r:id="rId23"/>
    <p:sldId id="264" r:id="rId24"/>
    <p:sldId id="265" r:id="rId25"/>
    <p:sldId id="268" r:id="rId26"/>
    <p:sldId id="270" r:id="rId27"/>
    <p:sldId id="272" r:id="rId28"/>
    <p:sldId id="276" r:id="rId29"/>
    <p:sldId id="317" r:id="rId30"/>
    <p:sldId id="282" r:id="rId31"/>
    <p:sldId id="281" r:id="rId32"/>
    <p:sldId id="283" r:id="rId33"/>
    <p:sldId id="284" r:id="rId34"/>
    <p:sldId id="307" r:id="rId35"/>
    <p:sldId id="285" r:id="rId36"/>
    <p:sldId id="286" r:id="rId37"/>
    <p:sldId id="287" r:id="rId38"/>
    <p:sldId id="288" r:id="rId39"/>
    <p:sldId id="314" r:id="rId40"/>
    <p:sldId id="315" r:id="rId41"/>
    <p:sldId id="296" r:id="rId42"/>
    <p:sldId id="297" r:id="rId43"/>
    <p:sldId id="298" r:id="rId44"/>
    <p:sldId id="308" r:id="rId45"/>
    <p:sldId id="313" r:id="rId46"/>
    <p:sldId id="316" r:id="rId47"/>
    <p:sldId id="318" r:id="rId48"/>
    <p:sldId id="319" r:id="rId49"/>
    <p:sldId id="320" r:id="rId50"/>
    <p:sldId id="321" r:id="rId51"/>
    <p:sldId id="322" r:id="rId52"/>
    <p:sldId id="323" r:id="rId53"/>
    <p:sldId id="324" r:id="rId54"/>
    <p:sldId id="325" r:id="rId55"/>
    <p:sldId id="326" r:id="rId56"/>
    <p:sldId id="327" r:id="rId57"/>
    <p:sldId id="355"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 id="340" r:id="rId71"/>
    <p:sldId id="341" r:id="rId72"/>
    <p:sldId id="342" r:id="rId73"/>
    <p:sldId id="343" r:id="rId74"/>
    <p:sldId id="344" r:id="rId75"/>
    <p:sldId id="345" r:id="rId76"/>
    <p:sldId id="346" r:id="rId77"/>
    <p:sldId id="347" r:id="rId78"/>
    <p:sldId id="348" r:id="rId79"/>
    <p:sldId id="349" r:id="rId80"/>
    <p:sldId id="350" r:id="rId81"/>
    <p:sldId id="351" r:id="rId82"/>
    <p:sldId id="352" r:id="rId83"/>
    <p:sldId id="353" r:id="rId84"/>
    <p:sldId id="354" r:id="rId85"/>
    <p:sldId id="356" r:id="rId86"/>
    <p:sldId id="357" r:id="rId87"/>
    <p:sldId id="358" r:id="rId88"/>
    <p:sldId id="362" r:id="rId89"/>
    <p:sldId id="363" r:id="rId90"/>
    <p:sldId id="359" r:id="rId91"/>
    <p:sldId id="360" r:id="rId92"/>
    <p:sldId id="361" r:id="rId93"/>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87" autoAdjust="0"/>
    <p:restoredTop sz="94660"/>
  </p:normalViewPr>
  <p:slideViewPr>
    <p:cSldViewPr>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14" name="Título 13"/>
          <p:cNvSpPr>
            <a:spLocks noGrp="1"/>
          </p:cNvSpPr>
          <p:nvPr>
            <p:ph type="ctrTitle"/>
          </p:nvPr>
        </p:nvSpPr>
        <p:spPr>
          <a:xfrm>
            <a:off x="1432560" y="359898"/>
            <a:ext cx="7406640" cy="1472184"/>
          </a:xfrm>
        </p:spPr>
        <p:txBody>
          <a:bodyPr anchor="b"/>
          <a:lstStyle>
            <a:lvl1pPr algn="l">
              <a:defRPr/>
            </a:lvl1pPr>
            <a:extLst/>
          </a:lstStyle>
          <a:p>
            <a:r>
              <a:rPr kumimoji="0" lang="pt-BR" smtClean="0"/>
              <a:t>Clique para editar o título mestre</a:t>
            </a:r>
            <a:endParaRPr kumimoji="0" lang="en-US"/>
          </a:p>
        </p:txBody>
      </p:sp>
      <p:sp>
        <p:nvSpPr>
          <p:cNvPr id="22" name="Subtítulo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t-BR" smtClean="0"/>
              <a:t>Clique para editar o estilo do subtítulo mestre</a:t>
            </a:r>
            <a:endParaRPr kumimoji="0" lang="en-US"/>
          </a:p>
        </p:txBody>
      </p:sp>
      <p:sp>
        <p:nvSpPr>
          <p:cNvPr id="7" name="Espaço Reservado para Data 6"/>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20" name="Espaço Reservado para Rodapé 19"/>
          <p:cNvSpPr>
            <a:spLocks noGrp="1"/>
          </p:cNvSpPr>
          <p:nvPr>
            <p:ph type="ftr" sz="quarter" idx="11"/>
          </p:nvPr>
        </p:nvSpPr>
        <p:spPr/>
        <p:txBody>
          <a:bodyPr/>
          <a:lstStyle>
            <a:extLst/>
          </a:lstStyle>
          <a:p>
            <a:endParaRPr lang="pt-BR"/>
          </a:p>
        </p:txBody>
      </p:sp>
      <p:sp>
        <p:nvSpPr>
          <p:cNvPr id="10" name="Espaço Reservado para Número de Slide 9"/>
          <p:cNvSpPr>
            <a:spLocks noGrp="1"/>
          </p:cNvSpPr>
          <p:nvPr>
            <p:ph type="sldNum" sz="quarter" idx="12"/>
          </p:nvPr>
        </p:nvSpPr>
        <p:spPr/>
        <p:txBody>
          <a:bodyPr/>
          <a:lstStyle>
            <a:extLst/>
          </a:lstStyle>
          <a:p>
            <a:fld id="{0722D35D-2F8C-481D-B72B-41DD1605D36E}" type="slidenum">
              <a:rPr lang="pt-BR" smtClean="0"/>
              <a:t>‹nº›</a:t>
            </a:fld>
            <a:endParaRPr lang="pt-BR"/>
          </a:p>
        </p:txBody>
      </p:sp>
      <p:sp>
        <p:nvSpPr>
          <p:cNvPr id="8" name="Elipse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858000" y="274639"/>
            <a:ext cx="1828800" cy="5851525"/>
          </a:xfrm>
        </p:spPr>
        <p:txBody>
          <a:bodyPr vert="eaVert"/>
          <a:lstStyle>
            <a:extLst/>
          </a:lstStyle>
          <a:p>
            <a:r>
              <a:rPr kumimoji="0" lang="pt-BR" smtClean="0"/>
              <a:t>Clique para editar o título mestre</a:t>
            </a:r>
            <a:endParaRPr kumimoji="0" lang="en-US"/>
          </a:p>
        </p:txBody>
      </p:sp>
      <p:sp>
        <p:nvSpPr>
          <p:cNvPr id="3" name="Espaço Reservado para Texto Vertical 2"/>
          <p:cNvSpPr>
            <a:spLocks noGrp="1"/>
          </p:cNvSpPr>
          <p:nvPr>
            <p:ph type="body" orient="vert" idx="1"/>
          </p:nvPr>
        </p:nvSpPr>
        <p:spPr>
          <a:xfrm>
            <a:off x="1143000" y="274640"/>
            <a:ext cx="5562600" cy="5851525"/>
          </a:xfrm>
        </p:spPr>
        <p:txBody>
          <a:bodyPr vert="eaVert"/>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idx="1"/>
          </p:nvPr>
        </p:nvSpPr>
        <p:spPr/>
        <p:txBody>
          <a:bodyPr/>
          <a:lstStyle>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Data 3"/>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7" name="Retângulo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ítulo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t-BR" smtClean="0"/>
              <a:t>Clique para editar o texto mestre</a:t>
            </a:r>
          </a:p>
        </p:txBody>
      </p:sp>
      <p:sp>
        <p:nvSpPr>
          <p:cNvPr id="4" name="Espaço Reservado para Data 3"/>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5" name="Espaço Reservado para Rodapé 4"/>
          <p:cNvSpPr>
            <a:spLocks noGrp="1"/>
          </p:cNvSpPr>
          <p:nvPr>
            <p:ph type="ftr" sz="quarter" idx="11"/>
          </p:nvPr>
        </p:nvSpPr>
        <p:spPr/>
        <p:txBody>
          <a:bodyPr/>
          <a:lstStyle>
            <a:extLst/>
          </a:lstStyle>
          <a:p>
            <a:endParaRPr lang="pt-BR"/>
          </a:p>
        </p:txBody>
      </p:sp>
      <p:sp>
        <p:nvSpPr>
          <p:cNvPr id="6" name="Espaço Reservado para Número de Slide 5"/>
          <p:cNvSpPr>
            <a:spLocks noGrp="1"/>
          </p:cNvSpPr>
          <p:nvPr>
            <p:ph type="sldNum" sz="quarter" idx="12"/>
          </p:nvPr>
        </p:nvSpPr>
        <p:spPr/>
        <p:txBody>
          <a:bodyPr/>
          <a:lstStyle>
            <a:extLst/>
          </a:lstStyle>
          <a:p>
            <a:fld id="{0722D35D-2F8C-481D-B72B-41DD1605D36E}" type="slidenum">
              <a:rPr lang="pt-BR" smtClean="0"/>
              <a:t>‹nº›</a:t>
            </a:fld>
            <a:endParaRPr lang="pt-BR"/>
          </a:p>
        </p:txBody>
      </p:sp>
      <p:sp>
        <p:nvSpPr>
          <p:cNvPr id="10" name="Retângulo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Elipse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lstStyle>
            <a:extLst/>
          </a:lstStyle>
          <a:p>
            <a:r>
              <a:rPr kumimoji="0" lang="pt-BR" smtClean="0"/>
              <a:t>Clique para editar o título mestre</a:t>
            </a:r>
            <a:endParaRPr kumimoji="0" lang="en-US"/>
          </a:p>
        </p:txBody>
      </p:sp>
      <p:sp>
        <p:nvSpPr>
          <p:cNvPr id="3" name="Espaço Reservado para Conteúdo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4" name="Espaço Reservado para Conteúdo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4" name="Espaço Reservado para Texto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t-BR" smtClean="0"/>
              <a:t>Clique para editar o texto mestre</a:t>
            </a:r>
          </a:p>
        </p:txBody>
      </p:sp>
      <p:sp>
        <p:nvSpPr>
          <p:cNvPr id="5" name="Espaço Reservado para Conteúdo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6" name="Espaço Reservado para Conteúdo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7" name="Espaço Reservado para Data 6"/>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8" name="Espaço Reservado para Rodapé 7"/>
          <p:cNvSpPr>
            <a:spLocks noGrp="1"/>
          </p:cNvSpPr>
          <p:nvPr>
            <p:ph type="ftr" sz="quarter" idx="11"/>
          </p:nvPr>
        </p:nvSpPr>
        <p:spPr/>
        <p:txBody>
          <a:bodyPr/>
          <a:lstStyle>
            <a:extLst/>
          </a:lstStyle>
          <a:p>
            <a:endParaRPr lang="pt-BR"/>
          </a:p>
        </p:txBody>
      </p:sp>
      <p:sp>
        <p:nvSpPr>
          <p:cNvPr id="9" name="Espaço Reservado para Número de Slide 8"/>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35608" y="274320"/>
            <a:ext cx="7498080" cy="1143000"/>
          </a:xfrm>
        </p:spPr>
        <p:txBody>
          <a:bodyPr anchor="ctr"/>
          <a:lstStyle>
            <a:extLst/>
          </a:lstStyle>
          <a:p>
            <a:r>
              <a:rPr kumimoji="0" lang="pt-BR" smtClean="0"/>
              <a:t>Clique para editar o título mestre</a:t>
            </a:r>
            <a:endParaRPr kumimoji="0" lang="en-US"/>
          </a:p>
        </p:txBody>
      </p:sp>
      <p:sp>
        <p:nvSpPr>
          <p:cNvPr id="3" name="Espaço Reservado para Data 2"/>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4" name="Espaço Reservado para Rodapé 3"/>
          <p:cNvSpPr>
            <a:spLocks noGrp="1"/>
          </p:cNvSpPr>
          <p:nvPr>
            <p:ph type="ftr" sz="quarter" idx="11"/>
          </p:nvPr>
        </p:nvSpPr>
        <p:spPr/>
        <p:txBody>
          <a:bodyPr/>
          <a:lstStyle>
            <a:extLst/>
          </a:lstStyle>
          <a:p>
            <a:endParaRPr lang="pt-BR"/>
          </a:p>
        </p:txBody>
      </p:sp>
      <p:sp>
        <p:nvSpPr>
          <p:cNvPr id="5" name="Espaço Reservado para Número de Slide 4"/>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Espaço Reservado para Data 1"/>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3" name="Espaço Reservado para Rodapé 2"/>
          <p:cNvSpPr>
            <a:spLocks noGrp="1"/>
          </p:cNvSpPr>
          <p:nvPr>
            <p:ph type="ftr" sz="quarter" idx="11"/>
          </p:nvPr>
        </p:nvSpPr>
        <p:spPr/>
        <p:txBody>
          <a:bodyPr/>
          <a:lstStyle>
            <a:extLst/>
          </a:lstStyle>
          <a:p>
            <a:endParaRPr lang="pt-BR"/>
          </a:p>
        </p:txBody>
      </p:sp>
      <p:sp>
        <p:nvSpPr>
          <p:cNvPr id="4" name="Espaço Reservado para Número de Slide 3"/>
          <p:cNvSpPr>
            <a:spLocks noGrp="1"/>
          </p:cNvSpPr>
          <p:nvPr>
            <p:ph type="sldNum" sz="quarter" idx="12"/>
          </p:nvPr>
        </p:nvSpPr>
        <p:spPr/>
        <p:txBody>
          <a:bodyPr/>
          <a:lstStyle>
            <a:extLst/>
          </a:lstStyle>
          <a:p>
            <a:fld id="{0722D35D-2F8C-481D-B72B-41DD1605D36E}" type="slidenum">
              <a:rPr lang="pt-BR" smtClean="0"/>
              <a:t>‹nº›</a:t>
            </a:fld>
            <a:endParaRPr lang="pt-BR"/>
          </a:p>
        </p:txBody>
      </p:sp>
      <p:sp>
        <p:nvSpPr>
          <p:cNvPr id="6" name="Retângulo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pt-BR" smtClean="0"/>
              <a:t>Clique para editar o título mestre</a:t>
            </a:r>
            <a:endParaRPr kumimoji="0" lang="en-US"/>
          </a:p>
        </p:txBody>
      </p:sp>
      <p:sp>
        <p:nvSpPr>
          <p:cNvPr id="3" name="Espaço Reservado para Texto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pt-BR" smtClean="0"/>
              <a:t>Clique para editar o texto mestre</a:t>
            </a:r>
          </a:p>
        </p:txBody>
      </p:sp>
      <p:sp>
        <p:nvSpPr>
          <p:cNvPr id="4" name="Espaço Reservado para Conteúdo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pt-BR" smtClean="0"/>
              <a:t>Clique para editar o texto mestre</a:t>
            </a:r>
          </a:p>
          <a:p>
            <a:pPr lvl="1" eaLnBrk="1" latinLnBrk="0" hangingPunct="1"/>
            <a:r>
              <a:rPr lang="pt-BR" smtClean="0"/>
              <a:t>Segundo nível</a:t>
            </a:r>
          </a:p>
          <a:p>
            <a:pPr lvl="2" eaLnBrk="1" latinLnBrk="0" hangingPunct="1"/>
            <a:r>
              <a:rPr lang="pt-BR" smtClean="0"/>
              <a:t>Terceiro nível</a:t>
            </a:r>
          </a:p>
          <a:p>
            <a:pPr lvl="3" eaLnBrk="1" latinLnBrk="0" hangingPunct="1"/>
            <a:r>
              <a:rPr lang="pt-BR" smtClean="0"/>
              <a:t>Quarto nível</a:t>
            </a:r>
          </a:p>
          <a:p>
            <a:pPr lvl="4" eaLnBrk="1" latinLnBrk="0" hangingPunct="1"/>
            <a:r>
              <a:rPr lang="pt-BR" smtClean="0"/>
              <a:t>Quinto nível</a:t>
            </a:r>
            <a:endParaRPr kumimoji="0" lang="en-US"/>
          </a:p>
        </p:txBody>
      </p:sp>
      <p:sp>
        <p:nvSpPr>
          <p:cNvPr id="5" name="Espaço Reservado para Data 4"/>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722D35D-2F8C-481D-B72B-41DD1605D36E}" type="slidenum">
              <a:rPr lang="pt-BR" smtClean="0"/>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pt-BR" smtClean="0"/>
              <a:t>Clique para editar o título mestre</a:t>
            </a:r>
            <a:endParaRPr kumimoji="0" lang="en-US"/>
          </a:p>
        </p:txBody>
      </p:sp>
      <p:sp>
        <p:nvSpPr>
          <p:cNvPr id="5" name="Espaço Reservado para Data 4"/>
          <p:cNvSpPr>
            <a:spLocks noGrp="1"/>
          </p:cNvSpPr>
          <p:nvPr>
            <p:ph type="dt" sz="half" idx="10"/>
          </p:nvPr>
        </p:nvSpPr>
        <p:spPr/>
        <p:txBody>
          <a:bodyPr/>
          <a:lstStyle>
            <a:extLst/>
          </a:lstStyle>
          <a:p>
            <a:fld id="{4102AC50-5B28-484E-B698-709B85A75CC1}" type="datetimeFigureOut">
              <a:rPr lang="pt-BR" smtClean="0"/>
              <a:t>18/08/2019</a:t>
            </a:fld>
            <a:endParaRPr lang="pt-BR"/>
          </a:p>
        </p:txBody>
      </p:sp>
      <p:sp>
        <p:nvSpPr>
          <p:cNvPr id="6" name="Espaço Reservado para Rodapé 5"/>
          <p:cNvSpPr>
            <a:spLocks noGrp="1"/>
          </p:cNvSpPr>
          <p:nvPr>
            <p:ph type="ftr" sz="quarter" idx="11"/>
          </p:nvPr>
        </p:nvSpPr>
        <p:spPr/>
        <p:txBody>
          <a:bodyPr/>
          <a:lstStyle>
            <a:extLst/>
          </a:lstStyle>
          <a:p>
            <a:endParaRPr lang="pt-BR"/>
          </a:p>
        </p:txBody>
      </p:sp>
      <p:sp>
        <p:nvSpPr>
          <p:cNvPr id="7" name="Espaço Reservado para Número de Slide 6"/>
          <p:cNvSpPr>
            <a:spLocks noGrp="1"/>
          </p:cNvSpPr>
          <p:nvPr>
            <p:ph type="sldNum" sz="quarter" idx="12"/>
          </p:nvPr>
        </p:nvSpPr>
        <p:spPr/>
        <p:txBody>
          <a:bodyPr/>
          <a:lstStyle>
            <a:extLst/>
          </a:lstStyle>
          <a:p>
            <a:fld id="{0722D35D-2F8C-481D-B72B-41DD1605D36E}" type="slidenum">
              <a:rPr lang="pt-BR" smtClean="0"/>
              <a:t>‹nº›</a:t>
            </a:fld>
            <a:endParaRPr lang="pt-BR"/>
          </a:p>
        </p:txBody>
      </p:sp>
      <p:sp>
        <p:nvSpPr>
          <p:cNvPr id="8" name="Retângulo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Espaço Reservado para Imagem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pt-BR" smtClean="0"/>
              <a:t>Clique no ícone para adicionar uma imagem</a:t>
            </a:r>
            <a:endParaRPr kumimoji="0" lang="en-US" dirty="0"/>
          </a:p>
        </p:txBody>
      </p:sp>
      <p:sp>
        <p:nvSpPr>
          <p:cNvPr id="9" name="Fluxograma: Processo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uxograma: Processo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Espaço Reservado para Texto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pt-BR" smtClean="0"/>
              <a:t>Clique para editar 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zza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Elipse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sca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tângulo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Espaço Reservado para Título 4"/>
          <p:cNvSpPr>
            <a:spLocks noGrp="1"/>
          </p:cNvSpPr>
          <p:nvPr>
            <p:ph type="title"/>
          </p:nvPr>
        </p:nvSpPr>
        <p:spPr>
          <a:xfrm>
            <a:off x="1435608" y="274638"/>
            <a:ext cx="7498080" cy="1143000"/>
          </a:xfrm>
          <a:prstGeom prst="rect">
            <a:avLst/>
          </a:prstGeom>
        </p:spPr>
        <p:txBody>
          <a:bodyPr anchor="ctr">
            <a:normAutofit/>
          </a:bodyPr>
          <a:lstStyle>
            <a:extLst/>
          </a:lstStyle>
          <a:p>
            <a:r>
              <a:rPr kumimoji="0" lang="pt-BR" smtClean="0"/>
              <a:t>Clique para editar o título mestre</a:t>
            </a:r>
            <a:endParaRPr kumimoji="0" lang="en-US"/>
          </a:p>
        </p:txBody>
      </p:sp>
      <p:sp>
        <p:nvSpPr>
          <p:cNvPr id="9" name="Espaço Reservado para Texto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pt-BR" smtClean="0"/>
              <a:t>Clique para editar o texto mestre</a:t>
            </a:r>
          </a:p>
          <a:p>
            <a:pPr lvl="1" eaLnBrk="1" latinLnBrk="0" hangingPunct="1"/>
            <a:r>
              <a:rPr kumimoji="0" lang="pt-BR" smtClean="0"/>
              <a:t>Segundo nível</a:t>
            </a:r>
          </a:p>
          <a:p>
            <a:pPr lvl="2" eaLnBrk="1" latinLnBrk="0" hangingPunct="1"/>
            <a:r>
              <a:rPr kumimoji="0" lang="pt-BR" smtClean="0"/>
              <a:t>Terceiro nível</a:t>
            </a:r>
          </a:p>
          <a:p>
            <a:pPr lvl="3" eaLnBrk="1" latinLnBrk="0" hangingPunct="1"/>
            <a:r>
              <a:rPr kumimoji="0" lang="pt-BR" smtClean="0"/>
              <a:t>Quarto nível</a:t>
            </a:r>
          </a:p>
          <a:p>
            <a:pPr lvl="4" eaLnBrk="1" latinLnBrk="0" hangingPunct="1"/>
            <a:r>
              <a:rPr kumimoji="0" lang="pt-BR" smtClean="0"/>
              <a:t>Quinto nível</a:t>
            </a:r>
            <a:endParaRPr kumimoji="0" lang="en-US"/>
          </a:p>
        </p:txBody>
      </p:sp>
      <p:sp>
        <p:nvSpPr>
          <p:cNvPr id="24" name="Espaço Reservado para Data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102AC50-5B28-484E-B698-709B85A75CC1}" type="datetimeFigureOut">
              <a:rPr lang="pt-BR" smtClean="0"/>
              <a:t>18/08/2019</a:t>
            </a:fld>
            <a:endParaRPr lang="pt-BR"/>
          </a:p>
        </p:txBody>
      </p:sp>
      <p:sp>
        <p:nvSpPr>
          <p:cNvPr id="10" name="Espaço Reservado para Rodapé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pt-BR"/>
          </a:p>
        </p:txBody>
      </p:sp>
      <p:sp>
        <p:nvSpPr>
          <p:cNvPr id="22" name="Espaço Reservado para Número de Slide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0722D35D-2F8C-481D-B72B-41DD1605D36E}" type="slidenum">
              <a:rPr lang="pt-BR" smtClean="0"/>
              <a:t>‹nº›</a:t>
            </a:fld>
            <a:endParaRPr lang="pt-BR"/>
          </a:p>
        </p:txBody>
      </p:sp>
      <p:sp>
        <p:nvSpPr>
          <p:cNvPr id="15" name="Retângulo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0.jp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5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1.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6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4.jpg"/><Relationship Id="rId1" Type="http://schemas.openxmlformats.org/officeDocument/2006/relationships/slideLayout" Target="../slideLayouts/slideLayout2.xml"/><Relationship Id="rId4" Type="http://schemas.openxmlformats.org/officeDocument/2006/relationships/image" Target="../media/image35.jpg"/></Relationships>
</file>

<file path=ppt/slides/_rels/slide7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9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403648" y="3573016"/>
            <a:ext cx="7406640" cy="1440160"/>
          </a:xfrm>
        </p:spPr>
        <p:txBody>
          <a:bodyPr>
            <a:noAutofit/>
          </a:bodyPr>
          <a:lstStyle/>
          <a:p>
            <a:pPr algn="ctr"/>
            <a:r>
              <a:rPr lang="pt-BR" sz="6600" dirty="0" smtClean="0"/>
              <a:t>AULA </a:t>
            </a:r>
            <a:r>
              <a:rPr lang="pt-BR" sz="6600" dirty="0" smtClean="0"/>
              <a:t>2</a:t>
            </a:r>
            <a:br>
              <a:rPr lang="pt-BR" sz="6600" dirty="0" smtClean="0"/>
            </a:br>
            <a:r>
              <a:rPr lang="pt-BR" sz="6600" dirty="0" smtClean="0"/>
              <a:t>* Sais Mineiras</a:t>
            </a:r>
            <a:br>
              <a:rPr lang="pt-BR" sz="6600" dirty="0" smtClean="0"/>
            </a:br>
            <a:r>
              <a:rPr lang="pt-BR" sz="6600" dirty="0" smtClean="0"/>
              <a:t>* Fibras</a:t>
            </a:r>
            <a:br>
              <a:rPr lang="pt-BR" sz="6600" dirty="0" smtClean="0"/>
            </a:br>
            <a:r>
              <a:rPr lang="pt-BR" sz="6600" dirty="0" smtClean="0"/>
              <a:t>* Vitaminas</a:t>
            </a:r>
            <a:endParaRPr lang="pt-BR" sz="6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59401" y="28956"/>
            <a:ext cx="1374433" cy="1339311"/>
          </a:xfrm>
          <a:prstGeom prst="rect">
            <a:avLst/>
          </a:prstGeom>
        </p:spPr>
      </p:pic>
    </p:spTree>
    <p:extLst>
      <p:ext uri="{BB962C8B-B14F-4D97-AF65-F5344CB8AC3E}">
        <p14:creationId xmlns:p14="http://schemas.microsoft.com/office/powerpoint/2010/main" val="366854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Fósforo: </a:t>
            </a:r>
            <a:r>
              <a:rPr lang="pt-BR" dirty="0"/>
              <a:t>importante constituinte dos ossos e dentes, componente do DNA e RNA, e essencial para a transferência de energia no interior das células. Encontrado principalmente em leite e laticínios, carnes e cereais.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7704" y="692696"/>
            <a:ext cx="6084343" cy="4593679"/>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1646364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Magnésio:</a:t>
            </a:r>
            <a:r>
              <a:rPr lang="pt-BR" dirty="0"/>
              <a:t> constituinte de muitas coenzimas e essencial para o funcionamento normal dos nervos e músculos. Esse mineral pode ser encontrado em cereais integrais, vegetais verdes, carnes, ovos, feijão, soja e banana.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59632" y="260648"/>
            <a:ext cx="4462859" cy="4462859"/>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28" y="3356992"/>
            <a:ext cx="3096344" cy="3096344"/>
          </a:xfrm>
          <a:prstGeom prst="rect">
            <a:avLst/>
          </a:prstGeom>
        </p:spPr>
      </p:pic>
    </p:spTree>
    <p:extLst>
      <p:ext uri="{BB962C8B-B14F-4D97-AF65-F5344CB8AC3E}">
        <p14:creationId xmlns:p14="http://schemas.microsoft.com/office/powerpoint/2010/main" val="28565479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Potássio:</a:t>
            </a:r>
            <a:r>
              <a:rPr lang="pt-BR" dirty="0"/>
              <a:t> importante íon encontrado no interior das células, age com o sódio no equilíbrio de líquidos do organismo e influencia a contração muscular e atividade dos nervos. Pode ser encontrado em carnes, leite, frutas, verduras, feijão e cereais.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675136"/>
            <a:ext cx="4608512" cy="5314121"/>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154472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Cloro:</a:t>
            </a:r>
            <a:r>
              <a:rPr lang="pt-BR" dirty="0"/>
              <a:t> encontrado no líquido extracelular, age com o sódio e ajuda no equilíbrio dos líquidos do corpo e na manutenção do pH. É um dos componentes do ácido clorídrico do estômago. Pode ser encontrado no sal de cozinha.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7775" y="1847850"/>
            <a:ext cx="5334000" cy="4000500"/>
          </a:xfrm>
        </p:spPr>
      </p:pic>
      <p:pic>
        <p:nvPicPr>
          <p:cNvPr id="5" name="Imagem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13768593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Sódio:</a:t>
            </a:r>
            <a:r>
              <a:rPr lang="pt-BR" dirty="0"/>
              <a:t> esse mineral auxilia no equilíbrio dos líquidos do corpo e é essencial para a condução do impulso nervoso. Pode ser encontrado no sal de cozinha.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908589"/>
            <a:ext cx="6984776" cy="5200972"/>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16721051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O que são os sais minerais??</a:t>
            </a:r>
          </a:p>
          <a:p>
            <a:pPr marL="82296" indent="0" algn="just">
              <a:buNone/>
            </a:pPr>
            <a:r>
              <a:rPr lang="pt-BR" dirty="0" smtClean="0"/>
              <a:t>	Os</a:t>
            </a:r>
            <a:r>
              <a:rPr lang="pt-BR" dirty="0"/>
              <a:t> sais minerais são substâncias inorgânicas que precisam ser consumidas pelos seres vivos para que haja um bom funcionamento do organismo. A falta desses nutrientes pode causar graves prejuízos ao organismo, até mesmo a morte. </a:t>
            </a:r>
            <a:endParaRPr lang="pt-BR" dirty="0" smtClean="0"/>
          </a:p>
          <a:p>
            <a:pPr marL="82296" indent="0" algn="just">
              <a:buNone/>
            </a:pPr>
            <a:r>
              <a:rPr lang="pt-BR" dirty="0" smtClean="0"/>
              <a:t>	Diferentemente </a:t>
            </a:r>
            <a:r>
              <a:rPr lang="pt-BR" dirty="0"/>
              <a:t>dos carboidratos, lipídios e proteínas, os sais minerais são substâncias inorgânicas, ou seja, não podem ser produzidos por seres vivos. </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7429373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	</a:t>
            </a:r>
            <a:endParaRPr lang="pt-BR" dirty="0"/>
          </a:p>
        </p:txBody>
      </p:sp>
      <p:sp>
        <p:nvSpPr>
          <p:cNvPr id="3" name="Espaço Reservado para Conteúdo 2"/>
          <p:cNvSpPr>
            <a:spLocks noGrp="1"/>
          </p:cNvSpPr>
          <p:nvPr>
            <p:ph idx="1"/>
          </p:nvPr>
        </p:nvSpPr>
        <p:spPr/>
        <p:txBody>
          <a:bodyPr/>
          <a:lstStyle/>
          <a:p>
            <a:r>
              <a:rPr lang="pt-BR" dirty="0" smtClean="0"/>
              <a:t>Microelementos</a:t>
            </a:r>
          </a:p>
          <a:p>
            <a:pPr marL="82296" indent="0" algn="just">
              <a:buNone/>
            </a:pPr>
            <a:r>
              <a:rPr lang="pt-BR" dirty="0" smtClean="0"/>
              <a:t>	Já </a:t>
            </a:r>
            <a:r>
              <a:rPr lang="pt-BR" dirty="0"/>
              <a:t>outros sais minerais</a:t>
            </a:r>
            <a:r>
              <a:rPr lang="pt-BR" dirty="0" smtClean="0"/>
              <a:t>, como </a:t>
            </a:r>
            <a:r>
              <a:rPr lang="pt-BR" dirty="0"/>
              <a:t>o ferro e o zinco, são chamados de micronutrientes minerais, </a:t>
            </a:r>
            <a:r>
              <a:rPr lang="pt-BR" dirty="0" smtClean="0"/>
              <a:t>ou microelementos</a:t>
            </a:r>
            <a:r>
              <a:rPr lang="pt-BR" dirty="0"/>
              <a:t>, por serem necessários ao organismo em quantidades relativamente baixas.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Selênio:</a:t>
            </a:r>
            <a:r>
              <a:rPr lang="pt-BR" dirty="0"/>
              <a:t> quando associado à vitamina, previne anemia e esterilidade. É encontrado em carnes, moluscos, fígado e leguminosas.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2686" y="3583754"/>
            <a:ext cx="3112803" cy="260459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497796"/>
            <a:ext cx="3552395" cy="2664296"/>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Cobalto: </a:t>
            </a:r>
            <a:r>
              <a:rPr lang="pt-BR" dirty="0"/>
              <a:t>constituinte da vitamina B</a:t>
            </a:r>
            <a:r>
              <a:rPr lang="pt-BR" baseline="-25000" dirty="0"/>
              <a:t>12</a:t>
            </a:r>
            <a:r>
              <a:rPr lang="pt-BR" dirty="0"/>
              <a:t> participa da produção de hemácias. Esse mineral pode ser encontrado em carnes e </a:t>
            </a:r>
            <a:r>
              <a:rPr lang="pt-BR" dirty="0" smtClean="0"/>
              <a:t>laticínios.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3414" y="3645022"/>
            <a:ext cx="3596974" cy="1873665"/>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48064" y="3638550"/>
            <a:ext cx="4286250" cy="3219450"/>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Cobre: </a:t>
            </a:r>
            <a:r>
              <a:rPr lang="pt-BR" dirty="0"/>
              <a:t>participa da produção de hemoglobina, na formação da melanina (pigmento que dá cor à pele), e compõe muitas enzimas da respiração celular. É encontrado principalmente no fígado, carnes, frutos do mar, feijão, trigo integral e ovos.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4465704"/>
            <a:ext cx="3096344" cy="2105969"/>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Cromo: </a:t>
            </a:r>
            <a:r>
              <a:rPr lang="pt-BR" dirty="0"/>
              <a:t>importante para o metabolismo energético. Pode ser encontrado em carnes, cereais integrais e levedo de cerveja.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9912" y="3221837"/>
            <a:ext cx="3960440" cy="2966507"/>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Flúor: </a:t>
            </a:r>
            <a:r>
              <a:rPr lang="pt-BR" dirty="0"/>
              <a:t>esse mineral compõe os ossos e dentes. Pode ser encontrado na água </a:t>
            </a:r>
            <a:r>
              <a:rPr lang="pt-BR" dirty="0" smtClean="0"/>
              <a:t>fluorada.</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Iodo:</a:t>
            </a:r>
            <a:r>
              <a:rPr lang="pt-BR" dirty="0"/>
              <a:t> constitui os hormônios da tireoide. Encontrado em frutos do mar, sal de cozinha iodado e laticínios.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17425" y="3223164"/>
            <a:ext cx="2538551" cy="3169900"/>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1999" y="3223164"/>
            <a:ext cx="4282425" cy="2854950"/>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Manganês:</a:t>
            </a:r>
            <a:r>
              <a:rPr lang="pt-BR" dirty="0"/>
              <a:t> ajuda na regulação de diversas reações químicas. Pode ser encontrado em cereais, vegetais verdes, gema de ovo e frutas.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3573016"/>
            <a:ext cx="3048000" cy="2333625"/>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FUNÇÕES</a:t>
            </a:r>
            <a:endParaRPr lang="pt-BR" dirty="0"/>
          </a:p>
        </p:txBody>
      </p:sp>
      <p:sp>
        <p:nvSpPr>
          <p:cNvPr id="3" name="Espaço Reservado para Conteúdo 2"/>
          <p:cNvSpPr>
            <a:spLocks noGrp="1"/>
          </p:cNvSpPr>
          <p:nvPr>
            <p:ph idx="1"/>
          </p:nvPr>
        </p:nvSpPr>
        <p:spPr/>
        <p:txBody>
          <a:bodyPr>
            <a:normAutofit/>
          </a:bodyPr>
          <a:lstStyle/>
          <a:p>
            <a:pPr algn="just" fontAlgn="base"/>
            <a:r>
              <a:rPr lang="pt-BR" dirty="0"/>
              <a:t> Atuam como componentes importantes na formação e manutenção dos ossos do corpo </a:t>
            </a:r>
            <a:r>
              <a:rPr lang="pt-BR" dirty="0" smtClean="0"/>
              <a:t>humano;</a:t>
            </a:r>
            <a:r>
              <a:rPr lang="pt-BR" dirty="0"/>
              <a:t> </a:t>
            </a:r>
          </a:p>
          <a:p>
            <a:pPr algn="just" fontAlgn="base"/>
            <a:r>
              <a:rPr lang="pt-BR" dirty="0" smtClean="0"/>
              <a:t>Através </a:t>
            </a:r>
            <a:r>
              <a:rPr lang="pt-BR" dirty="0"/>
              <a:t>de sua ação que as reações enzimáticas são reguladas</a:t>
            </a:r>
            <a:r>
              <a:rPr lang="pt-BR" dirty="0" smtClean="0"/>
              <a:t>;</a:t>
            </a:r>
            <a:endParaRPr lang="pt-BR" dirty="0"/>
          </a:p>
          <a:p>
            <a:pPr algn="just" fontAlgn="base"/>
            <a:r>
              <a:rPr lang="pt-BR" dirty="0" smtClean="0"/>
              <a:t>Participam </a:t>
            </a:r>
            <a:r>
              <a:rPr lang="pt-BR" dirty="0"/>
              <a:t>da composição de algumas moléculas orgânicas</a:t>
            </a:r>
            <a:r>
              <a:rPr lang="pt-BR" dirty="0" smtClean="0"/>
              <a:t>;</a:t>
            </a:r>
            <a:r>
              <a:rPr lang="pt-BR" dirty="0"/>
              <a:t> </a:t>
            </a:r>
          </a:p>
          <a:p>
            <a:pPr algn="just" fontAlgn="base"/>
            <a:r>
              <a:rPr lang="pt-BR" dirty="0" smtClean="0"/>
              <a:t>Agem </a:t>
            </a:r>
            <a:r>
              <a:rPr lang="pt-BR" dirty="0"/>
              <a:t>na manutenção do </a:t>
            </a:r>
            <a:r>
              <a:rPr lang="pt-BR" dirty="0" smtClean="0"/>
              <a:t>equilíbrio </a:t>
            </a:r>
            <a:r>
              <a:rPr lang="pt-BR" dirty="0"/>
              <a:t>osmótico; </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37151"/>
            <a:ext cx="9144000" cy="6863715"/>
          </a:xfrm>
        </p:spPr>
      </p:pic>
      <p:sp>
        <p:nvSpPr>
          <p:cNvPr id="2" name="Título 1"/>
          <p:cNvSpPr>
            <a:spLocks noGrp="1"/>
          </p:cNvSpPr>
          <p:nvPr>
            <p:ph type="title"/>
          </p:nvPr>
        </p:nvSpPr>
        <p:spPr/>
        <p:txBody>
          <a:bodyPr/>
          <a:lstStyle/>
          <a:p>
            <a:endParaRPr lang="pt-BR" dirty="0"/>
          </a:p>
        </p:txBody>
      </p:sp>
    </p:spTree>
    <p:extLst>
      <p:ext uri="{BB962C8B-B14F-4D97-AF65-F5344CB8AC3E}">
        <p14:creationId xmlns:p14="http://schemas.microsoft.com/office/powerpoint/2010/main" val="26962403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CONCEITOS</a:t>
            </a:r>
            <a:endParaRPr lang="pt-BR" dirty="0"/>
          </a:p>
        </p:txBody>
      </p:sp>
      <p:sp>
        <p:nvSpPr>
          <p:cNvPr id="3" name="Espaço Reservado para Conteúdo 2"/>
          <p:cNvSpPr>
            <a:spLocks noGrp="1"/>
          </p:cNvSpPr>
          <p:nvPr>
            <p:ph idx="1"/>
          </p:nvPr>
        </p:nvSpPr>
        <p:spPr/>
        <p:txBody>
          <a:bodyPr/>
          <a:lstStyle/>
          <a:p>
            <a:r>
              <a:rPr lang="pt-BR" dirty="0" err="1" smtClean="0"/>
              <a:t>Macroelementos</a:t>
            </a:r>
            <a:r>
              <a:rPr lang="pt-BR" dirty="0" smtClean="0"/>
              <a:t>:</a:t>
            </a:r>
          </a:p>
          <a:p>
            <a:pPr marL="82296" indent="0" algn="just">
              <a:buNone/>
            </a:pPr>
            <a:r>
              <a:rPr lang="pt-BR" dirty="0" smtClean="0"/>
              <a:t>	Alguns</a:t>
            </a:r>
            <a:r>
              <a:rPr lang="pt-BR" dirty="0"/>
              <a:t> sais minerais, como cálcio, fósforo, enxofre, potássio, sódio, </a:t>
            </a:r>
            <a:r>
              <a:rPr lang="pt-BR" dirty="0" smtClean="0"/>
              <a:t>ferro, cloro </a:t>
            </a:r>
            <a:r>
              <a:rPr lang="pt-BR" dirty="0"/>
              <a:t>e magnésio, são necessários ao nosso organismo em quantidades relativamente altas (superiores a 100mg/dia) e por esse motivo são chamados </a:t>
            </a:r>
            <a:r>
              <a:rPr lang="pt-BR" dirty="0" smtClean="0"/>
              <a:t>de </a:t>
            </a:r>
            <a:r>
              <a:rPr lang="pt-BR" dirty="0" err="1" smtClean="0"/>
              <a:t>macroelementos</a:t>
            </a:r>
            <a:r>
              <a:rPr lang="pt-BR" dirty="0" smtClean="0"/>
              <a:t>.</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DAS FONTES</a:t>
            </a:r>
            <a:endParaRPr lang="pt-BR" dirty="0"/>
          </a:p>
        </p:txBody>
      </p:sp>
      <p:sp>
        <p:nvSpPr>
          <p:cNvPr id="3" name="Espaço Reservado para Conteúdo 2"/>
          <p:cNvSpPr>
            <a:spLocks noGrp="1"/>
          </p:cNvSpPr>
          <p:nvPr>
            <p:ph idx="1"/>
          </p:nvPr>
        </p:nvSpPr>
        <p:spPr>
          <a:xfrm>
            <a:off x="1435608" y="1447800"/>
            <a:ext cx="7498080" cy="2989312"/>
          </a:xfrm>
        </p:spPr>
        <p:txBody>
          <a:bodyPr>
            <a:noAutofit/>
          </a:bodyPr>
          <a:lstStyle/>
          <a:p>
            <a:pPr fontAlgn="base"/>
            <a:r>
              <a:rPr lang="pt-BR" sz="1600" dirty="0"/>
              <a:t>Cálcio (Ca) - pode ser encontrado em leite e derivados, couve, espinafre e brócolis.</a:t>
            </a:r>
          </a:p>
          <a:p>
            <a:pPr fontAlgn="base"/>
            <a:r>
              <a:rPr lang="pt-BR" sz="1600" dirty="0"/>
              <a:t>Fósforo (P) - é encontrado em carnes, ovos, cereais, etc.</a:t>
            </a:r>
          </a:p>
          <a:p>
            <a:pPr fontAlgn="base"/>
            <a:r>
              <a:rPr lang="pt-BR" sz="1600" dirty="0"/>
              <a:t>Potássio (K) – mineral encontrado na banana, melão, batata, ervilha, tomate, frutas cítricas, etc.</a:t>
            </a:r>
          </a:p>
          <a:p>
            <a:pPr fontAlgn="base"/>
            <a:r>
              <a:rPr lang="pt-BR" sz="1600" dirty="0"/>
              <a:t>Enxofre (S) – em carnes, peixes, ovos, feijão, repolho, brócolis, cebola, alho, germe de trigo, etc.</a:t>
            </a:r>
          </a:p>
          <a:p>
            <a:pPr fontAlgn="base"/>
            <a:r>
              <a:rPr lang="pt-BR" sz="1600" dirty="0"/>
              <a:t>Sódio (Na) – é encontrado no sal de cozinha, algas marinhas, etc.</a:t>
            </a:r>
          </a:p>
          <a:p>
            <a:pPr fontAlgn="base"/>
            <a:r>
              <a:rPr lang="pt-BR" sz="1600" dirty="0"/>
              <a:t>Magnésio (Mg) – encontrado em verduras, maçã, figo, nozes, soja, gérmen de trigo, aveia, etc.</a:t>
            </a:r>
          </a:p>
          <a:p>
            <a:pPr fontAlgn="base"/>
            <a:r>
              <a:rPr lang="pt-BR" sz="1600" dirty="0"/>
              <a:t>Ferro (Fe) – encontrado em carnes em geral, fígado, gema de ovo, aveia, feijão, aspargos, etc.</a:t>
            </a:r>
          </a:p>
          <a:p>
            <a:pPr fontAlgn="base"/>
            <a:r>
              <a:rPr lang="pt-BR" sz="1600" dirty="0"/>
              <a:t>Cobre (Cu) – encontrado em fígado, trigo integral, ervilhas, amendoim, nozes, etc.</a:t>
            </a:r>
          </a:p>
          <a:p>
            <a:pPr fontAlgn="base"/>
            <a:r>
              <a:rPr lang="pt-BR" sz="1600" dirty="0"/>
              <a:t>Zinco (Zn) – carnes em geral, ovos, peixes, germe de trigo, castanha do Pará, ervilha, etc.</a:t>
            </a:r>
          </a:p>
          <a:p>
            <a:pPr fontAlgn="base"/>
            <a:r>
              <a:rPr lang="pt-BR" sz="1600" dirty="0"/>
              <a:t>Selênio (Se) – tomate, milho e outros cereais.</a:t>
            </a:r>
          </a:p>
          <a:p>
            <a:pPr fontAlgn="base"/>
            <a:r>
              <a:rPr lang="pt-BR" sz="1600" dirty="0"/>
              <a:t>Cromo (Cr) – carnes, mariscos, cereais, etc</a:t>
            </a:r>
            <a:r>
              <a:rPr lang="pt-BR" sz="1600" dirty="0" smtClean="0"/>
              <a:t>.</a:t>
            </a:r>
            <a:endParaRPr lang="pt-BR" sz="1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2996952"/>
            <a:ext cx="7498080" cy="1143000"/>
          </a:xfrm>
        </p:spPr>
        <p:txBody>
          <a:bodyPr>
            <a:noAutofit/>
          </a:bodyPr>
          <a:lstStyle/>
          <a:p>
            <a:pPr algn="ctr"/>
            <a:r>
              <a:rPr lang="pt-BR" sz="13800" dirty="0" smtClean="0"/>
              <a:t>FIBRAS</a:t>
            </a:r>
            <a:endParaRPr lang="pt-BR" sz="13800" dirty="0"/>
          </a:p>
        </p:txBody>
      </p:sp>
      <p:sp>
        <p:nvSpPr>
          <p:cNvPr id="3" name="Espaço Reservado para Conteúdo 2"/>
          <p:cNvSpPr>
            <a:spLocks noGrp="1"/>
          </p:cNvSpPr>
          <p:nvPr>
            <p:ph idx="1"/>
          </p:nvPr>
        </p:nvSpPr>
        <p:spPr/>
        <p:txBody>
          <a:bodyPr/>
          <a:lstStyle/>
          <a:p>
            <a:endParaRPr lang="pt-B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a:t>
            </a:r>
            <a:endParaRPr lang="pt-BR" dirty="0"/>
          </a:p>
        </p:txBody>
      </p:sp>
      <p:sp>
        <p:nvSpPr>
          <p:cNvPr id="3" name="Espaço Reservado para Conteúdo 2"/>
          <p:cNvSpPr>
            <a:spLocks noGrp="1"/>
          </p:cNvSpPr>
          <p:nvPr>
            <p:ph idx="1"/>
          </p:nvPr>
        </p:nvSpPr>
        <p:spPr/>
        <p:txBody>
          <a:bodyPr>
            <a:normAutofit fontScale="85000" lnSpcReduction="10000"/>
          </a:bodyPr>
          <a:lstStyle/>
          <a:p>
            <a:pPr algn="just"/>
            <a:r>
              <a:rPr lang="pt-BR" dirty="0"/>
              <a:t>A presença de fibras nos alimentos ajudam a manter o corpo em equilíbrio, proporcionando melhor funcionamento do sistema gastrointestinal, agem favorecendo o transito intestinal prevenindo a constipação (prisão de ventre) e doenças relacionadas ao intestino. Auxiliam o controle de peso, retardando o esvaziamento gástrico, provocando maior sensação de saciedade, </a:t>
            </a:r>
            <a:r>
              <a:rPr lang="pt-BR" dirty="0" smtClean="0"/>
              <a:t>além </a:t>
            </a:r>
            <a:r>
              <a:rPr lang="pt-BR" dirty="0"/>
              <a:t>de ser um fator protetor, prevenindo doenças cardiovasculares ajudando a manter bons os níveis de colesterol, triglicérides e glicose.</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CONCEITO</a:t>
            </a:r>
            <a:endParaRPr lang="pt-BR" dirty="0"/>
          </a:p>
        </p:txBody>
      </p:sp>
      <p:sp>
        <p:nvSpPr>
          <p:cNvPr id="3" name="Espaço Reservado para Conteúdo 2"/>
          <p:cNvSpPr>
            <a:spLocks noGrp="1"/>
          </p:cNvSpPr>
          <p:nvPr>
            <p:ph idx="1"/>
          </p:nvPr>
        </p:nvSpPr>
        <p:spPr/>
        <p:txBody>
          <a:bodyPr/>
          <a:lstStyle/>
          <a:p>
            <a:pPr algn="just"/>
            <a:r>
              <a:rPr lang="pt-BR" dirty="0"/>
              <a:t>Embora tenha-se facilidade de encontrá-las, e terem um custo relativamente baixo, estudos indicam que a população brasileira não consome as quantidades recomendadas de 25 a </a:t>
            </a:r>
            <a:r>
              <a:rPr lang="pt-BR" dirty="0" smtClean="0"/>
              <a:t>35 </a:t>
            </a:r>
            <a:r>
              <a:rPr lang="pt-BR" dirty="0"/>
              <a:t>g/dia para um adulto saudável.</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FUNÇÃO</a:t>
            </a:r>
            <a:endParaRPr lang="pt-BR" dirty="0"/>
          </a:p>
        </p:txBody>
      </p:sp>
      <p:sp>
        <p:nvSpPr>
          <p:cNvPr id="3" name="Espaço Reservado para Conteúdo 2"/>
          <p:cNvSpPr>
            <a:spLocks noGrp="1"/>
          </p:cNvSpPr>
          <p:nvPr>
            <p:ph idx="1"/>
          </p:nvPr>
        </p:nvSpPr>
        <p:spPr/>
        <p:txBody>
          <a:bodyPr>
            <a:normAutofit fontScale="92500" lnSpcReduction="10000"/>
          </a:bodyPr>
          <a:lstStyle/>
          <a:p>
            <a:pPr algn="just"/>
            <a:r>
              <a:rPr lang="pt-BR" dirty="0"/>
              <a:t>As fibras são constituintes naturais encontradas nos alimentos e não possuem valor calórico. Os ácidos gástricos do sistema digestório não digerem completamente as fibras alimentares e, por isso, elas desempenham um papel no aumento do volume fecal e, consequentemente, no tratamento da prisão de ventre. Além disso, as fibras aumentam a sensação de saciedade e têm a capacidade de absorver açúcares e até o colesterol.</a:t>
            </a:r>
          </a:p>
        </p:txBody>
      </p:sp>
    </p:spTree>
    <p:extLst>
      <p:ext uri="{BB962C8B-B14F-4D97-AF65-F5344CB8AC3E}">
        <p14:creationId xmlns:p14="http://schemas.microsoft.com/office/powerpoint/2010/main" val="11537955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a:t>
            </a:r>
            <a:endParaRPr lang="pt-BR" dirty="0"/>
          </a:p>
        </p:txBody>
      </p:sp>
      <p:sp>
        <p:nvSpPr>
          <p:cNvPr id="3" name="Espaço Reservado para Conteúdo 2"/>
          <p:cNvSpPr>
            <a:spLocks noGrp="1"/>
          </p:cNvSpPr>
          <p:nvPr>
            <p:ph idx="1"/>
          </p:nvPr>
        </p:nvSpPr>
        <p:spPr/>
        <p:txBody>
          <a:bodyPr>
            <a:normAutofit fontScale="85000" lnSpcReduction="10000"/>
          </a:bodyPr>
          <a:lstStyle/>
          <a:p>
            <a:pPr fontAlgn="base"/>
            <a:r>
              <a:rPr lang="pt-BR" b="1" u="sng" dirty="0"/>
              <a:t>Fibras Solúveis:</a:t>
            </a:r>
            <a:endParaRPr lang="pt-BR" dirty="0"/>
          </a:p>
          <a:p>
            <a:pPr marL="82296" indent="0" algn="just" fontAlgn="base">
              <a:buNone/>
            </a:pPr>
            <a:r>
              <a:rPr lang="pt-BR" dirty="0" smtClean="0"/>
              <a:t>	Esse </a:t>
            </a:r>
            <a:r>
              <a:rPr lang="pt-BR" dirty="0"/>
              <a:t>tipo de fibra interage com a água formando géis em nosso intestino. Com a formação desses géis, as fibras solúveis aumentam o tempo do esvaziamento, fazendo com que demoremos mais tempo para sentirmos fome.</a:t>
            </a:r>
          </a:p>
          <a:p>
            <a:pPr marL="82296" indent="0" algn="just" fontAlgn="base">
              <a:buNone/>
            </a:pPr>
            <a:r>
              <a:rPr lang="pt-BR" dirty="0" smtClean="0"/>
              <a:t>	Os </a:t>
            </a:r>
            <a:r>
              <a:rPr lang="pt-BR" dirty="0"/>
              <a:t>géis formados pelas fibras solúveis e pela água também fazem com que a absorção de açúcares e gorduras, como o colesterol sejam diminuídos, pois uma parte desses nutrientes acabam sendo excretados juntos com as fibras.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a:t>
            </a:r>
            <a:endParaRPr lang="pt-BR" dirty="0"/>
          </a:p>
        </p:txBody>
      </p:sp>
      <p:sp>
        <p:nvSpPr>
          <p:cNvPr id="3" name="Espaço Reservado para Conteúdo 2"/>
          <p:cNvSpPr>
            <a:spLocks noGrp="1"/>
          </p:cNvSpPr>
          <p:nvPr>
            <p:ph idx="1"/>
          </p:nvPr>
        </p:nvSpPr>
        <p:spPr>
          <a:xfrm>
            <a:off x="1383414" y="1124744"/>
            <a:ext cx="7550274" cy="5400600"/>
          </a:xfrm>
        </p:spPr>
        <p:txBody>
          <a:bodyPr>
            <a:noAutofit/>
          </a:bodyPr>
          <a:lstStyle/>
          <a:p>
            <a:pPr algn="just" fontAlgn="base"/>
            <a:r>
              <a:rPr lang="pt-BR" sz="3600" b="1" u="sng" dirty="0"/>
              <a:t>Fibras Insolúveis:</a:t>
            </a:r>
            <a:endParaRPr lang="pt-BR" sz="3600" dirty="0"/>
          </a:p>
          <a:p>
            <a:pPr algn="just" fontAlgn="base"/>
            <a:r>
              <a:rPr lang="pt-BR" sz="3600" dirty="0"/>
              <a:t>As fibras Insolúveis não interagem com a água, portanto não formam géis como as fibras solúveis, mas a principal função dessas fibras é o aumento do bolo fecal, estimulando o peristaltismo intestinal, ou seja, aumentando o funcionamento do </a:t>
            </a:r>
            <a:r>
              <a:rPr lang="pt-BR" sz="3600" dirty="0" smtClean="0"/>
              <a:t>intestino</a:t>
            </a:r>
            <a:r>
              <a:rPr lang="pt-BR" sz="3600" dirty="0" smtClean="0"/>
              <a:t>!</a:t>
            </a:r>
            <a:endParaRPr lang="pt-BR" sz="3600"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FONTES ALIMENTARES</a:t>
            </a:r>
            <a:endParaRPr lang="pt-BR" dirty="0"/>
          </a:p>
        </p:txBody>
      </p:sp>
      <p:sp>
        <p:nvSpPr>
          <p:cNvPr id="3" name="Espaço Reservado para Conteúdo 2"/>
          <p:cNvSpPr>
            <a:spLocks noGrp="1"/>
          </p:cNvSpPr>
          <p:nvPr>
            <p:ph idx="1"/>
          </p:nvPr>
        </p:nvSpPr>
        <p:spPr/>
        <p:txBody>
          <a:bodyPr/>
          <a:lstStyle/>
          <a:p>
            <a:pPr algn="just"/>
            <a:r>
              <a:rPr lang="pt-BR" dirty="0"/>
              <a:t>Os alimentos ricos em fibras são, essencialmente, os alimentos de origem vegetal, como as frutas, cereais e os legumes</a:t>
            </a:r>
            <a:r>
              <a:rPr lang="pt-BR" dirty="0" smtClean="0"/>
              <a:t>.</a:t>
            </a:r>
          </a:p>
          <a:p>
            <a:pPr marL="82296" indent="0" algn="just">
              <a:buNone/>
            </a:pPr>
            <a:endParaRPr lang="pt-BR" dirty="0" smtClean="0"/>
          </a:p>
          <a:p>
            <a:pPr algn="just"/>
            <a:r>
              <a:rPr lang="pt-BR" dirty="0"/>
              <a:t> mamão, pera, ameixa, laranja, abacaxi, pêssego, uva-passa, figo e damasco.</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FONTES ALIMENTARES</a:t>
            </a:r>
            <a:endParaRPr lang="pt-BR" dirty="0"/>
          </a:p>
        </p:txBody>
      </p:sp>
      <p:sp>
        <p:nvSpPr>
          <p:cNvPr id="3" name="Espaço Reservado para Conteúdo 2"/>
          <p:cNvSpPr>
            <a:spLocks noGrp="1"/>
          </p:cNvSpPr>
          <p:nvPr>
            <p:ph idx="1"/>
          </p:nvPr>
        </p:nvSpPr>
        <p:spPr/>
        <p:txBody>
          <a:bodyPr/>
          <a:lstStyle/>
          <a:p>
            <a:r>
              <a:rPr lang="pt-BR" dirty="0"/>
              <a:t>Verduras: alface, couve, rúcula, acelga, agrião, aipo, escarola, espinafre, nabo;</a:t>
            </a:r>
          </a:p>
          <a:p>
            <a:r>
              <a:rPr lang="pt-BR" dirty="0"/>
              <a:t>Legumes: abóbora, cenoura e beterraba;</a:t>
            </a:r>
          </a:p>
          <a:p>
            <a:r>
              <a:rPr lang="pt-BR" dirty="0"/>
              <a:t>Cereais: gérmen de trigo, aveia, </a:t>
            </a:r>
            <a:r>
              <a:rPr lang="pt-BR" dirty="0" err="1"/>
              <a:t>granola</a:t>
            </a:r>
            <a:r>
              <a:rPr lang="pt-BR" dirty="0"/>
              <a:t>;</a:t>
            </a:r>
          </a:p>
          <a:p>
            <a:r>
              <a:rPr lang="pt-BR" dirty="0"/>
              <a:t>Pão integral, barra de cereais, bolachas com fibras;</a:t>
            </a:r>
          </a:p>
          <a:p>
            <a:r>
              <a:rPr lang="pt-BR" dirty="0"/>
              <a:t>Feijão, grão de bico, fava e lentilha.</a:t>
            </a:r>
          </a:p>
          <a:p>
            <a:pPr marL="82296" indent="0">
              <a:buNone/>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94609" y="1772816"/>
            <a:ext cx="3287638" cy="2421810"/>
          </a:xfrm>
          <a:prstGeom prst="rect">
            <a:avLst/>
          </a:prstGeom>
        </p:spPr>
      </p:pic>
      <p:sp>
        <p:nvSpPr>
          <p:cNvPr id="2" name="Título 1"/>
          <p:cNvSpPr>
            <a:spLocks noGrp="1"/>
          </p:cNvSpPr>
          <p:nvPr>
            <p:ph type="title"/>
          </p:nvPr>
        </p:nvSpPr>
        <p:spPr/>
        <p:txBody>
          <a:bodyPr/>
          <a:lstStyle/>
          <a:p>
            <a:r>
              <a:rPr lang="pt-BR" dirty="0" smtClean="0"/>
              <a:t>Resumindo: FONTES</a:t>
            </a:r>
            <a:endParaRPr lang="pt-BR" dirty="0"/>
          </a:p>
        </p:txBody>
      </p:sp>
      <p:sp>
        <p:nvSpPr>
          <p:cNvPr id="3" name="Espaço Reservado para Conteúdo 2"/>
          <p:cNvSpPr>
            <a:spLocks noGrp="1"/>
          </p:cNvSpPr>
          <p:nvPr>
            <p:ph idx="1"/>
          </p:nvPr>
        </p:nvSpPr>
        <p:spPr/>
        <p:txBody>
          <a:bodyPr/>
          <a:lstStyle/>
          <a:p>
            <a:r>
              <a:rPr lang="pt-BR" dirty="0" smtClean="0"/>
              <a:t>Cereais a base de farelo;</a:t>
            </a:r>
          </a:p>
          <a:p>
            <a:r>
              <a:rPr lang="pt-BR" dirty="0" smtClean="0"/>
              <a:t>Leguminosas;</a:t>
            </a:r>
          </a:p>
          <a:p>
            <a:r>
              <a:rPr lang="pt-BR" dirty="0" smtClean="0"/>
              <a:t>Frutas;</a:t>
            </a:r>
          </a:p>
          <a:p>
            <a:r>
              <a:rPr lang="pt-BR" dirty="0"/>
              <a:t>H</a:t>
            </a:r>
            <a:r>
              <a:rPr lang="pt-BR" dirty="0" smtClean="0"/>
              <a:t>ortaliças</a:t>
            </a:r>
            <a:endParaRPr lang="pt-BR" dirty="0"/>
          </a:p>
        </p:txBody>
      </p:sp>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9" y="4991447"/>
            <a:ext cx="3748678" cy="1856712"/>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3728" y="4310062"/>
            <a:ext cx="2600325" cy="1762125"/>
          </a:xfrm>
          <a:prstGeom prst="rect">
            <a:avLst/>
          </a:prstGeom>
        </p:spPr>
      </p:pic>
    </p:spTree>
    <p:extLst>
      <p:ext uri="{BB962C8B-B14F-4D97-AF65-F5344CB8AC3E}">
        <p14:creationId xmlns:p14="http://schemas.microsoft.com/office/powerpoint/2010/main" val="21311981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Cálcio:</a:t>
            </a:r>
            <a:r>
              <a:rPr lang="pt-BR" dirty="0"/>
              <a:t> importante constituinte dos ossos e dentes. Atua na coagulação sanguínea, na contração muscular e no funcionamento dos nervos. Encontrado em laticínios e vegetais verdes.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Resumo Geral:</a:t>
            </a:r>
            <a:endParaRPr lang="pt-BR" dirty="0"/>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03648" y="1556792"/>
            <a:ext cx="7344816" cy="5051890"/>
          </a:xfrm>
        </p:spPr>
      </p:pic>
    </p:spTree>
    <p:extLst>
      <p:ext uri="{BB962C8B-B14F-4D97-AF65-F5344CB8AC3E}">
        <p14:creationId xmlns:p14="http://schemas.microsoft.com/office/powerpoint/2010/main" val="25203748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DAS FIBRAS</a:t>
            </a:r>
            <a:endParaRPr lang="pt-BR" dirty="0"/>
          </a:p>
        </p:txBody>
      </p:sp>
      <p:sp>
        <p:nvSpPr>
          <p:cNvPr id="3" name="Espaço Reservado para Conteúdo 2"/>
          <p:cNvSpPr>
            <a:spLocks noGrp="1"/>
          </p:cNvSpPr>
          <p:nvPr>
            <p:ph idx="1"/>
          </p:nvPr>
        </p:nvSpPr>
        <p:spPr/>
        <p:txBody>
          <a:bodyPr/>
          <a:lstStyle/>
          <a:p>
            <a:r>
              <a:rPr lang="pt-BR" dirty="0" smtClean="0"/>
              <a:t>Relacionada aos Lipídeos:</a:t>
            </a:r>
          </a:p>
          <a:p>
            <a:pPr marL="82296" indent="0">
              <a:buNone/>
            </a:pPr>
            <a:endParaRPr lang="pt-BR" dirty="0" smtClean="0"/>
          </a:p>
          <a:p>
            <a:r>
              <a:rPr lang="pt-BR" dirty="0" smtClean="0"/>
              <a:t>Redução do colesterol - total;</a:t>
            </a:r>
          </a:p>
          <a:p>
            <a:r>
              <a:rPr lang="pt-BR" dirty="0" smtClean="0"/>
              <a:t>Redução do LDL;</a:t>
            </a:r>
          </a:p>
          <a:p>
            <a:r>
              <a:rPr lang="pt-BR" dirty="0" smtClean="0"/>
              <a:t>Redução do HDL;</a:t>
            </a:r>
          </a:p>
          <a:p>
            <a:r>
              <a:rPr lang="pt-BR" dirty="0" smtClean="0"/>
              <a:t>Redução dos TG.</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DAS FIBRAS </a:t>
            </a:r>
            <a:endParaRPr lang="pt-BR" dirty="0"/>
          </a:p>
        </p:txBody>
      </p:sp>
      <p:sp>
        <p:nvSpPr>
          <p:cNvPr id="3" name="Espaço Reservado para Conteúdo 2"/>
          <p:cNvSpPr>
            <a:spLocks noGrp="1"/>
          </p:cNvSpPr>
          <p:nvPr>
            <p:ph idx="1"/>
          </p:nvPr>
        </p:nvSpPr>
        <p:spPr/>
        <p:txBody>
          <a:bodyPr/>
          <a:lstStyle/>
          <a:p>
            <a:r>
              <a:rPr lang="pt-BR" dirty="0" smtClean="0"/>
              <a:t>Relacionada a glicose:</a:t>
            </a:r>
          </a:p>
          <a:p>
            <a:endParaRPr lang="pt-BR" dirty="0"/>
          </a:p>
          <a:p>
            <a:pPr algn="just"/>
            <a:r>
              <a:rPr lang="pt-BR" dirty="0" smtClean="0"/>
              <a:t>Redução da hiperglicemia;</a:t>
            </a:r>
          </a:p>
          <a:p>
            <a:pPr algn="just"/>
            <a:r>
              <a:rPr lang="pt-BR" dirty="0" smtClean="0"/>
              <a:t>Aumento da sensibilidade do músculo a </a:t>
            </a:r>
            <a:r>
              <a:rPr lang="pt-BR" dirty="0" err="1" smtClean="0"/>
              <a:t>ínsulina</a:t>
            </a:r>
            <a:r>
              <a:rPr lang="pt-BR" dirty="0" smtClean="0"/>
              <a:t>.</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DAS FIBRAS</a:t>
            </a:r>
            <a:endParaRPr lang="pt-BR" dirty="0"/>
          </a:p>
        </p:txBody>
      </p:sp>
      <p:sp>
        <p:nvSpPr>
          <p:cNvPr id="3" name="Espaço Reservado para Conteúdo 2"/>
          <p:cNvSpPr>
            <a:spLocks noGrp="1"/>
          </p:cNvSpPr>
          <p:nvPr>
            <p:ph idx="1"/>
          </p:nvPr>
        </p:nvSpPr>
        <p:spPr/>
        <p:txBody>
          <a:bodyPr/>
          <a:lstStyle/>
          <a:p>
            <a:pPr algn="just"/>
            <a:r>
              <a:rPr lang="pt-BR" dirty="0" smtClean="0"/>
              <a:t>Pressão Arterial:</a:t>
            </a:r>
          </a:p>
          <a:p>
            <a:pPr algn="just"/>
            <a:r>
              <a:rPr lang="pt-BR" dirty="0" smtClean="0"/>
              <a:t>Redução da pressão sistólica e </a:t>
            </a:r>
            <a:r>
              <a:rPr lang="pt-BR" dirty="0" err="1" smtClean="0"/>
              <a:t>diástólica</a:t>
            </a:r>
            <a:r>
              <a:rPr lang="pt-BR" dirty="0" smtClean="0"/>
              <a:t>;</a:t>
            </a:r>
          </a:p>
          <a:p>
            <a:pPr algn="just"/>
            <a:endParaRPr lang="pt-BR" dirty="0"/>
          </a:p>
          <a:p>
            <a:pPr algn="just"/>
            <a:r>
              <a:rPr lang="pt-BR" dirty="0" smtClean="0"/>
              <a:t>Controle de Peso:</a:t>
            </a:r>
          </a:p>
          <a:p>
            <a:pPr algn="just"/>
            <a:r>
              <a:rPr lang="pt-BR" dirty="0" smtClean="0"/>
              <a:t>Redução da ingestão de Kcal e gorduras;</a:t>
            </a:r>
          </a:p>
          <a:p>
            <a:pPr algn="just"/>
            <a:r>
              <a:rPr lang="pt-BR" dirty="0" smtClean="0"/>
              <a:t>Aumento da sensação de saciedade;</a:t>
            </a:r>
          </a:p>
          <a:p>
            <a:pPr algn="just"/>
            <a:r>
              <a:rPr lang="pt-BR" dirty="0" smtClean="0"/>
              <a:t>Alguma perda da energia consumida.</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BENEFÍCIOS DAS FIBRAS</a:t>
            </a:r>
            <a:endParaRPr lang="pt-BR" dirty="0"/>
          </a:p>
        </p:txBody>
      </p:sp>
      <p:sp>
        <p:nvSpPr>
          <p:cNvPr id="3" name="Espaço Reservado para Conteúdo 2"/>
          <p:cNvSpPr>
            <a:spLocks noGrp="1"/>
          </p:cNvSpPr>
          <p:nvPr>
            <p:ph idx="1"/>
          </p:nvPr>
        </p:nvSpPr>
        <p:spPr/>
        <p:txBody>
          <a:bodyPr/>
          <a:lstStyle/>
          <a:p>
            <a:r>
              <a:rPr lang="pt-BR" dirty="0" smtClean="0"/>
              <a:t>Problemas Intestinais:</a:t>
            </a:r>
          </a:p>
          <a:p>
            <a:r>
              <a:rPr lang="pt-BR" dirty="0" smtClean="0"/>
              <a:t>Alívio da “prisão de ventre”;</a:t>
            </a:r>
          </a:p>
          <a:p>
            <a:r>
              <a:rPr lang="pt-BR" dirty="0" smtClean="0"/>
              <a:t>Prevenção de doenças como </a:t>
            </a:r>
            <a:r>
              <a:rPr lang="pt-BR" dirty="0" err="1" smtClean="0"/>
              <a:t>diverticulite</a:t>
            </a:r>
            <a:r>
              <a:rPr lang="pt-BR" dirty="0" smtClean="0"/>
              <a:t>, </a:t>
            </a:r>
            <a:r>
              <a:rPr lang="pt-BR" dirty="0" err="1" smtClean="0"/>
              <a:t>cancer</a:t>
            </a:r>
            <a:r>
              <a:rPr lang="pt-BR" dirty="0" smtClean="0"/>
              <a:t> de cólon e </a:t>
            </a:r>
            <a:r>
              <a:rPr lang="pt-BR" dirty="0" err="1" smtClean="0"/>
              <a:t>sindrome</a:t>
            </a:r>
            <a:r>
              <a:rPr lang="pt-BR" dirty="0" smtClean="0"/>
              <a:t> do intestino irritável.</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27335800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Algumas Recomendações:</a:t>
            </a:r>
            <a:endParaRPr lang="pt-BR" dirty="0"/>
          </a:p>
        </p:txBody>
      </p:sp>
      <p:sp>
        <p:nvSpPr>
          <p:cNvPr id="3" name="Espaço Reservado para Conteúdo 2"/>
          <p:cNvSpPr>
            <a:spLocks noGrp="1"/>
          </p:cNvSpPr>
          <p:nvPr>
            <p:ph idx="1"/>
          </p:nvPr>
        </p:nvSpPr>
        <p:spPr>
          <a:xfrm>
            <a:off x="1115616" y="1196752"/>
            <a:ext cx="7498080" cy="4800600"/>
          </a:xfrm>
        </p:spPr>
        <p:txBody>
          <a:bodyPr/>
          <a:lstStyle/>
          <a:p>
            <a:r>
              <a:rPr lang="pt-BR" dirty="0" smtClean="0"/>
              <a:t>Consumir várias porções de frutas durante o dia;</a:t>
            </a:r>
          </a:p>
          <a:p>
            <a:r>
              <a:rPr lang="pt-BR" dirty="0" smtClean="0"/>
              <a:t>Dar preferência à fruta inteira do que sucos;</a:t>
            </a:r>
          </a:p>
          <a:p>
            <a:r>
              <a:rPr lang="pt-BR" dirty="0" smtClean="0"/>
              <a:t>Aumentar o consumo de cereais e leguminosas;</a:t>
            </a:r>
          </a:p>
          <a:p>
            <a:r>
              <a:rPr lang="pt-BR" dirty="0" smtClean="0"/>
              <a:t>Selecionar cereais integrais ou produtos à base dos integrais, no lugar de cereais refinados;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2733580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Algumas Recomendações:</a:t>
            </a:r>
            <a:endParaRPr lang="pt-BR" dirty="0"/>
          </a:p>
        </p:txBody>
      </p:sp>
      <p:sp>
        <p:nvSpPr>
          <p:cNvPr id="3" name="Espaço Reservado para Conteúdo 2"/>
          <p:cNvSpPr>
            <a:spLocks noGrp="1"/>
          </p:cNvSpPr>
          <p:nvPr>
            <p:ph idx="1"/>
          </p:nvPr>
        </p:nvSpPr>
        <p:spPr/>
        <p:txBody>
          <a:bodyPr/>
          <a:lstStyle/>
          <a:p>
            <a:r>
              <a:rPr lang="pt-BR" dirty="0" smtClean="0"/>
              <a:t>Adicionar farelos de trigo, aveia, no preparo de bolos, sopas e vitaminas;</a:t>
            </a:r>
          </a:p>
          <a:p>
            <a:r>
              <a:rPr lang="pt-BR" dirty="0" smtClean="0"/>
              <a:t>Aumentar o consumo de hortaliças;</a:t>
            </a:r>
          </a:p>
          <a:p>
            <a:r>
              <a:rPr lang="pt-BR" dirty="0" smtClean="0"/>
              <a:t>Tomar pelo menos 2 litros de água por dia para que as fibras possam ter melhor efeito!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079862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483768" y="2276872"/>
            <a:ext cx="8198728" cy="1472184"/>
          </a:xfrm>
        </p:spPr>
        <p:txBody>
          <a:bodyPr>
            <a:normAutofit/>
          </a:bodyPr>
          <a:lstStyle/>
          <a:p>
            <a:r>
              <a:rPr lang="pt-BR" sz="6600" dirty="0" smtClean="0"/>
              <a:t>VITAMINAS</a:t>
            </a:r>
            <a:endParaRPr lang="pt-BR" sz="6600"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3209232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vitaminas?</a:t>
            </a:r>
            <a:endParaRPr lang="pt-BR" dirty="0"/>
          </a:p>
        </p:txBody>
      </p:sp>
      <p:sp>
        <p:nvSpPr>
          <p:cNvPr id="3" name="Espaço Reservado para Conteúdo 2"/>
          <p:cNvSpPr>
            <a:spLocks noGrp="1"/>
          </p:cNvSpPr>
          <p:nvPr>
            <p:ph idx="1"/>
          </p:nvPr>
        </p:nvSpPr>
        <p:spPr/>
        <p:txBody>
          <a:bodyPr/>
          <a:lstStyle/>
          <a:p>
            <a:pPr algn="just"/>
            <a:r>
              <a:rPr lang="pt-BR" dirty="0" smtClean="0"/>
              <a:t>São micronutrientes, simplesmente substâncias orgânicas essenciais ao metabolismo celular, ao crescimento e ao funcionamento normal do indivíduo, e não produzem calorias.</a:t>
            </a:r>
          </a:p>
          <a:p>
            <a:pPr algn="just"/>
            <a:r>
              <a:rPr lang="pt-BR" dirty="0" smtClean="0"/>
              <a:t>Com algumas exceções, podem não podem ser produzidas por nosso organismo.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12600739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vitaminas?</a:t>
            </a:r>
            <a:endParaRPr lang="pt-BR" dirty="0"/>
          </a:p>
        </p:txBody>
      </p:sp>
      <p:sp>
        <p:nvSpPr>
          <p:cNvPr id="3" name="Espaço Reservado para Conteúdo 2"/>
          <p:cNvSpPr>
            <a:spLocks noGrp="1"/>
          </p:cNvSpPr>
          <p:nvPr>
            <p:ph idx="1"/>
          </p:nvPr>
        </p:nvSpPr>
        <p:spPr/>
        <p:txBody>
          <a:bodyPr>
            <a:normAutofit lnSpcReduction="10000"/>
          </a:bodyPr>
          <a:lstStyle/>
          <a:p>
            <a:pPr algn="just"/>
            <a:r>
              <a:rPr lang="pt-BR" dirty="0" smtClean="0"/>
              <a:t>Elas regulam e favorecem as reações bioquímicas que ocorrem nas células.</a:t>
            </a:r>
          </a:p>
          <a:p>
            <a:pPr algn="just"/>
            <a:r>
              <a:rPr lang="pt-BR" dirty="0" smtClean="0"/>
              <a:t>As vitaminas estão presentes em qualquer matéria orgânica, umas em maior outras em menor quantidade.</a:t>
            </a:r>
          </a:p>
          <a:p>
            <a:pPr algn="just"/>
            <a:r>
              <a:rPr lang="pt-BR" dirty="0" smtClean="0"/>
              <a:t>As vitaminas não são substituídas por proteínas ou quaisquer outros nutrientes, como carboidratos, gorduras e água. Na realidade elas não são assimiladas sem a ingestão de alimentos.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831155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0"/>
            <a:ext cx="6268325" cy="4744112"/>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80112" y="4355798"/>
            <a:ext cx="3289932" cy="2502202"/>
          </a:xfrm>
          <a:prstGeom prst="rect">
            <a:avLst/>
          </a:prstGeom>
        </p:spPr>
      </p:pic>
    </p:spTree>
    <p:extLst>
      <p:ext uri="{BB962C8B-B14F-4D97-AF65-F5344CB8AC3E}">
        <p14:creationId xmlns:p14="http://schemas.microsoft.com/office/powerpoint/2010/main" val="320071386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vitaminas?</a:t>
            </a:r>
            <a:endParaRPr lang="pt-BR" dirty="0"/>
          </a:p>
        </p:txBody>
      </p:sp>
      <p:sp>
        <p:nvSpPr>
          <p:cNvPr id="3" name="Espaço Reservado para Conteúdo 2"/>
          <p:cNvSpPr>
            <a:spLocks noGrp="1"/>
          </p:cNvSpPr>
          <p:nvPr>
            <p:ph idx="1"/>
          </p:nvPr>
        </p:nvSpPr>
        <p:spPr/>
        <p:txBody>
          <a:bodyPr/>
          <a:lstStyle/>
          <a:p>
            <a:pPr algn="just"/>
            <a:r>
              <a:rPr lang="pt-BR" dirty="0" smtClean="0"/>
              <a:t>Após a assimilação dos alimentos, as vitaminas são levadas à degradação das moléculas nutritivas, indispensáveis para a obtenção de energia. Em estado natural, elas podem ser encontradas em quantidades mínimas e em todos os alimentos orgânicos.</a:t>
            </a:r>
          </a:p>
          <a:p>
            <a:pPr algn="just"/>
            <a:r>
              <a:rPr lang="pt-BR" dirty="0" smtClean="0"/>
              <a:t>A maioria das vitaminas são substâncias protetoras e reguladoras.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0632488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O que são vitaminas?</a:t>
            </a:r>
            <a:endParaRPr lang="pt-BR" dirty="0"/>
          </a:p>
        </p:txBody>
      </p:sp>
      <p:sp>
        <p:nvSpPr>
          <p:cNvPr id="3" name="Espaço Reservado para Conteúdo 2"/>
          <p:cNvSpPr>
            <a:spLocks noGrp="1"/>
          </p:cNvSpPr>
          <p:nvPr>
            <p:ph idx="1"/>
          </p:nvPr>
        </p:nvSpPr>
        <p:spPr/>
        <p:txBody>
          <a:bodyPr/>
          <a:lstStyle/>
          <a:p>
            <a:pPr algn="just"/>
            <a:r>
              <a:rPr lang="pt-BR" dirty="0" smtClean="0"/>
              <a:t>Essas vitaminas são transformadas em coenzimas, para acelerar processos químicos nas células, porém a deficiência de uma vitamina pode por em risco o organismo inteiro, apesar de seu consumo ser mínimo.</a:t>
            </a:r>
          </a:p>
          <a:p>
            <a:pPr algn="just"/>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52410420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das vitaminas:</a:t>
            </a:r>
            <a:endParaRPr lang="pt-BR" dirty="0"/>
          </a:p>
        </p:txBody>
      </p:sp>
      <p:sp>
        <p:nvSpPr>
          <p:cNvPr id="3" name="Espaço Reservado para Conteúdo 2"/>
          <p:cNvSpPr>
            <a:spLocks noGrp="1"/>
          </p:cNvSpPr>
          <p:nvPr>
            <p:ph idx="1"/>
          </p:nvPr>
        </p:nvSpPr>
        <p:spPr/>
        <p:txBody>
          <a:bodyPr/>
          <a:lstStyle/>
          <a:p>
            <a:endParaRPr lang="pt-BR" dirty="0" smtClean="0"/>
          </a:p>
          <a:p>
            <a:r>
              <a:rPr lang="pt-BR" dirty="0" smtClean="0"/>
              <a:t>As vitaminas classificam-se de duas maneiras:</a:t>
            </a:r>
          </a:p>
          <a:p>
            <a:r>
              <a:rPr lang="pt-BR" dirty="0" smtClean="0"/>
              <a:t>Lipossolúveis e Hidrossolúveis.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2481477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Classificação das vitaminas:</a:t>
            </a:r>
            <a:endParaRPr lang="pt-BR" dirty="0"/>
          </a:p>
        </p:txBody>
      </p:sp>
      <p:sp>
        <p:nvSpPr>
          <p:cNvPr id="3" name="Espaço Reservado para Conteúdo 2"/>
          <p:cNvSpPr>
            <a:spLocks noGrp="1"/>
          </p:cNvSpPr>
          <p:nvPr>
            <p:ph idx="1"/>
          </p:nvPr>
        </p:nvSpPr>
        <p:spPr/>
        <p:txBody>
          <a:bodyPr/>
          <a:lstStyle/>
          <a:p>
            <a:r>
              <a:rPr lang="pt-BR" dirty="0" smtClean="0"/>
              <a:t>LIPOSSOLUVEIS:</a:t>
            </a:r>
          </a:p>
          <a:p>
            <a:pPr marL="82296" indent="0">
              <a:buNone/>
            </a:pPr>
            <a:endParaRPr lang="pt-BR" dirty="0" smtClean="0"/>
          </a:p>
          <a:p>
            <a:r>
              <a:rPr lang="pt-BR" dirty="0" smtClean="0"/>
              <a:t>São as vitaminas A,D,E,K.</a:t>
            </a:r>
          </a:p>
          <a:p>
            <a:pPr marL="82296" indent="0">
              <a:buNone/>
            </a:pPr>
            <a:endParaRPr lang="pt-BR" dirty="0" smtClean="0"/>
          </a:p>
          <a:p>
            <a:r>
              <a:rPr lang="pt-BR" dirty="0" smtClean="0"/>
              <a:t>São solúveis em gorduras e armazenadas no fígado.</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3740760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5137" y="548680"/>
            <a:ext cx="1907704" cy="1971294"/>
          </a:xfrm>
          <a:prstGeom prst="rect">
            <a:avLst/>
          </a:prstGeom>
        </p:spPr>
      </p:pic>
      <p:sp>
        <p:nvSpPr>
          <p:cNvPr id="2" name="Título 1"/>
          <p:cNvSpPr>
            <a:spLocks noGrp="1"/>
          </p:cNvSpPr>
          <p:nvPr>
            <p:ph type="title"/>
          </p:nvPr>
        </p:nvSpPr>
        <p:spPr/>
        <p:txBody>
          <a:bodyPr/>
          <a:lstStyle/>
          <a:p>
            <a:r>
              <a:rPr lang="pt-BR" dirty="0" smtClean="0"/>
              <a:t>Classificação das vitaminas:</a:t>
            </a:r>
            <a:endParaRPr lang="pt-BR" dirty="0"/>
          </a:p>
        </p:txBody>
      </p:sp>
      <p:sp>
        <p:nvSpPr>
          <p:cNvPr id="3" name="Espaço Reservado para Conteúdo 2"/>
          <p:cNvSpPr>
            <a:spLocks noGrp="1"/>
          </p:cNvSpPr>
          <p:nvPr>
            <p:ph idx="1"/>
          </p:nvPr>
        </p:nvSpPr>
        <p:spPr/>
        <p:txBody>
          <a:bodyPr/>
          <a:lstStyle/>
          <a:p>
            <a:pPr algn="just"/>
            <a:r>
              <a:rPr lang="pt-BR" dirty="0" smtClean="0"/>
              <a:t>HIDROSSOLUVEIS:</a:t>
            </a:r>
          </a:p>
          <a:p>
            <a:pPr algn="just"/>
            <a:r>
              <a:rPr lang="pt-BR" dirty="0" smtClean="0"/>
              <a:t>São solúveis em água.</a:t>
            </a:r>
          </a:p>
          <a:p>
            <a:pPr algn="just"/>
            <a:r>
              <a:rPr lang="pt-BR" dirty="0" smtClean="0"/>
              <a:t>Vitamina C e vitaminas do complexo B.</a:t>
            </a:r>
          </a:p>
          <a:p>
            <a:pPr algn="just"/>
            <a:r>
              <a:rPr lang="pt-BR" dirty="0" smtClean="0"/>
              <a:t>Essas vitaminas podem “perder-se” no preparo tradicional dos alimentos, sobretudo quando se cozinha demais os legumes ou a verduras folhosas com muita água.</a:t>
            </a:r>
            <a:endParaRPr lang="pt-BR" dirty="0"/>
          </a:p>
        </p:txBody>
      </p:sp>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4095086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Carência de vitaminas:</a:t>
            </a:r>
            <a:endParaRPr lang="pt-BR" dirty="0"/>
          </a:p>
        </p:txBody>
      </p:sp>
      <p:sp>
        <p:nvSpPr>
          <p:cNvPr id="3" name="Espaço Reservado para Conteúdo 2"/>
          <p:cNvSpPr>
            <a:spLocks noGrp="1"/>
          </p:cNvSpPr>
          <p:nvPr>
            <p:ph idx="1"/>
          </p:nvPr>
        </p:nvSpPr>
        <p:spPr/>
        <p:txBody>
          <a:bodyPr>
            <a:normAutofit fontScale="92500" lnSpcReduction="20000"/>
          </a:bodyPr>
          <a:lstStyle/>
          <a:p>
            <a:pPr algn="just"/>
            <a:r>
              <a:rPr lang="pt-BR" dirty="0" smtClean="0"/>
              <a:t>É a ausência de vitaminas no organismo, que se chama Avitaminose, que se detecta pelo aparecimento de sintomas específicos e, por vezes por um verdadeiro estágio patológico!!!</a:t>
            </a:r>
          </a:p>
          <a:p>
            <a:pPr algn="just"/>
            <a:r>
              <a:rPr lang="pt-BR" dirty="0" smtClean="0"/>
              <a:t>Esta carência se deve por uma alimentação desequilibrada, má escolha e preparo de alimentos, falta de apetite, regime de emagrecimento prolongado, problemas gastrointestinais, uso prolongado de medicamentos, eliminação excessiva de vitaminas pelo suor, urina (hidrossolúveis).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5338620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Excesso de vitaminas: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Também chamado de </a:t>
            </a:r>
            <a:r>
              <a:rPr lang="pt-BR" dirty="0" err="1" smtClean="0"/>
              <a:t>HIPERvitaminose</a:t>
            </a:r>
            <a:r>
              <a:rPr lang="pt-BR" dirty="0" smtClean="0"/>
              <a:t>, pode ser tão perigoso quanto à carência, porque as vitaminas lipossolúveis, como por </a:t>
            </a:r>
            <a:r>
              <a:rPr lang="pt-BR" dirty="0" err="1" smtClean="0"/>
              <a:t>ex</a:t>
            </a:r>
            <a:r>
              <a:rPr lang="pt-BR" dirty="0" smtClean="0"/>
              <a:t>, a vitamina A e D, podem acumular-se no organismo até atingirem níveis tóxicos, desencadeando processos patológicos. Os sintomas são: náuseas, perda de cabelo, cefaleia, visão embaçada, prurido nos olhos, dores ósseas e ulceras na pele.</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4733613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645920" y="2708920"/>
            <a:ext cx="7498080" cy="1143000"/>
          </a:xfrm>
        </p:spPr>
        <p:txBody>
          <a:bodyPr/>
          <a:lstStyle/>
          <a:p>
            <a:r>
              <a:rPr lang="pt-BR" dirty="0" smtClean="0"/>
              <a:t>VITAMINAS LIPOSSOLUVEIS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59719837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Conceito</a:t>
            </a:r>
            <a:endParaRPr lang="pt-BR" dirty="0"/>
          </a:p>
        </p:txBody>
      </p:sp>
      <p:sp>
        <p:nvSpPr>
          <p:cNvPr id="3" name="Espaço Reservado para Conteúdo 2"/>
          <p:cNvSpPr>
            <a:spLocks noGrp="1"/>
          </p:cNvSpPr>
          <p:nvPr>
            <p:ph idx="1"/>
          </p:nvPr>
        </p:nvSpPr>
        <p:spPr/>
        <p:txBody>
          <a:bodyPr>
            <a:normAutofit fontScale="92500" lnSpcReduction="20000"/>
          </a:bodyPr>
          <a:lstStyle/>
          <a:p>
            <a:r>
              <a:rPr lang="pt-BR" dirty="0" smtClean="0"/>
              <a:t>Também chamada de retinol ou betacaroteno.</a:t>
            </a:r>
          </a:p>
          <a:p>
            <a:r>
              <a:rPr lang="pt-BR" dirty="0" smtClean="0"/>
              <a:t>Retinol: pré-formada nos tecidos animais</a:t>
            </a:r>
          </a:p>
          <a:p>
            <a:r>
              <a:rPr lang="pt-BR" dirty="0" smtClean="0"/>
              <a:t>Caroteno: pré-formada nos tecidos vegetais – o mais importante dos </a:t>
            </a:r>
            <a:r>
              <a:rPr lang="pt-BR" dirty="0" err="1" smtClean="0"/>
              <a:t>carotenóides</a:t>
            </a:r>
            <a:r>
              <a:rPr lang="pt-BR" dirty="0" smtClean="0"/>
              <a:t> é o </a:t>
            </a:r>
            <a:r>
              <a:rPr lang="pt-BR" dirty="0" err="1" smtClean="0"/>
              <a:t>BETAcaroteno</a:t>
            </a:r>
            <a:r>
              <a:rPr lang="pt-BR" dirty="0" smtClean="0"/>
              <a:t>.</a:t>
            </a:r>
          </a:p>
          <a:p>
            <a:r>
              <a:rPr lang="pt-BR" dirty="0" smtClean="0"/>
              <a:t>A vitamina A necessita de gorduras e mineiras para ser absorvida adequadamente.</a:t>
            </a:r>
          </a:p>
          <a:p>
            <a:r>
              <a:rPr lang="pt-BR" dirty="0"/>
              <a:t>Quando ingerida são separadas dos outros nutrientes, após absorvidos pelo intestino delgado.</a:t>
            </a:r>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0758037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Funções:</a:t>
            </a:r>
            <a:endParaRPr lang="pt-BR" dirty="0"/>
          </a:p>
        </p:txBody>
      </p:sp>
      <p:sp>
        <p:nvSpPr>
          <p:cNvPr id="3" name="Espaço Reservado para Conteúdo 2"/>
          <p:cNvSpPr>
            <a:spLocks noGrp="1"/>
          </p:cNvSpPr>
          <p:nvPr>
            <p:ph idx="1"/>
          </p:nvPr>
        </p:nvSpPr>
        <p:spPr/>
        <p:txBody>
          <a:bodyPr/>
          <a:lstStyle/>
          <a:p>
            <a:r>
              <a:rPr lang="pt-BR" dirty="0" smtClean="0"/>
              <a:t>Ação protetora da pele e da mucosa;</a:t>
            </a:r>
          </a:p>
          <a:p>
            <a:pPr marL="82296" indent="0">
              <a:buNone/>
            </a:pPr>
            <a:endParaRPr lang="pt-BR" dirty="0" smtClean="0"/>
          </a:p>
          <a:p>
            <a:r>
              <a:rPr lang="pt-BR" dirty="0" smtClean="0"/>
              <a:t>Na retina faz parte da púrpura visual, o retinol combina-se com a </a:t>
            </a:r>
            <a:r>
              <a:rPr lang="pt-BR" dirty="0" err="1" smtClean="0"/>
              <a:t>proteina</a:t>
            </a:r>
            <a:r>
              <a:rPr lang="pt-BR" dirty="0" smtClean="0"/>
              <a:t> </a:t>
            </a:r>
            <a:r>
              <a:rPr lang="pt-BR" dirty="0" err="1" smtClean="0"/>
              <a:t>opsina</a:t>
            </a:r>
            <a:r>
              <a:rPr lang="pt-BR" dirty="0" smtClean="0"/>
              <a:t> para formar a púrpura visual, assim formando os bastonetes que são responsáveis para que a luz “entre” em nossos olhos.</a:t>
            </a:r>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9414922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Enxofre: </a:t>
            </a:r>
            <a:r>
              <a:rPr lang="pt-BR" dirty="0"/>
              <a:t>participa da estrutura de muitas proteínas e é essencial para manter a atividade metabólica normal. Esse mineral pode ser encontrado em carnes e </a:t>
            </a:r>
            <a:r>
              <a:rPr lang="pt-BR" dirty="0" smtClean="0"/>
              <a:t>legumes.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Funções:</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Ajuda no tratamento de enfisema pulmonar e de hipertireoidismo.</a:t>
            </a:r>
          </a:p>
          <a:p>
            <a:r>
              <a:rPr lang="pt-BR" dirty="0" smtClean="0"/>
              <a:t>Aumenta a imunidade celular em pacientes com câncer de pulmão.</a:t>
            </a:r>
          </a:p>
          <a:p>
            <a:r>
              <a:rPr lang="pt-BR" dirty="0" smtClean="0"/>
              <a:t>Bloqueia a depressão em paciente de pós-operatórios.</a:t>
            </a:r>
          </a:p>
          <a:p>
            <a:r>
              <a:rPr lang="pt-BR" dirty="0" smtClean="0"/>
              <a:t>Por possuir alto efeito anticancerígeno. Mantém a integridade dos tecidos epiteliais, em particular os da pele, ajuda a remover manchas causadas pela velhice.</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5547132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Funções:</a:t>
            </a:r>
            <a:endParaRPr lang="pt-BR" dirty="0"/>
          </a:p>
        </p:txBody>
      </p:sp>
      <p:sp>
        <p:nvSpPr>
          <p:cNvPr id="3" name="Espaço Reservado para Conteúdo 2"/>
          <p:cNvSpPr>
            <a:spLocks noGrp="1"/>
          </p:cNvSpPr>
          <p:nvPr>
            <p:ph idx="1"/>
          </p:nvPr>
        </p:nvSpPr>
        <p:spPr/>
        <p:txBody>
          <a:bodyPr/>
          <a:lstStyle/>
          <a:p>
            <a:r>
              <a:rPr lang="pt-BR" dirty="0" smtClean="0"/>
              <a:t>Proporciona o crescimento forte dos ossos.</a:t>
            </a:r>
          </a:p>
          <a:p>
            <a:pPr marL="82296" indent="0">
              <a:buNone/>
            </a:pPr>
            <a:endParaRPr lang="pt-BR" dirty="0" smtClean="0"/>
          </a:p>
          <a:p>
            <a:r>
              <a:rPr lang="pt-BR" dirty="0" smtClean="0"/>
              <a:t>Dá beleza aos cabelos, dentes e gengivas.</a:t>
            </a:r>
          </a:p>
          <a:p>
            <a:pPr marL="82296" indent="0">
              <a:buNone/>
            </a:pPr>
            <a:endParaRPr lang="pt-BR" dirty="0" smtClean="0"/>
          </a:p>
          <a:p>
            <a:r>
              <a:rPr lang="pt-BR" dirty="0" smtClean="0"/>
              <a:t>Auxilia no tratamento de acnes.</a:t>
            </a:r>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8695246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Vitamina A – Carência/ deficiência:</a:t>
            </a:r>
            <a:endParaRPr lang="pt-BR" dirty="0"/>
          </a:p>
        </p:txBody>
      </p:sp>
      <p:sp>
        <p:nvSpPr>
          <p:cNvPr id="3" name="Espaço Reservado para Conteúdo 2"/>
          <p:cNvSpPr>
            <a:spLocks noGrp="1"/>
          </p:cNvSpPr>
          <p:nvPr>
            <p:ph idx="1"/>
          </p:nvPr>
        </p:nvSpPr>
        <p:spPr/>
        <p:txBody>
          <a:bodyPr/>
          <a:lstStyle/>
          <a:p>
            <a:r>
              <a:rPr lang="pt-BR" dirty="0" smtClean="0"/>
              <a:t>Sua deficiência altera os tecidos, surgindo uma </a:t>
            </a:r>
            <a:r>
              <a:rPr lang="pt-BR" dirty="0" err="1" smtClean="0"/>
              <a:t>queratinização</a:t>
            </a:r>
            <a:r>
              <a:rPr lang="pt-BR" dirty="0" smtClean="0"/>
              <a:t> que atinge a mucosa, como por </a:t>
            </a:r>
            <a:r>
              <a:rPr lang="pt-BR" dirty="0" err="1" smtClean="0"/>
              <a:t>ex</a:t>
            </a:r>
            <a:r>
              <a:rPr lang="pt-BR" dirty="0" smtClean="0"/>
              <a:t>, as vias respiratórias, nariz, cavidade bucal e garganta.</a:t>
            </a:r>
          </a:p>
          <a:p>
            <a:r>
              <a:rPr lang="pt-BR" dirty="0" smtClean="0"/>
              <a:t>Pode causar anemia, afeta o crescimento, falta de apetite, perturbações nervosas, cegueira noturna, xeroftalmia (secura da córnea), pele rugosa, lesão nos tecidos dos pulmões, rins e intestinos.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99025201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Exemplo: Xeroftalmia </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6689" y="2315890"/>
            <a:ext cx="3696656" cy="2769294"/>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1268760"/>
            <a:ext cx="3334246" cy="2142832"/>
          </a:xfrm>
          <a:prstGeom prst="rect">
            <a:avLst/>
          </a:prstGeom>
        </p:spPr>
      </p:pic>
      <p:pic>
        <p:nvPicPr>
          <p:cNvPr id="7" name="Imagem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8904" y="3546140"/>
            <a:ext cx="4104117" cy="3078088"/>
          </a:xfrm>
          <a:prstGeom prst="rect">
            <a:avLst/>
          </a:prstGeom>
        </p:spPr>
      </p:pic>
    </p:spTree>
    <p:extLst>
      <p:ext uri="{BB962C8B-B14F-4D97-AF65-F5344CB8AC3E}">
        <p14:creationId xmlns:p14="http://schemas.microsoft.com/office/powerpoint/2010/main" val="41808865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Excesso</a:t>
            </a:r>
            <a:endParaRPr lang="pt-BR" dirty="0"/>
          </a:p>
        </p:txBody>
      </p:sp>
      <p:sp>
        <p:nvSpPr>
          <p:cNvPr id="3" name="Espaço Reservado para Conteúdo 2"/>
          <p:cNvSpPr>
            <a:spLocks noGrp="1"/>
          </p:cNvSpPr>
          <p:nvPr>
            <p:ph idx="1"/>
          </p:nvPr>
        </p:nvSpPr>
        <p:spPr/>
        <p:txBody>
          <a:bodyPr/>
          <a:lstStyle/>
          <a:p>
            <a:r>
              <a:rPr lang="pt-BR" dirty="0" smtClean="0"/>
              <a:t>Podem provocar, irritabilidade, náuseas, vômitos, fraqueza escamação da pele, podem confrontar doenças ósseas.</a:t>
            </a:r>
          </a:p>
          <a:p>
            <a:r>
              <a:rPr lang="pt-BR" dirty="0" smtClean="0"/>
              <a:t>Principalmente em quem sofre de insuficiência renal crônica e que já esteja submetido a diálise pode correr o risco de desenvolver uma forma de toxidade da vitamina.</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7346033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Excesso</a:t>
            </a: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A </a:t>
            </a:r>
            <a:r>
              <a:rPr lang="pt-BR" dirty="0" err="1" smtClean="0"/>
              <a:t>HIPERvitaminose</a:t>
            </a:r>
            <a:r>
              <a:rPr lang="pt-BR" dirty="0" smtClean="0"/>
              <a:t> A em crianças, pode levar ao aumento da pressão </a:t>
            </a:r>
            <a:r>
              <a:rPr lang="pt-BR" dirty="0" err="1" smtClean="0"/>
              <a:t>intracraneana</a:t>
            </a:r>
            <a:r>
              <a:rPr lang="pt-BR" dirty="0" smtClean="0"/>
              <a:t>, causando sérios danos a atividade cerebral.</a:t>
            </a:r>
          </a:p>
          <a:p>
            <a:r>
              <a:rPr lang="pt-BR" dirty="0" smtClean="0"/>
              <a:t>Em gestantes, pode provocar má formação no feto.</a:t>
            </a:r>
          </a:p>
          <a:p>
            <a:r>
              <a:rPr lang="pt-BR" dirty="0" smtClean="0"/>
              <a:t>Se esta vitamina for ingerida durante meses e anos em excesso pode causa secura da pele, falta de apetite, doenças ósseas, queda de cabelo.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4989766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A - Fontes:</a:t>
            </a:r>
            <a:endParaRPr lang="pt-BR" dirty="0"/>
          </a:p>
        </p:txBody>
      </p:sp>
      <p:sp>
        <p:nvSpPr>
          <p:cNvPr id="3" name="Espaço Reservado para Conteúdo 2"/>
          <p:cNvSpPr>
            <a:spLocks noGrp="1"/>
          </p:cNvSpPr>
          <p:nvPr>
            <p:ph idx="1"/>
          </p:nvPr>
        </p:nvSpPr>
        <p:spPr/>
        <p:txBody>
          <a:bodyPr/>
          <a:lstStyle/>
          <a:p>
            <a:r>
              <a:rPr lang="pt-BR" dirty="0" smtClean="0"/>
              <a:t>Esta vitamina se encontra no leite materno, em alimentos de origem animal, carnes, peixes, lagosta, gema de ovo, todos os tipos de queijos, farinha de milho, CENOURA, ABÓBORA, espinafre, alface, chicória, PIMENTÕES, tomate, ervilha, DAMASCO, melão, couve, nabo, brócolis.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2618460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D - Conceito</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Também chamada de </a:t>
            </a:r>
            <a:r>
              <a:rPr lang="pt-BR" dirty="0" err="1" smtClean="0"/>
              <a:t>colecalciferol</a:t>
            </a:r>
            <a:r>
              <a:rPr lang="pt-BR" dirty="0" smtClean="0"/>
              <a:t>.</a:t>
            </a:r>
          </a:p>
          <a:p>
            <a:r>
              <a:rPr lang="pt-BR" dirty="0" smtClean="0"/>
              <a:t>A vitamina D, consumida por meio dos alimentos, é absorvida no intestino delgado.</a:t>
            </a:r>
          </a:p>
          <a:p>
            <a:r>
              <a:rPr lang="pt-BR" dirty="0" smtClean="0"/>
              <a:t>Fora da alimentação esta vitamina é sintetizada pela pele, pelos raios ultravioletas que transformam em </a:t>
            </a:r>
            <a:r>
              <a:rPr lang="pt-BR" dirty="0" err="1" smtClean="0"/>
              <a:t>pró-vitamina</a:t>
            </a:r>
            <a:r>
              <a:rPr lang="pt-BR" dirty="0" smtClean="0"/>
              <a:t> ou vitamina D. A </a:t>
            </a:r>
            <a:r>
              <a:rPr lang="pt-BR" dirty="0" err="1" smtClean="0"/>
              <a:t>pró-vitamina</a:t>
            </a:r>
            <a:r>
              <a:rPr lang="pt-BR" dirty="0" smtClean="0"/>
              <a:t> é uma substância que existe nos alimentos e que o organismo transforma em vitamina ativa, geralmente só pela alimentação e pela exposição ao sol.</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6063427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D - Funções</a:t>
            </a:r>
            <a:endParaRPr lang="pt-BR" dirty="0"/>
          </a:p>
        </p:txBody>
      </p:sp>
      <p:sp>
        <p:nvSpPr>
          <p:cNvPr id="3" name="Espaço Reservado para Conteúdo 2"/>
          <p:cNvSpPr>
            <a:spLocks noGrp="1"/>
          </p:cNvSpPr>
          <p:nvPr>
            <p:ph idx="1"/>
          </p:nvPr>
        </p:nvSpPr>
        <p:spPr/>
        <p:txBody>
          <a:bodyPr>
            <a:normAutofit fontScale="92500" lnSpcReduction="10000"/>
          </a:bodyPr>
          <a:lstStyle/>
          <a:p>
            <a:r>
              <a:rPr lang="pt-BR" dirty="0" smtClean="0"/>
              <a:t>Sua função fisiológica consiste em regular o metabolismo do cálcio e do fósforo.</a:t>
            </a:r>
          </a:p>
          <a:p>
            <a:r>
              <a:rPr lang="pt-BR" dirty="0" smtClean="0"/>
              <a:t>É essencial na fixação de magnésio.</a:t>
            </a:r>
          </a:p>
          <a:p>
            <a:r>
              <a:rPr lang="pt-BR" dirty="0" smtClean="0"/>
              <a:t>Função importantíssima para prevenir a osteoporose, é necessária para transportar cálcio dos intestinos para as células do organismo, inibe o crescimento de células leucêmicas e células de câncer de mama e de cólon, além de melanoma e linfoma, e o crescimento de grande importância.</a:t>
            </a:r>
          </a:p>
          <a:p>
            <a:endParaRPr lang="pt-BR" dirty="0" smtClean="0"/>
          </a:p>
          <a:p>
            <a:pPr marL="82296" indent="0">
              <a:buNone/>
            </a:pP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7483580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pt-BR" dirty="0" smtClean="0"/>
              <a:t>Vitamina D – Carência:</a:t>
            </a:r>
            <a:br>
              <a:rPr lang="pt-BR" dirty="0" smtClean="0"/>
            </a:br>
            <a:endParaRPr lang="pt-BR" dirty="0"/>
          </a:p>
        </p:txBody>
      </p:sp>
      <p:sp>
        <p:nvSpPr>
          <p:cNvPr id="3" name="Espaço Reservado para Conteúdo 2"/>
          <p:cNvSpPr>
            <a:spLocks noGrp="1"/>
          </p:cNvSpPr>
          <p:nvPr>
            <p:ph idx="1"/>
          </p:nvPr>
        </p:nvSpPr>
        <p:spPr/>
        <p:txBody>
          <a:bodyPr>
            <a:normAutofit lnSpcReduction="10000"/>
          </a:bodyPr>
          <a:lstStyle/>
          <a:p>
            <a:r>
              <a:rPr lang="pt-BR" dirty="0" smtClean="0"/>
              <a:t>Comprometimento do equilíbrio na absorção, do cálcio pelo intestino, nos processos de formação do tecido ósseo.</a:t>
            </a:r>
          </a:p>
          <a:p>
            <a:r>
              <a:rPr lang="pt-BR" dirty="0" smtClean="0"/>
              <a:t>Alteração do metabolismo dos sais minerais, podendo provocar raquitismo em crianças, atraso no crescimento e empobrecimento dos minerais nos ossos já calcificados.</a:t>
            </a:r>
          </a:p>
          <a:p>
            <a:r>
              <a:rPr lang="pt-BR" dirty="0" smtClean="0"/>
              <a:t>Nos adultos provoca osteolamácia por calcificação intensa</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2101124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0"/>
            <a:ext cx="5423058" cy="3212976"/>
          </a:xfr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4" y="3212976"/>
            <a:ext cx="5697066" cy="3481540"/>
          </a:xfrm>
          <a:prstGeom prst="rect">
            <a:avLst/>
          </a:prstGeom>
        </p:spPr>
      </p:pic>
    </p:spTree>
    <p:extLst>
      <p:ext uri="{BB962C8B-B14F-4D97-AF65-F5344CB8AC3E}">
        <p14:creationId xmlns:p14="http://schemas.microsoft.com/office/powerpoint/2010/main" val="197227465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D - Carência</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As cartilagens das costas tornam-se espessas, o tórax é deformado e podem também afetar os dentes.</a:t>
            </a:r>
          </a:p>
          <a:p>
            <a:r>
              <a:rPr lang="pt-BR" dirty="0" smtClean="0"/>
              <a:t>Em crianças de até 6 meses de idade, pode provocar convulsões e contração muscular devido à baixa taxa de cálcio no sangue.</a:t>
            </a:r>
          </a:p>
          <a:p>
            <a:r>
              <a:rPr lang="pt-BR" dirty="0" smtClean="0"/>
              <a:t>No caso de </a:t>
            </a:r>
            <a:r>
              <a:rPr lang="pt-BR" dirty="0" err="1" smtClean="0"/>
              <a:t>osteomalácia</a:t>
            </a:r>
            <a:r>
              <a:rPr lang="pt-BR" dirty="0" smtClean="0"/>
              <a:t>, os sintomas são dores ósseas com maior incidência na coluna, pode aumentar o risco de fraturas.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55537231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smtClean="0"/>
              <a:t>Ex</a:t>
            </a:r>
            <a:r>
              <a:rPr lang="pt-BR" dirty="0" smtClean="0"/>
              <a:t>: Raquitismo e </a:t>
            </a:r>
            <a:r>
              <a:rPr lang="pt-BR" dirty="0" err="1" smtClean="0"/>
              <a:t>Osteomalácia</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51920" y="3907689"/>
            <a:ext cx="5138051" cy="2913861"/>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3608" y="1124744"/>
            <a:ext cx="3672408" cy="2754306"/>
          </a:xfrm>
          <a:prstGeom prst="rect">
            <a:avLst/>
          </a:prstGeom>
        </p:spPr>
      </p:pic>
    </p:spTree>
    <p:extLst>
      <p:ext uri="{BB962C8B-B14F-4D97-AF65-F5344CB8AC3E}">
        <p14:creationId xmlns:p14="http://schemas.microsoft.com/office/powerpoint/2010/main" val="341703568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D - Excesso</a:t>
            </a:r>
            <a:endParaRPr lang="pt-BR" dirty="0"/>
          </a:p>
        </p:txBody>
      </p:sp>
      <p:sp>
        <p:nvSpPr>
          <p:cNvPr id="3" name="Espaço Reservado para Conteúdo 2"/>
          <p:cNvSpPr>
            <a:spLocks noGrp="1"/>
          </p:cNvSpPr>
          <p:nvPr>
            <p:ph idx="1"/>
          </p:nvPr>
        </p:nvSpPr>
        <p:spPr/>
        <p:txBody>
          <a:bodyPr/>
          <a:lstStyle/>
          <a:p>
            <a:r>
              <a:rPr lang="pt-BR" dirty="0" smtClean="0"/>
              <a:t>Altas doses podem ocasionar </a:t>
            </a:r>
            <a:r>
              <a:rPr lang="pt-BR" dirty="0" err="1" smtClean="0"/>
              <a:t>hipercalcemia</a:t>
            </a:r>
            <a:r>
              <a:rPr lang="pt-BR" dirty="0" smtClean="0"/>
              <a:t> e calcificação de outros tecidos. Os sintomas da </a:t>
            </a:r>
            <a:r>
              <a:rPr lang="pt-BR" dirty="0" err="1" smtClean="0"/>
              <a:t>hipercalcemia</a:t>
            </a:r>
            <a:r>
              <a:rPr lang="pt-BR" dirty="0" smtClean="0"/>
              <a:t> incluem anorexia, náuseas, vômitos, constipação intestinal severa e cansaço fácil. </a:t>
            </a:r>
          </a:p>
          <a:p>
            <a:r>
              <a:rPr lang="pt-BR" dirty="0" smtClean="0"/>
              <a:t>Casos mais graves podem provocar convulsão, hipertensão, insuficiência renal e coma.</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5937417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D - Fontes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
        <p:nvSpPr>
          <p:cNvPr id="6" name="Espaço Reservado para Conteúdo 5"/>
          <p:cNvSpPr>
            <a:spLocks noGrp="1"/>
          </p:cNvSpPr>
          <p:nvPr>
            <p:ph idx="1"/>
          </p:nvPr>
        </p:nvSpPr>
        <p:spPr/>
        <p:txBody>
          <a:bodyPr/>
          <a:lstStyle/>
          <a:p>
            <a:r>
              <a:rPr lang="pt-BR" dirty="0" smtClean="0"/>
              <a:t>Peixes, salmão, atum, sardinha, óleo de fígado de peixe, fígado de gado e de galinha, gema de ovo, gordura do leite, nata, iogurte de leite integral, manteiga, queijos, todos os derivados do leite, margarina, semente de girassol, germe de trigo, exposição ao sol.</a:t>
            </a:r>
            <a:endParaRPr lang="pt-BR" dirty="0"/>
          </a:p>
        </p:txBody>
      </p:sp>
    </p:spTree>
    <p:extLst>
      <p:ext uri="{BB962C8B-B14F-4D97-AF65-F5344CB8AC3E}">
        <p14:creationId xmlns:p14="http://schemas.microsoft.com/office/powerpoint/2010/main" val="25789899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E - Conceito</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Também chamado de alfa tocoferol, ou só tocoferol.</a:t>
            </a:r>
          </a:p>
          <a:p>
            <a:r>
              <a:rPr lang="pt-BR" dirty="0" smtClean="0"/>
              <a:t>Em sua forma natural é um óleo viscoso e amarelo.</a:t>
            </a:r>
          </a:p>
          <a:p>
            <a:r>
              <a:rPr lang="pt-BR" dirty="0" smtClean="0"/>
              <a:t>Presente naturalmente em óleos e gorduras.</a:t>
            </a:r>
          </a:p>
          <a:p>
            <a:r>
              <a:rPr lang="pt-BR" dirty="0" smtClean="0"/>
              <a:t>Auxilia as células cerebrais a obter oxigênio necessário, auxilia na digestão de gorduras, alivia </a:t>
            </a:r>
            <a:r>
              <a:rPr lang="pt-BR" dirty="0" err="1" smtClean="0"/>
              <a:t>cãimbras</a:t>
            </a:r>
            <a:r>
              <a:rPr lang="pt-BR" dirty="0" smtClean="0"/>
              <a:t> e distensão muscular, contribui para o bom estado dos tecidos.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92256099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E - Conceito</a:t>
            </a:r>
            <a:endParaRPr lang="pt-BR" dirty="0"/>
          </a:p>
        </p:txBody>
      </p:sp>
      <p:sp>
        <p:nvSpPr>
          <p:cNvPr id="3" name="Espaço Reservado para Conteúdo 2"/>
          <p:cNvSpPr>
            <a:spLocks noGrp="1"/>
          </p:cNvSpPr>
          <p:nvPr>
            <p:ph idx="1"/>
          </p:nvPr>
        </p:nvSpPr>
        <p:spPr/>
        <p:txBody>
          <a:bodyPr/>
          <a:lstStyle/>
          <a:p>
            <a:r>
              <a:rPr lang="pt-BR" dirty="0" smtClean="0"/>
              <a:t>Acelera a cura de lesões na pele, é ANTIOXIDANTE que protege a membrana da ação de “estresse” dos radicais livres e protege as vitaminas C e B da oxidação (degradação).</a:t>
            </a:r>
          </a:p>
          <a:p>
            <a:r>
              <a:rPr lang="pt-BR" dirty="0" smtClean="0"/>
              <a:t>Antipoluente para os pulmões.</a:t>
            </a:r>
          </a:p>
          <a:p>
            <a:r>
              <a:rPr lang="pt-BR" dirty="0" smtClean="0"/>
              <a:t>Toda vitamina que não for absorvida será eliminada pelas fezes.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24165677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E - Funções</a:t>
            </a:r>
            <a:endParaRPr lang="pt-BR" dirty="0"/>
          </a:p>
        </p:txBody>
      </p:sp>
      <p:sp>
        <p:nvSpPr>
          <p:cNvPr id="3" name="Espaço Reservado para Conteúdo 2"/>
          <p:cNvSpPr>
            <a:spLocks noGrp="1"/>
          </p:cNvSpPr>
          <p:nvPr>
            <p:ph idx="1"/>
          </p:nvPr>
        </p:nvSpPr>
        <p:spPr/>
        <p:txBody>
          <a:bodyPr/>
          <a:lstStyle/>
          <a:p>
            <a:r>
              <a:rPr lang="pt-BR" dirty="0" smtClean="0"/>
              <a:t>A vitamina E é um antioxidante protetor, essencial para a elasticidades das veias, artérias, capilares, previne o acumulo de cápsulas ou fibras nas paredes das mesmas.</a:t>
            </a:r>
          </a:p>
          <a:p>
            <a:r>
              <a:rPr lang="pt-BR" dirty="0" smtClean="0"/>
              <a:t>Previne a </a:t>
            </a:r>
            <a:r>
              <a:rPr lang="pt-BR" dirty="0" err="1" smtClean="0"/>
              <a:t>arterosclerose</a:t>
            </a:r>
            <a:r>
              <a:rPr lang="pt-BR" dirty="0" smtClean="0"/>
              <a:t>, a formação de coágulos e trombos, diminui o LDL.</a:t>
            </a:r>
          </a:p>
          <a:p>
            <a:r>
              <a:rPr lang="pt-BR" dirty="0" smtClean="0"/>
              <a:t>Retarda o envelhecimento celular.</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44430206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E - Funções</a:t>
            </a:r>
            <a:endParaRPr lang="pt-BR" dirty="0"/>
          </a:p>
        </p:txBody>
      </p:sp>
      <p:sp>
        <p:nvSpPr>
          <p:cNvPr id="3" name="Espaço Reservado para Conteúdo 2"/>
          <p:cNvSpPr>
            <a:spLocks noGrp="1"/>
          </p:cNvSpPr>
          <p:nvPr>
            <p:ph idx="1"/>
          </p:nvPr>
        </p:nvSpPr>
        <p:spPr/>
        <p:txBody>
          <a:bodyPr/>
          <a:lstStyle/>
          <a:p>
            <a:r>
              <a:rPr lang="pt-BR" dirty="0" smtClean="0"/>
              <a:t>Protege os pulmões da poluição atmosférica, associada a vitamina A.</a:t>
            </a:r>
          </a:p>
          <a:p>
            <a:r>
              <a:rPr lang="pt-BR" dirty="0" smtClean="0"/>
              <a:t>Alivia a fadiga.</a:t>
            </a:r>
          </a:p>
          <a:p>
            <a:r>
              <a:rPr lang="pt-BR" u="sng" dirty="0" smtClean="0"/>
              <a:t>IMPORTANTE: o ferro destrói a vitamina E, Por este motivo não devem ser ingeridos juntos!!!!!!!!!</a:t>
            </a:r>
            <a:endParaRPr lang="pt-BR" u="sng"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76558330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E - Carência</a:t>
            </a:r>
            <a:endParaRPr lang="pt-BR" dirty="0"/>
          </a:p>
        </p:txBody>
      </p:sp>
      <p:sp>
        <p:nvSpPr>
          <p:cNvPr id="3" name="Espaço Reservado para Conteúdo 2"/>
          <p:cNvSpPr>
            <a:spLocks noGrp="1"/>
          </p:cNvSpPr>
          <p:nvPr>
            <p:ph idx="1"/>
          </p:nvPr>
        </p:nvSpPr>
        <p:spPr/>
        <p:txBody>
          <a:bodyPr/>
          <a:lstStyle/>
          <a:p>
            <a:r>
              <a:rPr lang="pt-BR" dirty="0" smtClean="0"/>
              <a:t>Pode haver anemias, distrofia muscular progressiva, degeneração muscular e formação de coágulos sanguíneos, que fazem com que haja a diminuição da circulação </a:t>
            </a:r>
            <a:r>
              <a:rPr lang="pt-BR" dirty="0" err="1" smtClean="0"/>
              <a:t>sanguinea</a:t>
            </a:r>
            <a:r>
              <a:rPr lang="pt-BR" dirty="0" smtClean="0"/>
              <a:t> provocando doenças cardiovasculares.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85656810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dirty="0" err="1" smtClean="0"/>
              <a:t>Ex</a:t>
            </a:r>
            <a:r>
              <a:rPr lang="pt-BR" dirty="0" smtClean="0"/>
              <a:t>: Trombose</a:t>
            </a:r>
            <a:endParaRPr lang="pt-BR" dirty="0"/>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3728" y="1916832"/>
            <a:ext cx="4852542" cy="3583904"/>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879356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pPr algn="just"/>
            <a:r>
              <a:rPr lang="pt-BR" b="1" dirty="0"/>
              <a:t>Ferro: </a:t>
            </a:r>
            <a:r>
              <a:rPr lang="pt-BR" dirty="0"/>
              <a:t>o ferro é importante para o organismo porque é um dos componentes da hemoglobina, mioglobina e enzimas respiratórias, sendo de fundamental importância para a respiração celular. Pode ser encontrado no fígado, carnes, gema de ovo, legumes e vegetais verdes.</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spTree>
    <p:extLst>
      <p:ext uri="{BB962C8B-B14F-4D97-AF65-F5344CB8AC3E}">
        <p14:creationId xmlns:p14="http://schemas.microsoft.com/office/powerpoint/2010/main" val="3248924748"/>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K - Conceito</a:t>
            </a:r>
            <a:endParaRPr lang="pt-BR" dirty="0"/>
          </a:p>
        </p:txBody>
      </p:sp>
      <p:sp>
        <p:nvSpPr>
          <p:cNvPr id="3" name="Espaço Reservado para Conteúdo 2"/>
          <p:cNvSpPr>
            <a:spLocks noGrp="1"/>
          </p:cNvSpPr>
          <p:nvPr>
            <p:ph idx="1"/>
          </p:nvPr>
        </p:nvSpPr>
        <p:spPr/>
        <p:txBody>
          <a:bodyPr/>
          <a:lstStyle/>
          <a:p>
            <a:r>
              <a:rPr lang="pt-BR" dirty="0" smtClean="0"/>
              <a:t>Também chamada de </a:t>
            </a:r>
            <a:r>
              <a:rPr lang="pt-BR" dirty="0" err="1" smtClean="0"/>
              <a:t>menadiona</a:t>
            </a:r>
            <a:r>
              <a:rPr lang="pt-BR" dirty="0" smtClean="0"/>
              <a:t> ou </a:t>
            </a:r>
            <a:r>
              <a:rPr lang="pt-BR" dirty="0" err="1" smtClean="0"/>
              <a:t>filoquinona</a:t>
            </a:r>
            <a:r>
              <a:rPr lang="pt-BR" dirty="0" smtClean="0"/>
              <a:t>.</a:t>
            </a:r>
          </a:p>
          <a:p>
            <a:r>
              <a:rPr lang="pt-BR" dirty="0" err="1" smtClean="0"/>
              <a:t>E´uma</a:t>
            </a:r>
            <a:r>
              <a:rPr lang="pt-BR" dirty="0" smtClean="0"/>
              <a:t> vitamina anti-hemorrágica, é a vitamina da coagulação.</a:t>
            </a:r>
          </a:p>
          <a:p>
            <a:r>
              <a:rPr lang="pt-BR" dirty="0" smtClean="0"/>
              <a:t>Quando há hemorragia tanto interna quanto externa, as enzimas transformam no fígado um fator chamado trombina e </a:t>
            </a:r>
            <a:r>
              <a:rPr lang="pt-BR" dirty="0" err="1" smtClean="0"/>
              <a:t>protombina</a:t>
            </a:r>
            <a:r>
              <a:rPr lang="pt-BR" dirty="0" smtClean="0"/>
              <a:t>, para que haja coagulação regular.</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2602362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K - Funções</a:t>
            </a:r>
            <a:endParaRPr lang="pt-BR" dirty="0"/>
          </a:p>
        </p:txBody>
      </p:sp>
      <p:sp>
        <p:nvSpPr>
          <p:cNvPr id="3" name="Espaço Reservado para Conteúdo 2"/>
          <p:cNvSpPr>
            <a:spLocks noGrp="1"/>
          </p:cNvSpPr>
          <p:nvPr>
            <p:ph idx="1"/>
          </p:nvPr>
        </p:nvSpPr>
        <p:spPr/>
        <p:txBody>
          <a:bodyPr/>
          <a:lstStyle/>
          <a:p>
            <a:r>
              <a:rPr lang="pt-BR" dirty="0" smtClean="0"/>
              <a:t>Sua principal função desenvolve-se no fígado, sendo indispensável a síntese de alguns fatores que agem sobre a circulação do sangue, auxilia na cura de contusões e distúrbios menstruais, é preparativo para o parto, ou para qualquer tipo de hemorragia, prevenindo hemorragia.</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68776980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K - Funções</a:t>
            </a:r>
            <a:endParaRPr lang="pt-BR" dirty="0"/>
          </a:p>
        </p:txBody>
      </p:sp>
      <p:sp>
        <p:nvSpPr>
          <p:cNvPr id="3" name="Espaço Reservado para Conteúdo 2"/>
          <p:cNvSpPr>
            <a:spLocks noGrp="1"/>
          </p:cNvSpPr>
          <p:nvPr>
            <p:ph idx="1"/>
          </p:nvPr>
        </p:nvSpPr>
        <p:spPr/>
        <p:txBody>
          <a:bodyPr/>
          <a:lstStyle/>
          <a:p>
            <a:r>
              <a:rPr lang="pt-BR" dirty="0" smtClean="0"/>
              <a:t>Previne hemorragia ocular e cálculos na bexiga, ajuda na formação óssea e previne a osteoporose pós menopausa.</a:t>
            </a:r>
          </a:p>
          <a:p>
            <a:r>
              <a:rPr lang="pt-BR" dirty="0" smtClean="0"/>
              <a:t>Previne o câncer, inibe tumores como os de mama, ovários, cólon, estômago, pulmões e rins.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89313819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K – Carência:</a:t>
            </a:r>
            <a:endParaRPr lang="pt-BR" dirty="0"/>
          </a:p>
        </p:txBody>
      </p:sp>
      <p:sp>
        <p:nvSpPr>
          <p:cNvPr id="3" name="Espaço Reservado para Conteúdo 2"/>
          <p:cNvSpPr>
            <a:spLocks noGrp="1"/>
          </p:cNvSpPr>
          <p:nvPr>
            <p:ph idx="1"/>
          </p:nvPr>
        </p:nvSpPr>
        <p:spPr/>
        <p:txBody>
          <a:bodyPr/>
          <a:lstStyle/>
          <a:p>
            <a:r>
              <a:rPr lang="pt-BR" dirty="0" smtClean="0"/>
              <a:t>Pode vir a causar aborto, hemorragia nasal, coagulação lenta do sangue.</a:t>
            </a:r>
          </a:p>
          <a:p>
            <a:r>
              <a:rPr lang="pt-BR" dirty="0" err="1" smtClean="0"/>
              <a:t>Disturbios</a:t>
            </a:r>
            <a:r>
              <a:rPr lang="pt-BR" dirty="0" smtClean="0"/>
              <a:t> hemorrágicos.</a:t>
            </a:r>
          </a:p>
          <a:p>
            <a:r>
              <a:rPr lang="pt-BR" dirty="0" smtClean="0"/>
              <a:t>Os antibióticos, podem interromper a ação da vitamina K.</a:t>
            </a:r>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398674327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K - Fontes</a:t>
            </a:r>
            <a:endParaRPr lang="pt-BR" dirty="0"/>
          </a:p>
        </p:txBody>
      </p:sp>
      <p:sp>
        <p:nvSpPr>
          <p:cNvPr id="3" name="Espaço Reservado para Conteúdo 2"/>
          <p:cNvSpPr>
            <a:spLocks noGrp="1"/>
          </p:cNvSpPr>
          <p:nvPr>
            <p:ph idx="1"/>
          </p:nvPr>
        </p:nvSpPr>
        <p:spPr/>
        <p:txBody>
          <a:bodyPr/>
          <a:lstStyle/>
          <a:p>
            <a:r>
              <a:rPr lang="pt-BR" dirty="0" smtClean="0"/>
              <a:t>Alface, milho, óleo de soja, soja em grão, leite tipo B, melado, queijos, iogurte, vagem, espinafre, agrião, tomate, nabo, arroz integral, cereais integrais, farinha de aveia, </a:t>
            </a:r>
            <a:r>
              <a:rPr lang="pt-BR" dirty="0" err="1" smtClean="0"/>
              <a:t>centrio</a:t>
            </a:r>
            <a:r>
              <a:rPr lang="pt-BR" dirty="0" smtClean="0"/>
              <a:t>, trigo, cenoura, manga, couve-flor.</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0417667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420888"/>
            <a:ext cx="7498080" cy="1143000"/>
          </a:xfrm>
        </p:spPr>
        <p:txBody>
          <a:bodyPr/>
          <a:lstStyle/>
          <a:p>
            <a:r>
              <a:rPr lang="pt-BR" dirty="0" smtClean="0"/>
              <a:t>VITAMINAS HIDROSSOLUVEIS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03477990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Vitaminas do Complexo B:</a:t>
            </a:r>
            <a:endParaRPr lang="pt-BR" dirty="0"/>
          </a:p>
        </p:txBody>
      </p:sp>
      <p:sp>
        <p:nvSpPr>
          <p:cNvPr id="3" name="Espaço Reservado para Conteúdo 2"/>
          <p:cNvSpPr>
            <a:spLocks noGrp="1"/>
          </p:cNvSpPr>
          <p:nvPr>
            <p:ph idx="1"/>
          </p:nvPr>
        </p:nvSpPr>
        <p:spPr/>
        <p:txBody>
          <a:bodyPr>
            <a:normAutofit fontScale="92500"/>
          </a:bodyPr>
          <a:lstStyle/>
          <a:p>
            <a:r>
              <a:rPr lang="pt-BR" dirty="0" smtClean="0"/>
              <a:t>Vitamina B1 – Tiamina - </a:t>
            </a:r>
            <a:r>
              <a:rPr lang="pt-BR" dirty="0"/>
              <a:t>Contribui para o normal funcionamento do sistema nervoso e músculos</a:t>
            </a:r>
            <a:r>
              <a:rPr lang="pt-BR" dirty="0" smtClean="0"/>
              <a:t>. Fontes alimentares: cerais integrais, pescados, frutos secos, carne de porco.</a:t>
            </a:r>
          </a:p>
          <a:p>
            <a:r>
              <a:rPr lang="pt-BR" dirty="0" smtClean="0"/>
              <a:t>Vitamina B2 – Riboflavina - </a:t>
            </a:r>
            <a:r>
              <a:rPr lang="pt-BR" dirty="0"/>
              <a:t>Além de favorecer também a obtenção de energia, intervém no crescimento e desenvolvimento celular</a:t>
            </a:r>
            <a:r>
              <a:rPr lang="pt-BR" dirty="0" smtClean="0"/>
              <a:t>. Fontes alimentares: vísceras, ovos, carnes, leite, leguminosas.</a:t>
            </a:r>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6081469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Vitaminas do Complexo B:</a:t>
            </a:r>
          </a:p>
        </p:txBody>
      </p:sp>
      <p:sp>
        <p:nvSpPr>
          <p:cNvPr id="3" name="Espaço Reservado para Conteúdo 2"/>
          <p:cNvSpPr>
            <a:spLocks noGrp="1"/>
          </p:cNvSpPr>
          <p:nvPr>
            <p:ph idx="1"/>
          </p:nvPr>
        </p:nvSpPr>
        <p:spPr/>
        <p:txBody>
          <a:bodyPr>
            <a:normAutofit fontScale="92500" lnSpcReduction="10000"/>
          </a:bodyPr>
          <a:lstStyle/>
          <a:p>
            <a:r>
              <a:rPr lang="pt-BR" dirty="0" smtClean="0"/>
              <a:t>Vitamina B3 – Niacina - </a:t>
            </a:r>
            <a:r>
              <a:rPr lang="pt-BR" dirty="0"/>
              <a:t>Importante ao nível do metabolismo energético, reparação e estabilidade genética</a:t>
            </a:r>
            <a:r>
              <a:rPr lang="pt-BR" dirty="0" smtClean="0"/>
              <a:t>. Fontes alimentares: Levedura de cerveja, pescado, vísceras, carne de porco.</a:t>
            </a:r>
          </a:p>
          <a:p>
            <a:r>
              <a:rPr lang="pt-BR" dirty="0" smtClean="0"/>
              <a:t>Vitamina B5 – Ácido Pantatênico - </a:t>
            </a:r>
            <a:r>
              <a:rPr lang="pt-BR" dirty="0"/>
              <a:t>Envolvida na obtenção de energia. O seu défice é pouco comum uma vez que está amplamente distribuída em vários </a:t>
            </a:r>
            <a:r>
              <a:rPr lang="pt-BR" dirty="0" smtClean="0"/>
              <a:t>alimentos. Fontes Alimentares: Vísceras, cogumelos, levedura de cerveja, ovos, cereais integrais.</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9873789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Vitaminas do Complexo B:</a:t>
            </a:r>
          </a:p>
        </p:txBody>
      </p:sp>
      <p:sp>
        <p:nvSpPr>
          <p:cNvPr id="3" name="Espaço Reservado para Conteúdo 2"/>
          <p:cNvSpPr>
            <a:spLocks noGrp="1"/>
          </p:cNvSpPr>
          <p:nvPr>
            <p:ph idx="1"/>
          </p:nvPr>
        </p:nvSpPr>
        <p:spPr/>
        <p:txBody>
          <a:bodyPr>
            <a:normAutofit fontScale="92500" lnSpcReduction="20000"/>
          </a:bodyPr>
          <a:lstStyle/>
          <a:p>
            <a:r>
              <a:rPr lang="pt-BR" dirty="0" smtClean="0"/>
              <a:t>Vitamina B6 – Piridoxina - </a:t>
            </a:r>
            <a:r>
              <a:rPr lang="pt-BR" dirty="0"/>
              <a:t>Envolvida em diversos processos no organismo, tais como: metabolismo proteico, desenvolvimento cognitivo, sistema nervoso e produção de hemoglobina</a:t>
            </a:r>
            <a:r>
              <a:rPr lang="pt-BR" dirty="0" smtClean="0"/>
              <a:t>. Fontes alimentares: Carne, manga, banana, uva, ovos.</a:t>
            </a:r>
          </a:p>
          <a:p>
            <a:r>
              <a:rPr lang="pt-BR" dirty="0" smtClean="0"/>
              <a:t>Vitamina B8 – Biotina - </a:t>
            </a:r>
            <a:r>
              <a:rPr lang="pt-BR" dirty="0"/>
              <a:t>Importante na decomposição dos ácidos gordos e hidratos de </a:t>
            </a:r>
            <a:r>
              <a:rPr lang="pt-BR" dirty="0" smtClean="0"/>
              <a:t>carbono. Favorece </a:t>
            </a:r>
            <a:r>
              <a:rPr lang="pt-BR" dirty="0"/>
              <a:t>a eliminação dos produtos do metabolismo das </a:t>
            </a:r>
            <a:r>
              <a:rPr lang="pt-BR" dirty="0" smtClean="0"/>
              <a:t>proteínas. Fontes alimentares: gema de ovo, fígado, banana, laranja.</a:t>
            </a:r>
            <a:endParaRPr lang="pt-BR" dirty="0"/>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9225745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Vitaminas do Complexo B:</a:t>
            </a:r>
          </a:p>
        </p:txBody>
      </p:sp>
      <p:sp>
        <p:nvSpPr>
          <p:cNvPr id="3" name="Espaço Reservado para Conteúdo 2"/>
          <p:cNvSpPr>
            <a:spLocks noGrp="1"/>
          </p:cNvSpPr>
          <p:nvPr>
            <p:ph idx="1"/>
          </p:nvPr>
        </p:nvSpPr>
        <p:spPr/>
        <p:txBody>
          <a:bodyPr>
            <a:normAutofit fontScale="85000" lnSpcReduction="10000"/>
          </a:bodyPr>
          <a:lstStyle/>
          <a:p>
            <a:r>
              <a:rPr lang="pt-BR" dirty="0" smtClean="0"/>
              <a:t>Vitamina B9 – Ácido Fólico - </a:t>
            </a:r>
            <a:r>
              <a:rPr lang="pt-BR" dirty="0"/>
              <a:t>Esta vitamina é muito importante na produção de ácidos nucleicos, crescimento e reprodução. É particularmente essencial na </a:t>
            </a:r>
            <a:r>
              <a:rPr lang="pt-BR" dirty="0" smtClean="0"/>
              <a:t>gravidez</a:t>
            </a:r>
            <a:r>
              <a:rPr lang="pt-BR" dirty="0"/>
              <a:t>,</a:t>
            </a:r>
            <a:r>
              <a:rPr lang="pt-BR" dirty="0" smtClean="0"/>
              <a:t> </a:t>
            </a:r>
            <a:r>
              <a:rPr lang="pt-BR" dirty="0"/>
              <a:t>pelo que é necessária </a:t>
            </a:r>
            <a:r>
              <a:rPr lang="pt-BR" dirty="0" smtClean="0"/>
              <a:t>suplementação. Fontes alimentares: vegetais verdes, ovos, frutos secos.</a:t>
            </a:r>
          </a:p>
          <a:p>
            <a:r>
              <a:rPr lang="pt-BR" dirty="0" smtClean="0"/>
              <a:t>Vitamina B12 – Cobalamina - </a:t>
            </a:r>
            <a:r>
              <a:rPr lang="pt-BR" dirty="0"/>
              <a:t>Tem um papel essencial na formação de células sanguíneas e material </a:t>
            </a:r>
            <a:r>
              <a:rPr lang="pt-BR" dirty="0" smtClean="0"/>
              <a:t>genético. Contribui </a:t>
            </a:r>
            <a:r>
              <a:rPr lang="pt-BR" dirty="0"/>
              <a:t>ainda para o metabolismo do ácido </a:t>
            </a:r>
            <a:r>
              <a:rPr lang="pt-BR" dirty="0" smtClean="0"/>
              <a:t>fólico</a:t>
            </a:r>
            <a:r>
              <a:rPr lang="pt-BR" dirty="0"/>
              <a:t> </a:t>
            </a:r>
            <a:r>
              <a:rPr lang="pt-BR" dirty="0" smtClean="0"/>
              <a:t>e </a:t>
            </a:r>
            <a:r>
              <a:rPr lang="pt-BR" dirty="0"/>
              <a:t>para a integridade das células </a:t>
            </a:r>
            <a:r>
              <a:rPr lang="pt-BR" dirty="0" smtClean="0"/>
              <a:t>nervosas. Fontes Alimentares: Carnes, mariscos, ovos, leite e derivados.</a:t>
            </a:r>
          </a:p>
          <a:p>
            <a:endParaRPr lang="pt-BR" dirty="0"/>
          </a:p>
          <a:p>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61020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5" name="Espaço Reservado para Conteúdo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0"/>
            <a:ext cx="4896544" cy="3692841"/>
          </a:xfrm>
        </p:spPr>
      </p:pic>
      <p:pic>
        <p:nvPicPr>
          <p:cNvPr id="4" name="Image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1" y="5518689"/>
            <a:ext cx="1374433" cy="1339311"/>
          </a:xfrm>
          <a:prstGeom prst="rect">
            <a:avLst/>
          </a:prstGeom>
        </p:spPr>
      </p:pic>
      <p:pic>
        <p:nvPicPr>
          <p:cNvPr id="6" name="Imagem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88024" y="3346253"/>
            <a:ext cx="4355976" cy="3484781"/>
          </a:xfrm>
          <a:prstGeom prst="rect">
            <a:avLst/>
          </a:prstGeom>
        </p:spPr>
      </p:pic>
    </p:spTree>
    <p:extLst>
      <p:ext uri="{BB962C8B-B14F-4D97-AF65-F5344CB8AC3E}">
        <p14:creationId xmlns:p14="http://schemas.microsoft.com/office/powerpoint/2010/main" val="747187460"/>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smtClean="0"/>
              <a:t>Vitamina C:</a:t>
            </a:r>
            <a:endParaRPr lang="pt-BR" dirty="0"/>
          </a:p>
        </p:txBody>
      </p:sp>
      <p:sp>
        <p:nvSpPr>
          <p:cNvPr id="3" name="Espaço Reservado para Conteúdo 2"/>
          <p:cNvSpPr>
            <a:spLocks noGrp="1"/>
          </p:cNvSpPr>
          <p:nvPr>
            <p:ph idx="1"/>
          </p:nvPr>
        </p:nvSpPr>
        <p:spPr/>
        <p:txBody>
          <a:bodyPr>
            <a:normAutofit/>
          </a:bodyPr>
          <a:lstStyle/>
          <a:p>
            <a:r>
              <a:rPr lang="pt-BR" dirty="0"/>
              <a:t>Melhora a </a:t>
            </a:r>
            <a:r>
              <a:rPr lang="pt-BR" dirty="0" smtClean="0"/>
              <a:t>imunidade,</a:t>
            </a:r>
          </a:p>
          <a:p>
            <a:r>
              <a:rPr lang="pt-BR" dirty="0"/>
              <a:t>Evita o envelhecimento da </a:t>
            </a:r>
            <a:r>
              <a:rPr lang="pt-BR" dirty="0" smtClean="0"/>
              <a:t>pele,</a:t>
            </a:r>
          </a:p>
          <a:p>
            <a:r>
              <a:rPr lang="pt-BR" dirty="0"/>
              <a:t>Melhora a absorção de </a:t>
            </a:r>
            <a:r>
              <a:rPr lang="pt-BR" dirty="0" smtClean="0"/>
              <a:t>ferro,</a:t>
            </a:r>
          </a:p>
          <a:p>
            <a:r>
              <a:rPr lang="pt-BR" dirty="0"/>
              <a:t>Proporciona resistência aos </a:t>
            </a:r>
            <a:r>
              <a:rPr lang="pt-BR" dirty="0" smtClean="0"/>
              <a:t>ossos,</a:t>
            </a:r>
          </a:p>
          <a:p>
            <a:r>
              <a:rPr lang="pt-BR" dirty="0"/>
              <a:t>Evita problemas de </a:t>
            </a:r>
            <a:r>
              <a:rPr lang="pt-BR" dirty="0" smtClean="0"/>
              <a:t>visão,</a:t>
            </a:r>
          </a:p>
          <a:p>
            <a:r>
              <a:rPr lang="pt-BR" dirty="0"/>
              <a:t>Previne </a:t>
            </a:r>
            <a:r>
              <a:rPr lang="pt-BR" dirty="0" smtClean="0"/>
              <a:t>AVC,</a:t>
            </a:r>
          </a:p>
          <a:p>
            <a:r>
              <a:rPr lang="pt-BR" dirty="0"/>
              <a:t>Ação </a:t>
            </a:r>
            <a:r>
              <a:rPr lang="pt-BR" dirty="0" smtClean="0"/>
              <a:t>antioxidante,</a:t>
            </a:r>
          </a:p>
          <a:p>
            <a:r>
              <a:rPr lang="pt-BR" dirty="0" smtClean="0"/>
              <a:t>Diminui o estresse.</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100798475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Vitamina C:</a:t>
            </a:r>
          </a:p>
        </p:txBody>
      </p:sp>
      <p:sp>
        <p:nvSpPr>
          <p:cNvPr id="3" name="Espaço Reservado para Conteúdo 2"/>
          <p:cNvSpPr>
            <a:spLocks noGrp="1"/>
          </p:cNvSpPr>
          <p:nvPr>
            <p:ph idx="1"/>
          </p:nvPr>
        </p:nvSpPr>
        <p:spPr/>
        <p:txBody>
          <a:bodyPr>
            <a:normAutofit/>
          </a:bodyPr>
          <a:lstStyle/>
          <a:p>
            <a:r>
              <a:rPr lang="pt-BR" dirty="0" smtClean="0"/>
              <a:t>Fontes Alimentares: Laranja, Goiaba, Acerola, Pimentão vermelho, Kiwi, Brócolis cozido, Morango, Tangerina.</a:t>
            </a:r>
          </a:p>
          <a:p>
            <a:endParaRPr lang="pt-BR" dirty="0" smtClean="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pic>
        <p:nvPicPr>
          <p:cNvPr id="5" name="Image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4860" y="3430895"/>
            <a:ext cx="6019576" cy="2832742"/>
          </a:xfrm>
          <a:prstGeom prst="rect">
            <a:avLst/>
          </a:prstGeom>
        </p:spPr>
      </p:pic>
    </p:spTree>
    <p:extLst>
      <p:ext uri="{BB962C8B-B14F-4D97-AF65-F5344CB8AC3E}">
        <p14:creationId xmlns:p14="http://schemas.microsoft.com/office/powerpoint/2010/main" val="161805579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75656" y="2636912"/>
            <a:ext cx="7498080" cy="1143000"/>
          </a:xfrm>
        </p:spPr>
        <p:txBody>
          <a:bodyPr>
            <a:normAutofit fontScale="90000"/>
          </a:bodyPr>
          <a:lstStyle/>
          <a:p>
            <a:r>
              <a:rPr lang="pt-BR" dirty="0" smtClean="0"/>
              <a:t>OBRIGADA PELA PARTICIPAÇÃO!</a:t>
            </a:r>
            <a:endParaRPr lang="pt-BR" dirty="0"/>
          </a:p>
        </p:txBody>
      </p:sp>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085184"/>
            <a:ext cx="1789558" cy="1743828"/>
          </a:xfrm>
          <a:prstGeom prst="rect">
            <a:avLst/>
          </a:prstGeom>
        </p:spPr>
      </p:pic>
    </p:spTree>
    <p:extLst>
      <p:ext uri="{BB962C8B-B14F-4D97-AF65-F5344CB8AC3E}">
        <p14:creationId xmlns:p14="http://schemas.microsoft.com/office/powerpoint/2010/main" val="29296439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ício">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Solstício">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olstício">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179</TotalTime>
  <Words>2857</Words>
  <Application>Microsoft Office PowerPoint</Application>
  <PresentationFormat>Apresentação na tela (4:3)</PresentationFormat>
  <Paragraphs>256</Paragraphs>
  <Slides>92</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92</vt:i4>
      </vt:variant>
    </vt:vector>
  </HeadingPairs>
  <TitlesOfParts>
    <vt:vector size="96" baseType="lpstr">
      <vt:lpstr>Gill Sans MT</vt:lpstr>
      <vt:lpstr>Verdana</vt:lpstr>
      <vt:lpstr>Wingdings 2</vt:lpstr>
      <vt:lpstr>Solstício</vt:lpstr>
      <vt:lpstr>AULA 2 * Sais Mineiras * Fibras * Vitaminas</vt:lpstr>
      <vt:lpstr>CONCEITOS  </vt:lpstr>
      <vt:lpstr>CONCEITOS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CONCEITOS </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FUNÇÕES</vt:lpstr>
      <vt:lpstr>Apresentação do PowerPoint</vt:lpstr>
      <vt:lpstr>RESUMO DAS FONTES</vt:lpstr>
      <vt:lpstr>FIBRAS</vt:lpstr>
      <vt:lpstr>CONCEITO</vt:lpstr>
      <vt:lpstr>CONCEITO</vt:lpstr>
      <vt:lpstr>FUNÇÃO</vt:lpstr>
      <vt:lpstr>CLASSIFICAÇÃO</vt:lpstr>
      <vt:lpstr>CLASSIFICAÇÃO</vt:lpstr>
      <vt:lpstr>FONTES ALIMENTARES</vt:lpstr>
      <vt:lpstr>FONTES ALIMENTARES</vt:lpstr>
      <vt:lpstr>Resumindo: FONTES</vt:lpstr>
      <vt:lpstr>Resumo Geral:</vt:lpstr>
      <vt:lpstr>BENEFÍCIOS DAS FIBRAS</vt:lpstr>
      <vt:lpstr>BENEFÍCIOS DAS FIBRAS </vt:lpstr>
      <vt:lpstr>BENEFÍCIOS DAS FIBRAS</vt:lpstr>
      <vt:lpstr>BENEFÍCIOS DAS FIBRAS</vt:lpstr>
      <vt:lpstr>Algumas Recomendações:</vt:lpstr>
      <vt:lpstr>Algumas Recomendações:</vt:lpstr>
      <vt:lpstr>VITAMINAS</vt:lpstr>
      <vt:lpstr>O que são vitaminas?</vt:lpstr>
      <vt:lpstr>O que são vitaminas?</vt:lpstr>
      <vt:lpstr>O que são vitaminas?</vt:lpstr>
      <vt:lpstr>O que são vitaminas?</vt:lpstr>
      <vt:lpstr>Classificação das vitaminas:</vt:lpstr>
      <vt:lpstr>Classificação das vitaminas:</vt:lpstr>
      <vt:lpstr>Classificação das vitaminas:</vt:lpstr>
      <vt:lpstr>Carência de vitaminas:</vt:lpstr>
      <vt:lpstr>Excesso de vitaminas:</vt:lpstr>
      <vt:lpstr>VITAMINAS LIPOSSOLUVEIS</vt:lpstr>
      <vt:lpstr>Vitamina A - Conceito</vt:lpstr>
      <vt:lpstr>Vitamina A – Funções:</vt:lpstr>
      <vt:lpstr>Vitamina A – Funções:</vt:lpstr>
      <vt:lpstr>Vitamina A – Funções:</vt:lpstr>
      <vt:lpstr>Vitamina A – Carência/ deficiência:</vt:lpstr>
      <vt:lpstr>Exemplo: Xeroftalmia </vt:lpstr>
      <vt:lpstr>Vitamina A - Excesso</vt:lpstr>
      <vt:lpstr>Vitamina A - Excesso</vt:lpstr>
      <vt:lpstr>Vitamina A - Fontes:</vt:lpstr>
      <vt:lpstr>Vitamina D - Conceito</vt:lpstr>
      <vt:lpstr>Vitamina D - Funções</vt:lpstr>
      <vt:lpstr>Vitamina D – Carência: </vt:lpstr>
      <vt:lpstr>Vitamina D - Carência</vt:lpstr>
      <vt:lpstr>Ex: Raquitismo e Osteomalácia</vt:lpstr>
      <vt:lpstr>Vitamina D - Excesso</vt:lpstr>
      <vt:lpstr>Vitamina D - Fontes</vt:lpstr>
      <vt:lpstr>Vitamina E - Conceito</vt:lpstr>
      <vt:lpstr>Vitamina E - Conceito</vt:lpstr>
      <vt:lpstr>Vitamina E - Funções</vt:lpstr>
      <vt:lpstr>Vitamina E - Funções</vt:lpstr>
      <vt:lpstr>Vitamina E - Carência</vt:lpstr>
      <vt:lpstr>Ex: Trombose</vt:lpstr>
      <vt:lpstr>Vitamina K - Conceito</vt:lpstr>
      <vt:lpstr>Vitamina K - Funções</vt:lpstr>
      <vt:lpstr>Vitamina K - Funções</vt:lpstr>
      <vt:lpstr>Vitamina K – Carência:</vt:lpstr>
      <vt:lpstr>Vitamina K - Fontes</vt:lpstr>
      <vt:lpstr>VITAMINAS HIDROSSOLUVEIS</vt:lpstr>
      <vt:lpstr>Vitaminas do Complexo B:</vt:lpstr>
      <vt:lpstr>Vitaminas do Complexo B:</vt:lpstr>
      <vt:lpstr>Vitaminas do Complexo B:</vt:lpstr>
      <vt:lpstr>Vitaminas do Complexo B:</vt:lpstr>
      <vt:lpstr>Vitamina C:</vt:lpstr>
      <vt:lpstr>Vitamina C:</vt:lpstr>
      <vt:lpstr>OBRIGADA PELA PARTICIPAÇÃO!</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AULA 6 SAIS MIERAIS</dc:title>
  <dc:creator>Usuario</dc:creator>
  <cp:lastModifiedBy>ACER</cp:lastModifiedBy>
  <cp:revision>17</cp:revision>
  <dcterms:created xsi:type="dcterms:W3CDTF">2013-10-26T09:59:56Z</dcterms:created>
  <dcterms:modified xsi:type="dcterms:W3CDTF">2019-08-18T14:00:41Z</dcterms:modified>
</cp:coreProperties>
</file>