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2" r:id="rId5"/>
    <p:sldId id="263" r:id="rId6"/>
    <p:sldId id="271" r:id="rId7"/>
    <p:sldId id="272" r:id="rId8"/>
    <p:sldId id="265" r:id="rId9"/>
    <p:sldId id="264" r:id="rId10"/>
    <p:sldId id="267" r:id="rId11"/>
    <p:sldId id="270" r:id="rId12"/>
    <p:sldId id="269" r:id="rId13"/>
    <p:sldId id="260" r:id="rId14"/>
    <p:sldId id="268" r:id="rId15"/>
    <p:sldId id="266" r:id="rId16"/>
    <p:sldId id="273" r:id="rId17"/>
    <p:sldId id="274" r:id="rId18"/>
    <p:sldId id="280" r:id="rId19"/>
    <p:sldId id="275" r:id="rId20"/>
    <p:sldId id="276"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361E6155-019D-460C-AB86-12339D829C7A}" type="datetimeFigureOut">
              <a:rPr lang="pt-BR" smtClean="0"/>
              <a:pPr/>
              <a:t>28/08/2019</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3B3CD2A0-0EA5-4DAB-B245-954825AB4503}"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B3CD2A0-0EA5-4DAB-B245-954825AB450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B3CD2A0-0EA5-4DAB-B245-954825AB4503}"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B3CD2A0-0EA5-4DAB-B245-954825AB4503}"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B3CD2A0-0EA5-4DAB-B245-954825AB4503}"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B3CD2A0-0EA5-4DAB-B245-954825AB4503}"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3B3CD2A0-0EA5-4DAB-B245-954825AB4503}"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3B3CD2A0-0EA5-4DAB-B245-954825AB4503}"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361E6155-019D-460C-AB86-12339D829C7A}" type="datetimeFigureOut">
              <a:rPr lang="pt-BR" smtClean="0"/>
              <a:pPr/>
              <a:t>28/08/2019</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3B3CD2A0-0EA5-4DAB-B245-954825AB4503}"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361E6155-019D-460C-AB86-12339D829C7A}" type="datetimeFigureOut">
              <a:rPr lang="pt-BR" smtClean="0"/>
              <a:pPr/>
              <a:t>28/08/2019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B3CD2A0-0EA5-4DAB-B245-954825AB4503}"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361E6155-019D-460C-AB86-12339D829C7A}" type="datetimeFigureOut">
              <a:rPr lang="pt-BR" smtClean="0"/>
              <a:pPr/>
              <a:t>28/08/2019</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3B3CD2A0-0EA5-4DAB-B245-954825AB4503}"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61E6155-019D-460C-AB86-12339D829C7A}" type="datetimeFigureOut">
              <a:rPr lang="pt-BR" smtClean="0"/>
              <a:pPr/>
              <a:t>28/08/2019</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B3CD2A0-0EA5-4DAB-B245-954825AB450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a:t> Cirurgias ginecológicas</a:t>
            </a:r>
          </a:p>
        </p:txBody>
      </p:sp>
      <p:sp>
        <p:nvSpPr>
          <p:cNvPr id="5" name="Subtítulo 4"/>
          <p:cNvSpPr>
            <a:spLocks noGrp="1"/>
          </p:cNvSpPr>
          <p:nvPr>
            <p:ph type="subTitle" idx="1"/>
          </p:nvPr>
        </p:nvSpPr>
        <p:spPr/>
        <p:txBody>
          <a:bodyPr/>
          <a:lstStyle/>
          <a:p>
            <a:r>
              <a:rPr lang="pt-BR" dirty="0" smtClean="0"/>
              <a:t>Prof. Enfº. Everton J. Selenko</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buFont typeface="Wingdings" pitchFamily="2" charset="2"/>
              <a:buChar char="q"/>
            </a:pPr>
            <a:r>
              <a:rPr lang="pt-BR" dirty="0" smtClean="0"/>
              <a:t>Corte da unhas e retirada de esmaltes.</a:t>
            </a:r>
          </a:p>
          <a:p>
            <a:pPr>
              <a:buFont typeface="Wingdings" pitchFamily="2" charset="2"/>
              <a:buChar char="q"/>
            </a:pPr>
            <a:r>
              <a:rPr lang="pt-BR" dirty="0" smtClean="0"/>
              <a:t>Troca de roupas.</a:t>
            </a:r>
          </a:p>
          <a:p>
            <a:pPr>
              <a:buFont typeface="Wingdings" pitchFamily="2" charset="2"/>
              <a:buChar char="q"/>
            </a:pPr>
            <a:r>
              <a:rPr lang="pt-BR" dirty="0" smtClean="0"/>
              <a:t>Retirada de próteses dentárias e adornos.</a:t>
            </a:r>
          </a:p>
          <a:p>
            <a:pPr>
              <a:buFont typeface="Wingdings" pitchFamily="2" charset="2"/>
              <a:buChar char="q"/>
            </a:pPr>
            <a:r>
              <a:rPr lang="pt-BR" dirty="0" smtClean="0"/>
              <a:t>Prender os cabelos e colocar a touca.</a:t>
            </a:r>
          </a:p>
          <a:p>
            <a:pPr>
              <a:buFont typeface="Wingdings" pitchFamily="2" charset="2"/>
              <a:buChar char="q"/>
            </a:pPr>
            <a:r>
              <a:rPr lang="pt-BR" dirty="0" smtClean="0"/>
              <a:t>Esvaziamento vesical.</a:t>
            </a:r>
          </a:p>
          <a:p>
            <a:pPr>
              <a:buFont typeface="Wingdings" pitchFamily="2" charset="2"/>
              <a:buChar char="q"/>
            </a:pPr>
            <a:r>
              <a:rPr lang="pt-BR" dirty="0" smtClean="0"/>
              <a:t>Verificar prontuário se está completo.</a:t>
            </a:r>
          </a:p>
          <a:p>
            <a:pPr>
              <a:buFont typeface="Wingdings" pitchFamily="2" charset="2"/>
              <a:buChar char="q"/>
            </a:pPr>
            <a:r>
              <a:rPr lang="pt-BR" dirty="0" smtClean="0"/>
              <a:t>Transportar o paciente até o CC.</a:t>
            </a:r>
          </a:p>
          <a:p>
            <a:pPr>
              <a:buFont typeface="Wingdings" pitchFamily="2" charset="2"/>
              <a:buChar char="q"/>
            </a:pPr>
            <a:endParaRPr lang="pt-BR" dirty="0"/>
          </a:p>
        </p:txBody>
      </p:sp>
      <p:sp>
        <p:nvSpPr>
          <p:cNvPr id="3" name="Título 2"/>
          <p:cNvSpPr>
            <a:spLocks noGrp="1"/>
          </p:cNvSpPr>
          <p:nvPr>
            <p:ph type="title"/>
          </p:nvPr>
        </p:nvSpPr>
        <p:spPr/>
        <p:txBody>
          <a:bodyPr/>
          <a:lstStyle/>
          <a:p>
            <a:r>
              <a:rPr lang="pt-BR" dirty="0" err="1" smtClean="0"/>
              <a:t>Pré-operatório</a:t>
            </a:r>
            <a:r>
              <a:rPr lang="pt-BR" dirty="0" smtClean="0"/>
              <a:t> Imediato</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42984"/>
            <a:ext cx="8229600" cy="4864307"/>
          </a:xfrm>
        </p:spPr>
        <p:txBody>
          <a:bodyPr>
            <a:normAutofit lnSpcReduction="10000"/>
          </a:bodyPr>
          <a:lstStyle/>
          <a:p>
            <a:pPr>
              <a:buNone/>
            </a:pPr>
            <a:r>
              <a:rPr lang="pt-BR" dirty="0" smtClean="0"/>
              <a:t>Ao receber o paciente na unidade:</a:t>
            </a:r>
          </a:p>
          <a:p>
            <a:r>
              <a:rPr lang="pt-BR" dirty="0" err="1" smtClean="0"/>
              <a:t>Mntê-lo</a:t>
            </a:r>
            <a:r>
              <a:rPr lang="pt-BR" dirty="0" smtClean="0"/>
              <a:t> em DD.</a:t>
            </a:r>
          </a:p>
          <a:p>
            <a:r>
              <a:rPr lang="pt-BR" dirty="0" smtClean="0"/>
              <a:t>Ler o prontuário;</a:t>
            </a:r>
          </a:p>
          <a:p>
            <a:r>
              <a:rPr lang="pt-BR" dirty="0" smtClean="0"/>
              <a:t>Verificar os SSVV;</a:t>
            </a:r>
          </a:p>
          <a:p>
            <a:r>
              <a:rPr lang="pt-BR" dirty="0" smtClean="0"/>
              <a:t>Curativos;</a:t>
            </a:r>
          </a:p>
          <a:p>
            <a:r>
              <a:rPr lang="pt-BR" dirty="0" smtClean="0"/>
              <a:t>Drenos;</a:t>
            </a:r>
          </a:p>
          <a:p>
            <a:r>
              <a:rPr lang="pt-BR" dirty="0" smtClean="0"/>
              <a:t>Observação constante;</a:t>
            </a:r>
          </a:p>
          <a:p>
            <a:r>
              <a:rPr lang="pt-BR" dirty="0" smtClean="0"/>
              <a:t>Atenção à hemorragias;</a:t>
            </a:r>
          </a:p>
          <a:p>
            <a:r>
              <a:rPr lang="pt-BR" dirty="0" smtClean="0"/>
              <a:t>Observar nível de consciência;</a:t>
            </a:r>
          </a:p>
          <a:p>
            <a:r>
              <a:rPr lang="pt-BR" dirty="0" smtClean="0"/>
              <a:t>Aquecer o paciente de acordo com suas necessidades.</a:t>
            </a:r>
          </a:p>
          <a:p>
            <a:endParaRPr lang="pt-BR" dirty="0" smtClean="0"/>
          </a:p>
          <a:p>
            <a:endParaRPr lang="pt-BR" dirty="0" smtClean="0"/>
          </a:p>
          <a:p>
            <a:endParaRPr lang="pt-BR" dirty="0"/>
          </a:p>
        </p:txBody>
      </p:sp>
      <p:sp>
        <p:nvSpPr>
          <p:cNvPr id="3" name="Título 2"/>
          <p:cNvSpPr>
            <a:spLocks noGrp="1"/>
          </p:cNvSpPr>
          <p:nvPr>
            <p:ph type="title"/>
          </p:nvPr>
        </p:nvSpPr>
        <p:spPr/>
        <p:txBody>
          <a:bodyPr>
            <a:normAutofit fontScale="90000"/>
          </a:bodyPr>
          <a:lstStyle/>
          <a:p>
            <a:r>
              <a:rPr lang="pt-BR" dirty="0" smtClean="0"/>
              <a:t>Assistência de enf. Pós-Operatório</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Controlar e anotar parâmetros vitais.</a:t>
            </a:r>
          </a:p>
          <a:p>
            <a:r>
              <a:rPr lang="pt-BR" dirty="0" smtClean="0"/>
              <a:t>Mudança de decúbito;</a:t>
            </a:r>
          </a:p>
          <a:p>
            <a:r>
              <a:rPr lang="pt-BR" dirty="0" smtClean="0"/>
              <a:t>Realizar higiene corporal;</a:t>
            </a:r>
          </a:p>
          <a:p>
            <a:r>
              <a:rPr lang="pt-BR" dirty="0" smtClean="0"/>
              <a:t>Trocar o curativo de 12/12 h (de acordo com a necessidade);</a:t>
            </a:r>
          </a:p>
          <a:p>
            <a:r>
              <a:rPr lang="pt-BR" dirty="0" smtClean="0"/>
              <a:t>Ficar atendo para alterações como: Dor; </a:t>
            </a:r>
            <a:r>
              <a:rPr lang="pt-BR" dirty="0" err="1" smtClean="0"/>
              <a:t>Ãlterações</a:t>
            </a:r>
            <a:r>
              <a:rPr lang="pt-BR" dirty="0" smtClean="0"/>
              <a:t> da temperatura; Náuseas e vômitos; Sede; </a:t>
            </a:r>
          </a:p>
        </p:txBody>
      </p:sp>
      <p:sp>
        <p:nvSpPr>
          <p:cNvPr id="3" name="Título 2"/>
          <p:cNvSpPr>
            <a:spLocks noGrp="1"/>
          </p:cNvSpPr>
          <p:nvPr>
            <p:ph type="title"/>
          </p:nvPr>
        </p:nvSpPr>
        <p:spPr/>
        <p:txBody>
          <a:bodyPr/>
          <a:lstStyle/>
          <a:p>
            <a:r>
              <a:rPr lang="pt-BR" dirty="0" smtClean="0"/>
              <a:t>Pós-operatório tardio	</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lgn="just"/>
            <a:r>
              <a:rPr lang="pt-BR" dirty="0"/>
              <a:t>Sonda vesical: deverá ser retirada 24 à 48 horas após </a:t>
            </a:r>
            <a:r>
              <a:rPr lang="pt-BR" dirty="0" smtClean="0"/>
              <a:t>cirurgia.</a:t>
            </a:r>
          </a:p>
          <a:p>
            <a:pPr algn="just"/>
            <a:r>
              <a:rPr lang="pt-BR" dirty="0"/>
              <a:t>Monitorar e observar curativos, drenos e sangramentos </a:t>
            </a:r>
            <a:r>
              <a:rPr lang="pt-BR" dirty="0" smtClean="0"/>
              <a:t>vaginais.</a:t>
            </a:r>
          </a:p>
          <a:p>
            <a:pPr algn="just"/>
            <a:r>
              <a:rPr lang="pt-BR" dirty="0"/>
              <a:t>Alimentação progressiva iniciar 24 ou 48 horas após cirurgia (critério médico</a:t>
            </a:r>
            <a:r>
              <a:rPr lang="pt-BR" dirty="0" smtClean="0"/>
              <a:t>).</a:t>
            </a:r>
          </a:p>
          <a:p>
            <a:pPr algn="just"/>
            <a:r>
              <a:rPr lang="pt-BR" dirty="0"/>
              <a:t>Estimular deambulação precoce</a:t>
            </a:r>
            <a:r>
              <a:rPr lang="pt-BR" dirty="0" smtClean="0"/>
              <a:t>.</a:t>
            </a:r>
          </a:p>
          <a:p>
            <a:pPr algn="just"/>
            <a:r>
              <a:rPr lang="pt-BR" dirty="0" smtClean="0"/>
              <a:t>Monitorar sangramento no curativo.</a:t>
            </a:r>
          </a:p>
          <a:p>
            <a:pPr algn="just"/>
            <a:endParaRPr lang="pt-BR" dirty="0"/>
          </a:p>
        </p:txBody>
      </p:sp>
      <p:sp>
        <p:nvSpPr>
          <p:cNvPr id="2" name="Título 1"/>
          <p:cNvSpPr>
            <a:spLocks noGrp="1"/>
          </p:cNvSpPr>
          <p:nvPr>
            <p:ph type="title"/>
          </p:nvPr>
        </p:nvSpPr>
        <p:spPr/>
        <p:txBody>
          <a:bodyPr/>
          <a:lstStyle/>
          <a:p>
            <a:r>
              <a:rPr lang="pt-BR" dirty="0" smtClean="0"/>
              <a:t>Cuidados pós-operatórios</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smtClean="0"/>
              <a:t>Ligadura tubária ou Laqueadura</a:t>
            </a:r>
            <a:endParaRPr lang="pt-BR" dirty="0"/>
          </a:p>
        </p:txBody>
      </p:sp>
      <p:sp>
        <p:nvSpPr>
          <p:cNvPr id="5" name="Subtítulo 4"/>
          <p:cNvSpPr>
            <a:spLocks noGrp="1"/>
          </p:cNvSpPr>
          <p:nvPr>
            <p:ph type="subTitle" idx="1"/>
          </p:nvPr>
        </p:nvSpPr>
        <p:spPr/>
        <p:txBody>
          <a:bodyPr/>
          <a:lstStyle/>
          <a:p>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A laqueadura de trompas, também conhecida como ligadura de trompas, é um método contraceptivo permanente no qual as trompas de Falópio são cortadas através de uma cirurgia, impedindo que a mulher possa voltar a engravidar.</a:t>
            </a:r>
            <a:endParaRPr lang="pt-BR" dirty="0"/>
          </a:p>
        </p:txBody>
      </p:sp>
      <p:sp>
        <p:nvSpPr>
          <p:cNvPr id="3" name="Título 2"/>
          <p:cNvSpPr>
            <a:spLocks noGrp="1"/>
          </p:cNvSpPr>
          <p:nvPr>
            <p:ph type="title"/>
          </p:nvPr>
        </p:nvSpPr>
        <p:spPr/>
        <p:txBody>
          <a:bodyPr>
            <a:normAutofit fontScale="90000"/>
          </a:bodyPr>
          <a:lstStyle/>
          <a:p>
            <a:r>
              <a:rPr lang="pt-BR" dirty="0" smtClean="0"/>
              <a:t>Ligadura tubária ou Laqueadura</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Locais de corte para a laqueadura"/>
          <p:cNvPicPr>
            <a:picLocks noChangeAspect="1" noChangeArrowheads="1"/>
          </p:cNvPicPr>
          <p:nvPr/>
        </p:nvPicPr>
        <p:blipFill>
          <a:blip r:embed="rId2"/>
          <a:srcRect/>
          <a:stretch>
            <a:fillRect/>
          </a:stretch>
        </p:blipFill>
        <p:spPr bwMode="auto">
          <a:xfrm>
            <a:off x="0" y="0"/>
            <a:ext cx="4429156" cy="3524277"/>
          </a:xfrm>
          <a:prstGeom prst="rect">
            <a:avLst/>
          </a:prstGeom>
          <a:noFill/>
        </p:spPr>
      </p:pic>
      <p:pic>
        <p:nvPicPr>
          <p:cNvPr id="34820" name="Picture 4" descr="Como Ã© feita a laqueadura"/>
          <p:cNvPicPr>
            <a:picLocks noChangeAspect="1" noChangeArrowheads="1"/>
          </p:cNvPicPr>
          <p:nvPr/>
        </p:nvPicPr>
        <p:blipFill>
          <a:blip r:embed="rId3"/>
          <a:srcRect/>
          <a:stretch>
            <a:fillRect/>
          </a:stretch>
        </p:blipFill>
        <p:spPr bwMode="auto">
          <a:xfrm>
            <a:off x="4643427" y="3000372"/>
            <a:ext cx="4500573" cy="342902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360000" indent="0" algn="just">
              <a:spcBef>
                <a:spcPts val="0"/>
              </a:spcBef>
            </a:pPr>
            <a:r>
              <a:rPr lang="pt-BR" dirty="0" smtClean="0"/>
              <a:t>Geralmente, </a:t>
            </a:r>
            <a:r>
              <a:rPr lang="pt-BR" b="1" dirty="0" smtClean="0"/>
              <a:t>a laqueadura não é reversível</a:t>
            </a:r>
            <a:r>
              <a:rPr lang="pt-BR" dirty="0" smtClean="0"/>
              <a:t>, no entanto, dependendo do tipo de laqueadura selecionada pela mulher, pode haver uma pequena chance de poder engravidar  novamente, mesmo após a cirurgia. Assim, o tipo de laqueadura deve ser discutido com o ginecologista para encontrar a melhor solução para a mulher.</a:t>
            </a:r>
            <a:endParaRPr lang="pt-BR" dirty="0"/>
          </a:p>
        </p:txBody>
      </p:sp>
      <p:sp>
        <p:nvSpPr>
          <p:cNvPr id="3" name="Título 2"/>
          <p:cNvSpPr>
            <a:spLocks noGrp="1"/>
          </p:cNvSpPr>
          <p:nvPr>
            <p:ph type="title"/>
          </p:nvPr>
        </p:nvSpPr>
        <p:spPr/>
        <p:txBody>
          <a:bodyPr>
            <a:normAutofit fontScale="90000"/>
          </a:bodyPr>
          <a:lstStyle/>
          <a:p>
            <a:r>
              <a:rPr lang="pt-BR" dirty="0" smtClean="0"/>
              <a:t>Ligadura tubária ou Laqueadura</a:t>
            </a:r>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Resultado de imagem para ligadura tubÃ¡ria"/>
          <p:cNvPicPr>
            <a:picLocks noChangeAspect="1" noChangeArrowheads="1"/>
          </p:cNvPicPr>
          <p:nvPr/>
        </p:nvPicPr>
        <p:blipFill>
          <a:blip r:embed="rId2"/>
          <a:srcRect/>
          <a:stretch>
            <a:fillRect/>
          </a:stretch>
        </p:blipFill>
        <p:spPr bwMode="auto">
          <a:xfrm>
            <a:off x="1500166" y="285728"/>
            <a:ext cx="5881702" cy="588170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fontAlgn="t">
              <a:buNone/>
            </a:pPr>
            <a:r>
              <a:rPr lang="pt-BR" dirty="0" smtClean="0"/>
              <a:t>	Algumas vantagens da laqueadura tubária incluem:</a:t>
            </a:r>
          </a:p>
          <a:p>
            <a:pPr fontAlgn="t">
              <a:buNone/>
            </a:pPr>
            <a:endParaRPr lang="pt-BR" dirty="0" smtClean="0"/>
          </a:p>
          <a:p>
            <a:r>
              <a:rPr lang="pt-BR" dirty="0" smtClean="0"/>
              <a:t>Método contraceptivo permanente;</a:t>
            </a:r>
          </a:p>
          <a:p>
            <a:r>
              <a:rPr lang="pt-BR" dirty="0" smtClean="0"/>
              <a:t>Risco quase nulo de engravidar;</a:t>
            </a:r>
          </a:p>
          <a:p>
            <a:r>
              <a:rPr lang="pt-BR" dirty="0" smtClean="0"/>
              <a:t>Não é necessário utilizar outros método contraceptivo;</a:t>
            </a:r>
          </a:p>
          <a:p>
            <a:r>
              <a:rPr lang="pt-BR" dirty="0" smtClean="0"/>
              <a:t>Não precisa de revisão depois da cirurgia.</a:t>
            </a:r>
          </a:p>
          <a:p>
            <a:endParaRPr lang="pt-BR" dirty="0"/>
          </a:p>
        </p:txBody>
      </p:sp>
      <p:sp>
        <p:nvSpPr>
          <p:cNvPr id="3" name="Título 2"/>
          <p:cNvSpPr>
            <a:spLocks noGrp="1"/>
          </p:cNvSpPr>
          <p:nvPr>
            <p:ph type="title"/>
          </p:nvPr>
        </p:nvSpPr>
        <p:spPr/>
        <p:txBody>
          <a:bodyPr>
            <a:normAutofit fontScale="90000"/>
          </a:bodyPr>
          <a:lstStyle/>
          <a:p>
            <a:r>
              <a:rPr lang="pt-BR" b="0" dirty="0" smtClean="0"/>
              <a:t>Vantagens e desvantagens da laqueadura de trompas</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lnSpcReduction="10000"/>
          </a:bodyPr>
          <a:lstStyle/>
          <a:p>
            <a:pPr algn="just"/>
            <a:r>
              <a:rPr lang="pt-BR" dirty="0" smtClean="0"/>
              <a:t>As </a:t>
            </a:r>
            <a:r>
              <a:rPr lang="pt-BR" dirty="0"/>
              <a:t>cirurgias ginecológicas são uma gama de cirurgia relacionada ou aparelho reprodutor feminino, entre algumas delas pode-se relacionar: a histerectomia, </a:t>
            </a:r>
            <a:r>
              <a:rPr lang="pt-BR" dirty="0" err="1"/>
              <a:t>salpingectomia</a:t>
            </a:r>
            <a:r>
              <a:rPr lang="pt-BR" dirty="0"/>
              <a:t>, </a:t>
            </a:r>
            <a:r>
              <a:rPr lang="pt-BR" dirty="0" err="1"/>
              <a:t>oforectomia</a:t>
            </a:r>
            <a:r>
              <a:rPr lang="pt-BR" dirty="0"/>
              <a:t>, </a:t>
            </a:r>
            <a:r>
              <a:rPr lang="pt-BR" dirty="0" smtClean="0"/>
              <a:t>partos </a:t>
            </a:r>
            <a:r>
              <a:rPr lang="pt-BR" dirty="0"/>
              <a:t>cesarianos, </a:t>
            </a:r>
            <a:r>
              <a:rPr lang="pt-BR" dirty="0" smtClean="0"/>
              <a:t>ligadura </a:t>
            </a:r>
            <a:r>
              <a:rPr lang="pt-BR" dirty="0"/>
              <a:t>tubária entre outras, todas elas possuem cuidados em comuns estes cuidados também irá depender bastante das necessidades de cada </a:t>
            </a:r>
            <a:r>
              <a:rPr lang="pt-BR" dirty="0" smtClean="0"/>
              <a:t>paciente, </a:t>
            </a:r>
            <a:r>
              <a:rPr lang="pt-BR" dirty="0"/>
              <a:t>desta forma cabe a enfermagem diversos cuidados relacionados ao </a:t>
            </a:r>
            <a:r>
              <a:rPr lang="pt-BR" dirty="0" smtClean="0"/>
              <a:t>paciente.</a:t>
            </a:r>
            <a:endParaRPr lang="pt-BR" dirty="0"/>
          </a:p>
        </p:txBody>
      </p:sp>
      <p:sp>
        <p:nvSpPr>
          <p:cNvPr id="2" name="Título 1"/>
          <p:cNvSpPr>
            <a:spLocks noGrp="1"/>
          </p:cNvSpPr>
          <p:nvPr>
            <p:ph type="title"/>
          </p:nvPr>
        </p:nvSpPr>
        <p:spPr/>
        <p:txBody>
          <a:bodyPr/>
          <a:lstStyle/>
          <a:p>
            <a:r>
              <a:rPr lang="pt-BR" dirty="0"/>
              <a:t> Cirurgias ginecológicas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Porém, este tipo de contracepção também tem algumas desvantagens como necessitar ser feito através de cirurgia e, por isso, provocar complicações cirúrgicas como hemorragia, infecção ou lesões em outros órgãos internos, por exemplo.</a:t>
            </a:r>
            <a:endParaRPr lang="pt-BR" dirty="0"/>
          </a:p>
        </p:txBody>
      </p:sp>
      <p:sp>
        <p:nvSpPr>
          <p:cNvPr id="3" name="Título 2"/>
          <p:cNvSpPr>
            <a:spLocks noGrp="1"/>
          </p:cNvSpPr>
          <p:nvPr>
            <p:ph type="title"/>
          </p:nvPr>
        </p:nvSpPr>
        <p:spPr/>
        <p:txBody>
          <a:bodyPr>
            <a:normAutofit fontScale="90000"/>
          </a:bodyPr>
          <a:lstStyle/>
          <a:p>
            <a:r>
              <a:rPr lang="pt-BR" b="0" dirty="0" smtClean="0"/>
              <a:t>Vantagens e desvantagens da laqueadura de trompas</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smtClean="0"/>
              <a:t>A histerectomia consiste na retirada cirúrgica do útero, podendo ser realizada em nível vaginal ou abdominal. </a:t>
            </a:r>
          </a:p>
          <a:p>
            <a:endParaRPr lang="pt-BR" dirty="0"/>
          </a:p>
        </p:txBody>
      </p:sp>
      <p:sp>
        <p:nvSpPr>
          <p:cNvPr id="2" name="Título 1"/>
          <p:cNvSpPr>
            <a:spLocks noGrp="1"/>
          </p:cNvSpPr>
          <p:nvPr>
            <p:ph type="title"/>
          </p:nvPr>
        </p:nvSpPr>
        <p:spPr/>
        <p:txBody>
          <a:bodyPr/>
          <a:lstStyle/>
          <a:p>
            <a:r>
              <a:rPr lang="pt-BR" dirty="0" smtClean="0"/>
              <a:t>HISTERECTOMIA 	</a:t>
            </a:r>
            <a:endParaRPr lang="pt-BR" dirty="0"/>
          </a:p>
        </p:txBody>
      </p:sp>
      <p:pic>
        <p:nvPicPr>
          <p:cNvPr id="11266" name="Picture 2" descr="Resultado de imagem para histerectomia"/>
          <p:cNvPicPr>
            <a:picLocks noChangeAspect="1" noChangeArrowheads="1"/>
          </p:cNvPicPr>
          <p:nvPr/>
        </p:nvPicPr>
        <p:blipFill>
          <a:blip r:embed="rId2"/>
          <a:srcRect/>
          <a:stretch>
            <a:fillRect/>
          </a:stretch>
        </p:blipFill>
        <p:spPr bwMode="auto">
          <a:xfrm>
            <a:off x="1928794" y="2786058"/>
            <a:ext cx="5905500" cy="33242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Quando se trata de uma histerectomia subtotal o corpo do útero é removido, porém o coto cervical permanece . Este procedimento é indicado em vários casos de patologias uterinas, dentre delas os miomas do útero, ou seja tumores comuns,  benignos (não cancerígenos) que crescem no músculo do mesmo.</a:t>
            </a:r>
            <a:endParaRPr lang="pt-BR" dirty="0"/>
          </a:p>
        </p:txBody>
      </p:sp>
      <p:sp>
        <p:nvSpPr>
          <p:cNvPr id="3" name="Título 2"/>
          <p:cNvSpPr>
            <a:spLocks noGrp="1"/>
          </p:cNvSpPr>
          <p:nvPr>
            <p:ph type="title"/>
          </p:nvPr>
        </p:nvSpPr>
        <p:spPr/>
        <p:txBody>
          <a:bodyPr/>
          <a:lstStyle/>
          <a:p>
            <a:r>
              <a:rPr lang="pt-BR" dirty="0" smtClean="0"/>
              <a:t>HISTERECTOMIA 	</a:t>
            </a:r>
            <a:endParaRPr lang="pt-BR" dirty="0"/>
          </a:p>
        </p:txBody>
      </p:sp>
      <p:pic>
        <p:nvPicPr>
          <p:cNvPr id="10242" name="Picture 2" descr="Imagem relacionada"/>
          <p:cNvPicPr>
            <a:picLocks noChangeAspect="1" noChangeArrowheads="1"/>
          </p:cNvPicPr>
          <p:nvPr/>
        </p:nvPicPr>
        <p:blipFill>
          <a:blip r:embed="rId2"/>
          <a:srcRect/>
          <a:stretch>
            <a:fillRect/>
          </a:stretch>
        </p:blipFill>
        <p:spPr bwMode="auto">
          <a:xfrm>
            <a:off x="3357554" y="4357694"/>
            <a:ext cx="3810000" cy="23050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A maioria dos miomas não cria problemas, que diminuem de tamanho depois da menopausa.  Porém outros podem levar a grandes perdas de sangue e dor. </a:t>
            </a:r>
          </a:p>
          <a:p>
            <a:pPr algn="just"/>
            <a:r>
              <a:rPr lang="pt-BR" dirty="0" smtClean="0"/>
              <a:t>Tal tumor desenvolve-se em mulheres na faixa etária dos 25 á 50 anos de idade, tendo como método principal de detecção a </a:t>
            </a:r>
            <a:r>
              <a:rPr lang="pt-BR" dirty="0" err="1" smtClean="0"/>
              <a:t>ultrasonografia</a:t>
            </a:r>
            <a:r>
              <a:rPr lang="pt-BR" dirty="0" smtClean="0"/>
              <a:t> dentre outros exames </a:t>
            </a:r>
            <a:endParaRPr lang="pt-BR" dirty="0"/>
          </a:p>
        </p:txBody>
      </p:sp>
      <p:sp>
        <p:nvSpPr>
          <p:cNvPr id="3" name="Título 2"/>
          <p:cNvSpPr>
            <a:spLocks noGrp="1"/>
          </p:cNvSpPr>
          <p:nvPr>
            <p:ph type="title"/>
          </p:nvPr>
        </p:nvSpPr>
        <p:spPr/>
        <p:txBody>
          <a:bodyPr/>
          <a:lstStyle/>
          <a:p>
            <a:pPr algn="just"/>
            <a:r>
              <a:rPr lang="pt-BR" dirty="0" smtClean="0"/>
              <a:t>HISTERECTOMIA 	</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dirty="0"/>
          </a:p>
        </p:txBody>
      </p:sp>
      <p:sp>
        <p:nvSpPr>
          <p:cNvPr id="3" name="Título 2"/>
          <p:cNvSpPr>
            <a:spLocks noGrp="1"/>
          </p:cNvSpPr>
          <p:nvPr>
            <p:ph type="title"/>
          </p:nvPr>
        </p:nvSpPr>
        <p:spPr/>
        <p:txBody>
          <a:bodyPr/>
          <a:lstStyle/>
          <a:p>
            <a:endParaRPr lang="pt-BR"/>
          </a:p>
        </p:txBody>
      </p:sp>
      <p:pic>
        <p:nvPicPr>
          <p:cNvPr id="27650" name="Picture 2" descr="Resultado de imagem para histerectomia"/>
          <p:cNvPicPr>
            <a:picLocks noChangeAspect="1" noChangeArrowheads="1"/>
          </p:cNvPicPr>
          <p:nvPr/>
        </p:nvPicPr>
        <p:blipFill>
          <a:blip r:embed="rId2"/>
          <a:srcRect/>
          <a:stretch>
            <a:fillRect/>
          </a:stretch>
        </p:blipFill>
        <p:spPr bwMode="auto">
          <a:xfrm>
            <a:off x="1500166" y="1785926"/>
            <a:ext cx="6096000" cy="32861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dirty="0"/>
          </a:p>
        </p:txBody>
      </p:sp>
      <p:sp>
        <p:nvSpPr>
          <p:cNvPr id="3" name="Título 2"/>
          <p:cNvSpPr>
            <a:spLocks noGrp="1"/>
          </p:cNvSpPr>
          <p:nvPr>
            <p:ph type="title"/>
          </p:nvPr>
        </p:nvSpPr>
        <p:spPr/>
        <p:txBody>
          <a:bodyPr/>
          <a:lstStyle/>
          <a:p>
            <a:endParaRPr lang="pt-BR"/>
          </a:p>
        </p:txBody>
      </p:sp>
      <p:pic>
        <p:nvPicPr>
          <p:cNvPr id="28674" name="Picture 2" descr="Imagem relacionada"/>
          <p:cNvPicPr>
            <a:picLocks noChangeAspect="1" noChangeArrowheads="1"/>
          </p:cNvPicPr>
          <p:nvPr/>
        </p:nvPicPr>
        <p:blipFill>
          <a:blip r:embed="rId2"/>
          <a:srcRect/>
          <a:stretch>
            <a:fillRect/>
          </a:stretch>
        </p:blipFill>
        <p:spPr bwMode="auto">
          <a:xfrm>
            <a:off x="12832" y="0"/>
            <a:ext cx="9131168"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Na atenção ao paciente pré – cirúrgico,  a equipe de enfermagem é responsável pelo seu preparo, estabelecendo e desenvolvendo diversas ações de cuidados de enfermagem, de acordo com a especificidade de cirurgia.</a:t>
            </a:r>
          </a:p>
        </p:txBody>
      </p:sp>
      <p:sp>
        <p:nvSpPr>
          <p:cNvPr id="3" name="Título 2"/>
          <p:cNvSpPr>
            <a:spLocks noGrp="1"/>
          </p:cNvSpPr>
          <p:nvPr>
            <p:ph type="title"/>
          </p:nvPr>
        </p:nvSpPr>
        <p:spPr/>
        <p:txBody>
          <a:bodyPr/>
          <a:lstStyle/>
          <a:p>
            <a:r>
              <a:rPr lang="pt-BR" dirty="0" smtClean="0"/>
              <a:t>PRÉ-OPERATÓRIO</a:t>
            </a:r>
            <a:endParaRPr lang="pt-BR" dirty="0"/>
          </a:p>
        </p:txBody>
      </p:sp>
      <p:pic>
        <p:nvPicPr>
          <p:cNvPr id="8194" name="Picture 2" descr="Resultado de imagem para pÃ³s operatorio"/>
          <p:cNvPicPr>
            <a:picLocks noChangeAspect="1" noChangeArrowheads="1"/>
          </p:cNvPicPr>
          <p:nvPr/>
        </p:nvPicPr>
        <p:blipFill>
          <a:blip r:embed="rId2"/>
          <a:srcRect/>
          <a:stretch>
            <a:fillRect/>
          </a:stretch>
        </p:blipFill>
        <p:spPr bwMode="auto">
          <a:xfrm>
            <a:off x="1857356" y="3857628"/>
            <a:ext cx="5772150" cy="19716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28596" y="1071546"/>
            <a:ext cx="8229600" cy="5000660"/>
          </a:xfrm>
        </p:spPr>
        <p:txBody>
          <a:bodyPr/>
          <a:lstStyle/>
          <a:p>
            <a:pPr marL="624078" indent="-514350">
              <a:buFont typeface="Wingdings" pitchFamily="2" charset="2"/>
              <a:buChar char="q"/>
            </a:pPr>
            <a:r>
              <a:rPr lang="pt-BR" dirty="0" smtClean="0"/>
              <a:t>Avaliar estado nutricional, respiratório, cardiovascular, uso prévio de medicações.</a:t>
            </a:r>
          </a:p>
          <a:p>
            <a:pPr marL="624078" indent="-514350">
              <a:buFont typeface="Wingdings" pitchFamily="2" charset="2"/>
              <a:buChar char="q"/>
            </a:pPr>
            <a:r>
              <a:rPr lang="pt-BR" dirty="0" smtClean="0"/>
              <a:t>Controle de SSVV</a:t>
            </a:r>
          </a:p>
          <a:p>
            <a:pPr marL="624078" indent="-514350">
              <a:buFont typeface="Wingdings" pitchFamily="2" charset="2"/>
              <a:buChar char="q"/>
            </a:pPr>
            <a:r>
              <a:rPr lang="pt-BR" dirty="0" smtClean="0"/>
              <a:t>Observar anormalidades; febre, dispnéia, </a:t>
            </a:r>
            <a:r>
              <a:rPr lang="pt-BR" dirty="0" err="1" smtClean="0"/>
              <a:t>hipo</a:t>
            </a:r>
            <a:r>
              <a:rPr lang="pt-BR" dirty="0" smtClean="0"/>
              <a:t>/hipertensão,etc.</a:t>
            </a:r>
          </a:p>
          <a:p>
            <a:pPr marL="624078" indent="-514350">
              <a:buFont typeface="Wingdings" pitchFamily="2" charset="2"/>
              <a:buChar char="q"/>
            </a:pPr>
            <a:r>
              <a:rPr lang="pt-BR" dirty="0" smtClean="0"/>
              <a:t>Conferência de todos os exames necessários disponíveis.</a:t>
            </a:r>
          </a:p>
          <a:p>
            <a:pPr marL="624078" indent="-514350">
              <a:buFont typeface="Wingdings" pitchFamily="2" charset="2"/>
              <a:buChar char="q"/>
            </a:pPr>
            <a:r>
              <a:rPr lang="pt-BR" dirty="0" smtClean="0"/>
              <a:t>Preparo da pele</a:t>
            </a:r>
          </a:p>
          <a:p>
            <a:pPr marL="624078" indent="-514350">
              <a:buFont typeface="Wingdings" pitchFamily="2" charset="2"/>
              <a:buChar char="q"/>
            </a:pPr>
            <a:r>
              <a:rPr lang="pt-BR" dirty="0" smtClean="0"/>
              <a:t>Cuidados com a higiene corporal</a:t>
            </a:r>
          </a:p>
          <a:p>
            <a:pPr marL="624078" indent="-514350">
              <a:buFont typeface="Wingdings" pitchFamily="2" charset="2"/>
              <a:buChar char="q"/>
            </a:pPr>
            <a:r>
              <a:rPr lang="pt-BR" dirty="0" smtClean="0"/>
              <a:t>Orientações sobre o jejum</a:t>
            </a:r>
          </a:p>
          <a:p>
            <a:pPr marL="624078" indent="-514350">
              <a:buFont typeface="Wingdings" pitchFamily="2" charset="2"/>
              <a:buChar char="q"/>
            </a:pPr>
            <a:r>
              <a:rPr lang="pt-BR" dirty="0" smtClean="0"/>
              <a:t>Medicações pré-anestésicas.</a:t>
            </a:r>
          </a:p>
          <a:p>
            <a:pPr marL="624078" indent="-514350">
              <a:buFont typeface="+mj-lt"/>
              <a:buAutoNum type="arabicPeriod"/>
            </a:pPr>
            <a:endParaRPr lang="pt-BR" dirty="0"/>
          </a:p>
        </p:txBody>
      </p:sp>
      <p:sp>
        <p:nvSpPr>
          <p:cNvPr id="3" name="Título 2"/>
          <p:cNvSpPr>
            <a:spLocks noGrp="1"/>
          </p:cNvSpPr>
          <p:nvPr>
            <p:ph type="title"/>
          </p:nvPr>
        </p:nvSpPr>
        <p:spPr>
          <a:xfrm>
            <a:off x="457200" y="274638"/>
            <a:ext cx="8229600" cy="868346"/>
          </a:xfrm>
        </p:spPr>
        <p:txBody>
          <a:bodyPr/>
          <a:lstStyle/>
          <a:p>
            <a:r>
              <a:rPr lang="pt-BR" dirty="0" err="1" smtClean="0"/>
              <a:t>Pré-operatório</a:t>
            </a:r>
            <a:r>
              <a:rPr lang="pt-BR" dirty="0" smtClean="0"/>
              <a:t> Imediato</a:t>
            </a:r>
            <a:endParaRPr lang="pt-B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170</TotalTime>
  <Words>570</Words>
  <Application>Microsoft Office PowerPoint</Application>
  <PresentationFormat>Apresentação na tela (4:3)</PresentationFormat>
  <Paragraphs>68</Paragraphs>
  <Slides>20</Slides>
  <Notes>0</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Concurso</vt:lpstr>
      <vt:lpstr> Cirurgias ginecológicas</vt:lpstr>
      <vt:lpstr> Cirurgias ginecológicas</vt:lpstr>
      <vt:lpstr>HISTERECTOMIA  </vt:lpstr>
      <vt:lpstr>HISTERECTOMIA  </vt:lpstr>
      <vt:lpstr>HISTERECTOMIA  </vt:lpstr>
      <vt:lpstr>Slide 6</vt:lpstr>
      <vt:lpstr>Slide 7</vt:lpstr>
      <vt:lpstr>PRÉ-OPERATÓRIO</vt:lpstr>
      <vt:lpstr>Pré-operatório Imediato</vt:lpstr>
      <vt:lpstr>Pré-operatório Imediato</vt:lpstr>
      <vt:lpstr>Assistência de enf. Pós-Operatório</vt:lpstr>
      <vt:lpstr>Pós-operatório tardio </vt:lpstr>
      <vt:lpstr>Cuidados pós-operatórios</vt:lpstr>
      <vt:lpstr>Ligadura tubária ou Laqueadura</vt:lpstr>
      <vt:lpstr>Ligadura tubária ou Laqueadura</vt:lpstr>
      <vt:lpstr>Slide 16</vt:lpstr>
      <vt:lpstr>Ligadura tubária ou Laqueadura</vt:lpstr>
      <vt:lpstr>Slide 18</vt:lpstr>
      <vt:lpstr>Vantagens e desvantagens da laqueadura de trompas</vt:lpstr>
      <vt:lpstr>Vantagens e desvantagens da laqueadura de trompas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bancodesangue</dc:creator>
  <cp:lastModifiedBy>bancodesangue</cp:lastModifiedBy>
  <cp:revision>19</cp:revision>
  <dcterms:created xsi:type="dcterms:W3CDTF">2019-02-18T14:09:04Z</dcterms:created>
  <dcterms:modified xsi:type="dcterms:W3CDTF">2019-08-28T17:25:15Z</dcterms:modified>
</cp:coreProperties>
</file>