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98" r:id="rId3"/>
    <p:sldId id="258" r:id="rId4"/>
    <p:sldId id="257" r:id="rId5"/>
    <p:sldId id="270" r:id="rId6"/>
    <p:sldId id="259" r:id="rId7"/>
    <p:sldId id="260" r:id="rId8"/>
    <p:sldId id="263" r:id="rId9"/>
    <p:sldId id="271" r:id="rId10"/>
    <p:sldId id="264" r:id="rId11"/>
    <p:sldId id="265" r:id="rId12"/>
    <p:sldId id="272" r:id="rId13"/>
    <p:sldId id="266" r:id="rId14"/>
    <p:sldId id="277" r:id="rId15"/>
    <p:sldId id="267" r:id="rId16"/>
    <p:sldId id="268" r:id="rId17"/>
    <p:sldId id="269" r:id="rId18"/>
    <p:sldId id="273" r:id="rId19"/>
    <p:sldId id="274" r:id="rId20"/>
    <p:sldId id="275" r:id="rId21"/>
    <p:sldId id="276" r:id="rId22"/>
    <p:sldId id="278" r:id="rId23"/>
    <p:sldId id="279" r:id="rId24"/>
    <p:sldId id="280" r:id="rId25"/>
    <p:sldId id="285" r:id="rId26"/>
    <p:sldId id="281" r:id="rId27"/>
    <p:sldId id="282" r:id="rId28"/>
    <p:sldId id="283" r:id="rId29"/>
    <p:sldId id="284" r:id="rId30"/>
    <p:sldId id="286" r:id="rId31"/>
    <p:sldId id="287" r:id="rId32"/>
    <p:sldId id="288" r:id="rId33"/>
    <p:sldId id="289" r:id="rId34"/>
    <p:sldId id="290" r:id="rId35"/>
    <p:sldId id="296" r:id="rId36"/>
    <p:sldId id="297" r:id="rId3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624" autoAdjust="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264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ângu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ângu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ângu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ângu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ângulo de cantos arredondado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ângulo de cantos arredondado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9D67BCF-D5DF-4B1D-8C18-BF83DF630447}" type="datetimeFigureOut">
              <a:rPr lang="pt-BR" smtClean="0"/>
              <a:pPr/>
              <a:t>25/07/2019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C021658-5C62-445F-9318-D5B2D16FF3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67BCF-D5DF-4B1D-8C18-BF83DF630447}" type="datetimeFigureOut">
              <a:rPr lang="pt-BR" smtClean="0"/>
              <a:pPr/>
              <a:t>25/07/2019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1658-5C62-445F-9318-D5B2D16FF3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67BCF-D5DF-4B1D-8C18-BF83DF630447}" type="datetimeFigureOut">
              <a:rPr lang="pt-BR" smtClean="0"/>
              <a:pPr/>
              <a:t>25/07/2019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1658-5C62-445F-9318-D5B2D16FF3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67BCF-D5DF-4B1D-8C18-BF83DF630447}" type="datetimeFigureOut">
              <a:rPr lang="pt-BR" smtClean="0"/>
              <a:pPr/>
              <a:t>25/07/2019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1658-5C62-445F-9318-D5B2D16FF3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67BCF-D5DF-4B1D-8C18-BF83DF630447}" type="datetimeFigureOut">
              <a:rPr lang="pt-BR" smtClean="0"/>
              <a:pPr/>
              <a:t>25/07/2019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1658-5C62-445F-9318-D5B2D16FF3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67BCF-D5DF-4B1D-8C18-BF83DF630447}" type="datetimeFigureOut">
              <a:rPr lang="pt-BR" smtClean="0"/>
              <a:pPr/>
              <a:t>25/07/2019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1658-5C62-445F-9318-D5B2D16FF3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9D67BCF-D5DF-4B1D-8C18-BF83DF630447}" type="datetimeFigureOut">
              <a:rPr lang="pt-BR" smtClean="0"/>
              <a:pPr/>
              <a:t>25/07/2019</a:t>
            </a:fld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C021658-5C62-445F-9318-D5B2D16FF3B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9D67BCF-D5DF-4B1D-8C18-BF83DF630447}" type="datetimeFigureOut">
              <a:rPr lang="pt-BR" smtClean="0"/>
              <a:pPr/>
              <a:t>25/07/2019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C021658-5C62-445F-9318-D5B2D16FF3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67BCF-D5DF-4B1D-8C18-BF83DF630447}" type="datetimeFigureOut">
              <a:rPr lang="pt-BR" smtClean="0"/>
              <a:pPr/>
              <a:t>25/07/2019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1658-5C62-445F-9318-D5B2D16FF3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67BCF-D5DF-4B1D-8C18-BF83DF630447}" type="datetimeFigureOut">
              <a:rPr lang="pt-BR" smtClean="0"/>
              <a:pPr/>
              <a:t>25/07/2019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1658-5C62-445F-9318-D5B2D16FF3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67BCF-D5DF-4B1D-8C18-BF83DF630447}" type="datetimeFigureOut">
              <a:rPr lang="pt-BR" smtClean="0"/>
              <a:pPr/>
              <a:t>25/07/2019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1658-5C62-445F-9318-D5B2D16FF3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ângu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ângu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ângu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ângu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ângu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ângu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ângu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9D67BCF-D5DF-4B1D-8C18-BF83DF630447}" type="datetimeFigureOut">
              <a:rPr lang="pt-BR" smtClean="0"/>
              <a:pPr/>
              <a:t>25/07/2019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C021658-5C62-445F-9318-D5B2D16FF3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just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Enfermagem em Clínica Cirúrgica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just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 Enfº Everton J. Selenko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dirty="0" smtClean="0"/>
              <a:t>O Paciente cirúrgico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Não </a:t>
            </a:r>
            <a:r>
              <a:rPr lang="pt-BR" dirty="0"/>
              <a:t>existe cirurgia simples, trata-se sempre de um desafio para o paciente. É um momento indescritível, onde as sensações são totalmente individuais, cada um reage de uma forma, tentando se proteger dos sofrimentos e adquirindo atitudes diferentes e defensivas. Uma cirurgia pode ser simples para um e complicada para outro, pois os dimensionamentos de medo e </a:t>
            </a:r>
            <a:r>
              <a:rPr lang="pt-BR" dirty="0" smtClean="0"/>
              <a:t>tranqüilidade </a:t>
            </a:r>
            <a:r>
              <a:rPr lang="pt-BR" dirty="0"/>
              <a:t>dependem da preparação do paciente. 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dirty="0" smtClean="0"/>
              <a:t>O Paciente cirúrgico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Outro fator é o estado hemodinâmico</a:t>
            </a:r>
            <a:r>
              <a:rPr lang="pt-BR" dirty="0"/>
              <a:t>, causando tensões. Estas são manifestadas em forma de hipertensão, insônia e ansiedade, entre outras. A cirurgia, para muitos, representa a solução de problemas e, para outros, ameaça à própria vida. Como solução, é o alívio da dor, do incômodo e da insegurança com relação à doença; esteticamente significa beleza, correção de deformidades; como ameaça para a vida está relacionada ao medo do desconhecido, da anestesia, da cirurgia e suas implicações.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 clínica Cirúrgica</a:t>
            </a: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dirty="0" smtClean="0"/>
              <a:t>A clínica Cirúrgica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 É a unidade hospitalar onde permanecem os indivíduos nos períodos pré e </a:t>
            </a:r>
            <a:r>
              <a:rPr lang="pt-BR" dirty="0" smtClean="0"/>
              <a:t>pós-operatórios</a:t>
            </a:r>
            <a:r>
              <a:rPr lang="pt-BR" dirty="0"/>
              <a:t>, e onde são preparados para atos cirúrgicos e auxiliados em sua recuperação do equilíbrio orgânico.</a:t>
            </a:r>
          </a:p>
        </p:txBody>
      </p:sp>
      <p:pic>
        <p:nvPicPr>
          <p:cNvPr id="24578" name="Picture 2" descr="Resultado de imagem para posto de enfermage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4214818"/>
            <a:ext cx="3333750" cy="22098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Definindo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Pré-operatório mediato</a:t>
            </a:r>
          </a:p>
          <a:p>
            <a:r>
              <a:rPr lang="pt-BR" dirty="0" smtClean="0"/>
              <a:t>Pré-operatório imediato</a:t>
            </a:r>
          </a:p>
          <a:p>
            <a:r>
              <a:rPr lang="pt-BR" dirty="0" smtClean="0"/>
              <a:t>Pós-operatório imediato</a:t>
            </a:r>
          </a:p>
          <a:p>
            <a:r>
              <a:rPr lang="pt-BR" dirty="0" smtClean="0"/>
              <a:t>Pós-operatório mediato.</a:t>
            </a:r>
          </a:p>
          <a:p>
            <a:r>
              <a:rPr lang="pt-BR" dirty="0" smtClean="0"/>
              <a:t>Pós-operatório tardio.</a:t>
            </a:r>
          </a:p>
          <a:p>
            <a:endParaRPr lang="pt-BR" dirty="0"/>
          </a:p>
        </p:txBody>
      </p:sp>
      <p:pic>
        <p:nvPicPr>
          <p:cNvPr id="23554" name="Picture 2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2428868"/>
            <a:ext cx="2171700" cy="21050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Pré-operatório mediato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25963"/>
          </a:xfrm>
        </p:spPr>
        <p:txBody>
          <a:bodyPr/>
          <a:lstStyle/>
          <a:p>
            <a:pPr algn="just"/>
            <a:r>
              <a:rPr lang="pt-BR" dirty="0"/>
              <a:t>o cliente é submetido a exames que auxiliam na confirmação do diagnóstico e que auxiliarão o planejamento cirúrgico, o tratamento clínico para diminuir os sintomas e as precauções necessárias para evitar complicações </a:t>
            </a:r>
            <a:r>
              <a:rPr lang="pt-BR" dirty="0" smtClean="0"/>
              <a:t>pós-operatórias</a:t>
            </a:r>
            <a:r>
              <a:rPr lang="pt-BR" dirty="0"/>
              <a:t>, ou seja, abrange o período desde a indicação para a cirurgia até o dia anterior à mesma;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dirty="0" smtClean="0"/>
              <a:t>Pré-operatório mediato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Preparo </a:t>
            </a:r>
            <a:r>
              <a:rPr lang="pt-BR" dirty="0" smtClean="0"/>
              <a:t>emocional. </a:t>
            </a:r>
            <a:r>
              <a:rPr lang="pt-BR" dirty="0"/>
              <a:t>Orientar quanto a dor e </a:t>
            </a:r>
            <a:r>
              <a:rPr lang="pt-BR" dirty="0" smtClean="0"/>
              <a:t>náusea. </a:t>
            </a:r>
            <a:r>
              <a:rPr lang="pt-BR" dirty="0"/>
              <a:t>Orientar quanto a deambulação precoce, ensinar movimentos ativos dos </a:t>
            </a:r>
            <a:r>
              <a:rPr lang="pt-BR" dirty="0" smtClean="0"/>
              <a:t>MMII. </a:t>
            </a:r>
            <a:r>
              <a:rPr lang="pt-BR" dirty="0"/>
              <a:t>Mensurar dados Antropométricos (peso e altura), sinais vitais para posteriores comparações. Encaminhar para realizar exames de sangue, raio-x, ECG, TC e outros. Preparo do intestino quando indicado dias antes ou na noite anterior a </a:t>
            </a:r>
            <a:r>
              <a:rPr lang="pt-BR" dirty="0" smtClean="0"/>
              <a:t>cirurgia.</a:t>
            </a:r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dirty="0" smtClean="0"/>
              <a:t>Pré-operatório Imediato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/>
              <a:t>corresponde às 24 horas anteriores à cirurgia e tem por objetivo preparar o cliente para o ato cirúrgico mediante os seguintes procedimentos: jejum, limpeza intestinal, esvaziamento vesical, preparo da pele e aplicação de medicação </a:t>
            </a:r>
            <a:r>
              <a:rPr lang="pt-BR" dirty="0" smtClean="0"/>
              <a:t>pré-anestésica</a:t>
            </a:r>
            <a:r>
              <a:rPr lang="pt-BR" dirty="0"/>
              <a:t>. Objetivo Levar o paciente as melhores condições possíveis para cirurgia, para garantir-lhe menores possibilidades de complicações.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Pré operatório Imediato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Cada paciente deve ser tratado e encarado individualmente. Dependendo da cirurgia a ser realizada, o preparo pré-operatório poderá ser feito em alguns dias ou ate mesmo em minutos. </a:t>
            </a:r>
            <a:r>
              <a:rPr lang="pt-BR" dirty="0" smtClean="0"/>
              <a:t>As </a:t>
            </a:r>
            <a:r>
              <a:rPr lang="pt-BR" dirty="0"/>
              <a:t>cirurgias que exigem um rápido preparo são as cirurgias de emergência estas devem ser realizadas sem perda de tempo a fim de salvar a vida do paciente.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Pré-operatório Imediato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/>
              <a:t>Para auxiliar o paciente a enfermagem deve ser calma, otimista, compreensiva, e saiba como desenvolver </a:t>
            </a:r>
            <a:r>
              <a:rPr lang="pt-BR" dirty="0" smtClean="0"/>
              <a:t>confiança. Muitas </a:t>
            </a:r>
            <a:r>
              <a:rPr lang="pt-BR" dirty="0"/>
              <a:t>vezes o paciente tem medo da morte, durante ou após a cirurgia, tem medo de não acordar da anestesia, tem medo de perder qualquer parte do corpo ou de sentir dor durante a cirurgia.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0" name="Picture 2" descr="Resultado de imagem para clÃ­nica cirÃºrgica desenh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20250"/>
            <a:ext cx="9144000" cy="6037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600" dirty="0"/>
              <a:t>AÇÕES DE ENFERMAGEM NO PREPARO AO PACIENTE NESTE PERÍODO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BR" sz="3000" dirty="0" smtClean="0"/>
              <a:t>Modificações </a:t>
            </a:r>
            <a:r>
              <a:rPr lang="pt-BR" sz="3000" dirty="0"/>
              <a:t>da dieta e jejum antes da </a:t>
            </a:r>
            <a:r>
              <a:rPr lang="pt-BR" sz="3000" dirty="0" smtClean="0"/>
              <a:t>cirurgia.</a:t>
            </a:r>
          </a:p>
          <a:p>
            <a:pPr algn="just"/>
            <a:r>
              <a:rPr lang="pt-BR" sz="3000" dirty="0"/>
              <a:t>Higiene </a:t>
            </a:r>
            <a:r>
              <a:rPr lang="pt-BR" sz="3000" dirty="0" smtClean="0"/>
              <a:t>Corporal (</a:t>
            </a:r>
            <a:r>
              <a:rPr lang="pt-BR" sz="3000" dirty="0"/>
              <a:t>minimizar os riscos de infecção na ferida </a:t>
            </a:r>
            <a:r>
              <a:rPr lang="pt-BR" sz="3000" dirty="0" smtClean="0"/>
              <a:t>cirúrgica – 2 h antes do procedimento).</a:t>
            </a:r>
          </a:p>
          <a:p>
            <a:pPr algn="just"/>
            <a:r>
              <a:rPr lang="pt-BR" sz="3000" dirty="0" smtClean="0"/>
              <a:t>Tricotomia - </a:t>
            </a:r>
            <a:r>
              <a:rPr lang="pt-BR" sz="3000" dirty="0"/>
              <a:t>penas quando os pêlos interferirem no procedimento </a:t>
            </a:r>
            <a:r>
              <a:rPr lang="pt-BR" sz="3000" dirty="0" smtClean="0"/>
              <a:t>cirúrgico.</a:t>
            </a:r>
          </a:p>
          <a:p>
            <a:pPr algn="just"/>
            <a:r>
              <a:rPr lang="pt-BR" sz="3000" dirty="0"/>
              <a:t>Esvaziamento da </a:t>
            </a:r>
            <a:r>
              <a:rPr lang="pt-BR" sz="3000" dirty="0" smtClean="0"/>
              <a:t>bexiga – quando lúcido.</a:t>
            </a:r>
          </a:p>
          <a:p>
            <a:pPr algn="just"/>
            <a:r>
              <a:rPr lang="pt-BR" sz="3000" dirty="0"/>
              <a:t> Controle dos sinais </a:t>
            </a:r>
            <a:r>
              <a:rPr lang="pt-BR" sz="3000" dirty="0" smtClean="0"/>
              <a:t>vitais – fundamental 6/6 h.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AÇÕES DE ENFERMAGEM NO PREPARO AO PACIENTE NESTE PERÍODO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Administração de medicamentos - </a:t>
            </a:r>
            <a:r>
              <a:rPr lang="pt-BR" dirty="0"/>
              <a:t> Existem alguns medicamentos que são totalmente </a:t>
            </a:r>
            <a:r>
              <a:rPr lang="pt-BR" dirty="0" smtClean="0"/>
              <a:t>contra indicados </a:t>
            </a:r>
            <a:r>
              <a:rPr lang="pt-BR" dirty="0"/>
              <a:t>no pré-operatório como hipoglicemiantes e anticoagulantes, analgésicos derivados de ácido acetilsalicílico (AAS</a:t>
            </a:r>
            <a:r>
              <a:rPr lang="pt-BR" dirty="0" smtClean="0"/>
              <a:t>).</a:t>
            </a:r>
          </a:p>
          <a:p>
            <a:pPr algn="just"/>
            <a:r>
              <a:rPr lang="pt-BR" dirty="0"/>
              <a:t>A medicação </a:t>
            </a:r>
            <a:r>
              <a:rPr lang="pt-BR" dirty="0" smtClean="0"/>
              <a:t>pré-anestésica - </a:t>
            </a:r>
            <a:r>
              <a:rPr lang="pt-BR" dirty="0"/>
              <a:t>deve ser administrada 01 hora antes da </a:t>
            </a:r>
            <a:r>
              <a:rPr lang="pt-BR" dirty="0" smtClean="0"/>
              <a:t>cirurgia.</a:t>
            </a:r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ATENÇÃO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Cabe </a:t>
            </a:r>
            <a:r>
              <a:rPr lang="pt-BR" dirty="0"/>
              <a:t>à enfermagem a administração dos medicamentos prescritos, registrando as </a:t>
            </a:r>
            <a:r>
              <a:rPr lang="pt-BR" dirty="0" smtClean="0"/>
              <a:t>reações adversas </a:t>
            </a:r>
            <a:r>
              <a:rPr lang="pt-BR" dirty="0"/>
              <a:t>do paciente a tais medicações, assim como deverão ser anotados também todos os cuidados prestados e qualquer anormalidade nas condições físicas e emocionais do paciente.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AÇÕES DE ENFERMAGEM NO PREPARO AO PACIENTE NESTE PERÍODO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/>
              <a:t>Antes de </a:t>
            </a:r>
            <a:r>
              <a:rPr lang="pt-BR" dirty="0" smtClean="0"/>
              <a:t>encaminhá-lo ao </a:t>
            </a:r>
            <a:r>
              <a:rPr lang="pt-BR" dirty="0"/>
              <a:t>centro cirúrgico, o seu prontuário deverá estar completo com todos os exames necessários. </a:t>
            </a:r>
            <a:endParaRPr lang="pt-BR" dirty="0" smtClean="0"/>
          </a:p>
          <a:p>
            <a:pPr algn="just"/>
            <a:r>
              <a:rPr lang="pt-BR" dirty="0" smtClean="0"/>
              <a:t>Remoção </a:t>
            </a:r>
            <a:r>
              <a:rPr lang="pt-BR" dirty="0"/>
              <a:t>de próteses, </a:t>
            </a:r>
            <a:r>
              <a:rPr lang="pt-BR" dirty="0" smtClean="0"/>
              <a:t>jóias </a:t>
            </a:r>
            <a:r>
              <a:rPr lang="pt-BR" dirty="0"/>
              <a:t>e adornos, esmalte </a:t>
            </a:r>
            <a:r>
              <a:rPr lang="pt-BR" dirty="0" smtClean="0"/>
              <a:t>e </a:t>
            </a:r>
            <a:r>
              <a:rPr lang="pt-BR" dirty="0"/>
              <a:t>maquiagem. Os pacientes devem ser esclarecidos quanto aos fatores de risco implicados caso esses procedimentos não sejam </a:t>
            </a:r>
            <a:r>
              <a:rPr lang="pt-BR" dirty="0" smtClean="0"/>
              <a:t>cumpridos.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AÇÕES DE ENFERMAGEM NO PREPARO AO PACIENTE NESTE PERÍODO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Auxiliar o paciente a passar para a maca de transporte de forma tranqüila para o seu conforto;</a:t>
            </a:r>
          </a:p>
          <a:p>
            <a:pPr algn="just"/>
            <a:r>
              <a:rPr lang="pt-BR" dirty="0" smtClean="0"/>
              <a:t>Providenciar </a:t>
            </a:r>
            <a:r>
              <a:rPr lang="pt-BR" dirty="0"/>
              <a:t>a limpeza do leito. Para que o mesmo possa ser arrumado para receber o paciente após a cirurgia.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Pós operatório imediato</a:t>
            </a: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Pós-operatório imediato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É o período que se inicia a partir da saída do paciente da sala de cirurgia e perdura até a sua total </a:t>
            </a:r>
            <a:r>
              <a:rPr lang="pt-BR" dirty="0" smtClean="0"/>
              <a:t>recuperação.</a:t>
            </a:r>
          </a:p>
          <a:p>
            <a:pPr algn="just"/>
            <a:r>
              <a:rPr lang="pt-BR" dirty="0" smtClean="0"/>
              <a:t>Compreende </a:t>
            </a:r>
            <a:r>
              <a:rPr lang="pt-BR" dirty="0"/>
              <a:t>desde a alta do paciente da </a:t>
            </a:r>
            <a:r>
              <a:rPr lang="pt-BR" dirty="0" smtClean="0"/>
              <a:t>SRPA </a:t>
            </a:r>
            <a:r>
              <a:rPr lang="pt-BR" dirty="0"/>
              <a:t>até as primeiras 24 horas após a </a:t>
            </a:r>
            <a:r>
              <a:rPr lang="pt-BR" dirty="0" smtClean="0"/>
              <a:t>cirurgia.</a:t>
            </a:r>
            <a:endParaRPr lang="pt-BR" dirty="0"/>
          </a:p>
        </p:txBody>
      </p:sp>
      <p:pic>
        <p:nvPicPr>
          <p:cNvPr id="11266" name="Picture 2" descr="Resultado de imagem para pÃ³s operatori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02" y="4500570"/>
            <a:ext cx="4071998" cy="23574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Pós-operatório imediato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Pós operatório mediato: Após </a:t>
            </a:r>
            <a:r>
              <a:rPr lang="pt-BR" dirty="0"/>
              <a:t>24 horas e até 7 dias </a:t>
            </a:r>
            <a:r>
              <a:rPr lang="pt-BR" dirty="0" smtClean="0"/>
              <a:t>depois</a:t>
            </a:r>
          </a:p>
          <a:p>
            <a:pPr algn="just"/>
            <a:r>
              <a:rPr lang="pt-BR" dirty="0" smtClean="0"/>
              <a:t>Os </a:t>
            </a:r>
            <a:r>
              <a:rPr lang="pt-BR" dirty="0"/>
              <a:t>cuidados de enfermagem no pós-operatório são aqueles realizados após a cirurgia ate a alta. Visam ajudar o recém-operado a normalizar suas funções com conforto e da forma mais rápida e segura. Incluímos nesses cuidados o preparo da unidade para receber o paciente </a:t>
            </a:r>
            <a:r>
              <a:rPr lang="pt-BR" dirty="0" smtClean="0"/>
              <a:t>internado.</a:t>
            </a:r>
            <a:endParaRPr lang="pt-B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Pós-operatório imediato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Observação: nos hospitais que possuem no centro cirúrgica sala de recuperação, </a:t>
            </a:r>
            <a:r>
              <a:rPr lang="pt-BR" dirty="0" smtClean="0"/>
              <a:t>pós-anestésica</a:t>
            </a:r>
            <a:r>
              <a:rPr lang="pt-BR" dirty="0"/>
              <a:t>, recebem os pacientes nestes locais imediatamente após a cirurgia dando-lhes assistência até a normalização de reflexos e sinais vitais. Só posteriormente esse paciente é encaminhado a unidade onde estão internados.</a:t>
            </a:r>
          </a:p>
        </p:txBody>
      </p:sp>
      <p:pic>
        <p:nvPicPr>
          <p:cNvPr id="8194" name="Picture 2" descr="Resultado de imagem para pÃ³s operatori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714356"/>
            <a:ext cx="2714612" cy="15098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Ações de enfermagem neste </a:t>
            </a:r>
            <a:r>
              <a:rPr lang="pt-BR" dirty="0" smtClean="0"/>
              <a:t>período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sz="2800" dirty="0"/>
              <a:t>Receber o paciente de volta ao seu leito na clinica cirúrgica de forma segura. </a:t>
            </a:r>
            <a:endParaRPr lang="pt-BR" sz="2800" dirty="0" smtClean="0"/>
          </a:p>
          <a:p>
            <a:pPr algn="just"/>
            <a:r>
              <a:rPr lang="pt-BR" sz="2800" dirty="0" smtClean="0"/>
              <a:t>Recolher </a:t>
            </a:r>
            <a:r>
              <a:rPr lang="pt-BR" sz="2800" dirty="0"/>
              <a:t>o prontuário do paciente e </a:t>
            </a:r>
            <a:r>
              <a:rPr lang="pt-BR" sz="2800" dirty="0" smtClean="0"/>
              <a:t>entregá-lo </a:t>
            </a:r>
            <a:r>
              <a:rPr lang="pt-BR" sz="2800" dirty="0"/>
              <a:t>ao enfermeiro supervisor para a conferência dos dados</a:t>
            </a:r>
            <a:r>
              <a:rPr lang="pt-BR" sz="2800" dirty="0" smtClean="0"/>
              <a:t>.</a:t>
            </a:r>
          </a:p>
          <a:p>
            <a:pPr algn="just"/>
            <a:r>
              <a:rPr lang="pt-BR" sz="2800" dirty="0" smtClean="0"/>
              <a:t> </a:t>
            </a:r>
            <a:r>
              <a:rPr lang="pt-BR" sz="2800" dirty="0"/>
              <a:t>Verificar SSVV. </a:t>
            </a:r>
            <a:endParaRPr lang="pt-BR" sz="2800" dirty="0" smtClean="0"/>
          </a:p>
          <a:p>
            <a:pPr algn="just"/>
            <a:r>
              <a:rPr lang="pt-BR" sz="2800" dirty="0" smtClean="0"/>
              <a:t>Verificar </a:t>
            </a:r>
            <a:r>
              <a:rPr lang="pt-BR" sz="2800" dirty="0"/>
              <a:t>se o acesso venoso esta funcionando Estar atento a qualquer alteração no estado clínico do paciente como: Dificuldade respiratória, cianose e </a:t>
            </a:r>
            <a:r>
              <a:rPr lang="pt-BR" sz="2800" dirty="0" smtClean="0"/>
              <a:t>prurido.</a:t>
            </a:r>
          </a:p>
          <a:p>
            <a:pPr algn="just"/>
            <a:r>
              <a:rPr lang="pt-BR" sz="2800" dirty="0" smtClean="0"/>
              <a:t>Administrar </a:t>
            </a:r>
            <a:r>
              <a:rPr lang="pt-BR" sz="2800" dirty="0"/>
              <a:t>medicação prescrita Auxiliar o paciente sempre que solicitado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9484" y="1079583"/>
            <a:ext cx="9163484" cy="5778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600" dirty="0" smtClean="0"/>
              <a:t>AÇÕES DE ENFERMAGEM NO PREPARO AO PACIENTE NESTE PERÍODO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3000" dirty="0" smtClean="0"/>
              <a:t> Arrumação da cama tipo operado.</a:t>
            </a:r>
          </a:p>
          <a:p>
            <a:pPr algn="just"/>
            <a:r>
              <a:rPr lang="pt-BR" sz="3000" dirty="0" smtClean="0"/>
              <a:t>Limpeza e arrumação da mesa de cabeceira.</a:t>
            </a:r>
          </a:p>
          <a:p>
            <a:pPr algn="just"/>
            <a:r>
              <a:rPr lang="pt-BR" sz="3000" dirty="0" smtClean="0"/>
              <a:t>Trazer suporte de soro e colocá-lo ao lado da cama.</a:t>
            </a:r>
          </a:p>
          <a:p>
            <a:pPr algn="just"/>
            <a:r>
              <a:rPr lang="pt-BR" sz="2800" dirty="0"/>
              <a:t>Deixar oxigênio com equipamento completo</a:t>
            </a:r>
            <a:r>
              <a:rPr lang="pt-BR" sz="2800" dirty="0" smtClean="0"/>
              <a:t>.</a:t>
            </a:r>
          </a:p>
          <a:p>
            <a:pPr algn="just"/>
            <a:endParaRPr lang="pt-BR" sz="3000" dirty="0" smtClean="0"/>
          </a:p>
          <a:p>
            <a:pPr algn="just"/>
            <a:endParaRPr lang="pt-BR" dirty="0"/>
          </a:p>
        </p:txBody>
      </p:sp>
      <p:pic>
        <p:nvPicPr>
          <p:cNvPr id="7170" name="Picture 2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4643446"/>
            <a:ext cx="4429124" cy="22145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Ao receber o paciente no </a:t>
            </a:r>
            <a:r>
              <a:rPr lang="pt-BR" dirty="0" smtClean="0"/>
              <a:t>quarto: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T</a:t>
            </a:r>
            <a:r>
              <a:rPr lang="pt-BR" dirty="0" smtClean="0"/>
              <a:t>ransportá-lo </a:t>
            </a:r>
            <a:r>
              <a:rPr lang="pt-BR" dirty="0"/>
              <a:t>da maca para a </a:t>
            </a:r>
            <a:r>
              <a:rPr lang="pt-BR" dirty="0" smtClean="0"/>
              <a:t>cama.</a:t>
            </a:r>
          </a:p>
          <a:p>
            <a:pPr algn="just"/>
            <a:r>
              <a:rPr lang="pt-BR" dirty="0"/>
              <a:t>Manter a cama em posição horizontal</a:t>
            </a:r>
            <a:r>
              <a:rPr lang="pt-BR" dirty="0" smtClean="0"/>
              <a:t>.</a:t>
            </a:r>
          </a:p>
          <a:p>
            <a:pPr algn="just"/>
            <a:r>
              <a:rPr lang="pt-BR" dirty="0"/>
              <a:t>Cobri-lo e </a:t>
            </a:r>
            <a:r>
              <a:rPr lang="pt-BR" dirty="0" smtClean="0"/>
              <a:t>agasalhá-lo </a:t>
            </a:r>
            <a:r>
              <a:rPr lang="pt-BR" dirty="0"/>
              <a:t>de acordo com a necessidade</a:t>
            </a:r>
            <a:r>
              <a:rPr lang="pt-BR" dirty="0" smtClean="0"/>
              <a:t>.</a:t>
            </a:r>
          </a:p>
          <a:p>
            <a:pPr algn="just"/>
            <a:r>
              <a:rPr lang="pt-BR" dirty="0"/>
              <a:t>Verificar na papeleta as anotações do centro cirúrgico. Se for feita a anestesia raque deixar o paciente sem travesseiro e sem levantar pelo o menos 12 horas.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Ao receber o paciente no quarto: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Enquanto estiver </a:t>
            </a:r>
            <a:r>
              <a:rPr lang="pt-BR" dirty="0" smtClean="0"/>
              <a:t>semi-consciente</a:t>
            </a:r>
            <a:r>
              <a:rPr lang="pt-BR" dirty="0"/>
              <a:t>, mantê-lo sem travesseiro com a cabeça voltada para o lado</a:t>
            </a:r>
            <a:r>
              <a:rPr lang="pt-BR" dirty="0" smtClean="0"/>
              <a:t>.</a:t>
            </a:r>
          </a:p>
          <a:p>
            <a:pPr algn="just"/>
            <a:r>
              <a:rPr lang="pt-BR" dirty="0"/>
              <a:t>Observar o gotejamento do soro e sangue</a:t>
            </a:r>
            <a:r>
              <a:rPr lang="pt-BR" dirty="0" smtClean="0"/>
              <a:t>.</a:t>
            </a:r>
          </a:p>
          <a:p>
            <a:pPr algn="just"/>
            <a:r>
              <a:rPr lang="pt-BR" dirty="0"/>
              <a:t>Observar estado geral e nível de consciência. </a:t>
            </a:r>
            <a:endParaRPr lang="pt-BR" dirty="0" smtClean="0"/>
          </a:p>
          <a:p>
            <a:pPr algn="just"/>
            <a:r>
              <a:rPr lang="pt-BR" dirty="0"/>
              <a:t>Verificar o curativo colocado no local </a:t>
            </a:r>
            <a:r>
              <a:rPr lang="pt-BR" dirty="0" smtClean="0"/>
              <a:t>operado.</a:t>
            </a:r>
          </a:p>
          <a:p>
            <a:pPr algn="just"/>
            <a:r>
              <a:rPr lang="pt-BR" dirty="0"/>
              <a:t>Restringi-lo no leito com </a:t>
            </a:r>
            <a:r>
              <a:rPr lang="pt-BR" dirty="0" smtClean="0"/>
              <a:t>grades elevadas.</a:t>
            </a:r>
            <a:endParaRPr lang="pt-B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Ao receber o paciente no quarto: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000" dirty="0"/>
              <a:t>Se estiver confuso, restringir os membros </a:t>
            </a:r>
            <a:r>
              <a:rPr lang="pt-BR" sz="3000" dirty="0" smtClean="0"/>
              <a:t>superiores.</a:t>
            </a:r>
          </a:p>
          <a:p>
            <a:r>
              <a:rPr lang="pt-BR" sz="2800" dirty="0"/>
              <a:t> Observar sintomas como: palidez, sudorese, pele fria, lábios e unhas arroxeados</a:t>
            </a:r>
            <a:r>
              <a:rPr lang="pt-BR" sz="2800" dirty="0" smtClean="0"/>
              <a:t>, dispnéia e outros. </a:t>
            </a:r>
          </a:p>
          <a:p>
            <a:r>
              <a:rPr lang="pt-BR" sz="2800" dirty="0"/>
              <a:t>Controlar, pulso, temperatura, respiração e pressão arterial</a:t>
            </a:r>
            <a:r>
              <a:rPr lang="pt-BR" sz="2800" dirty="0" smtClean="0"/>
              <a:t>.</a:t>
            </a:r>
          </a:p>
          <a:p>
            <a:r>
              <a:rPr lang="pt-BR" sz="2800" dirty="0"/>
              <a:t> Fazer anotação </a:t>
            </a:r>
            <a:r>
              <a:rPr lang="pt-BR" sz="2800" dirty="0" smtClean="0"/>
              <a:t>no prontuário.</a:t>
            </a:r>
          </a:p>
          <a:p>
            <a:r>
              <a:rPr lang="pt-BR" sz="2800" dirty="0"/>
              <a:t> Ler a prescrição </a:t>
            </a:r>
            <a:r>
              <a:rPr lang="pt-BR" sz="2800" dirty="0" smtClean="0"/>
              <a:t>medica.</a:t>
            </a:r>
            <a:endParaRPr lang="pt-BR" sz="30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Ao receber o paciente no quarto: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3000" dirty="0"/>
              <a:t>Qualquer sintoma alarmante </a:t>
            </a:r>
            <a:r>
              <a:rPr lang="pt-BR" sz="3000" dirty="0" smtClean="0"/>
              <a:t>comunique o enfermeiro ou médico responsável.</a:t>
            </a:r>
          </a:p>
          <a:p>
            <a:r>
              <a:rPr lang="pt-BR" sz="2800" dirty="0"/>
              <a:t>Ao recuperar totalmente a consciência </a:t>
            </a:r>
            <a:r>
              <a:rPr lang="pt-BR" sz="2800" dirty="0" smtClean="0"/>
              <a:t>avisá-lo </a:t>
            </a:r>
            <a:r>
              <a:rPr lang="pt-BR" sz="2800" dirty="0"/>
              <a:t>do lugar onde esta e que esta passando </a:t>
            </a:r>
            <a:r>
              <a:rPr lang="pt-BR" sz="2800" dirty="0" smtClean="0"/>
              <a:t>bem.</a:t>
            </a:r>
          </a:p>
          <a:p>
            <a:r>
              <a:rPr lang="pt-BR" sz="2800" dirty="0"/>
              <a:t> Periodicamente, controlar sinais vitais e funcionamento de soro e sondas</a:t>
            </a:r>
            <a:r>
              <a:rPr lang="pt-BR" sz="2800" dirty="0" smtClean="0"/>
              <a:t>.</a:t>
            </a:r>
          </a:p>
          <a:p>
            <a:r>
              <a:rPr lang="pt-BR" sz="2800" dirty="0"/>
              <a:t> </a:t>
            </a:r>
            <a:r>
              <a:rPr lang="pt-BR" sz="2800" dirty="0" smtClean="0"/>
              <a:t>medicá-lo </a:t>
            </a:r>
            <a:r>
              <a:rPr lang="pt-BR" sz="2800" dirty="0"/>
              <a:t>para dor, quando necessário</a:t>
            </a:r>
            <a:r>
              <a:rPr lang="pt-BR" sz="2800" dirty="0" smtClean="0"/>
              <a:t>.</a:t>
            </a:r>
          </a:p>
          <a:p>
            <a:r>
              <a:rPr lang="pt-BR" sz="2800" dirty="0"/>
              <a:t> </a:t>
            </a:r>
            <a:r>
              <a:rPr lang="pt-BR" sz="2800" dirty="0" smtClean="0"/>
              <a:t>movimentá-lo </a:t>
            </a:r>
            <a:r>
              <a:rPr lang="pt-BR" sz="2800" dirty="0"/>
              <a:t>no </a:t>
            </a:r>
            <a:r>
              <a:rPr lang="pt-BR" sz="2800" dirty="0" smtClean="0"/>
              <a:t>leito</a:t>
            </a:r>
            <a:endParaRPr lang="pt-BR" sz="3000" dirty="0" smtClean="0"/>
          </a:p>
          <a:p>
            <a:r>
              <a:rPr lang="pt-BR" dirty="0"/>
              <a:t>Verificar e estimular a aceitação da dieta.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Pós-operatório tardio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Após </a:t>
            </a:r>
            <a:r>
              <a:rPr lang="pt-BR" dirty="0"/>
              <a:t>7 dias do recebimento da alta. Nesta fase, os objetivos do atendimento ao cliente são identificar, prevenir e tratar os problemas comuns aos </a:t>
            </a:r>
            <a:r>
              <a:rPr lang="pt-BR" dirty="0" smtClean="0"/>
              <a:t>procedimentos.</a:t>
            </a:r>
          </a:p>
          <a:p>
            <a:r>
              <a:rPr lang="pt-BR" dirty="0" smtClean="0"/>
              <a:t>Orientações gerais de cuidados básicos pós cirúrgicos em casa.</a:t>
            </a:r>
            <a:endParaRPr lang="pt-B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Quais Orientações??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026" name="Picture 2" descr="Resultado de imagem para pÃ³s operatori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143116"/>
            <a:ext cx="7620000" cy="4095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/>
              <a:t>O cuidar é o enfoque principal da enfermagem. Apesar das inovações, não se deve adotar exageros no cuidado. O ser humano necessita de orientação e técnicas para tornar-se independente </a:t>
            </a:r>
            <a:r>
              <a:rPr lang="pt-BR" dirty="0" smtClean="0"/>
              <a:t>deste </a:t>
            </a:r>
            <a:r>
              <a:rPr lang="pt-BR" dirty="0"/>
              <a:t>cuidado, quando possível pelo ensino do </a:t>
            </a:r>
            <a:r>
              <a:rPr lang="pt-BR" dirty="0" smtClean="0"/>
              <a:t>auto-cuidado </a:t>
            </a:r>
            <a:r>
              <a:rPr lang="pt-BR" dirty="0"/>
              <a:t>de recuperar, manter e promover sua saúde com outros profissionais.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Cabe à enfermagem conhecer, acompanhar todos os progressos tecnológicos e ser capaz de orientar o paciente quanto aos procedimentos de pré e pós-operatório, não esquecendo a visão holística da pessoa. O paciente cirúrgico normalmente demonstra insegurança, medo do que acontecerá e de como será sua recuperação. A recuperação e o bem-estar não dependem apenas de um profissional e, sim, de um conjunto de ações multidisciplinares. 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A equipe </a:t>
            </a:r>
            <a:r>
              <a:rPr lang="pt-BR" dirty="0"/>
              <a:t>precisa entender o que é vida, bem-estar e recuperação. Vida significa mudança a todo o momento; portanto, a cirurgia tem um significado de modificação; a enfermagem auxilia, orienta essa alteração em relação aos hábitos, terapêutica; porém, existem os limites: respeitar o paciente no que se refere à sua decisão, discutir com a equipe multiprofissional investigando condutas que devem ser tomadas. 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Com relação ao bem-estar do paciente, a enfermagem depende da burocracia hospitalar, da filosofia da instituição, às vezes, até da unidade de internação, impedindo que se apliquem técnicas que agilizem sua recuperação e, </a:t>
            </a:r>
            <a:r>
              <a:rPr lang="pt-BR" dirty="0" smtClean="0"/>
              <a:t>conseqüentemente, </a:t>
            </a:r>
            <a:r>
              <a:rPr lang="pt-BR" dirty="0"/>
              <a:t>seu bem-estar. 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Cabe ao profissional de enfermagem obter conhecimentos e atualizá-los continuamente para prestarem uma assistência </a:t>
            </a:r>
            <a:r>
              <a:rPr lang="pt-BR" dirty="0"/>
              <a:t>eficiente, que leve o indivíduo a retornar, o mais rápido possível, ao seu equilíbrio, livre de desconfortos e </a:t>
            </a:r>
            <a:r>
              <a:rPr lang="pt-BR" dirty="0" smtClean="0"/>
              <a:t>complicações.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O Paciente cirúrgico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284</TotalTime>
  <Words>1418</Words>
  <Application>Microsoft Office PowerPoint</Application>
  <PresentationFormat>Apresentação na tela (4:3)</PresentationFormat>
  <Paragraphs>101</Paragraphs>
  <Slides>36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36</vt:i4>
      </vt:variant>
    </vt:vector>
  </HeadingPairs>
  <TitlesOfParts>
    <vt:vector size="37" baseType="lpstr">
      <vt:lpstr>Urbano</vt:lpstr>
      <vt:lpstr>Enfermagem em Clínica Cirúrgica</vt:lpstr>
      <vt:lpstr>Slide 2</vt:lpstr>
      <vt:lpstr>Slide 3</vt:lpstr>
      <vt:lpstr>INTRODUÇÃO</vt:lpstr>
      <vt:lpstr>INTRODUÇÃO</vt:lpstr>
      <vt:lpstr>INTRODUÇÃO</vt:lpstr>
      <vt:lpstr>INTRODUÇÃO</vt:lpstr>
      <vt:lpstr>INTRODUÇÃO</vt:lpstr>
      <vt:lpstr>O Paciente cirúrgico</vt:lpstr>
      <vt:lpstr>O Paciente cirúrgico</vt:lpstr>
      <vt:lpstr>O Paciente cirúrgico</vt:lpstr>
      <vt:lpstr>A clínica Cirúrgica</vt:lpstr>
      <vt:lpstr>A clínica Cirúrgica</vt:lpstr>
      <vt:lpstr>Definindo</vt:lpstr>
      <vt:lpstr>Pré-operatório mediato</vt:lpstr>
      <vt:lpstr>Pré-operatório mediato</vt:lpstr>
      <vt:lpstr>Pré-operatório Imediato</vt:lpstr>
      <vt:lpstr>Pré operatório Imediato</vt:lpstr>
      <vt:lpstr>Pré-operatório Imediato</vt:lpstr>
      <vt:lpstr>AÇÕES DE ENFERMAGEM NO PREPARO AO PACIENTE NESTE PERÍODO</vt:lpstr>
      <vt:lpstr>AÇÕES DE ENFERMAGEM NO PREPARO AO PACIENTE NESTE PERÍODO</vt:lpstr>
      <vt:lpstr>ATENÇÃO</vt:lpstr>
      <vt:lpstr>AÇÕES DE ENFERMAGEM NO PREPARO AO PACIENTE NESTE PERÍODO</vt:lpstr>
      <vt:lpstr>AÇÕES DE ENFERMAGEM NO PREPARO AO PACIENTE NESTE PERÍODO</vt:lpstr>
      <vt:lpstr>Pós operatório imediato</vt:lpstr>
      <vt:lpstr>Pós-operatório imediato</vt:lpstr>
      <vt:lpstr>Pós-operatório imediato</vt:lpstr>
      <vt:lpstr>Pós-operatório imediato</vt:lpstr>
      <vt:lpstr>Ações de enfermagem neste período</vt:lpstr>
      <vt:lpstr>AÇÕES DE ENFERMAGEM NO PREPARO AO PACIENTE NESTE PERÍODO</vt:lpstr>
      <vt:lpstr>Ao receber o paciente no quarto:</vt:lpstr>
      <vt:lpstr>Ao receber o paciente no quarto:</vt:lpstr>
      <vt:lpstr>Ao receber o paciente no quarto:</vt:lpstr>
      <vt:lpstr>Ao receber o paciente no quarto:</vt:lpstr>
      <vt:lpstr>Pós-operatório tardio</vt:lpstr>
      <vt:lpstr>Quais Orientações??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Enfermagem em Clínica Cirúrgica</dc:title>
  <dc:creator>bancodesangue</dc:creator>
  <cp:lastModifiedBy>bancodesangue</cp:lastModifiedBy>
  <cp:revision>26</cp:revision>
  <dcterms:created xsi:type="dcterms:W3CDTF">2019-02-13T11:18:36Z</dcterms:created>
  <dcterms:modified xsi:type="dcterms:W3CDTF">2019-07-25T17:23:19Z</dcterms:modified>
</cp:coreProperties>
</file>