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438" r:id="rId2"/>
    <p:sldId id="722" r:id="rId3"/>
    <p:sldId id="693" r:id="rId4"/>
    <p:sldId id="716" r:id="rId5"/>
    <p:sldId id="695" r:id="rId6"/>
    <p:sldId id="694" r:id="rId7"/>
    <p:sldId id="439" r:id="rId8"/>
    <p:sldId id="723" r:id="rId9"/>
    <p:sldId id="442" r:id="rId10"/>
    <p:sldId id="682" r:id="rId11"/>
    <p:sldId id="684" r:id="rId12"/>
    <p:sldId id="680" r:id="rId13"/>
    <p:sldId id="691" r:id="rId14"/>
    <p:sldId id="696" r:id="rId15"/>
    <p:sldId id="697" r:id="rId16"/>
    <p:sldId id="721" r:id="rId17"/>
    <p:sldId id="718" r:id="rId18"/>
    <p:sldId id="719" r:id="rId19"/>
    <p:sldId id="720" r:id="rId20"/>
    <p:sldId id="440" r:id="rId21"/>
    <p:sldId id="698" r:id="rId22"/>
    <p:sldId id="724" r:id="rId23"/>
    <p:sldId id="726" r:id="rId24"/>
    <p:sldId id="727" r:id="rId25"/>
    <p:sldId id="725" r:id="rId26"/>
    <p:sldId id="699" r:id="rId27"/>
    <p:sldId id="730" r:id="rId28"/>
    <p:sldId id="729" r:id="rId29"/>
    <p:sldId id="728" r:id="rId30"/>
    <p:sldId id="784" r:id="rId31"/>
    <p:sldId id="731" r:id="rId32"/>
    <p:sldId id="734" r:id="rId33"/>
    <p:sldId id="735" r:id="rId34"/>
    <p:sldId id="732" r:id="rId35"/>
    <p:sldId id="700" r:id="rId36"/>
    <p:sldId id="736" r:id="rId37"/>
    <p:sldId id="452" r:id="rId38"/>
    <p:sldId id="757" r:id="rId39"/>
    <p:sldId id="758" r:id="rId40"/>
    <p:sldId id="759" r:id="rId41"/>
    <p:sldId id="760" r:id="rId42"/>
    <p:sldId id="453" r:id="rId43"/>
    <p:sldId id="737" r:id="rId44"/>
    <p:sldId id="782" r:id="rId45"/>
    <p:sldId id="739" r:id="rId46"/>
    <p:sldId id="454" r:id="rId47"/>
    <p:sldId id="702" r:id="rId48"/>
    <p:sldId id="703" r:id="rId49"/>
    <p:sldId id="704" r:id="rId50"/>
    <p:sldId id="705" r:id="rId51"/>
    <p:sldId id="740" r:id="rId52"/>
    <p:sldId id="761" r:id="rId53"/>
    <p:sldId id="762" r:id="rId54"/>
    <p:sldId id="763" r:id="rId55"/>
    <p:sldId id="764" r:id="rId56"/>
    <p:sldId id="772" r:id="rId57"/>
    <p:sldId id="765" r:id="rId58"/>
    <p:sldId id="766" r:id="rId59"/>
    <p:sldId id="767" r:id="rId60"/>
    <p:sldId id="773" r:id="rId61"/>
    <p:sldId id="768" r:id="rId62"/>
    <p:sldId id="769" r:id="rId63"/>
    <p:sldId id="783" r:id="rId64"/>
    <p:sldId id="741" r:id="rId65"/>
    <p:sldId id="334" r:id="rId66"/>
    <p:sldId id="742" r:id="rId67"/>
    <p:sldId id="743" r:id="rId68"/>
    <p:sldId id="744" r:id="rId69"/>
    <p:sldId id="745" r:id="rId70"/>
    <p:sldId id="746" r:id="rId71"/>
    <p:sldId id="774" r:id="rId72"/>
    <p:sldId id="775" r:id="rId73"/>
    <p:sldId id="776" r:id="rId74"/>
    <p:sldId id="777" r:id="rId75"/>
    <p:sldId id="778" r:id="rId76"/>
    <p:sldId id="779" r:id="rId77"/>
    <p:sldId id="780" r:id="rId78"/>
    <p:sldId id="748" r:id="rId79"/>
    <p:sldId id="749" r:id="rId80"/>
    <p:sldId id="750" r:id="rId81"/>
    <p:sldId id="751" r:id="rId82"/>
    <p:sldId id="752" r:id="rId83"/>
    <p:sldId id="753" r:id="rId84"/>
    <p:sldId id="754" r:id="rId85"/>
    <p:sldId id="755" r:id="rId8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A216-A781-437E-B621-7E70E246D2B4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71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Meus%20documentos\Materno\Gestores\Tranp%20P&amp;B\T28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escola.com/sistema-reprodutor/testiculo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FISIOLOGIA DO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DIGESTIVO DO RN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Limitada capacidade para digerir, absorver e metabolizar alimentos (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tem enzimas para proteínas e açúcares simples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Pouca lipase pancreática, por isso não pode metabolizar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gorduras</a:t>
            </a:r>
          </a:p>
          <a:p>
            <a:endParaRPr lang="pt-BR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 imaturidade do fígado provoca edema no nascimento, certo grau de icterícia, risco de doença hemorrágica 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RN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Pouca quantidade de saliva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28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488" cy="6669087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4800" b="1" dirty="0" smtClean="0">
                <a:solidFill>
                  <a:srgbClr val="FFFF66"/>
                </a:solidFill>
              </a:rPr>
              <a:t> </a:t>
            </a:r>
            <a:r>
              <a:rPr lang="pt-BR" sz="5400" b="1" dirty="0" smtClean="0">
                <a:latin typeface="Arial" pitchFamily="34" charset="0"/>
                <a:cs typeface="Arial" pitchFamily="34" charset="0"/>
              </a:rPr>
              <a:t>COLOSTRO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sz="2800" u="sng" dirty="0" smtClean="0"/>
          </a:p>
          <a:p>
            <a:pPr marL="609600" indent="-609600" eaLnBrk="1" hangingPunct="1"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Secretado nos primeiros 5 dias após o parto.</a:t>
            </a:r>
          </a:p>
          <a:p>
            <a:pPr marL="609600" indent="-609600" eaLnBrk="1" hangingPunct="1">
              <a:defRPr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Valor energético: 67-70Kcal/100ml (=leite maduro)</a:t>
            </a:r>
          </a:p>
          <a:p>
            <a:pPr marL="609600" indent="-609600" eaLnBrk="1" hangingPunct="1">
              <a:defRPr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Facilita a eliminação do mecônio nos primeiros dias de vida e permite a proliferação de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Lactobacillus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bifidus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na luz intestinal.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sz="2100" dirty="0" smtClean="0"/>
          </a:p>
        </p:txBody>
      </p:sp>
    </p:spTree>
    <p:extLst>
      <p:ext uri="{BB962C8B-B14F-4D97-AF65-F5344CB8AC3E}">
        <p14:creationId xmlns:p14="http://schemas.microsoft.com/office/powerpoint/2010/main" val="5638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3600" b="1" dirty="0" smtClean="0">
                <a:effectLst/>
                <a:latin typeface="Arial" pitchFamily="34" charset="0"/>
                <a:cs typeface="Arial" pitchFamily="34" charset="0"/>
              </a:rPr>
              <a:t>LEITE DE TRANSIÇÃO</a:t>
            </a:r>
          </a:p>
          <a:p>
            <a:pPr marL="609600" indent="-609600" eaLnBrk="1" hangingPunct="1">
              <a:defRPr/>
            </a:pPr>
            <a:endParaRPr lang="pt-BR" u="sng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Aproximadamente do 6º dia até a segunda semana pós-parto.</a:t>
            </a:r>
          </a:p>
          <a:p>
            <a:pPr marL="609600" indent="-609600" eaLnBrk="1" hangingPunct="1"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Intermediário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entre o colostro e o maduro.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u="sng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3600" b="1" dirty="0" smtClean="0">
                <a:effectLst/>
                <a:latin typeface="Arial" pitchFamily="34" charset="0"/>
                <a:cs typeface="Arial" pitchFamily="34" charset="0"/>
              </a:rPr>
              <a:t>LEITE MADURO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u="sng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Produzido a partir da 2ª quinzena pós-parto.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Leite anterior e posterior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40419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2"/>
          <p:cNvGrpSpPr>
            <a:grpSpLocks/>
          </p:cNvGrpSpPr>
          <p:nvPr/>
        </p:nvGrpSpPr>
        <p:grpSpPr bwMode="auto">
          <a:xfrm>
            <a:off x="0" y="152400"/>
            <a:ext cx="8763000" cy="6629400"/>
            <a:chOff x="0" y="96"/>
            <a:chExt cx="5520" cy="4176"/>
          </a:xfrm>
        </p:grpSpPr>
        <p:sp>
          <p:nvSpPr>
            <p:cNvPr id="29699" name="Rectangle 2"/>
            <p:cNvSpPr>
              <a:spLocks noChangeArrowheads="1"/>
            </p:cNvSpPr>
            <p:nvPr/>
          </p:nvSpPr>
          <p:spPr bwMode="auto">
            <a:xfrm>
              <a:off x="48" y="96"/>
              <a:ext cx="12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9700" name="Text Box 3"/>
            <p:cNvSpPr txBox="1">
              <a:spLocks noChangeArrowheads="1"/>
            </p:cNvSpPr>
            <p:nvPr/>
          </p:nvSpPr>
          <p:spPr bwMode="auto">
            <a:xfrm>
              <a:off x="480" y="192"/>
              <a:ext cx="4800" cy="87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latin typeface="Arial Unicode MS" pitchFamily="34" charset="-128"/>
                  <a:cs typeface="Times New Roman" pitchFamily="18" charset="0"/>
                </a:rPr>
                <a:t>Risco de morte por pneumonia entre 8 dias e 12 meses segundo o tipo de alimentação (Pelotas, RS, Brasil)</a:t>
              </a:r>
              <a:r>
                <a:rPr lang="pt-BR" sz="2800">
                  <a:solidFill>
                    <a:schemeClr val="bg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0" y="4099"/>
              <a:ext cx="2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200" b="1">
                  <a:latin typeface="Arial" pitchFamily="34" charset="0"/>
                  <a:cs typeface="Times New Roman" pitchFamily="18" charset="0"/>
                </a:rPr>
                <a:t>De: Victora et al, 1987 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480" y="1152"/>
              <a:ext cx="5040" cy="2956"/>
              <a:chOff x="432" y="1008"/>
              <a:chExt cx="4992" cy="3100"/>
            </a:xfrm>
          </p:grpSpPr>
          <p:pic>
            <p:nvPicPr>
              <p:cNvPr id="29703" name="Picture 6" descr="C:\Meus documentos\Materno\Gestores\Tranp P&amp;B\T28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634" b="9525"/>
              <a:stretch>
                <a:fillRect/>
              </a:stretch>
            </p:blipFill>
            <p:spPr bwMode="auto">
              <a:xfrm>
                <a:off x="432" y="1008"/>
                <a:ext cx="4992" cy="2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4" name="Text Box 7"/>
              <p:cNvSpPr txBox="1">
                <a:spLocks noChangeArrowheads="1"/>
              </p:cNvSpPr>
              <p:nvPr/>
            </p:nvSpPr>
            <p:spPr bwMode="auto">
              <a:xfrm>
                <a:off x="491" y="3497"/>
                <a:ext cx="76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>
                    <a:latin typeface="Arial" pitchFamily="34" charset="0"/>
                  </a:rPr>
                  <a:t>Só peito</a:t>
                </a:r>
              </a:p>
            </p:txBody>
          </p:sp>
          <p:sp>
            <p:nvSpPr>
              <p:cNvPr id="29705" name="Text Box 8"/>
              <p:cNvSpPr txBox="1">
                <a:spLocks noChangeArrowheads="1"/>
              </p:cNvSpPr>
              <p:nvPr/>
            </p:nvSpPr>
            <p:spPr bwMode="auto">
              <a:xfrm>
                <a:off x="1372" y="3503"/>
                <a:ext cx="822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 dirty="0">
                    <a:latin typeface="Arial" pitchFamily="34" charset="0"/>
                  </a:rPr>
                  <a:t>Peito + </a:t>
                </a:r>
                <a:br>
                  <a:rPr lang="pt-BR" b="1" dirty="0">
                    <a:latin typeface="Arial" pitchFamily="34" charset="0"/>
                  </a:rPr>
                </a:br>
                <a:r>
                  <a:rPr lang="pt-BR" b="1" dirty="0">
                    <a:latin typeface="Arial" pitchFamily="34" charset="0"/>
                  </a:rPr>
                  <a:t>leite de vaca</a:t>
                </a:r>
              </a:p>
            </p:txBody>
          </p:sp>
          <p:sp>
            <p:nvSpPr>
              <p:cNvPr id="29706" name="Text Box 9"/>
              <p:cNvSpPr txBox="1">
                <a:spLocks noChangeArrowheads="1"/>
              </p:cNvSpPr>
              <p:nvPr/>
            </p:nvSpPr>
            <p:spPr bwMode="auto">
              <a:xfrm>
                <a:off x="2311" y="3497"/>
                <a:ext cx="705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>
                    <a:latin typeface="Arial" pitchFamily="34" charset="0"/>
                  </a:rPr>
                  <a:t>Peito + </a:t>
                </a:r>
                <a:br>
                  <a:rPr lang="pt-BR" b="1">
                    <a:latin typeface="Arial" pitchFamily="34" charset="0"/>
                  </a:rPr>
                </a:br>
                <a:r>
                  <a:rPr lang="pt-BR" b="1">
                    <a:latin typeface="Arial" pitchFamily="34" charset="0"/>
                  </a:rPr>
                  <a:t>fórmula</a:t>
                </a:r>
              </a:p>
            </p:txBody>
          </p:sp>
          <p:sp>
            <p:nvSpPr>
              <p:cNvPr id="29707" name="Text Box 10"/>
              <p:cNvSpPr txBox="1">
                <a:spLocks noChangeArrowheads="1"/>
              </p:cNvSpPr>
              <p:nvPr/>
            </p:nvSpPr>
            <p:spPr bwMode="auto">
              <a:xfrm>
                <a:off x="3251" y="3497"/>
                <a:ext cx="763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>
                    <a:latin typeface="Arial" pitchFamily="34" charset="0"/>
                  </a:rPr>
                  <a:t>Só leite </a:t>
                </a:r>
                <a:br>
                  <a:rPr lang="pt-BR" b="1">
                    <a:latin typeface="Arial" pitchFamily="34" charset="0"/>
                  </a:rPr>
                </a:br>
                <a:r>
                  <a:rPr lang="pt-BR" b="1">
                    <a:latin typeface="Arial" pitchFamily="34" charset="0"/>
                  </a:rPr>
                  <a:t>de vaca</a:t>
                </a:r>
              </a:p>
            </p:txBody>
          </p:sp>
          <p:sp>
            <p:nvSpPr>
              <p:cNvPr id="29708" name="Text Box 11"/>
              <p:cNvSpPr txBox="1">
                <a:spLocks noChangeArrowheads="1"/>
              </p:cNvSpPr>
              <p:nvPr/>
            </p:nvSpPr>
            <p:spPr bwMode="auto">
              <a:xfrm>
                <a:off x="4132" y="3497"/>
                <a:ext cx="763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>
                    <a:latin typeface="Arial" pitchFamily="34" charset="0"/>
                  </a:rPr>
                  <a:t>Só fórmula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199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1"/>
          <p:cNvSpPr>
            <a:spLocks noChangeArrowheads="1"/>
          </p:cNvSpPr>
          <p:nvPr/>
        </p:nvSpPr>
        <p:spPr bwMode="auto">
          <a:xfrm>
            <a:off x="0" y="0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COMPARAÇÃO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......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Leite Materno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Uma linda Ferrari, com um lindo motorista (gostosão) e um tanque cheio sempre, quanto mais anda, mais tem gasolina!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Fórmulas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(latas de todas as marcas, derivadas de vaca/soja): Um carro velho, duro, barulhento, e que dá muito trabalho de oficina, mas que mesmo não adequado permite um deslocamento de um lado a outro, mesmo que precário.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Leite de Vaca/cabra/cavalo/soja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(in natura ou na caixinha): Uma bicicleta com dois pneus furados! Pois faltam elementos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essenciais,ao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pleno desenvolvimento do bebê!</a:t>
            </a:r>
          </a:p>
        </p:txBody>
      </p:sp>
    </p:spTree>
    <p:extLst>
      <p:ext uri="{BB962C8B-B14F-4D97-AF65-F5344CB8AC3E}">
        <p14:creationId xmlns:p14="http://schemas.microsoft.com/office/powerpoint/2010/main" val="217631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571975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DISTENSÃO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pode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indicar presença de líquidos, </a:t>
            </a:r>
            <a:r>
              <a:rPr lang="pt-BR" altLang="pt-BR" sz="4000" dirty="0" err="1" smtClean="0">
                <a:latin typeface="Arial" pitchFamily="34" charset="0"/>
                <a:cs typeface="Arial" pitchFamily="34" charset="0"/>
              </a:rPr>
              <a:t>visceromegalias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, obstrução ou perfuração intestinal), hérnia umbilical, </a:t>
            </a:r>
            <a:r>
              <a:rPr lang="pt-BR" altLang="pt-BR" sz="4000" dirty="0" err="1" smtClean="0">
                <a:latin typeface="Arial" pitchFamily="34" charset="0"/>
                <a:cs typeface="Arial" pitchFamily="34" charset="0"/>
              </a:rPr>
              <a:t>onfalocele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,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000" dirty="0" err="1" smtClean="0">
                <a:latin typeface="Arial" pitchFamily="34" charset="0"/>
                <a:cs typeface="Arial" pitchFamily="34" charset="0"/>
              </a:rPr>
              <a:t>gastroquise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, cistos, hemorragias de cordão (características), orifício anal.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ABDOME</a:t>
            </a:r>
            <a:r>
              <a:rPr lang="pt-BR" altLang="pt-BR" dirty="0" smtClean="0">
                <a:solidFill>
                  <a:srgbClr val="FF0000"/>
                </a:solidFill>
              </a:rPr>
              <a:t> </a:t>
            </a:r>
            <a:br>
              <a:rPr lang="pt-BR" altLang="pt-BR" dirty="0" smtClean="0">
                <a:solidFill>
                  <a:srgbClr val="FF0000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4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static.hsw.com.br/gif/organs-outside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/>
          <a:stretch/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55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03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76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FISIOLOGIA DO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DIGESTIVO DO RN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CAPACIDADE GÁSTRICA LIMITADA </a:t>
            </a:r>
          </a:p>
          <a:p>
            <a:pPr marL="0" indent="0" algn="ctr">
              <a:buNone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peso em gramas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DIVIDIDO POR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100 – 3)</a:t>
            </a:r>
          </a:p>
          <a:p>
            <a:pPr marL="0" indent="0" algn="ctr">
              <a:buNone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Exemplo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: 2000g :100 = 20 – 3 = 17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6516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URINÁRIO</a:t>
            </a:r>
            <a:endParaRPr lang="pt-BR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Anatomicamente completo, mas funcionalmente imaturo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Pouca capacidade para concentrar urina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Volume urinário em 24 horas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-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200 a 300 ml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7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CRIPTORQUIDIA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 - testículos não desceram para a bolsa escrotal, podendo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estar no canal inguinal (comum no RNPT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0115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9B5A2-7609-456A-8752-E01727069479}" type="datetime1">
              <a:rPr lang="pt-BR" altLang="pt-BR" smtClean="0"/>
              <a:pPr eaLnBrk="1" hangingPunct="1"/>
              <a:t>01/07/2019</a:t>
            </a:fld>
            <a:endParaRPr lang="pt-BR" altLang="pt-BR" smtClean="0"/>
          </a:p>
        </p:txBody>
      </p:sp>
      <p:sp>
        <p:nvSpPr>
          <p:cNvPr id="90116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mtClean="0"/>
              <a:t>Enfermagem em Saúde da Criança</a:t>
            </a:r>
          </a:p>
        </p:txBody>
      </p:sp>
      <p:sp>
        <p:nvSpPr>
          <p:cNvPr id="9011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AD186-8DC7-4E08-BE31-02CD05AFE4BE}" type="slidenum">
              <a:rPr lang="pt-BR" altLang="pt-BR" smtClean="0"/>
              <a:pPr eaLnBrk="1" hangingPunct="1"/>
              <a:t>21</a:t>
            </a:fld>
            <a:endParaRPr lang="pt-BR" altLang="pt-BR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alt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GENITÁLIA </a:t>
            </a:r>
            <a:r>
              <a:rPr lang="pt-BR" alt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MASCULINA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1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7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7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8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alt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HIDROCELE</a:t>
            </a:r>
            <a:endParaRPr lang="pt-BR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547260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altLang="pt-BR" sz="3000" dirty="0" smtClean="0">
                <a:latin typeface="Arial" pitchFamily="34" charset="0"/>
                <a:cs typeface="Arial" pitchFamily="34" charset="0"/>
              </a:rPr>
              <a:t>comum, </a:t>
            </a:r>
            <a:r>
              <a:rPr lang="pt-BR" altLang="pt-BR" sz="3000" dirty="0" smtClean="0">
                <a:latin typeface="Arial" pitchFamily="34" charset="0"/>
                <a:cs typeface="Arial" pitchFamily="34" charset="0"/>
              </a:rPr>
              <a:t>devendo ser </a:t>
            </a:r>
            <a:r>
              <a:rPr lang="pt-BR" altLang="pt-BR" sz="3000" dirty="0" smtClean="0">
                <a:latin typeface="Arial" pitchFamily="34" charset="0"/>
                <a:cs typeface="Arial" pitchFamily="34" charset="0"/>
              </a:rPr>
              <a:t>reabsorvida</a:t>
            </a:r>
            <a:endParaRPr lang="pt-BR" altLang="pt-BR" sz="30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- acúmulo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de quantidades anormais de fluído límpido no interior da túnica vaginal do </a:t>
            </a:r>
            <a:r>
              <a:rPr lang="pt-BR" sz="3000" u="sng" dirty="0" smtClean="0">
                <a:latin typeface="Arial" pitchFamily="34" charset="0"/>
                <a:cs typeface="Arial" pitchFamily="34" charset="0"/>
                <a:hlinkClick r:id="rId2"/>
              </a:rPr>
              <a:t>testículo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- uni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ou bilateral, de etiologia congênita ou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adquirida (traumatismos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, obstruções dos vasos linfáticos ou até mesmo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tumores)</a:t>
            </a:r>
          </a:p>
          <a:p>
            <a:pPr marL="0" indent="0" algn="just" eaLnBrk="1" hangingPunct="1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- acomete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com maior frequência bebês e adultos acima de 45 anos.</a:t>
            </a:r>
          </a:p>
          <a:p>
            <a:pPr algn="just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- na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maior parte dos casos o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hidrocele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no bebê não precisa de qualquer tipo de tratamento específico, desaparecendo sozinho em até 1 ano de idade. </a:t>
            </a:r>
            <a:r>
              <a:rPr lang="pt-BR" altLang="pt-BR" dirty="0" smtClean="0"/>
              <a:t> </a:t>
            </a:r>
            <a:endParaRPr lang="pt-BR" altLang="pt-B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16" descr="http://www.drwilly.com.br/Arquivos/Galeria/images/fotos/hidrocele_patolog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dirty="0" smtClean="0"/>
              <a:t>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fisiológica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nascimento</a:t>
            </a:r>
            <a:endParaRPr lang="pt-BR" altLang="pt-BR" sz="36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estreitamento do orifício do prepúcio, que torna impossível puxá-lo para trás por sobre a glande do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pênis</a:t>
            </a:r>
            <a:endParaRPr lang="pt-BR" altLang="pt-BR" sz="36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pt-BR" altLang="pt-BR" dirty="0" smtClean="0">
              <a:solidFill>
                <a:srgbClr val="FF0000"/>
              </a:solidFill>
            </a:endParaRPr>
          </a:p>
        </p:txBody>
      </p:sp>
      <p:sp>
        <p:nvSpPr>
          <p:cNvPr id="90115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9B5A2-7609-456A-8752-E01727069479}" type="datetime1">
              <a:rPr lang="pt-BR" altLang="pt-BR" smtClean="0"/>
              <a:pPr eaLnBrk="1" hangingPunct="1"/>
              <a:t>01/07/2019</a:t>
            </a:fld>
            <a:endParaRPr lang="pt-BR" altLang="pt-BR" smtClean="0"/>
          </a:p>
        </p:txBody>
      </p:sp>
      <p:sp>
        <p:nvSpPr>
          <p:cNvPr id="90116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mtClean="0"/>
              <a:t>Enfermagem em Saúde da Criança</a:t>
            </a:r>
          </a:p>
        </p:txBody>
      </p:sp>
      <p:sp>
        <p:nvSpPr>
          <p:cNvPr id="9011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AD186-8DC7-4E08-BE31-02CD05AFE4BE}" type="slidenum">
              <a:rPr lang="pt-BR" altLang="pt-BR" smtClean="0"/>
              <a:pPr eaLnBrk="1" hangingPunct="1"/>
              <a:t>27</a:t>
            </a:fld>
            <a:endParaRPr lang="pt-BR" altLang="pt-BR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alt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FIMOSE</a:t>
            </a:r>
            <a:endParaRPr 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07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Tx/>
              <a:buChar char="-"/>
            </a:pPr>
            <a:r>
              <a:rPr lang="pt-BR" altLang="pt-BR" sz="4800" b="1" dirty="0" smtClean="0">
                <a:latin typeface="Arial" pitchFamily="34" charset="0"/>
                <a:cs typeface="Arial" pitchFamily="34" charset="0"/>
              </a:rPr>
              <a:t>terminal</a:t>
            </a:r>
            <a:r>
              <a:rPr lang="pt-BR" altLang="pt-BR" sz="4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altLang="pt-BR" sz="4800" dirty="0" smtClean="0">
                <a:latin typeface="Arial" pitchFamily="34" charset="0"/>
                <a:cs typeface="Arial" pitchFamily="34" charset="0"/>
              </a:rPr>
              <a:t>normal</a:t>
            </a:r>
          </a:p>
          <a:p>
            <a:pPr algn="just" eaLnBrk="1" hangingPunct="1">
              <a:buFontTx/>
              <a:buChar char="-"/>
            </a:pPr>
            <a:r>
              <a:rPr lang="pt-BR" altLang="pt-BR" sz="4800" b="1" dirty="0" smtClean="0">
                <a:latin typeface="Arial" pitchFamily="34" charset="0"/>
                <a:cs typeface="Arial" pitchFamily="34" charset="0"/>
              </a:rPr>
              <a:t>ventral</a:t>
            </a:r>
            <a:r>
              <a:rPr lang="pt-BR" altLang="pt-BR" sz="4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alt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800" dirty="0" err="1" smtClean="0">
                <a:latin typeface="Arial" pitchFamily="34" charset="0"/>
                <a:cs typeface="Arial" pitchFamily="34" charset="0"/>
              </a:rPr>
              <a:t>hipospádia</a:t>
            </a:r>
            <a:r>
              <a:rPr lang="pt-BR" altLang="pt-BR" sz="4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pt-BR" altLang="pt-BR" sz="4800" b="1" dirty="0" smtClean="0">
                <a:latin typeface="Arial" pitchFamily="34" charset="0"/>
                <a:cs typeface="Arial" pitchFamily="34" charset="0"/>
              </a:rPr>
              <a:t>dorsal</a:t>
            </a:r>
            <a:r>
              <a:rPr lang="pt-BR" altLang="pt-BR" sz="4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alt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800" dirty="0" err="1" smtClean="0">
                <a:latin typeface="Arial" pitchFamily="34" charset="0"/>
                <a:cs typeface="Arial" pitchFamily="34" charset="0"/>
              </a:rPr>
              <a:t>epispádia</a:t>
            </a:r>
            <a:endParaRPr lang="pt-BR" altLang="pt-BR" sz="4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9B5A2-7609-456A-8752-E01727069479}" type="datetime1">
              <a:rPr lang="pt-BR" altLang="pt-BR" smtClean="0"/>
              <a:pPr eaLnBrk="1" hangingPunct="1"/>
              <a:t>01/07/2019</a:t>
            </a:fld>
            <a:endParaRPr lang="pt-BR" altLang="pt-BR" smtClean="0"/>
          </a:p>
        </p:txBody>
      </p:sp>
      <p:sp>
        <p:nvSpPr>
          <p:cNvPr id="90116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mtClean="0"/>
              <a:t>Enfermagem em Saúde da Criança</a:t>
            </a:r>
          </a:p>
        </p:txBody>
      </p:sp>
      <p:sp>
        <p:nvSpPr>
          <p:cNvPr id="9011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AD186-8DC7-4E08-BE31-02CD05AFE4BE}" type="slidenum">
              <a:rPr lang="pt-BR" altLang="pt-BR" smtClean="0"/>
              <a:pPr eaLnBrk="1" hangingPunct="1"/>
              <a:t>29</a:t>
            </a:fld>
            <a:endParaRPr lang="pt-BR" altLang="pt-BR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LOCALIZAÇÃO DO MEATO URINÁRIO</a:t>
            </a:r>
            <a:endParaRPr lang="pt-BR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964488" cy="1066800"/>
          </a:xfrm>
          <a:solidFill>
            <a:schemeClr val="accent2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pt-BR" sz="2100" b="1" dirty="0">
                <a:solidFill>
                  <a:schemeClr val="tx1"/>
                </a:solidFill>
                <a:latin typeface="Arial" charset="0"/>
              </a:rPr>
              <a:t>A UNIÃO PERFEITA </a:t>
            </a:r>
            <a:r>
              <a:rPr lang="pt-PT" sz="2100" b="1" dirty="0">
                <a:solidFill>
                  <a:schemeClr val="tx1"/>
                </a:solidFill>
                <a:latin typeface="Arial" charset="0"/>
              </a:rPr>
              <a:t>= </a:t>
            </a:r>
            <a:r>
              <a:rPr lang="pt-BR" sz="3200" b="1" dirty="0">
                <a:solidFill>
                  <a:schemeClr val="tx1"/>
                </a:solidFill>
                <a:latin typeface="Arial" charset="0"/>
              </a:rPr>
              <a:t>QUANTIDADE DE COLOSTRO</a:t>
            </a:r>
            <a:r>
              <a:rPr lang="pt-BR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2100" b="1" dirty="0">
                <a:solidFill>
                  <a:schemeClr val="tx1"/>
                </a:solidFill>
                <a:latin typeface="Arial" charset="0"/>
              </a:rPr>
              <a:t>POR MAMADA E </a:t>
            </a:r>
            <a:r>
              <a:rPr lang="pt-BR" sz="2800" b="1" dirty="0">
                <a:solidFill>
                  <a:schemeClr val="tx1"/>
                </a:solidFill>
                <a:latin typeface="Arial" charset="0"/>
              </a:rPr>
              <a:t>CAPACIDADE DE GÁSTRICA DO RN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600200"/>
            <a:ext cx="5715000" cy="48768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 defTabSz="652463">
              <a:defRPr/>
            </a:pPr>
            <a:r>
              <a:rPr lang="pt-BR" sz="2800" b="1" dirty="0">
                <a:solidFill>
                  <a:srgbClr val="FF0000"/>
                </a:solidFill>
                <a:effectLst/>
                <a:latin typeface="Arial" charset="0"/>
              </a:rPr>
              <a:t>Capacidade gástrica do 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Arial" charset="0"/>
              </a:rPr>
              <a:t>recém-nascido</a:t>
            </a:r>
            <a:endParaRPr lang="pt-PT" sz="2800" b="1" dirty="0" smtClean="0">
              <a:solidFill>
                <a:srgbClr val="FF0000"/>
              </a:solidFill>
              <a:effectLst/>
              <a:latin typeface="Arial" charset="0"/>
            </a:endParaRPr>
          </a:p>
          <a:p>
            <a:pPr algn="l" defTabSz="652463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</a:rPr>
              <a:t>4  </a:t>
            </a:r>
            <a:r>
              <a:rPr lang="pt-PT" sz="2800" b="1" dirty="0" smtClean="0">
                <a:solidFill>
                  <a:schemeClr val="tx1"/>
                </a:solidFill>
                <a:effectLst/>
                <a:latin typeface="Arial" charset="0"/>
              </a:rPr>
              <a:t>colheres </a:t>
            </a:r>
            <a:r>
              <a:rPr lang="pt-PT" sz="2800" b="1" dirty="0">
                <a:solidFill>
                  <a:schemeClr val="tx1"/>
                </a:solidFill>
                <a:effectLst/>
                <a:latin typeface="Arial" charset="0"/>
              </a:rPr>
              <a:t>de chá</a:t>
            </a:r>
          </a:p>
          <a:p>
            <a:pPr defTabSz="652463">
              <a:defRPr/>
            </a:pPr>
            <a:endParaRPr lang="pt-BR" sz="2800" b="1" dirty="0">
              <a:solidFill>
                <a:schemeClr val="tx1"/>
              </a:solidFill>
              <a:latin typeface="Arial" charset="0"/>
            </a:endParaRPr>
          </a:p>
          <a:p>
            <a:pPr algn="l" defTabSz="652463">
              <a:defRPr/>
            </a:pPr>
            <a:r>
              <a:rPr lang="pt-BR" sz="2800" b="1" dirty="0">
                <a:solidFill>
                  <a:srgbClr val="FF0000"/>
                </a:solidFill>
                <a:effectLst/>
                <a:latin typeface="Arial" charset="0"/>
              </a:rPr>
              <a:t>Capacidade gástrica da  criança com um ano de 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Arial" charset="0"/>
              </a:rPr>
              <a:t>idade</a:t>
            </a:r>
            <a:endParaRPr lang="pt-BR" sz="2800" b="1" dirty="0">
              <a:solidFill>
                <a:schemeClr val="tx1"/>
              </a:solidFill>
              <a:latin typeface="Arial" charset="0"/>
            </a:endParaRPr>
          </a:p>
          <a:p>
            <a:pPr algn="l" defTabSz="652463">
              <a:defRPr/>
            </a:pPr>
            <a:r>
              <a:rPr lang="pt-BR" sz="2800" b="1" dirty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</a:rPr>
              <a:t>40 </a:t>
            </a:r>
            <a:r>
              <a:rPr lang="pt-BR" sz="2800" b="1" dirty="0" smtClean="0">
                <a:solidFill>
                  <a:schemeClr val="tx1"/>
                </a:solidFill>
                <a:latin typeface="Arial" charset="0"/>
              </a:rPr>
              <a:t>colheres </a:t>
            </a:r>
            <a:r>
              <a:rPr lang="pt-BR" sz="2800" b="1" dirty="0" smtClean="0">
                <a:solidFill>
                  <a:schemeClr val="tx1"/>
                </a:solidFill>
                <a:latin typeface="Arial" charset="0"/>
              </a:rPr>
              <a:t>de chá</a:t>
            </a:r>
            <a:endParaRPr lang="pt-PT" sz="2800" b="1" dirty="0">
              <a:solidFill>
                <a:schemeClr val="tx1"/>
              </a:solidFill>
              <a:latin typeface="Arial" charset="0"/>
            </a:endParaRPr>
          </a:p>
          <a:p>
            <a:pPr defTabSz="652463">
              <a:defRPr/>
            </a:pPr>
            <a:r>
              <a:rPr lang="pt-BR" sz="2400" b="1" dirty="0">
                <a:latin typeface="Arial" charset="0"/>
              </a:rPr>
              <a:t>    </a:t>
            </a:r>
            <a:endParaRPr lang="pt-PT" sz="24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defTabSz="652463">
              <a:defRPr/>
            </a:pPr>
            <a:endParaRPr lang="pt-BR" sz="2400" b="1" dirty="0"/>
          </a:p>
          <a:p>
            <a:pPr defTabSz="652463">
              <a:defRPr/>
            </a:pPr>
            <a:endParaRPr lang="pt-BR" sz="1200" b="1" i="1" dirty="0"/>
          </a:p>
        </p:txBody>
      </p:sp>
      <p:grpSp>
        <p:nvGrpSpPr>
          <p:cNvPr id="18438" name="Group 11"/>
          <p:cNvGrpSpPr>
            <a:grpSpLocks/>
          </p:cNvGrpSpPr>
          <p:nvPr/>
        </p:nvGrpSpPr>
        <p:grpSpPr bwMode="auto">
          <a:xfrm>
            <a:off x="304800" y="1793875"/>
            <a:ext cx="3470275" cy="4470400"/>
            <a:chOff x="192" y="1130"/>
            <a:chExt cx="2186" cy="2816"/>
          </a:xfrm>
        </p:grpSpPr>
        <p:pic>
          <p:nvPicPr>
            <p:cNvPr id="18439" name="Picture 6" descr="C:\WINDOWS\Application Data\Microsoft\Media Catalog\Downloaded Clips\cl67\j0258139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30"/>
              <a:ext cx="1077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7" descr="C:\WINDOWS\Application Data\Microsoft\Media Catalog\Downloaded Clips\cl67\j0258139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352"/>
              <a:ext cx="2186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528" y="1392"/>
              <a:ext cx="59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016" tIns="64008" rIns="128016" bIns="64008">
              <a:spAutoFit/>
            </a:bodyPr>
            <a:lstStyle>
              <a:lvl1pPr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sz="1700" b="1">
                  <a:solidFill>
                    <a:srgbClr val="333300"/>
                  </a:solidFill>
                  <a:latin typeface="Arial" pitchFamily="34" charset="0"/>
                </a:rPr>
                <a:t>20 ml</a:t>
              </a:r>
              <a:endParaRPr lang="pt-BR" sz="1700" b="1">
                <a:solidFill>
                  <a:srgbClr val="333300"/>
                </a:solidFill>
              </a:endParaRPr>
            </a:p>
          </p:txBody>
        </p:sp>
        <p:sp>
          <p:nvSpPr>
            <p:cNvPr id="18442" name="Text Box 9"/>
            <p:cNvSpPr txBox="1">
              <a:spLocks noChangeArrowheads="1"/>
            </p:cNvSpPr>
            <p:nvPr/>
          </p:nvSpPr>
          <p:spPr bwMode="auto">
            <a:xfrm>
              <a:off x="432" y="2803"/>
              <a:ext cx="81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016" tIns="64008" rIns="128016" bIns="64008">
              <a:spAutoFit/>
            </a:bodyPr>
            <a:lstStyle>
              <a:lvl1pPr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sz="2500" b="1">
                  <a:solidFill>
                    <a:srgbClr val="333300"/>
                  </a:solidFill>
                  <a:latin typeface="Arial" pitchFamily="34" charset="0"/>
                </a:rPr>
                <a:t>200 ml</a:t>
              </a:r>
              <a:endParaRPr lang="pt-BR" sz="2500" b="1">
                <a:solidFill>
                  <a:srgbClr val="33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24614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266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71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836712"/>
            <a:ext cx="4430985" cy="40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910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18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61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-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pequenos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lábios e clitóris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proeminentes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primeiros dias podem aparecer secreções esbranquiçadas ou hemorrágicas;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- edemas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traumáticos;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- observar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imperfurações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aderências de pequenos lábios.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ambas genitálias, observar </a:t>
            </a:r>
            <a:r>
              <a:rPr lang="pt-B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ambiguidade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dos genitais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0000"/>
                </a:solidFill>
              </a:rPr>
              <a:t>GENITÁLIA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FEMININA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7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939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MÚSCULOESQUELÉTICO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ANATOMICAMENTE COMPLETO, MAS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NÃO ESTÁ COMPLETAMENTE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DESENVOLVIDO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Mais tecido cartilaginoso do que ósseo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683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i="1" dirty="0"/>
              <a:t>E</a:t>
            </a:r>
            <a:r>
              <a:rPr lang="pt-BR" b="1" i="1" dirty="0" smtClean="0"/>
              <a:t>xame </a:t>
            </a:r>
            <a:r>
              <a:rPr lang="pt-BR" b="1" i="1" dirty="0"/>
              <a:t>dos pés </a:t>
            </a:r>
            <a:endParaRPr lang="pt-BR" b="1" i="1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deve-se </a:t>
            </a:r>
            <a:r>
              <a:rPr lang="pt-BR" dirty="0"/>
              <a:t>estar atento a seu posicionamento. Não é infrequente a detecção de pés tortos. É necessário diferenciar o pé torto posicional, decorrente da posição </a:t>
            </a:r>
            <a:r>
              <a:rPr lang="pt-BR" dirty="0" err="1"/>
              <a:t>intraútero</a:t>
            </a:r>
            <a:r>
              <a:rPr lang="pt-BR" dirty="0"/>
              <a:t>, do pé torto congênito.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Esqueleto e articulações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31" y="3789040"/>
            <a:ext cx="4381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4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95" y="4624580"/>
            <a:ext cx="8534400" cy="758952"/>
          </a:xfrm>
        </p:spPr>
        <p:txBody>
          <a:bodyPr>
            <a:normAutofit/>
          </a:bodyPr>
          <a:lstStyle/>
          <a:p>
            <a:pPr algn="r"/>
            <a:r>
              <a:rPr lang="pt-BR" sz="2400" dirty="0" err="1" smtClean="0">
                <a:solidFill>
                  <a:schemeClr val="tx1"/>
                </a:solidFill>
              </a:rPr>
              <a:t>Craniotabes</a:t>
            </a:r>
            <a:r>
              <a:rPr lang="pt-BR" sz="2400" dirty="0" smtClean="0">
                <a:solidFill>
                  <a:schemeClr val="tx1"/>
                </a:solidFill>
              </a:rPr>
              <a:t>                                                  Perolas de Epstein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upload.wikimedia.org/wikipedia/commons/thumb/d/de/Epstien_pearl.png/300px-Epstien_pea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47529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8123"/>
            <a:ext cx="3138108" cy="33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4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030"/>
          <p:cNvGrpSpPr>
            <a:grpSpLocks/>
          </p:cNvGrpSpPr>
          <p:nvPr/>
        </p:nvGrpSpPr>
        <p:grpSpPr bwMode="auto">
          <a:xfrm>
            <a:off x="0" y="152400"/>
            <a:ext cx="9144000" cy="6615113"/>
            <a:chOff x="144" y="96"/>
            <a:chExt cx="5435" cy="4167"/>
          </a:xfrm>
        </p:grpSpPr>
        <p:pic>
          <p:nvPicPr>
            <p:cNvPr id="20483" name="Picture 1026" descr="C:\WINDOWS\slidel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5435" cy="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4" name="Text Box 1027"/>
            <p:cNvSpPr txBox="1">
              <a:spLocks noChangeArrowheads="1"/>
            </p:cNvSpPr>
            <p:nvPr/>
          </p:nvSpPr>
          <p:spPr bwMode="auto">
            <a:xfrm>
              <a:off x="960" y="4032"/>
              <a:ext cx="76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mulher </a:t>
              </a:r>
            </a:p>
          </p:txBody>
        </p:sp>
        <p:sp>
          <p:nvSpPr>
            <p:cNvPr id="20485" name="Text Box 1028"/>
            <p:cNvSpPr txBox="1">
              <a:spLocks noChangeArrowheads="1"/>
            </p:cNvSpPr>
            <p:nvPr/>
          </p:nvSpPr>
          <p:spPr bwMode="auto">
            <a:xfrm>
              <a:off x="2448" y="4032"/>
              <a:ext cx="7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vaca</a:t>
              </a:r>
            </a:p>
          </p:txBody>
        </p:sp>
        <p:sp>
          <p:nvSpPr>
            <p:cNvPr id="20486" name="Text Box 1029"/>
            <p:cNvSpPr txBox="1">
              <a:spLocks noChangeArrowheads="1"/>
            </p:cNvSpPr>
            <p:nvPr/>
          </p:nvSpPr>
          <p:spPr bwMode="auto">
            <a:xfrm>
              <a:off x="4032" y="4032"/>
              <a:ext cx="67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cabra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95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Musculatura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São avaliados o tônus e o </a:t>
            </a:r>
            <a:r>
              <a:rPr lang="pt-BR" dirty="0" err="1"/>
              <a:t>trofismo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Um RN normal a termo apresenta hipertonia em flexão dos membros. </a:t>
            </a:r>
            <a:endParaRPr lang="pt-BR" dirty="0" smtClean="0"/>
          </a:p>
          <a:p>
            <a:endParaRPr lang="pt-BR" dirty="0"/>
          </a:p>
          <a:p>
            <a:pPr algn="just"/>
            <a:r>
              <a:rPr lang="pt-BR" dirty="0"/>
              <a:t>E</a:t>
            </a:r>
            <a:r>
              <a:rPr lang="pt-BR" dirty="0" smtClean="0"/>
              <a:t>m </a:t>
            </a:r>
            <a:r>
              <a:rPr lang="pt-BR" dirty="0"/>
              <a:t>decúbito dorsal apresenta os membros superiores fletidos e os inferiores </a:t>
            </a:r>
            <a:r>
              <a:rPr lang="pt-BR" dirty="0" err="1"/>
              <a:t>semifletidos</a:t>
            </a:r>
            <a:r>
              <a:rPr lang="pt-BR" dirty="0"/>
              <a:t>, cabeça lateralizada e mãos cerradas. </a:t>
            </a:r>
          </a:p>
        </p:txBody>
      </p:sp>
    </p:spTree>
    <p:extLst>
      <p:ext uri="{BB962C8B-B14F-4D97-AF65-F5344CB8AC3E}">
        <p14:creationId xmlns:p14="http://schemas.microsoft.com/office/powerpoint/2010/main" val="773249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A </a:t>
            </a:r>
            <a:r>
              <a:rPr lang="pt-BR" b="1" dirty="0"/>
              <a:t>simetria</a:t>
            </a:r>
            <a:r>
              <a:rPr lang="pt-BR" dirty="0"/>
              <a:t> e a </a:t>
            </a:r>
            <a:r>
              <a:rPr lang="pt-BR" b="1" dirty="0"/>
              <a:t>adequação da movimentação </a:t>
            </a:r>
            <a:r>
              <a:rPr lang="pt-BR" dirty="0"/>
              <a:t>dos membros devem ser bem avaliadas.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Atenção </a:t>
            </a:r>
            <a:r>
              <a:rPr lang="pt-BR" dirty="0"/>
              <a:t>especial deve ser dada à movimentação dos </a:t>
            </a:r>
            <a:r>
              <a:rPr lang="pt-BR" b="1" dirty="0"/>
              <a:t>membros superiores</a:t>
            </a:r>
            <a:r>
              <a:rPr lang="pt-BR" dirty="0"/>
              <a:t>, que pode estar comprometida por lesões traumáticas do </a:t>
            </a:r>
            <a:r>
              <a:rPr lang="pt-BR" dirty="0" smtClean="0"/>
              <a:t>parto</a:t>
            </a:r>
            <a:r>
              <a:rPr lang="pt-BR" dirty="0"/>
              <a:t>. </a:t>
            </a:r>
            <a:r>
              <a:rPr lang="pt-BR" dirty="0" smtClean="0"/>
              <a:t>(estiramento </a:t>
            </a:r>
            <a:r>
              <a:rPr lang="pt-BR" dirty="0"/>
              <a:t>exagerado do plexo </a:t>
            </a:r>
            <a:r>
              <a:rPr lang="pt-BR" dirty="0" smtClean="0"/>
              <a:t>braquial, fratura de clavícula ou úmero)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Esqueleto e articulações </a:t>
            </a:r>
          </a:p>
        </p:txBody>
      </p:sp>
    </p:spTree>
    <p:extLst>
      <p:ext uri="{BB962C8B-B14F-4D97-AF65-F5344CB8AC3E}">
        <p14:creationId xmlns:p14="http://schemas.microsoft.com/office/powerpoint/2010/main" val="287687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ENDÓCRINO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IMATURO, MAS EFICIENTEMENTE DESENVOLVIDO PARA MANTER A VIDA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Baixa produção de hormônio antidiurético (ADH), por isso suscetível à desidratação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Efeito dos hormônios maternos provoca uma puberdade em miniatura (glândulas mamárias ingurgitadas, lábios vaginais hipertróficos e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pseudomenstruação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77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31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1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28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NERVOSO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472608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SUFICIENTEMENTE DESENVOLVIDO PARA SUSTENTAR A VIDA EXTRA-UTERINA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Reflexos primitivos permitem a sobrevivência (sucção, deglutição...)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VISÃO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20/50, limitada acomodação, visão em linha média de aproximadamente 30 cm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AUDIÇÃO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agudez igual à de um adulto, reage aos diversos tipos de som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OLFATO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capacidade igual à de um adulto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PALADAR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diferencia sabores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TATO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percebe adequadamente todo o corpo, mas as palmas e as plantas são mais sensíveis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34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628800"/>
            <a:ext cx="8503920" cy="447024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2400" dirty="0" smtClean="0"/>
              <a:t>alterações: </a:t>
            </a:r>
            <a:r>
              <a:rPr lang="pt-BR" altLang="pt-BR" sz="2400" dirty="0" smtClean="0"/>
              <a:t>espinha bífida ou </a:t>
            </a:r>
            <a:r>
              <a:rPr lang="pt-BR" altLang="pt-BR" sz="2400" dirty="0" err="1" smtClean="0"/>
              <a:t>mielomeningocele</a:t>
            </a:r>
            <a:r>
              <a:rPr lang="pt-BR" altLang="pt-BR" sz="2400" dirty="0" smtClean="0"/>
              <a:t>.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altLang="pt-BR" sz="24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2400" b="1" dirty="0" smtClean="0"/>
              <a:t>Espinha Bífida Oculta (</a:t>
            </a:r>
            <a:r>
              <a:rPr lang="pt-BR" altLang="pt-BR" sz="2400" b="1" dirty="0" err="1" smtClean="0"/>
              <a:t>mielocele</a:t>
            </a:r>
            <a:r>
              <a:rPr lang="pt-BR" altLang="pt-BR" sz="2400" b="1" dirty="0" smtClean="0"/>
              <a:t>):</a:t>
            </a:r>
            <a:r>
              <a:rPr lang="pt-BR" altLang="pt-BR" sz="2400" dirty="0" smtClean="0"/>
              <a:t> caracteriza-se por fechamento incompleto das lâminas de uma ou mais vértebras, </a:t>
            </a:r>
            <a:r>
              <a:rPr lang="pt-BR" altLang="pt-BR" sz="2400" b="1" dirty="0" smtClean="0"/>
              <a:t>sem </a:t>
            </a:r>
            <a:r>
              <a:rPr lang="pt-BR" altLang="pt-BR" sz="2400" b="1" dirty="0" err="1" smtClean="0"/>
              <a:t>protusão</a:t>
            </a:r>
            <a:r>
              <a:rPr lang="pt-BR" altLang="pt-BR" sz="2400" b="1" dirty="0" smtClean="0"/>
              <a:t> </a:t>
            </a:r>
            <a:r>
              <a:rPr lang="pt-BR" altLang="pt-BR" sz="2400" dirty="0" smtClean="0"/>
              <a:t>do conteúdo </a:t>
            </a:r>
            <a:r>
              <a:rPr lang="pt-BR" altLang="pt-BR" sz="2400" dirty="0" err="1" smtClean="0"/>
              <a:t>intra-espinal</a:t>
            </a:r>
            <a:r>
              <a:rPr lang="pt-BR" altLang="pt-BR" sz="2400" dirty="0" smtClean="0"/>
              <a:t> na superfície, e, por falta de cisto perceptível, pode haver defeitos cutâneos, déficit neurológico e displasia da medula espinal.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41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COLUNA VERTEBRAL: </a:t>
            </a:r>
            <a:r>
              <a:rPr lang="pt-BR" altLang="pt-BR" sz="3100" b="1" dirty="0" smtClean="0">
                <a:latin typeface="Arial" pitchFamily="34" charset="0"/>
                <a:cs typeface="Arial" pitchFamily="34" charset="0"/>
              </a:rPr>
              <a:t>ÁREA SACROLOMBAR</a:t>
            </a:r>
            <a:r>
              <a:rPr lang="pt-BR" altLang="pt-BR" sz="3600" dirty="0">
                <a:solidFill>
                  <a:srgbClr val="FF0000"/>
                </a:solidFill>
              </a:rPr>
              <a:t/>
            </a:r>
            <a:br>
              <a:rPr lang="pt-BR" altLang="pt-BR" sz="3600" dirty="0">
                <a:solidFill>
                  <a:srgbClr val="FF0000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57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556792"/>
            <a:ext cx="8186737" cy="4463008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800" b="1" dirty="0" err="1" smtClean="0"/>
              <a:t>Meningocele</a:t>
            </a:r>
            <a:r>
              <a:rPr lang="pt-BR" sz="2800" b="1" dirty="0" smtClean="0"/>
              <a:t>:</a:t>
            </a:r>
            <a:r>
              <a:rPr lang="pt-BR" sz="2800" dirty="0" smtClean="0"/>
              <a:t> Esta forma de espinha bífida é </a:t>
            </a:r>
            <a:r>
              <a:rPr lang="pt-BR" sz="2800" b="1" dirty="0" smtClean="0"/>
              <a:t>menos comum</a:t>
            </a:r>
            <a:r>
              <a:rPr lang="pt-BR" sz="2800" dirty="0" smtClean="0"/>
              <a:t>. As meninges estão distendidas, passam por entre as vértebras que estão abertas, formando um</a:t>
            </a:r>
            <a:r>
              <a:rPr lang="pt-BR" sz="2800" b="1" dirty="0" smtClean="0"/>
              <a:t> cisto no local da lesão</a:t>
            </a:r>
            <a:r>
              <a:rPr lang="pt-BR" sz="2800" dirty="0" smtClean="0"/>
              <a:t>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800" dirty="0" smtClean="0"/>
              <a:t>Dentro deste cisto há tecidos (meninges) e líquido cefalorraquidiano, mas </a:t>
            </a:r>
            <a:r>
              <a:rPr lang="pt-BR" sz="2800" b="1" dirty="0" smtClean="0"/>
              <a:t>não há comprometimento do sistema nervoso</a:t>
            </a:r>
            <a:r>
              <a:rPr lang="pt-BR" sz="2800" dirty="0" smtClean="0"/>
              <a:t>, por isso, há pouco comprometimento das funções neurológicas.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0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2400" b="1" dirty="0" err="1" smtClean="0"/>
              <a:t>Mielomeningocele</a:t>
            </a:r>
            <a:r>
              <a:rPr lang="pt-BR" altLang="pt-BR" sz="2400" b="1" dirty="0" smtClean="0"/>
              <a:t>:</a:t>
            </a:r>
            <a:r>
              <a:rPr lang="pt-BR" altLang="pt-BR" sz="2400" dirty="0" smtClean="0"/>
              <a:t> Esta forma de espinha bífida cística é </a:t>
            </a:r>
            <a:r>
              <a:rPr lang="pt-BR" altLang="pt-BR" sz="2400" b="1" dirty="0" smtClean="0"/>
              <a:t>mais grave e mais comum</a:t>
            </a:r>
            <a:r>
              <a:rPr lang="pt-BR" altLang="pt-BR" sz="2400" dirty="0" smtClean="0"/>
              <a:t>, pois além das meninges o sistema nervoso também está exposto. Dentro do cisto são encontrados além das meninges e do líquido cefalorraquidiano, também nervos e parte da medula.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2400" dirty="0" smtClean="0"/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2400" dirty="0" smtClean="0"/>
              <a:t>A pessoa com </a:t>
            </a:r>
            <a:r>
              <a:rPr lang="pt-BR" altLang="pt-BR" sz="2400" dirty="0" err="1" smtClean="0"/>
              <a:t>mielomeningocele</a:t>
            </a:r>
            <a:r>
              <a:rPr lang="pt-BR" altLang="pt-BR" sz="2400" dirty="0" smtClean="0"/>
              <a:t> </a:t>
            </a:r>
            <a:r>
              <a:rPr lang="pt-BR" altLang="pt-BR" sz="2400" b="1" dirty="0" smtClean="0"/>
              <a:t>apresenta comprometimento das funções neurológicas abaixo do nível da lesão</a:t>
            </a:r>
            <a:r>
              <a:rPr lang="pt-BR" altLang="pt-BR" sz="2400" dirty="0" smtClean="0"/>
              <a:t>. O </a:t>
            </a:r>
            <a:r>
              <a:rPr lang="pt-BR" altLang="pt-BR" sz="2400" b="1" dirty="0" smtClean="0"/>
              <a:t>déficit neurológico </a:t>
            </a:r>
            <a:r>
              <a:rPr lang="pt-BR" altLang="pt-BR" sz="2400" dirty="0" smtClean="0"/>
              <a:t>varia de acordo com o nível da lesão na coluna vertebral (torácica, lombar ou sacra) e do grau de lesão da medula.</a:t>
            </a:r>
          </a:p>
          <a:p>
            <a:pPr algn="ctr" eaLnBrk="1" hangingPunct="1"/>
            <a:endParaRPr lang="pt-BR" alt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 Físico do Recém-nascido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2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" y="457200"/>
          <a:ext cx="8632825" cy="613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PI3" r:id="rId3" imgW="10400000" imgH="7504762" progId="PI3.Image">
                  <p:embed/>
                </p:oleObj>
              </mc:Choice>
              <mc:Fallback>
                <p:oleObj name="PI3" r:id="rId3" imgW="10400000" imgH="7504762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32825" cy="613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489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1B0FE-FEA1-4545-A1E9-D9E9CA2CA4B4}" type="slidenum">
              <a:rPr lang="pt-BR" altLang="pt-BR" smtClean="0"/>
              <a:pPr eaLnBrk="1" hangingPunct="1"/>
              <a:t>50</a:t>
            </a:fld>
            <a:endParaRPr lang="pt-BR" altLang="pt-BR" smtClean="0"/>
          </a:p>
        </p:txBody>
      </p:sp>
      <p:pic>
        <p:nvPicPr>
          <p:cNvPr id="9933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8" descr="http://www.espinhabifida.com/wp-content/uploads/2011/08/espinha-bifi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3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12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4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pt-BR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VERIFICAÇÃO DE SINAIS VITAIS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Aferição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temperatura, frequência cardíaca e respiratória.</a:t>
            </a:r>
          </a:p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Material necessário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Estetoscópio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termômetro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relógio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gaze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álcool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70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%.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54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002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DE TEMPERATURA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11256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RN fica despido em berço aquecido de calor radiante, sendo verificada sua temperatura axilar, pelo menos a cada 6hs, procurando-se estabilizá-la em 36,5o C.</a:t>
            </a:r>
          </a:p>
          <a:p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DESCRIÇÃO DA TÉCNICA: </a:t>
            </a:r>
            <a:endParaRPr lang="pt-B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lavar as mãos;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realizar desinfecção do termômetro com álcool a 70%;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colocar o termômetro por 5 minutos na região axilar;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proceder à leitura da temperatura e anotar.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579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89614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DA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FREQUÊNCIA RESPIRATÓRIA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8964488" cy="525658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Verificação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da frequência respiratória pelo menos  a cada 6hs no AC.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Verificação do surgimento de retrações, gemidos, batimento de asas de nariz, períodos de 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apnéia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 e secreção excessiva.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Aspiração de secreções, se abundantes e interferindo na respiração. </a:t>
            </a:r>
          </a:p>
          <a:p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a contagem dos movimentos respiratórios por um minuto através da observação da elevação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do abdome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da criança. Anotar;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a respiração do recém‐nascido é abdominal. Casos de respiração torácica sugerem desconforto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respiratório.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Frequência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respiratória acima de 60 ou abaixo de 30 por minuto, bem como quaisquer outras anormalidades respiratórias, devem ser imediatamente comunicadas ao médico plantonista. 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623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118417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DA FREQUÊNCIA CARDÍACA</a:t>
            </a:r>
            <a:r>
              <a:rPr 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511256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AC, pelo menos a cada 6hs, ou se for indicada uma observação mais frequente.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Arial" pitchFamily="34" charset="0"/>
                <a:cs typeface="Arial" pitchFamily="34" charset="0"/>
              </a:rPr>
              <a:t>Frequência cardíaca acima de 160 ou abaixo de 100 por minuto devem ser imediatamente comunicadas ao médico plantonista.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dirty="0">
                <a:latin typeface="Arial" pitchFamily="34" charset="0"/>
                <a:cs typeface="Arial" pitchFamily="34" charset="0"/>
              </a:rPr>
              <a:t>desinfecção do estetoscópio com álcool a 70%;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auscultar a região precordial, abaixo do mamilo esquerdo.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Contar </a:t>
            </a:r>
            <a:r>
              <a:rPr lang="pt-BR" dirty="0">
                <a:latin typeface="Arial" pitchFamily="34" charset="0"/>
                <a:cs typeface="Arial" pitchFamily="34" charset="0"/>
              </a:rPr>
              <a:t>por 1 minuto.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Anotar</a:t>
            </a:r>
            <a:r>
              <a:rPr lang="pt-BR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Organizar </a:t>
            </a:r>
            <a:r>
              <a:rPr lang="pt-BR" dirty="0">
                <a:latin typeface="Arial" pitchFamily="34" charset="0"/>
                <a:cs typeface="Arial" pitchFamily="34" charset="0"/>
              </a:rPr>
              <a:t>a unidade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i="1" dirty="0">
                <a:latin typeface="Arial" pitchFamily="34" charset="0"/>
                <a:cs typeface="Arial" pitchFamily="34" charset="0"/>
              </a:rPr>
              <a:t>A pressão arterial é verificada na unidade de cuidados intensivos com o auxílio de um monitor.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703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4902296"/>
          </a:xfrm>
        </p:spPr>
        <p:txBody>
          <a:bodyPr/>
          <a:lstStyle/>
          <a:p>
            <a:pPr algn="just">
              <a:defRPr/>
            </a:pPr>
            <a:r>
              <a:rPr lang="pt-BR" sz="2800" dirty="0"/>
              <a:t>O </a:t>
            </a:r>
            <a:r>
              <a:rPr lang="pt-BR" sz="2800" dirty="0">
                <a:solidFill>
                  <a:srgbClr val="FF0000"/>
                </a:solidFill>
              </a:rPr>
              <a:t>banho no RN </a:t>
            </a:r>
            <a:r>
              <a:rPr lang="pt-BR" sz="2800" dirty="0"/>
              <a:t>pode ser realizado depois dos primeiros contatos com a mãe e familiares, não </a:t>
            </a:r>
            <a:r>
              <a:rPr lang="pt-BR" sz="2800" dirty="0" smtClean="0"/>
              <a:t>considerado uma </a:t>
            </a:r>
            <a:r>
              <a:rPr lang="pt-BR" sz="2800" dirty="0"/>
              <a:t>prioridade. </a:t>
            </a:r>
          </a:p>
          <a:p>
            <a:pPr algn="just">
              <a:defRPr/>
            </a:pPr>
            <a:r>
              <a:rPr lang="pt-BR" sz="2800" dirty="0" smtClean="0">
                <a:solidFill>
                  <a:srgbClr val="FF0000"/>
                </a:solidFill>
              </a:rPr>
              <a:t>Exceto</a:t>
            </a:r>
            <a:r>
              <a:rPr lang="pt-BR" sz="2800" dirty="0" smtClean="0"/>
              <a:t> </a:t>
            </a:r>
            <a:r>
              <a:rPr lang="pt-BR" sz="2800" dirty="0"/>
              <a:t>em </a:t>
            </a:r>
            <a:r>
              <a:rPr lang="pt-BR" sz="2800" i="1" dirty="0"/>
              <a:t>situações que ocorram contaminações durante o período expulsivo</a:t>
            </a:r>
            <a:r>
              <a:rPr lang="pt-BR" sz="2800" dirty="0"/>
              <a:t>, ou ainda, mãe portadora de patologias específicas, </a:t>
            </a:r>
            <a:r>
              <a:rPr lang="pt-BR" sz="2800" i="1" dirty="0"/>
              <a:t>principalmente HIV</a:t>
            </a:r>
            <a:r>
              <a:rPr lang="pt-BR" sz="2800" b="1" i="1" dirty="0"/>
              <a:t>.</a:t>
            </a:r>
            <a:endParaRPr lang="pt-BR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4788024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8783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Higiene do recém‐nascido</a:t>
            </a:r>
          </a:p>
          <a:p>
            <a:r>
              <a:rPr lang="pt-BR" b="1" dirty="0"/>
              <a:t>1. Banho do recém‐nascido</a:t>
            </a:r>
          </a:p>
          <a:p>
            <a:r>
              <a:rPr lang="pt-BR" dirty="0"/>
              <a:t>O banho deve ser realizado após a verificação dos sinais vitais.</a:t>
            </a:r>
          </a:p>
          <a:p>
            <a:r>
              <a:rPr lang="pt-BR" dirty="0"/>
              <a:t>Ao despir o recém‐nascido aproveitar para aferir o peso.</a:t>
            </a:r>
          </a:p>
          <a:p>
            <a:r>
              <a:rPr lang="pt-BR" b="1" dirty="0"/>
              <a:t>Material necessário</a:t>
            </a:r>
          </a:p>
          <a:p>
            <a:r>
              <a:rPr lang="pt-BR" dirty="0" smtClean="0"/>
              <a:t>Banheira</a:t>
            </a:r>
            <a:r>
              <a:rPr lang="pt-BR" dirty="0"/>
              <a:t>, mesa auxiliar, toalha de banho, sabonete líquido neutro, gaze ou bolas de algodão, lençol para </a:t>
            </a:r>
            <a:r>
              <a:rPr lang="pt-BR" dirty="0" smtClean="0"/>
              <a:t>berço, saco </a:t>
            </a:r>
            <a:r>
              <a:rPr lang="pt-BR" dirty="0"/>
              <a:t>de lixo, luva de procedimento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929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Descrição da técnica</a:t>
            </a:r>
          </a:p>
          <a:p>
            <a:r>
              <a:rPr lang="pt-BR" dirty="0" smtClean="0"/>
              <a:t> </a:t>
            </a:r>
            <a:r>
              <a:rPr lang="pt-BR" dirty="0"/>
              <a:t>Colocar água na banheira na temperatura de 37° a 38°C;</a:t>
            </a:r>
          </a:p>
          <a:p>
            <a:r>
              <a:rPr lang="pt-BR" dirty="0" smtClean="0"/>
              <a:t> </a:t>
            </a:r>
            <a:r>
              <a:rPr lang="pt-BR" dirty="0"/>
              <a:t>testar a água. Se necessário utilizar termômetro de banho;</a:t>
            </a:r>
          </a:p>
          <a:p>
            <a:r>
              <a:rPr lang="pt-BR" dirty="0" smtClean="0"/>
              <a:t> </a:t>
            </a:r>
            <a:r>
              <a:rPr lang="pt-BR" dirty="0"/>
              <a:t>calçar as luvas de procedimento;.</a:t>
            </a:r>
          </a:p>
          <a:p>
            <a:r>
              <a:rPr lang="pt-BR" dirty="0" smtClean="0"/>
              <a:t> </a:t>
            </a:r>
            <a:r>
              <a:rPr lang="pt-BR" dirty="0"/>
              <a:t>despir o recém‐nascido e mantê‐lo envolto em toalha;</a:t>
            </a:r>
          </a:p>
          <a:p>
            <a:r>
              <a:rPr lang="pt-BR" dirty="0" smtClean="0"/>
              <a:t> </a:t>
            </a:r>
            <a:r>
              <a:rPr lang="pt-BR" dirty="0"/>
              <a:t>lavar o rosto do recém‐nascido com água, enxaguar;</a:t>
            </a:r>
          </a:p>
          <a:p>
            <a:r>
              <a:rPr lang="pt-BR" dirty="0" smtClean="0"/>
              <a:t> </a:t>
            </a:r>
            <a:r>
              <a:rPr lang="pt-BR" dirty="0"/>
              <a:t>o rosto e a cabeça podem ser lavados sem retirar a roupa da criança;</a:t>
            </a:r>
          </a:p>
          <a:p>
            <a:r>
              <a:rPr lang="pt-BR" dirty="0" smtClean="0"/>
              <a:t> </a:t>
            </a:r>
            <a:r>
              <a:rPr lang="pt-BR" dirty="0"/>
              <a:t>lavar a cabeça com sabonete e movimentos circulares, enxaguar;</a:t>
            </a:r>
          </a:p>
          <a:p>
            <a:r>
              <a:rPr lang="pt-BR" dirty="0" smtClean="0"/>
              <a:t> </a:t>
            </a:r>
            <a:r>
              <a:rPr lang="pt-BR" dirty="0"/>
              <a:t>secar o rosto e os cabelos;</a:t>
            </a:r>
          </a:p>
          <a:p>
            <a:r>
              <a:rPr lang="pt-BR" dirty="0" smtClean="0"/>
              <a:t> </a:t>
            </a:r>
            <a:r>
              <a:rPr lang="pt-BR" dirty="0"/>
              <a:t>despir a criança e colocá‐la na banheira com o tórax apoiado em uma das mãos (decúbito ventral), </a:t>
            </a:r>
            <a:endParaRPr lang="pt-BR" dirty="0" smtClean="0"/>
          </a:p>
          <a:p>
            <a:r>
              <a:rPr lang="pt-BR" dirty="0" smtClean="0"/>
              <a:t>Colocar inicialmente </a:t>
            </a:r>
            <a:r>
              <a:rPr lang="pt-BR" dirty="0"/>
              <a:t>os pés, jogar água aos poucos nas costas da </a:t>
            </a:r>
            <a:r>
              <a:rPr lang="pt-BR" dirty="0" smtClean="0"/>
              <a:t>criança;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2509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514231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 </a:t>
            </a:r>
            <a:r>
              <a:rPr lang="pt-BR" dirty="0"/>
              <a:t>a criança em decúbito ventral sente‐se mais protegida, uma vez que está sem roupa. </a:t>
            </a:r>
            <a:endParaRPr lang="pt-BR" dirty="0" smtClean="0"/>
          </a:p>
          <a:p>
            <a:r>
              <a:rPr lang="pt-BR" dirty="0" smtClean="0"/>
              <a:t>Colocar </a:t>
            </a:r>
            <a:r>
              <a:rPr lang="pt-BR" dirty="0"/>
              <a:t>a criança </a:t>
            </a:r>
            <a:r>
              <a:rPr lang="pt-BR" dirty="0" smtClean="0"/>
              <a:t>aos poucos </a:t>
            </a:r>
            <a:r>
              <a:rPr lang="pt-BR" dirty="0"/>
              <a:t>na banheira permite que a mesma se adapte a temperatura da água;</a:t>
            </a:r>
          </a:p>
          <a:p>
            <a:r>
              <a:rPr lang="pt-BR" dirty="0" smtClean="0"/>
              <a:t> </a:t>
            </a:r>
            <a:r>
              <a:rPr lang="pt-BR" dirty="0"/>
              <a:t>segurar o bebê com firmeza e </a:t>
            </a:r>
            <a:r>
              <a:rPr lang="pt-BR" dirty="0" smtClean="0"/>
              <a:t> colocá-lo sentado </a:t>
            </a:r>
            <a:r>
              <a:rPr lang="pt-BR" dirty="0"/>
              <a:t>na banheira;</a:t>
            </a:r>
          </a:p>
          <a:p>
            <a:r>
              <a:rPr lang="pt-BR" dirty="0" smtClean="0"/>
              <a:t> </a:t>
            </a:r>
            <a:r>
              <a:rPr lang="pt-BR" dirty="0"/>
              <a:t>lavar o pescoço, tórax, axilas, braços, pernas e genitais;</a:t>
            </a:r>
          </a:p>
          <a:p>
            <a:r>
              <a:rPr lang="pt-BR" dirty="0" smtClean="0"/>
              <a:t> </a:t>
            </a:r>
            <a:r>
              <a:rPr lang="pt-BR" dirty="0"/>
              <a:t>proceder à higiene das costas, e pernas;</a:t>
            </a:r>
          </a:p>
          <a:p>
            <a:r>
              <a:rPr lang="pt-BR" dirty="0" smtClean="0"/>
              <a:t> </a:t>
            </a:r>
            <a:r>
              <a:rPr lang="pt-BR" dirty="0"/>
              <a:t>retirar o bebê da água e envolver em toalha macia;</a:t>
            </a:r>
          </a:p>
          <a:p>
            <a:r>
              <a:rPr lang="pt-BR" dirty="0" smtClean="0"/>
              <a:t> </a:t>
            </a:r>
            <a:r>
              <a:rPr lang="pt-BR" dirty="0"/>
              <a:t>secar com movimentos suaves;</a:t>
            </a:r>
          </a:p>
          <a:p>
            <a:r>
              <a:rPr lang="pt-BR" dirty="0" smtClean="0"/>
              <a:t> </a:t>
            </a:r>
            <a:r>
              <a:rPr lang="pt-BR" dirty="0"/>
              <a:t>vestir a roupa do bebê (parte superior);</a:t>
            </a:r>
          </a:p>
          <a:p>
            <a:r>
              <a:rPr lang="pt-BR" dirty="0" smtClean="0"/>
              <a:t> </a:t>
            </a:r>
            <a:r>
              <a:rPr lang="pt-BR" dirty="0"/>
              <a:t>proceder à higiene do coto umbilical;</a:t>
            </a:r>
          </a:p>
          <a:p>
            <a:r>
              <a:rPr lang="pt-BR" dirty="0" smtClean="0"/>
              <a:t>vestir </a:t>
            </a:r>
            <a:r>
              <a:rPr lang="pt-BR" dirty="0"/>
              <a:t>a fralda e o restante da roupa.;</a:t>
            </a:r>
          </a:p>
          <a:p>
            <a:r>
              <a:rPr lang="pt-BR" dirty="0" smtClean="0"/>
              <a:t>anotar </a:t>
            </a:r>
            <a:r>
              <a:rPr lang="pt-BR" dirty="0"/>
              <a:t>o procedimento e organizar a unidade..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082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179512" y="260648"/>
            <a:ext cx="8964488" cy="6373181"/>
            <a:chOff x="504" y="192"/>
            <a:chExt cx="4752" cy="2979"/>
          </a:xfrm>
        </p:grpSpPr>
        <p:sp>
          <p:nvSpPr>
            <p:cNvPr id="21507" name="Text Box 2"/>
            <p:cNvSpPr txBox="1">
              <a:spLocks noChangeArrowheads="1"/>
            </p:cNvSpPr>
            <p:nvPr/>
          </p:nvSpPr>
          <p:spPr bwMode="auto">
            <a:xfrm>
              <a:off x="804" y="192"/>
              <a:ext cx="4152" cy="529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3200" b="1" dirty="0">
                  <a:solidFill>
                    <a:srgbClr val="FF0000"/>
                  </a:solidFill>
                  <a:latin typeface="Arial" pitchFamily="34" charset="0"/>
                </a:rPr>
                <a:t>TAXA DE CRESCIMENTO DAS DIFERENTES ESPÉCIES</a:t>
              </a:r>
              <a:endParaRPr lang="pt-BR" sz="32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1508" name="Text Box 3"/>
            <p:cNvSpPr txBox="1">
              <a:spLocks noChangeArrowheads="1"/>
            </p:cNvSpPr>
            <p:nvPr/>
          </p:nvSpPr>
          <p:spPr bwMode="auto">
            <a:xfrm>
              <a:off x="504" y="1056"/>
              <a:ext cx="4752" cy="2115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sz="2800" b="1" dirty="0">
                  <a:latin typeface="Arial" pitchFamily="34" charset="0"/>
                </a:rPr>
                <a:t>ESPÉCIES</a:t>
              </a:r>
              <a:r>
                <a:rPr lang="pt-BR" b="1" dirty="0">
                  <a:latin typeface="Arial" pitchFamily="34" charset="0"/>
                </a:rPr>
                <a:t>                         </a:t>
              </a:r>
              <a:r>
                <a:rPr lang="pt-BR" sz="2800" b="1" dirty="0">
                  <a:latin typeface="Arial" pitchFamily="34" charset="0"/>
                </a:rPr>
                <a:t>DIAS </a:t>
              </a:r>
              <a:r>
                <a:rPr lang="pt-BR" sz="2800" b="1" dirty="0" smtClean="0">
                  <a:latin typeface="Arial" pitchFamily="34" charset="0"/>
                </a:rPr>
                <a:t>PARA DOBRAR </a:t>
              </a:r>
              <a:r>
                <a:rPr lang="pt-BR" sz="2800" b="1" dirty="0">
                  <a:latin typeface="Arial" pitchFamily="34" charset="0"/>
                </a:rPr>
                <a:t>O	    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	                                 PESO AO 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                                             NASCER</a:t>
              </a:r>
              <a:r>
                <a:rPr lang="pt-BR" b="1" dirty="0">
                  <a:latin typeface="Arial" pitchFamily="34" charset="0"/>
                </a:rPr>
                <a:t>         </a:t>
              </a:r>
            </a:p>
            <a:p>
              <a:pPr eaLnBrk="1" hangingPunct="1"/>
              <a:r>
                <a:rPr lang="pt-BR" b="1" dirty="0">
                  <a:latin typeface="Arial" pitchFamily="34" charset="0"/>
                </a:rPr>
                <a:t>                                                              </a:t>
              </a:r>
            </a:p>
            <a:p>
              <a:pPr eaLnBrk="1" hangingPunct="1"/>
              <a:r>
                <a:rPr lang="pt-BR" sz="3200" b="1" dirty="0">
                  <a:latin typeface="Arial" pitchFamily="34" charset="0"/>
                </a:rPr>
                <a:t>HOMEM</a:t>
              </a:r>
              <a:r>
                <a:rPr lang="pt-BR" sz="2800" b="1" dirty="0">
                  <a:latin typeface="Arial" pitchFamily="34" charset="0"/>
                </a:rPr>
                <a:t>	                               180	            	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Vaca		                                47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Cavalo 	                                60		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Rena		                                30		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Cabra	                                19	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Ovelha                                       10			</a:t>
              </a:r>
              <a:endParaRPr lang="pt-BR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3418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4407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Higiene do coto umbilical</a:t>
            </a:r>
          </a:p>
          <a:p>
            <a:r>
              <a:rPr lang="pt-BR" dirty="0"/>
              <a:t>A higiene do coto umbilical deve ser realizada três vezes ao dia ou de acordo com a </a:t>
            </a:r>
            <a:r>
              <a:rPr lang="pt-BR" dirty="0" smtClean="0"/>
              <a:t>necessidade (a cada troca de fraldas).</a:t>
            </a:r>
          </a:p>
          <a:p>
            <a:endParaRPr lang="pt-BR" dirty="0"/>
          </a:p>
          <a:p>
            <a:r>
              <a:rPr lang="pt-BR" b="1" dirty="0"/>
              <a:t>Material necessário</a:t>
            </a:r>
          </a:p>
          <a:p>
            <a:r>
              <a:rPr lang="pt-BR" dirty="0" smtClean="0"/>
              <a:t>Cotonetes</a:t>
            </a:r>
            <a:r>
              <a:rPr lang="pt-BR" dirty="0"/>
              <a:t>;</a:t>
            </a:r>
          </a:p>
          <a:p>
            <a:r>
              <a:rPr lang="pt-BR" dirty="0" smtClean="0"/>
              <a:t>álcool </a:t>
            </a:r>
            <a:r>
              <a:rPr lang="pt-BR" dirty="0"/>
              <a:t>a 70</a:t>
            </a:r>
            <a:r>
              <a:rPr lang="pt-BR" dirty="0" smtClean="0"/>
              <a:t>%.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3948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Descrição da técnica</a:t>
            </a:r>
          </a:p>
          <a:p>
            <a:r>
              <a:rPr lang="pt-BR" dirty="0" smtClean="0"/>
              <a:t>Umedecer </a:t>
            </a:r>
            <a:r>
              <a:rPr lang="pt-BR" dirty="0"/>
              <a:t>o cotonete com álcool a 70%;</a:t>
            </a:r>
          </a:p>
          <a:p>
            <a:r>
              <a:rPr lang="pt-BR" dirty="0" smtClean="0"/>
              <a:t>o </a:t>
            </a:r>
            <a:r>
              <a:rPr lang="pt-BR" dirty="0"/>
              <a:t>álcool a 70% é antisséptico e auxilia no processo de mumificação do coto;</a:t>
            </a:r>
          </a:p>
          <a:p>
            <a:r>
              <a:rPr lang="pt-BR" dirty="0" smtClean="0"/>
              <a:t>proceder </a:t>
            </a:r>
            <a:r>
              <a:rPr lang="pt-BR" dirty="0"/>
              <a:t>à limpeza da base do coto umbilical com movimentos circulares;</a:t>
            </a:r>
          </a:p>
          <a:p>
            <a:r>
              <a:rPr lang="pt-BR" dirty="0" smtClean="0"/>
              <a:t>com </a:t>
            </a:r>
            <a:r>
              <a:rPr lang="pt-BR" dirty="0"/>
              <a:t>outro cotonete pincelar todo o coto umbilical com álcool a 70%;</a:t>
            </a:r>
          </a:p>
          <a:p>
            <a:r>
              <a:rPr lang="pt-BR" dirty="0" smtClean="0"/>
              <a:t>se </a:t>
            </a:r>
            <a:r>
              <a:rPr lang="pt-BR" dirty="0"/>
              <a:t>o </a:t>
            </a:r>
            <a:r>
              <a:rPr lang="pt-BR" dirty="0" err="1"/>
              <a:t>clamp</a:t>
            </a:r>
            <a:r>
              <a:rPr lang="pt-BR" dirty="0"/>
              <a:t> estiver presente realizar desinfecção com álcool a 70%;</a:t>
            </a:r>
          </a:p>
          <a:p>
            <a:r>
              <a:rPr lang="pt-BR" dirty="0" smtClean="0"/>
              <a:t>observar </a:t>
            </a:r>
            <a:r>
              <a:rPr lang="pt-BR" dirty="0"/>
              <a:t>presença de hiperemia ou sangramento;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4157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76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chemeClr val="tx1"/>
                </a:solidFill>
              </a:rPr>
              <a:t>Medidas </a:t>
            </a:r>
            <a:r>
              <a:rPr lang="pt-BR" b="1" i="1" dirty="0">
                <a:solidFill>
                  <a:schemeClr val="tx1"/>
                </a:solidFill>
              </a:rPr>
              <a:t>antropométricas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Peso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 peso é a medida mais importante </a:t>
            </a:r>
            <a:r>
              <a:rPr lang="pt-BR" dirty="0" smtClean="0"/>
              <a:t>para a </a:t>
            </a:r>
            <a:r>
              <a:rPr lang="pt-BR" dirty="0"/>
              <a:t>avaliação do crescimento e estado nutricional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 criança está em constante processo </a:t>
            </a:r>
            <a:r>
              <a:rPr lang="pt-BR" dirty="0" smtClean="0"/>
              <a:t>de crescimento </a:t>
            </a:r>
            <a:r>
              <a:rPr lang="pt-BR" dirty="0"/>
              <a:t>e sempre deve estar </a:t>
            </a:r>
            <a:r>
              <a:rPr lang="pt-BR" dirty="0" smtClean="0"/>
              <a:t>ganhando peso</a:t>
            </a:r>
            <a:r>
              <a:rPr lang="pt-BR" dirty="0"/>
              <a:t>. A criança dobra o peso de </a:t>
            </a:r>
            <a:r>
              <a:rPr lang="pt-BR" dirty="0" smtClean="0"/>
              <a:t>nascimento até </a:t>
            </a:r>
            <a:r>
              <a:rPr lang="pt-BR" dirty="0"/>
              <a:t>os 6 meses, triplica-o aos 12 meses e </a:t>
            </a:r>
            <a:r>
              <a:rPr lang="pt-BR" dirty="0" smtClean="0"/>
              <a:t>quadruplica-o </a:t>
            </a:r>
            <a:r>
              <a:rPr lang="pt-BR" dirty="0"/>
              <a:t>entre 2 e 3 anos.</a:t>
            </a:r>
          </a:p>
        </p:txBody>
      </p:sp>
    </p:spTree>
    <p:extLst>
      <p:ext uri="{BB962C8B-B14F-4D97-AF65-F5344CB8AC3E}">
        <p14:creationId xmlns:p14="http://schemas.microsoft.com/office/powerpoint/2010/main" val="41174893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4830288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Técnica de pesagem</a:t>
            </a:r>
          </a:p>
          <a:p>
            <a:pPr marL="0" indent="0">
              <a:buNone/>
            </a:pPr>
            <a:r>
              <a:rPr lang="pt-BR" dirty="0"/>
              <a:t>1. Lavar as mãos.</a:t>
            </a:r>
          </a:p>
          <a:p>
            <a:pPr marL="0" indent="0">
              <a:buNone/>
            </a:pPr>
            <a:r>
              <a:rPr lang="pt-BR" dirty="0"/>
              <a:t>2. Despir a criança.</a:t>
            </a:r>
          </a:p>
          <a:p>
            <a:pPr marL="0" indent="0">
              <a:buNone/>
            </a:pPr>
            <a:r>
              <a:rPr lang="pt-BR" dirty="0"/>
              <a:t>3. Colocar toalha de papel sobre a bandeja</a:t>
            </a:r>
          </a:p>
          <a:p>
            <a:pPr marL="0" indent="0">
              <a:buNone/>
            </a:pPr>
            <a:r>
              <a:rPr lang="pt-BR" dirty="0"/>
              <a:t>da balança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4</a:t>
            </a:r>
            <a:r>
              <a:rPr lang="pt-BR" dirty="0"/>
              <a:t>. Colocar delicadamente a criança deitada</a:t>
            </a:r>
          </a:p>
          <a:p>
            <a:pPr marL="0" indent="0">
              <a:buNone/>
            </a:pPr>
            <a:r>
              <a:rPr lang="pt-BR" dirty="0"/>
              <a:t>ou sentada na cesta da balança; manter</a:t>
            </a:r>
          </a:p>
          <a:p>
            <a:pPr marL="0" indent="0">
              <a:buNone/>
            </a:pPr>
            <a:r>
              <a:rPr lang="pt-BR" dirty="0"/>
              <a:t>uma das mãos sobre seu corpo sem tocá-lo;</a:t>
            </a:r>
          </a:p>
          <a:p>
            <a:pPr marL="0" indent="0">
              <a:buNone/>
            </a:pPr>
            <a:r>
              <a:rPr lang="pt-BR" dirty="0" smtClean="0"/>
              <a:t>5</a:t>
            </a:r>
            <a:r>
              <a:rPr lang="pt-BR" dirty="0"/>
              <a:t>. Fazer a leitura do peso e registrar no</a:t>
            </a:r>
          </a:p>
          <a:p>
            <a:pPr marL="0" indent="0">
              <a:buNone/>
            </a:pPr>
            <a:r>
              <a:rPr lang="pt-BR" dirty="0"/>
              <a:t>prontuário.</a:t>
            </a:r>
          </a:p>
          <a:p>
            <a:pPr marL="0" indent="0">
              <a:buNone/>
            </a:pPr>
            <a:r>
              <a:rPr lang="pt-BR" dirty="0"/>
              <a:t>6. Vestir a criança.</a:t>
            </a:r>
          </a:p>
          <a:p>
            <a:pPr marL="0" indent="0">
              <a:buNone/>
            </a:pPr>
            <a:r>
              <a:rPr lang="pt-BR" dirty="0"/>
              <a:t>7. Lavar as mãos após o procedimento.</a:t>
            </a:r>
          </a:p>
        </p:txBody>
      </p:sp>
    </p:spTree>
    <p:extLst>
      <p:ext uri="{BB962C8B-B14F-4D97-AF65-F5344CB8AC3E}">
        <p14:creationId xmlns:p14="http://schemas.microsoft.com/office/powerpoint/2010/main" val="31365388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14" y="1527175"/>
            <a:ext cx="660565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331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Altura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A altura é a </a:t>
            </a:r>
            <a:r>
              <a:rPr lang="pt-BR" dirty="0" smtClean="0"/>
              <a:t>medida fiel </a:t>
            </a:r>
            <a:r>
              <a:rPr lang="pt-BR" dirty="0"/>
              <a:t>do </a:t>
            </a:r>
            <a:r>
              <a:rPr lang="pt-BR" dirty="0" smtClean="0"/>
              <a:t>crescimento muscular </a:t>
            </a:r>
            <a:r>
              <a:rPr lang="pt-BR" dirty="0"/>
              <a:t>e esquelético da criança.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É influenciada pelas </a:t>
            </a:r>
            <a:r>
              <a:rPr lang="pt-BR" dirty="0"/>
              <a:t>condições de nascimento e gestação,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hereditariedade, alimentação, </a:t>
            </a:r>
            <a:r>
              <a:rPr lang="pt-BR" dirty="0" smtClean="0"/>
              <a:t>doenças crônicas</a:t>
            </a:r>
            <a:r>
              <a:rPr lang="pt-BR" dirty="0"/>
              <a:t>, mentais e hormonais e tende a </a:t>
            </a:r>
            <a:r>
              <a:rPr lang="pt-BR" dirty="0" smtClean="0"/>
              <a:t>ser constante</a:t>
            </a:r>
            <a:r>
              <a:rPr lang="pt-BR" dirty="0"/>
              <a:t>, aproximadamente até os 18 anos.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A alteração do posicionamento corporal </a:t>
            </a:r>
            <a:r>
              <a:rPr lang="pt-BR" dirty="0" smtClean="0"/>
              <a:t>da criança </a:t>
            </a:r>
            <a:r>
              <a:rPr lang="pt-BR" dirty="0"/>
              <a:t>pode alterar o resultado.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Até os 2 anos, a criança é medida na </a:t>
            </a:r>
            <a:r>
              <a:rPr lang="pt-BR" dirty="0" smtClean="0"/>
              <a:t>posição deitada</a:t>
            </a:r>
            <a:r>
              <a:rPr lang="pt-BR" dirty="0"/>
              <a:t>, utilizando-se régua </a:t>
            </a:r>
            <a:r>
              <a:rPr lang="pt-BR" dirty="0" smtClean="0"/>
              <a:t>antropométrica, que </a:t>
            </a:r>
            <a:r>
              <a:rPr lang="pt-BR" dirty="0"/>
              <a:t>tem uma extremidade </a:t>
            </a:r>
            <a:r>
              <a:rPr lang="pt-BR" dirty="0" smtClean="0"/>
              <a:t>fixa no zero </a:t>
            </a:r>
            <a:r>
              <a:rPr lang="pt-BR" dirty="0"/>
              <a:t>e um cursor.</a:t>
            </a:r>
          </a:p>
        </p:txBody>
      </p:sp>
    </p:spTree>
    <p:extLst>
      <p:ext uri="{BB962C8B-B14F-4D97-AF65-F5344CB8AC3E}">
        <p14:creationId xmlns:p14="http://schemas.microsoft.com/office/powerpoint/2010/main" val="86288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/>
              <a:t>Técnica de </a:t>
            </a:r>
            <a:r>
              <a:rPr lang="pt-BR" b="1" dirty="0" smtClean="0"/>
              <a:t>mensuração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dirty="0"/>
              <a:t>1. Lavar as mãos.</a:t>
            </a:r>
          </a:p>
          <a:p>
            <a:pPr marL="0" indent="0">
              <a:buNone/>
            </a:pPr>
            <a:r>
              <a:rPr lang="pt-BR" dirty="0"/>
              <a:t>2. Despir a criança.</a:t>
            </a:r>
          </a:p>
          <a:p>
            <a:pPr marL="0" indent="0">
              <a:buNone/>
            </a:pPr>
            <a:r>
              <a:rPr lang="pt-BR" dirty="0"/>
              <a:t>3. Colocá-la em decúbito dorsal, com as pernas</a:t>
            </a:r>
          </a:p>
          <a:p>
            <a:pPr marL="0" indent="0">
              <a:buNone/>
            </a:pPr>
            <a:r>
              <a:rPr lang="pt-BR" dirty="0"/>
              <a:t>estendidas e a cabeça em linha reta.</a:t>
            </a:r>
          </a:p>
          <a:p>
            <a:pPr marL="0" indent="0">
              <a:buNone/>
            </a:pPr>
            <a:r>
              <a:rPr lang="pt-BR" dirty="0"/>
              <a:t>4. Colocar a régua com a parte </a:t>
            </a:r>
            <a:r>
              <a:rPr lang="pt-BR" dirty="0" smtClean="0"/>
              <a:t>fixa </a:t>
            </a:r>
            <a:r>
              <a:rPr lang="pt-BR" dirty="0"/>
              <a:t>em contato</a:t>
            </a:r>
          </a:p>
          <a:p>
            <a:pPr marL="0" indent="0">
              <a:buNone/>
            </a:pPr>
            <a:r>
              <a:rPr lang="pt-BR" dirty="0"/>
              <a:t>com a cabeça e mover a outra parte</a:t>
            </a:r>
          </a:p>
          <a:p>
            <a:pPr marL="0" indent="0">
              <a:buNone/>
            </a:pPr>
            <a:r>
              <a:rPr lang="pt-BR" dirty="0"/>
              <a:t>até a planta dos pés.</a:t>
            </a:r>
          </a:p>
          <a:p>
            <a:pPr marL="0" indent="0">
              <a:buNone/>
            </a:pPr>
            <a:r>
              <a:rPr lang="pt-BR" dirty="0"/>
              <a:t>5. Manter os joelhos juntos e pressionados</a:t>
            </a:r>
          </a:p>
          <a:p>
            <a:pPr marL="0" indent="0">
              <a:buNone/>
            </a:pPr>
            <a:r>
              <a:rPr lang="pt-BR" dirty="0"/>
              <a:t>delicadamente para baixo, para que as pernas</a:t>
            </a:r>
          </a:p>
          <a:p>
            <a:pPr marL="0" indent="0">
              <a:buNone/>
            </a:pPr>
            <a:r>
              <a:rPr lang="pt-BR" dirty="0" smtClean="0"/>
              <a:t>fiquem </a:t>
            </a:r>
            <a:r>
              <a:rPr lang="pt-BR" dirty="0"/>
              <a:t>completamente estendidas.</a:t>
            </a:r>
          </a:p>
          <a:p>
            <a:pPr marL="0" indent="0">
              <a:buNone/>
            </a:pPr>
            <a:r>
              <a:rPr lang="pt-BR" dirty="0"/>
              <a:t>6. Fazer a leitura do valor obtido.</a:t>
            </a:r>
          </a:p>
          <a:p>
            <a:pPr marL="0" indent="0">
              <a:buNone/>
            </a:pPr>
            <a:r>
              <a:rPr lang="pt-BR" dirty="0"/>
              <a:t>7. Vestir a criança.</a:t>
            </a:r>
          </a:p>
        </p:txBody>
      </p:sp>
    </p:spTree>
    <p:extLst>
      <p:ext uri="{BB962C8B-B14F-4D97-AF65-F5344CB8AC3E}">
        <p14:creationId xmlns:p14="http://schemas.microsoft.com/office/powerpoint/2010/main" val="8173138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51" y="1537581"/>
            <a:ext cx="6829986" cy="45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5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FISIOLOGIA DO SISTEMA DIGESTIVO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144000" cy="522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Tempo de esvaziamento breve – demora de 2 a 2,5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horas</a:t>
            </a:r>
          </a:p>
          <a:p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Peristaltismo intestinal rápido e  cárdia imaturo provocam frequente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regurgitação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995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/>
              <a:t>Perímetro Cefálico</a:t>
            </a:r>
          </a:p>
          <a:p>
            <a:pPr marL="0" indent="0">
              <a:buNone/>
            </a:pPr>
            <a:r>
              <a:rPr lang="pt-BR" dirty="0"/>
              <a:t>O perímetro cefálico (PC) é a medida da</a:t>
            </a:r>
          </a:p>
          <a:p>
            <a:pPr marL="0" indent="0">
              <a:buNone/>
            </a:pPr>
            <a:r>
              <a:rPr lang="pt-BR" dirty="0"/>
              <a:t>circunferência do crânio. Esta aumenta rapidamente</a:t>
            </a:r>
          </a:p>
          <a:p>
            <a:pPr marL="0" indent="0">
              <a:buNone/>
            </a:pPr>
            <a:r>
              <a:rPr lang="pt-BR" dirty="0"/>
              <a:t>no primeiro ano de vida, para se</a:t>
            </a:r>
          </a:p>
          <a:p>
            <a:pPr marL="0" indent="0">
              <a:buNone/>
            </a:pPr>
            <a:r>
              <a:rPr lang="pt-BR" dirty="0"/>
              <a:t>adaptar ao crescimento do cérebro. Quando</a:t>
            </a:r>
          </a:p>
          <a:p>
            <a:pPr marL="0" indent="0">
              <a:buNone/>
            </a:pPr>
            <a:r>
              <a:rPr lang="pt-BR" dirty="0"/>
              <a:t>o PC está muito abaixo ou muito acima do</a:t>
            </a:r>
          </a:p>
          <a:p>
            <a:pPr marL="0" indent="0">
              <a:buNone/>
            </a:pPr>
            <a:r>
              <a:rPr lang="pt-BR" dirty="0"/>
              <a:t>esperado, é indicativo da presença de alguma</a:t>
            </a:r>
          </a:p>
          <a:p>
            <a:pPr marL="0" indent="0">
              <a:buNone/>
            </a:pPr>
            <a:r>
              <a:rPr lang="pt-BR" dirty="0"/>
              <a:t>alteração, como microcefalia ou hidrocefalia,</a:t>
            </a:r>
          </a:p>
          <a:p>
            <a:pPr marL="0" indent="0">
              <a:buNone/>
            </a:pPr>
            <a:r>
              <a:rPr lang="pt-BR" dirty="0"/>
              <a:t>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39186725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altLang="pt-BR" sz="2800" dirty="0">
                <a:latin typeface="Arial" charset="0"/>
                <a:cs typeface="Arial" charset="0"/>
              </a:rPr>
              <a:t>Após os </a:t>
            </a:r>
            <a:r>
              <a:rPr lang="pt-BR" altLang="pt-BR" sz="2800" dirty="0">
                <a:solidFill>
                  <a:srgbClr val="FF0000"/>
                </a:solidFill>
                <a:latin typeface="Arial" charset="0"/>
                <a:cs typeface="Arial" charset="0"/>
              </a:rPr>
              <a:t>primeiros cuidados </a:t>
            </a:r>
            <a:r>
              <a:rPr lang="pt-BR" altLang="pt-BR" sz="2800" dirty="0">
                <a:latin typeface="Arial" charset="0"/>
                <a:cs typeface="Arial" charset="0"/>
              </a:rPr>
              <a:t>deve-se proceder as condutas burocráticas como exemplo</a:t>
            </a:r>
            <a:r>
              <a:rPr lang="pt-BR" altLang="pt-BR" sz="2800" dirty="0" smtClean="0">
                <a:latin typeface="Arial" charset="0"/>
                <a:cs typeface="Arial" charset="0"/>
              </a:rPr>
              <a:t>:</a:t>
            </a:r>
          </a:p>
          <a:p>
            <a:endParaRPr lang="pt-BR" altLang="pt-BR" sz="2800" dirty="0" smtClean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2800" dirty="0" smtClean="0">
                <a:latin typeface="Arial" charset="0"/>
                <a:cs typeface="Arial" charset="0"/>
              </a:rPr>
              <a:t> </a:t>
            </a:r>
            <a:r>
              <a:rPr lang="pt-BR" altLang="pt-BR" sz="2800" dirty="0">
                <a:latin typeface="Arial" charset="0"/>
                <a:cs typeface="Arial" charset="0"/>
              </a:rPr>
              <a:t>Identificação com impressão </a:t>
            </a:r>
            <a:r>
              <a:rPr lang="pt-BR" altLang="pt-BR" sz="2800" dirty="0" smtClean="0">
                <a:latin typeface="Arial" charset="0"/>
                <a:cs typeface="Arial" charset="0"/>
              </a:rPr>
              <a:t>plantar </a:t>
            </a:r>
            <a:r>
              <a:rPr lang="pt-BR" altLang="pt-BR" sz="2800" dirty="0">
                <a:latin typeface="Arial" charset="0"/>
                <a:cs typeface="Arial" charset="0"/>
              </a:rPr>
              <a:t>do </a:t>
            </a:r>
            <a:r>
              <a:rPr lang="pt-BR" altLang="pt-BR" sz="2800" dirty="0" smtClean="0">
                <a:latin typeface="Arial" charset="0"/>
                <a:cs typeface="Arial" charset="0"/>
              </a:rPr>
              <a:t>RN, e dados do nascimento na caderneta de saúde da criança;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2800" dirty="0" smtClean="0">
                <a:latin typeface="Arial" charset="0"/>
                <a:cs typeface="Arial" charset="0"/>
              </a:rPr>
              <a:t>Registros </a:t>
            </a:r>
            <a:r>
              <a:rPr lang="pt-BR" altLang="pt-BR" sz="2800" dirty="0">
                <a:latin typeface="Arial" charset="0"/>
                <a:cs typeface="Arial" charset="0"/>
              </a:rPr>
              <a:t>rotineiros </a:t>
            </a:r>
            <a:r>
              <a:rPr lang="pt-BR" altLang="pt-BR" sz="2800" dirty="0" smtClean="0">
                <a:latin typeface="Arial" charset="0"/>
                <a:cs typeface="Arial" charset="0"/>
              </a:rPr>
              <a:t>do setor;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2800" dirty="0" smtClean="0">
                <a:latin typeface="Arial" charset="0"/>
                <a:cs typeface="Arial" charset="0"/>
              </a:rPr>
              <a:t>Declaração </a:t>
            </a:r>
            <a:r>
              <a:rPr lang="pt-BR" altLang="pt-BR" sz="2800" dirty="0">
                <a:latin typeface="Arial" charset="0"/>
                <a:cs typeface="Arial" charset="0"/>
              </a:rPr>
              <a:t>de Nascidos Vivos - DNV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7227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dirty="0"/>
              <a:t>Durante a permanência no AC deve-se ser observada a </a:t>
            </a:r>
            <a:r>
              <a:rPr lang="pt-BR" altLang="pt-BR" dirty="0" smtClean="0"/>
              <a:t>Evolução Clínica Diária do </a:t>
            </a:r>
            <a:r>
              <a:rPr lang="pt-BR" altLang="pt-BR" dirty="0"/>
              <a:t>RN</a:t>
            </a:r>
          </a:p>
          <a:p>
            <a:pPr algn="just">
              <a:lnSpc>
                <a:spcPct val="90000"/>
              </a:lnSpc>
            </a:pPr>
            <a:r>
              <a:rPr lang="pt-BR" altLang="pt-BR" dirty="0"/>
              <a:t>verificando intercorrências relatadas pela mãe,</a:t>
            </a:r>
          </a:p>
          <a:p>
            <a:pPr algn="just">
              <a:lnSpc>
                <a:spcPct val="90000"/>
              </a:lnSpc>
            </a:pPr>
            <a:r>
              <a:rPr lang="pt-BR" altLang="pt-BR" dirty="0"/>
              <a:t>verificar variação de FC, FR e T, presença de eliminações, peso diário </a:t>
            </a:r>
            <a:r>
              <a:rPr lang="pt-BR" altLang="pt-BR" dirty="0" smtClean="0"/>
              <a:t>(principalmente </a:t>
            </a:r>
            <a:r>
              <a:rPr lang="pt-BR" altLang="pt-BR" dirty="0"/>
              <a:t>na alta hospitalar).</a:t>
            </a:r>
            <a:endParaRPr lang="pt-BR" altLang="pt-BR" dirty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pt-BR" altLang="pt-BR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altLang="pt-BR" dirty="0" smtClean="0">
                <a:solidFill>
                  <a:srgbClr val="FF0000"/>
                </a:solidFill>
              </a:rPr>
              <a:t>Importante: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altLang="pt-BR" i="1" dirty="0" smtClean="0">
                <a:solidFill>
                  <a:srgbClr val="002060"/>
                </a:solidFill>
              </a:rPr>
              <a:t>OBSERVAR </a:t>
            </a:r>
            <a:r>
              <a:rPr lang="pt-BR" altLang="pt-BR" i="1" dirty="0">
                <a:solidFill>
                  <a:srgbClr val="002060"/>
                </a:solidFill>
              </a:rPr>
              <a:t>CONSTANTEMENTE AMAMENTAÇÃO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2520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/>
              <a:t>Punção para glicemia capilar</a:t>
            </a:r>
          </a:p>
          <a:p>
            <a:r>
              <a:rPr lang="pt-BR" dirty="0" smtClean="0"/>
              <a:t>introduzir </a:t>
            </a:r>
            <a:r>
              <a:rPr lang="pt-BR" dirty="0"/>
              <a:t>a lanceta e ordenhar uma gota de sangue na fita;</a:t>
            </a:r>
          </a:p>
          <a:p>
            <a:r>
              <a:rPr lang="pt-BR" dirty="0" smtClean="0"/>
              <a:t>colocar </a:t>
            </a:r>
            <a:r>
              <a:rPr lang="pt-BR" dirty="0"/>
              <a:t>a fita no aparelho e comprimir o local da punção;</a:t>
            </a:r>
          </a:p>
          <a:p>
            <a:r>
              <a:rPr lang="pt-BR" dirty="0" smtClean="0"/>
              <a:t>vestir </a:t>
            </a:r>
            <a:r>
              <a:rPr lang="pt-BR" dirty="0"/>
              <a:t>a criança e confortá‐la;</a:t>
            </a:r>
          </a:p>
          <a:p>
            <a:r>
              <a:rPr lang="pt-BR" dirty="0"/>
              <a:t>colocar no colo da mãe se estiver presente;</a:t>
            </a:r>
          </a:p>
          <a:p>
            <a:r>
              <a:rPr lang="pt-BR" dirty="0" smtClean="0"/>
              <a:t>lavar </a:t>
            </a:r>
            <a:r>
              <a:rPr lang="pt-BR" dirty="0"/>
              <a:t>as mãos;</a:t>
            </a:r>
          </a:p>
          <a:p>
            <a:r>
              <a:rPr lang="pt-BR" dirty="0" smtClean="0"/>
              <a:t>anotar </a:t>
            </a:r>
            <a:r>
              <a:rPr lang="pt-BR" dirty="0"/>
              <a:t>e checar o procedimento.</a:t>
            </a:r>
          </a:p>
        </p:txBody>
      </p:sp>
    </p:spTree>
    <p:extLst>
      <p:ext uri="{BB962C8B-B14F-4D97-AF65-F5344CB8AC3E}">
        <p14:creationId xmlns:p14="http://schemas.microsoft.com/office/powerpoint/2010/main" val="4353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Coleta de glicemia capilar (</a:t>
            </a:r>
            <a:r>
              <a:rPr lang="pt-BR" b="1" dirty="0" err="1"/>
              <a:t>dextro</a:t>
            </a:r>
            <a:r>
              <a:rPr lang="pt-BR" b="1" dirty="0" smtClean="0"/>
              <a:t>)</a:t>
            </a:r>
          </a:p>
          <a:p>
            <a:endParaRPr lang="pt-BR" b="1" dirty="0"/>
          </a:p>
          <a:p>
            <a:r>
              <a:rPr lang="pt-BR" b="1" dirty="0"/>
              <a:t>Material necessário:</a:t>
            </a:r>
          </a:p>
          <a:p>
            <a:r>
              <a:rPr lang="pt-BR" dirty="0" smtClean="0"/>
              <a:t>lanceta</a:t>
            </a:r>
            <a:r>
              <a:rPr lang="pt-BR" dirty="0"/>
              <a:t>;</a:t>
            </a:r>
          </a:p>
          <a:p>
            <a:r>
              <a:rPr lang="pt-BR" dirty="0" smtClean="0"/>
              <a:t>fita </a:t>
            </a:r>
            <a:r>
              <a:rPr lang="pt-BR" dirty="0"/>
              <a:t>reagente;</a:t>
            </a:r>
          </a:p>
          <a:p>
            <a:r>
              <a:rPr lang="pt-BR" dirty="0" smtClean="0"/>
              <a:t>álcool </a:t>
            </a:r>
            <a:r>
              <a:rPr lang="pt-BR" dirty="0"/>
              <a:t>a 70%;</a:t>
            </a:r>
          </a:p>
          <a:p>
            <a:r>
              <a:rPr lang="pt-BR" dirty="0"/>
              <a:t>a</a:t>
            </a:r>
            <a:r>
              <a:rPr lang="pt-BR" dirty="0" smtClean="0"/>
              <a:t>lgodão;</a:t>
            </a:r>
          </a:p>
          <a:p>
            <a:r>
              <a:rPr lang="pt-BR" dirty="0" err="1"/>
              <a:t>g</a:t>
            </a:r>
            <a:r>
              <a:rPr lang="pt-BR" dirty="0" err="1" smtClean="0"/>
              <a:t>licosímetro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2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/>
              <a:t>Descrição da técnica:</a:t>
            </a:r>
          </a:p>
          <a:p>
            <a:r>
              <a:rPr lang="pt-BR" dirty="0" smtClean="0"/>
              <a:t>certificar </a:t>
            </a:r>
            <a:r>
              <a:rPr lang="pt-BR" dirty="0"/>
              <a:t>na prescrição médica sobre o procedimento;</a:t>
            </a:r>
          </a:p>
          <a:p>
            <a:r>
              <a:rPr lang="pt-BR" dirty="0" smtClean="0"/>
              <a:t>lavar </a:t>
            </a:r>
            <a:r>
              <a:rPr lang="pt-BR" dirty="0"/>
              <a:t>as mãos;</a:t>
            </a:r>
          </a:p>
          <a:p>
            <a:r>
              <a:rPr lang="pt-BR" dirty="0" smtClean="0"/>
              <a:t>preparar </a:t>
            </a:r>
            <a:r>
              <a:rPr lang="pt-BR" dirty="0"/>
              <a:t>a criança para o procedimento:</a:t>
            </a:r>
          </a:p>
          <a:p>
            <a:r>
              <a:rPr lang="pt-BR" dirty="0"/>
              <a:t>conversar com a criança, tocá‐la antes do procedimento;</a:t>
            </a:r>
          </a:p>
          <a:p>
            <a:r>
              <a:rPr lang="pt-BR" dirty="0"/>
              <a:t>pedir para uma pessoa auxiliar oferecendo dedo enluvado com glicose para a criança sugar, conter a criança</a:t>
            </a:r>
          </a:p>
          <a:p>
            <a:r>
              <a:rPr lang="pt-BR" dirty="0"/>
              <a:t>com as mãos ou com um pano para dar sensação de segurança;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3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aquecer o pé da criança se estiver frio, essa manobra promove a vasodilatação para saída adequada de sangue;</a:t>
            </a:r>
          </a:p>
          <a:p>
            <a:r>
              <a:rPr lang="pt-BR" dirty="0" smtClean="0"/>
              <a:t>realizar </a:t>
            </a:r>
            <a:r>
              <a:rPr lang="pt-BR" dirty="0"/>
              <a:t>a antissepsia com álcool a 70%;</a:t>
            </a:r>
          </a:p>
          <a:p>
            <a:r>
              <a:rPr lang="pt-BR" dirty="0"/>
              <a:t>a região a ser puncionada é a face lateral do calcanhar;</a:t>
            </a:r>
          </a:p>
          <a:p>
            <a:r>
              <a:rPr lang="pt-BR" dirty="0"/>
              <a:t>não introduzir a lanceta na face central do calcâneo com o risco de perfuração óssea;</a:t>
            </a:r>
          </a:p>
          <a:p>
            <a:r>
              <a:rPr lang="pt-BR" dirty="0"/>
              <a:t>realizar rodízio do local da punção;</a:t>
            </a:r>
          </a:p>
        </p:txBody>
      </p:sp>
    </p:spTree>
    <p:extLst>
      <p:ext uri="{BB962C8B-B14F-4D97-AF65-F5344CB8AC3E}">
        <p14:creationId xmlns:p14="http://schemas.microsoft.com/office/powerpoint/2010/main" val="17782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0412"/>
            <a:ext cx="5881310" cy="493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2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Vigilância à saúde do RN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980728"/>
            <a:ext cx="8503920" cy="5688632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pt-BR" dirty="0" smtClean="0"/>
              <a:t>Começa </a:t>
            </a:r>
            <a:r>
              <a:rPr lang="pt-BR" dirty="0"/>
              <a:t>antes de seu nascimento, com a atenção à saúde da mulher e da </a:t>
            </a:r>
            <a:r>
              <a:rPr lang="pt-BR" dirty="0" smtClean="0"/>
              <a:t>gestante, com </a:t>
            </a:r>
            <a:r>
              <a:rPr lang="pt-BR" b="1" dirty="0" smtClean="0"/>
              <a:t>acompanhamento </a:t>
            </a:r>
            <a:r>
              <a:rPr lang="pt-BR" b="1" dirty="0"/>
              <a:t>pré-natal iniciado em momento oportuno</a:t>
            </a:r>
            <a:r>
              <a:rPr lang="pt-BR" dirty="0"/>
              <a:t>, com assistência qualificada e humanizada </a:t>
            </a:r>
            <a:r>
              <a:rPr lang="pt-BR" dirty="0" smtClean="0"/>
              <a:t> e Pré-natal </a:t>
            </a:r>
            <a:r>
              <a:rPr lang="pt-BR" dirty="0"/>
              <a:t>de alto risco, quando </a:t>
            </a:r>
            <a:r>
              <a:rPr lang="pt-BR" dirty="0" smtClean="0"/>
              <a:t>necessário; </a:t>
            </a:r>
          </a:p>
          <a:p>
            <a:pPr marL="0" indent="0">
              <a:buNone/>
            </a:pPr>
            <a:endParaRPr lang="pt-BR" dirty="0"/>
          </a:p>
          <a:p>
            <a:pPr marL="0" indent="457200">
              <a:buNone/>
            </a:pPr>
            <a:r>
              <a:rPr lang="pt-BR" dirty="0" smtClean="0"/>
              <a:t>Dessa forma, os serviços de saúde devem realizar:</a:t>
            </a:r>
          </a:p>
          <a:p>
            <a:pPr marL="0" indent="457200">
              <a:buNone/>
            </a:pPr>
            <a:endParaRPr lang="pt-BR" dirty="0" smtClean="0"/>
          </a:p>
          <a:p>
            <a:pPr algn="just"/>
            <a:r>
              <a:rPr lang="pt-BR" b="1" dirty="0" smtClean="0"/>
              <a:t> </a:t>
            </a:r>
            <a:r>
              <a:rPr lang="pt-BR" b="1" dirty="0">
                <a:solidFill>
                  <a:srgbClr val="FF0000"/>
                </a:solidFill>
              </a:rPr>
              <a:t>Captação precoce </a:t>
            </a:r>
            <a:r>
              <a:rPr lang="pt-BR" dirty="0"/>
              <a:t>e busca ativa para início do acompanhamento pré-natal. 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Acolhimento </a:t>
            </a:r>
            <a:r>
              <a:rPr lang="pt-BR" b="1" dirty="0">
                <a:solidFill>
                  <a:srgbClr val="FF0000"/>
                </a:solidFill>
              </a:rPr>
              <a:t>imediato </a:t>
            </a:r>
            <a:r>
              <a:rPr lang="pt-BR" dirty="0"/>
              <a:t>para o acompanhamento pré-natal, conforme protocolo e atenção humanizada. </a:t>
            </a:r>
          </a:p>
        </p:txBody>
      </p:sp>
    </p:spTree>
    <p:extLst>
      <p:ext uri="{BB962C8B-B14F-4D97-AF65-F5344CB8AC3E}">
        <p14:creationId xmlns:p14="http://schemas.microsoft.com/office/powerpoint/2010/main" val="571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503920" cy="583840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Atenção qualificada ao </a:t>
            </a:r>
            <a:r>
              <a:rPr lang="pt-BR" b="1" dirty="0" smtClean="0">
                <a:solidFill>
                  <a:srgbClr val="FF0000"/>
                </a:solidFill>
              </a:rPr>
              <a:t>parto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não </a:t>
            </a:r>
            <a:r>
              <a:rPr lang="pt-BR" dirty="0"/>
              <a:t>apenas a estrutura hospitalar (equipamentos e recursos humanos), mas também o </a:t>
            </a:r>
            <a:r>
              <a:rPr lang="pt-BR" b="1" dirty="0"/>
              <a:t>processo assistencial:</a:t>
            </a:r>
            <a:r>
              <a:rPr lang="pt-BR" dirty="0"/>
              <a:t> acompanhamento adequado do trabalho de parto, utilização do </a:t>
            </a:r>
            <a:r>
              <a:rPr lang="pt-BR" b="1" i="1" dirty="0" err="1">
                <a:solidFill>
                  <a:srgbClr val="002060"/>
                </a:solidFill>
              </a:rPr>
              <a:t>partograma</a:t>
            </a:r>
            <a:r>
              <a:rPr lang="pt-BR" dirty="0"/>
              <a:t>, promoção do </a:t>
            </a:r>
            <a:r>
              <a:rPr lang="pt-BR" b="1" i="1" dirty="0">
                <a:solidFill>
                  <a:srgbClr val="002060"/>
                </a:solidFill>
              </a:rPr>
              <a:t>trabalho de parto fisiológico </a:t>
            </a:r>
            <a:r>
              <a:rPr lang="pt-BR" dirty="0" smtClean="0"/>
              <a:t>(evitando-se </a:t>
            </a:r>
            <a:r>
              <a:rPr lang="pt-BR" dirty="0"/>
              <a:t>intervenções </a:t>
            </a:r>
            <a:r>
              <a:rPr lang="pt-BR" dirty="0" smtClean="0"/>
              <a:t>desnecessárias), </a:t>
            </a:r>
            <a:r>
              <a:rPr lang="pt-BR" b="1" i="1" dirty="0">
                <a:solidFill>
                  <a:srgbClr val="002060"/>
                </a:solidFill>
              </a:rPr>
              <a:t>assistência adequada na sala de parto</a:t>
            </a:r>
            <a:r>
              <a:rPr lang="pt-BR" b="1" dirty="0">
                <a:solidFill>
                  <a:srgbClr val="002060"/>
                </a:solidFill>
              </a:rPr>
              <a:t>. 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/>
              <a:t>Direito </a:t>
            </a:r>
            <a:r>
              <a:rPr lang="pt-BR" b="1" dirty="0"/>
              <a:t>a acompanhante </a:t>
            </a:r>
            <a:r>
              <a:rPr lang="pt-BR" dirty="0"/>
              <a:t>da gestante e puérpera durante o trabalho de parto e parto (Lei Federal 11.108</a:t>
            </a:r>
            <a:r>
              <a:rPr lang="pt-BR" dirty="0" smtClean="0"/>
              <a:t>) e </a:t>
            </a:r>
            <a:r>
              <a:rPr lang="pt-BR" dirty="0"/>
              <a:t>para o </a:t>
            </a:r>
            <a:r>
              <a:rPr lang="pt-BR" dirty="0" smtClean="0"/>
              <a:t>bebê (AC)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/>
              <a:t>Garantia </a:t>
            </a:r>
            <a:r>
              <a:rPr lang="pt-BR" b="1" dirty="0"/>
              <a:t>de Alojamento </a:t>
            </a:r>
            <a:r>
              <a:rPr lang="pt-BR" b="1" dirty="0" smtClean="0"/>
              <a:t>Conjunto (AC)</a:t>
            </a:r>
            <a:r>
              <a:rPr lang="pt-BR" dirty="0" smtClean="0"/>
              <a:t>, </a:t>
            </a:r>
            <a:r>
              <a:rPr lang="pt-BR" dirty="0"/>
              <a:t>inclusive se for necessária a internação do bebê.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Promoção </a:t>
            </a:r>
            <a:r>
              <a:rPr lang="pt-BR" dirty="0"/>
              <a:t>do </a:t>
            </a:r>
            <a:r>
              <a:rPr lang="pt-BR" b="1" dirty="0"/>
              <a:t>contato mãe-bebê imediato 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FISIOLOGIA DO SISTEMA DIGESTIVO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55172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MECÔNIO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– fezes dos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primeiros 2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dias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substância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negro-esverdeada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viscosa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que deve ser excretado até as 36 horas de vida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FEZES DE TRANSIÇÃO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no 3º dia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cor parda amarelada, menos aderentes que o mecônio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FEZES DO LEITE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– a partir 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4º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 (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pastosa com odor de leite azedo se AM e amarelada pálida e odor desagradável se tomando fórmula).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54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Captação após a alta hospitalar 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Com </a:t>
            </a:r>
            <a:r>
              <a:rPr lang="pt-BR" dirty="0"/>
              <a:t>agendamento de atendimento na Atenção Básica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  <a:r>
              <a:rPr lang="pt-BR" dirty="0"/>
              <a:t>Na maternidade o RN deve receber a </a:t>
            </a:r>
            <a:r>
              <a:rPr lang="pt-BR" b="1" dirty="0"/>
              <a:t>Caderneta de Saúde da Criança</a:t>
            </a:r>
            <a:r>
              <a:rPr lang="pt-BR" dirty="0"/>
              <a:t> com registros sobre a </a:t>
            </a:r>
            <a:r>
              <a:rPr lang="pt-BR" b="1" i="1" dirty="0">
                <a:solidFill>
                  <a:srgbClr val="002060"/>
                </a:solidFill>
              </a:rPr>
              <a:t>história da gravidez e nascimento</a:t>
            </a:r>
            <a:r>
              <a:rPr lang="pt-BR" dirty="0"/>
              <a:t>, </a:t>
            </a:r>
            <a:r>
              <a:rPr lang="pt-BR" b="1" i="1" dirty="0" err="1">
                <a:solidFill>
                  <a:srgbClr val="002060"/>
                </a:solidFill>
              </a:rPr>
              <a:t>Apgar</a:t>
            </a:r>
            <a:r>
              <a:rPr lang="pt-BR" b="1" i="1" dirty="0">
                <a:solidFill>
                  <a:srgbClr val="002060"/>
                </a:solidFill>
              </a:rPr>
              <a:t>, peso e altura ao nascer, evolução do bebê, intercorrências, procedimentos realizados, condição de alta e recomendações </a:t>
            </a:r>
            <a:r>
              <a:rPr lang="pt-BR" dirty="0"/>
              <a:t>para o seu cuidado no domicílio. </a:t>
            </a:r>
          </a:p>
        </p:txBody>
      </p:sp>
    </p:spTree>
    <p:extLst>
      <p:ext uri="{BB962C8B-B14F-4D97-AF65-F5344CB8AC3E}">
        <p14:creationId xmlns:p14="http://schemas.microsoft.com/office/powerpoint/2010/main" val="8469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Identificação do RN de </a:t>
            </a:r>
            <a:r>
              <a:rPr lang="pt-BR" b="1" dirty="0" smtClean="0">
                <a:solidFill>
                  <a:srgbClr val="FF0000"/>
                </a:solidFill>
              </a:rPr>
              <a:t>risco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Notificação </a:t>
            </a:r>
            <a:r>
              <a:rPr lang="pt-BR" dirty="0"/>
              <a:t>da alta, </a:t>
            </a: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agendamento </a:t>
            </a:r>
            <a:r>
              <a:rPr lang="pt-BR" dirty="0"/>
              <a:t>de consulta na atenção básica, programação de visita domiciliar e </a:t>
            </a: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agendamento </a:t>
            </a:r>
            <a:r>
              <a:rPr lang="pt-BR" dirty="0"/>
              <a:t>para o ambulatório de seguimento do RN de alto risco </a:t>
            </a:r>
          </a:p>
        </p:txBody>
      </p:sp>
    </p:spTree>
    <p:extLst>
      <p:ext uri="{BB962C8B-B14F-4D97-AF65-F5344CB8AC3E}">
        <p14:creationId xmlns:p14="http://schemas.microsoft.com/office/powerpoint/2010/main" val="19630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Continuidade do cuidado/captação do RN pela atenção básica de saúde</a:t>
            </a:r>
            <a:r>
              <a:rPr lang="pt-BR" dirty="0"/>
              <a:t> </a:t>
            </a:r>
            <a:endParaRPr lang="pt-BR" dirty="0" smtClean="0"/>
          </a:p>
          <a:p>
            <a:pPr marL="0" indent="457200" algn="just">
              <a:buNone/>
            </a:pPr>
            <a:r>
              <a:rPr lang="pt-BR" dirty="0" smtClean="0"/>
              <a:t>Deve </a:t>
            </a:r>
            <a:r>
              <a:rPr lang="pt-BR" dirty="0"/>
              <a:t>ser realizada após atendimento do RN em serviços de urgência ou após alta hospitalar, por meio de agendamento </a:t>
            </a:r>
            <a:r>
              <a:rPr lang="pt-BR" dirty="0" smtClean="0"/>
              <a:t>(sempre que possível, a mãe já deve sair do serviço com a consulta agendada)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7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Visita domiciliar na primeira semana após o </a:t>
            </a:r>
            <a:r>
              <a:rPr lang="pt-BR" b="1" dirty="0" smtClean="0">
                <a:solidFill>
                  <a:srgbClr val="FF0000"/>
                </a:solidFill>
              </a:rPr>
              <a:t>parto</a:t>
            </a:r>
          </a:p>
          <a:p>
            <a:pPr marL="0" indent="457200" algn="just">
              <a:buNone/>
            </a:pPr>
            <a:r>
              <a:rPr lang="pt-BR" dirty="0" smtClean="0"/>
              <a:t>Com </a:t>
            </a:r>
            <a:r>
              <a:rPr lang="pt-BR" dirty="0"/>
              <a:t>avaliação global e de risco </a:t>
            </a:r>
            <a:r>
              <a:rPr lang="pt-BR" dirty="0" smtClean="0"/>
              <a:t>da criança</a:t>
            </a:r>
            <a:r>
              <a:rPr lang="pt-BR" dirty="0"/>
              <a:t>, apoio ao aleitamento materno e encaminhamento para a “Primeira Semana </a:t>
            </a:r>
            <a:r>
              <a:rPr lang="pt-BR" dirty="0" smtClean="0"/>
              <a:t>Saúde Integral</a:t>
            </a:r>
            <a:r>
              <a:rPr lang="pt-BR" dirty="0"/>
              <a:t>” na atenção básica de saúde</a:t>
            </a:r>
          </a:p>
        </p:txBody>
      </p:sp>
    </p:spTree>
    <p:extLst>
      <p:ext uri="{BB962C8B-B14F-4D97-AF65-F5344CB8AC3E}">
        <p14:creationId xmlns:p14="http://schemas.microsoft.com/office/powerpoint/2010/main" val="19902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Primeira consulta na primeira semana de vida </a:t>
            </a:r>
            <a:r>
              <a:rPr lang="pt-BR" dirty="0"/>
              <a:t>e marcação de retornos, conforme a necessidade.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Manutenção </a:t>
            </a:r>
            <a:r>
              <a:rPr lang="pt-BR" b="1" dirty="0">
                <a:solidFill>
                  <a:srgbClr val="FF0000"/>
                </a:solidFill>
              </a:rPr>
              <a:t>do calendário de acompanhamento na atenção básica 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0" indent="457200" algn="just">
              <a:buNone/>
            </a:pPr>
            <a:r>
              <a:rPr lang="pt-BR" dirty="0" smtClean="0"/>
              <a:t>Além de </a:t>
            </a:r>
            <a:r>
              <a:rPr lang="pt-BR" dirty="0"/>
              <a:t>visitas domiciliares, conforme protocolo (local ou do </a:t>
            </a:r>
            <a:r>
              <a:rPr lang="pt-BR" dirty="0" smtClean="0"/>
              <a:t>MS) </a:t>
            </a:r>
            <a:r>
              <a:rPr lang="pt-BR" dirty="0"/>
              <a:t>e de acordo com a necessidade da criança. </a:t>
            </a:r>
          </a:p>
        </p:txBody>
      </p:sp>
    </p:spTree>
    <p:extLst>
      <p:ext uri="{BB962C8B-B14F-4D97-AF65-F5344CB8AC3E}">
        <p14:creationId xmlns:p14="http://schemas.microsoft.com/office/powerpoint/2010/main" val="20968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O </a:t>
            </a:r>
            <a:r>
              <a:rPr lang="pt-BR" b="1" dirty="0">
                <a:solidFill>
                  <a:srgbClr val="FF0000"/>
                </a:solidFill>
              </a:rPr>
              <a:t>RN de alto risco deverá manter o calendário de acompanhamento na Atenção Básica</a:t>
            </a:r>
            <a:r>
              <a:rPr lang="pt-BR" dirty="0"/>
              <a:t>, além do acompanhamento pelo ambulatório de atenção especializada.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O </a:t>
            </a:r>
            <a:r>
              <a:rPr lang="pt-BR" b="1" dirty="0">
                <a:solidFill>
                  <a:srgbClr val="FF0000"/>
                </a:solidFill>
              </a:rPr>
              <a:t>RN de alto risco deve ser acompanhado até pelo menos o segundo ano completo de vida </a:t>
            </a:r>
            <a:r>
              <a:rPr lang="pt-BR" dirty="0"/>
              <a:t>(mínimo de duas avaliações por ano); o acompanhamento até o </a:t>
            </a:r>
            <a:r>
              <a:rPr lang="pt-BR" dirty="0" smtClean="0"/>
              <a:t>5</a:t>
            </a:r>
            <a:r>
              <a:rPr lang="pt-BR" baseline="30000" dirty="0" smtClean="0"/>
              <a:t>º</a:t>
            </a:r>
            <a:r>
              <a:rPr lang="pt-BR" dirty="0" smtClean="0"/>
              <a:t> </a:t>
            </a:r>
            <a:r>
              <a:rPr lang="pt-BR" dirty="0"/>
              <a:t>ano é desejável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73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00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41715</TotalTime>
  <Words>2992</Words>
  <Application>Microsoft Office PowerPoint</Application>
  <PresentationFormat>Apresentação na tela (4:3)</PresentationFormat>
  <Paragraphs>351</Paragraphs>
  <Slides>85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85</vt:i4>
      </vt:variant>
    </vt:vector>
  </HeadingPairs>
  <TitlesOfParts>
    <vt:vector size="87" baseType="lpstr">
      <vt:lpstr>Cívico</vt:lpstr>
      <vt:lpstr>PI3</vt:lpstr>
      <vt:lpstr>FISIOLOGIA DO SISTEMA DIGESTIVO DO RN </vt:lpstr>
      <vt:lpstr>FISIOLOGIA DO SISTEMA DIGESTIVO DO RN </vt:lpstr>
      <vt:lpstr>A UNIÃO PERFEITA = QUANTIDADE DE COLOSTRO POR MAMADA E CAPACIDADE DE GÁSTRICA DO RN</vt:lpstr>
      <vt:lpstr>Apresentação do PowerPoint</vt:lpstr>
      <vt:lpstr>Apresentação do PowerPoint</vt:lpstr>
      <vt:lpstr>Apresentação do PowerPoint</vt:lpstr>
      <vt:lpstr>FISIOLOGIA DO SISTEMA DIGESTIVO</vt:lpstr>
      <vt:lpstr>FISIOLOGIA DO SISTEMA DIGESTIVO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ABDOME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URINÁRIO</vt:lpstr>
      <vt:lpstr>GENITÁLIA MASCULINA</vt:lpstr>
      <vt:lpstr>Apresentação do PowerPoint</vt:lpstr>
      <vt:lpstr>Apresentação do PowerPoint</vt:lpstr>
      <vt:lpstr>Apresentação do PowerPoint</vt:lpstr>
      <vt:lpstr>HIDROCELE</vt:lpstr>
      <vt:lpstr>Apresentação do PowerPoint</vt:lpstr>
      <vt:lpstr>FIMOSE</vt:lpstr>
      <vt:lpstr>Apresentação do PowerPoint</vt:lpstr>
      <vt:lpstr>LOCALIZAÇÃO DO MEATO URINÁRIO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GENITÁLIA FEMININA</vt:lpstr>
      <vt:lpstr>Apresentação do PowerPoint</vt:lpstr>
      <vt:lpstr>SISTEMA MÚSCULOESQUELÉTICO</vt:lpstr>
      <vt:lpstr>Esqueleto e articulações </vt:lpstr>
      <vt:lpstr>Craniotabes                                                  Perolas de Epstein</vt:lpstr>
      <vt:lpstr>Musculatura </vt:lpstr>
      <vt:lpstr>Esqueleto e articulações </vt:lpstr>
      <vt:lpstr>SISTEMA ENDÓCRINO</vt:lpstr>
      <vt:lpstr>Apresentação do PowerPoint</vt:lpstr>
      <vt:lpstr>Apresentação do PowerPoint</vt:lpstr>
      <vt:lpstr>Apresentação do PowerPoint</vt:lpstr>
      <vt:lpstr>SISTEMA NERVOSO</vt:lpstr>
      <vt:lpstr>COLUNA VERTEBRAL: ÁREA SACROLOMBAR </vt:lpstr>
      <vt:lpstr>Apresentação do PowerPoint</vt:lpstr>
      <vt:lpstr>Exame Físico do Recém-nascido</vt:lpstr>
      <vt:lpstr>Apresentação do PowerPoint</vt:lpstr>
      <vt:lpstr>Apresentação do PowerPoint</vt:lpstr>
      <vt:lpstr>VERIFICAÇÃO DE SINAIS VITAIS</vt:lpstr>
      <vt:lpstr>CONTROLE DE TEMPERATURA   </vt:lpstr>
      <vt:lpstr>CONTROLE DA FREQUÊNCIA RESPIRATÓRIA: </vt:lpstr>
      <vt:lpstr>CONTROLE DA FREQUÊNCIA CARDÍACA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antropométricas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Vigilância à saúde do RN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231</cp:revision>
  <dcterms:created xsi:type="dcterms:W3CDTF">2017-05-06T23:28:49Z</dcterms:created>
  <dcterms:modified xsi:type="dcterms:W3CDTF">2019-07-01T20:48:16Z</dcterms:modified>
</cp:coreProperties>
</file>