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592" r:id="rId2"/>
    <p:sldId id="593" r:id="rId3"/>
    <p:sldId id="634" r:id="rId4"/>
    <p:sldId id="635" r:id="rId5"/>
    <p:sldId id="636" r:id="rId6"/>
    <p:sldId id="637" r:id="rId7"/>
    <p:sldId id="638" r:id="rId8"/>
    <p:sldId id="641" r:id="rId9"/>
    <p:sldId id="639" r:id="rId10"/>
    <p:sldId id="596" r:id="rId11"/>
    <p:sldId id="640" r:id="rId12"/>
    <p:sldId id="594" r:id="rId13"/>
    <p:sldId id="595" r:id="rId14"/>
    <p:sldId id="616" r:id="rId15"/>
    <p:sldId id="617" r:id="rId16"/>
    <p:sldId id="618" r:id="rId17"/>
    <p:sldId id="619" r:id="rId18"/>
    <p:sldId id="620" r:id="rId19"/>
    <p:sldId id="621" r:id="rId20"/>
    <p:sldId id="622" r:id="rId21"/>
    <p:sldId id="623" r:id="rId22"/>
    <p:sldId id="624" r:id="rId23"/>
    <p:sldId id="625" r:id="rId24"/>
    <p:sldId id="626" r:id="rId25"/>
    <p:sldId id="627" r:id="rId26"/>
    <p:sldId id="630" r:id="rId27"/>
    <p:sldId id="632" r:id="rId28"/>
    <p:sldId id="498" r:id="rId29"/>
    <p:sldId id="499" r:id="rId30"/>
    <p:sldId id="631" r:id="rId31"/>
    <p:sldId id="633" r:id="rId32"/>
    <p:sldId id="642" r:id="rId33"/>
    <p:sldId id="643" r:id="rId34"/>
    <p:sldId id="645" r:id="rId35"/>
    <p:sldId id="644" r:id="rId36"/>
    <p:sldId id="646" r:id="rId37"/>
    <p:sldId id="647" r:id="rId38"/>
    <p:sldId id="648" r:id="rId39"/>
    <p:sldId id="650" r:id="rId40"/>
    <p:sldId id="652" r:id="rId41"/>
    <p:sldId id="653" r:id="rId42"/>
    <p:sldId id="660" r:id="rId43"/>
    <p:sldId id="657" r:id="rId44"/>
    <p:sldId id="655" r:id="rId45"/>
    <p:sldId id="662" r:id="rId46"/>
    <p:sldId id="663" r:id="rId47"/>
    <p:sldId id="664" r:id="rId48"/>
    <p:sldId id="665" r:id="rId49"/>
    <p:sldId id="666" r:id="rId50"/>
    <p:sldId id="654" r:id="rId51"/>
    <p:sldId id="656" r:id="rId52"/>
    <p:sldId id="659" r:id="rId5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9FCB-8EC4-4E9A-BE8E-00BC00384021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4A216-A781-437E-B621-7E70E246D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71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9CC19AF-EFCC-4CA4-BB80-9D26F72F9B1A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400600"/>
          </a:xfrm>
        </p:spPr>
        <p:txBody>
          <a:bodyPr>
            <a:normAutofit fontScale="70000" lnSpcReduction="20000"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cor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amarelada da pele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decorrente de sua impregnação por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bilirrubina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que 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se acumula mais rapidamente do que o fígado pode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eliminar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é achado comum,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metade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 2/3 do total dos RN têm icterícia visível durante os primeiros dias de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vida, especialmente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nas crianças com idade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entre 48 e 120 horas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vida ( 2 a 5 dias)</a:t>
            </a:r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ara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sua mais fácil detecção o exame deve ser feito sob luz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natural</a:t>
            </a:r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bilirrubinemia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atinge um pico e decresce em uma semana.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Todos os RN têm bilirrubina plasmática mais alta do que o adulto.</a:t>
            </a:r>
          </a:p>
          <a:p>
            <a:endParaRPr lang="pt-BR" sz="3600" dirty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ICTERÍCIA </a:t>
            </a:r>
            <a:r>
              <a:rPr lang="pt-BR" sz="5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RN</a:t>
            </a:r>
            <a:r>
              <a:rPr lang="pt-BR" b="1" i="1" dirty="0" smtClean="0">
                <a:solidFill>
                  <a:srgbClr val="FF0000"/>
                </a:solidFill>
              </a:rPr>
              <a:t/>
            </a:r>
            <a:br>
              <a:rPr lang="pt-BR" b="1" i="1" dirty="0" smtClean="0">
                <a:solidFill>
                  <a:srgbClr val="FF0000"/>
                </a:solidFill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64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8964488" cy="14002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FATORES PODEM AUMENTAR O RISCO DE HIPERBILIRRUBINEMIA NO RN</a:t>
            </a:r>
            <a:b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8964488" cy="518457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asfixia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estresse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por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frio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 hipoglicemia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oferta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láctea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inadequada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perda elevada de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peso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desidratação</a:t>
            </a:r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1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9675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OUTROS  FATORES  ASSOCIADOS  AO  AUMENTO  DA  BILIRRUBINA  NEONATAL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892480" cy="5733256"/>
          </a:xfrm>
        </p:spPr>
        <p:txBody>
          <a:bodyPr>
            <a:normAutofit fontScale="92500"/>
          </a:bodyPr>
          <a:lstStyle/>
          <a:p>
            <a:endParaRPr lang="pt-BR" sz="2800" dirty="0"/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Inferência genética (orientais, indígenas Norte-Americanos e gregos).</a:t>
            </a:r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Fatores maternos (diabetes, deficiência de Zn e Mg; uso de ocitocina;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diazepam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;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bupivacaína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(anestésico e analgésico);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betametasona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corticóide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Fatores perinatais: Hipóxia,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clampeamento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tardio do cordão; coleções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sangüíneas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; jejum;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deprivação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calórica; estase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meconial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2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ICTERÍCIA FISIOLÓGICA</a:t>
            </a:r>
            <a:endParaRPr lang="pt-B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964488" cy="568863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pt-BR" sz="3200" dirty="0"/>
          </a:p>
          <a:p>
            <a:pPr marL="0" indent="0" algn="just">
              <a:buNone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- manifesta-se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48 a 72 horas pós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o nascimento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e o nível sérico de bilirrubina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atinge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o pico de 4 a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12mg/dl</a:t>
            </a:r>
          </a:p>
          <a:p>
            <a:pPr marL="0" indent="0" algn="just">
              <a:buNone/>
            </a:pPr>
            <a:endParaRPr lang="pt-BR" sz="3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- Ocorre por imaturidade do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fígado para a excreção da bilirrubina em excesso. </a:t>
            </a:r>
          </a:p>
          <a:p>
            <a:pPr marL="0" indent="0" algn="just">
              <a:buNone/>
            </a:pP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 área acometida restringe-se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a face e ao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tórax</a:t>
            </a:r>
          </a:p>
          <a:p>
            <a:pPr marL="0" indent="0" algn="just">
              <a:buNone/>
            </a:pP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3400" b="1" dirty="0" smtClean="0">
                <a:latin typeface="Arial" pitchFamily="34" charset="0"/>
                <a:cs typeface="Arial" pitchFamily="34" charset="0"/>
              </a:rPr>
              <a:t>CAUSAS: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circulação hepática diminuída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carga de bilirrubina aumentada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captação hepática de bilirrubina plasmática  reduzida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conjugação da bilirrubina diminuída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excreção de bilirrubina diminuída.</a:t>
            </a:r>
            <a:endParaRPr lang="pt-BR" sz="3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70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ICTERÍCIA PATOLÓGICA</a:t>
            </a:r>
            <a:r>
              <a:rPr lang="pt-BR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77500" lnSpcReduction="20000"/>
          </a:bodyPr>
          <a:lstStyle/>
          <a:p>
            <a:r>
              <a:rPr lang="pt-BR" sz="3600" dirty="0">
                <a:latin typeface="Arial" pitchFamily="34" charset="0"/>
                <a:cs typeface="Arial" pitchFamily="34" charset="0"/>
              </a:rPr>
              <a:t>Icterícia clínica evidente nas primeiras 24 horas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após nascimento </a:t>
            </a:r>
          </a:p>
          <a:p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nível de bilirrubina sérica se eleva acima de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13mg/dl</a:t>
            </a:r>
          </a:p>
          <a:p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estado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 icterícia que perdure mais de dez dias em RN a termos e 21 dias de vida em prematuros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CAUSAS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incompatibilidade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sanguínea ABO ou RH,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anormalidades hepáticas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biliares, metabólicas 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ou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infecção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4106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ICTERÍCIA NEONATAL</a:t>
            </a:r>
            <a:endParaRPr lang="pt-BR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748464" cy="5445224"/>
          </a:xfrm>
        </p:spPr>
        <p:txBody>
          <a:bodyPr/>
          <a:lstStyle/>
          <a:p>
            <a:r>
              <a:rPr lang="pt-BR" sz="4000" dirty="0">
                <a:latin typeface="Arial" pitchFamily="34" charset="0"/>
                <a:cs typeface="Arial" pitchFamily="34" charset="0"/>
              </a:rPr>
              <a:t>Mais visível quanto maior o tecido celular subcutâneo.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Aparente a partir de níveis de 5mg/dl (zona I)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15 mg/dl: Zona II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A partir de 20mg/dl: Zona V 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Progressão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crânio-caudal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ZONAS  DE KRAMER</a:t>
            </a:r>
            <a:endParaRPr lang="pt-BR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4" name="Picture 4" descr="kram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2522537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987825" y="1628774"/>
            <a:ext cx="6156176" cy="3888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pt-BR" sz="500" dirty="0" smtClean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 RN 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termo</a:t>
            </a:r>
            <a:r>
              <a:rPr lang="pt-BR" sz="105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r>
              <a:rPr lang="pt-BR" sz="1050" dirty="0" smtClean="0">
                <a:solidFill>
                  <a:srgbClr val="000000"/>
                </a:solidFill>
                <a:effectLst/>
                <a:latin typeface="Arial" charset="0"/>
              </a:rPr>
              <a:t>                                                </a:t>
            </a:r>
            <a:r>
              <a:rPr lang="pt-BR" sz="1200" b="1" u="sng" dirty="0" smtClean="0">
                <a:solidFill>
                  <a:srgbClr val="000000"/>
                </a:solidFill>
                <a:effectLst/>
                <a:latin typeface="Arial" charset="0"/>
              </a:rPr>
              <a:t>RN </a:t>
            </a:r>
            <a:r>
              <a:rPr lang="pt-BR" sz="1200" b="1" u="sng" dirty="0">
                <a:solidFill>
                  <a:srgbClr val="000000"/>
                </a:solidFill>
                <a:effectLst/>
                <a:latin typeface="Arial" charset="0"/>
              </a:rPr>
              <a:t>Baixo peso	</a:t>
            </a:r>
            <a:endParaRPr lang="pt-BR" sz="1200" dirty="0">
              <a:solidFill>
                <a:srgbClr val="000000"/>
              </a:solidFill>
              <a:effectLst/>
              <a:latin typeface="Arial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Zona</a:t>
            </a:r>
            <a:r>
              <a:rPr lang="pt-BR" sz="1050" dirty="0" smtClean="0">
                <a:solidFill>
                  <a:srgbClr val="000000"/>
                </a:solidFill>
                <a:effectLst/>
                <a:latin typeface="Arial" charset="0"/>
              </a:rPr>
              <a:t> 	       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Bilirrubina 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(mg/100ml</a:t>
            </a:r>
            <a:r>
              <a:rPr lang="pt-BR" sz="1050" dirty="0">
                <a:solidFill>
                  <a:srgbClr val="000000"/>
                </a:solidFill>
                <a:effectLst/>
                <a:latin typeface="Arial" charset="0"/>
              </a:rPr>
              <a:t>)	</a:t>
            </a:r>
            <a:r>
              <a:rPr lang="pt-BR" sz="1050" dirty="0" smtClean="0">
                <a:solidFill>
                  <a:srgbClr val="000000"/>
                </a:solidFill>
                <a:effectLst/>
                <a:latin typeface="Arial" charset="0"/>
              </a:rPr>
              <a:t>                       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Bilirrubina 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(mg/100ml)</a:t>
            </a:r>
            <a:r>
              <a:rPr lang="pt-BR" sz="105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</a:p>
          <a:p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cutânea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Limites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   Média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                 Limites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Média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endParaRPr lang="pt-BR" sz="500" dirty="0">
              <a:solidFill>
                <a:srgbClr val="000000"/>
              </a:solidFill>
              <a:effectLst/>
              <a:latin typeface="Arial" charset="0"/>
            </a:endParaRPr>
          </a:p>
          <a:p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1	4,3 - 7,8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   5,9 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(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  <a:sym typeface="Symbol" pitchFamily="18" charset="2"/>
              </a:rPr>
              <a:t>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0,3)	4,1 - 7,5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 -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endParaRPr lang="pt-BR" sz="500" dirty="0">
              <a:solidFill>
                <a:srgbClr val="000000"/>
              </a:solidFill>
              <a:effectLst/>
              <a:latin typeface="Arial" charset="0"/>
            </a:endParaRPr>
          </a:p>
          <a:p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2	5,4 - 12,2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   8,9 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(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  <a:sym typeface="Symbol" pitchFamily="18" charset="2"/>
              </a:rPr>
              <a:t>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1,7)	5,6 - 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12,1      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9,4 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(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  <a:sym typeface="Symbol" pitchFamily="18" charset="2"/>
              </a:rPr>
              <a:t>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1,9)	</a:t>
            </a:r>
            <a:endParaRPr lang="pt-BR" sz="500" dirty="0">
              <a:solidFill>
                <a:srgbClr val="000000"/>
              </a:solidFill>
              <a:effectLst/>
              <a:latin typeface="Arial" charset="0"/>
            </a:endParaRPr>
          </a:p>
          <a:p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3	8,1 - 16,5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   11,8 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(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  <a:sym typeface="Symbol" pitchFamily="18" charset="2"/>
              </a:rPr>
              <a:t>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1,8)	7,1 - 14,8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11,4 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(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  <a:sym typeface="Symbol" pitchFamily="18" charset="2"/>
              </a:rPr>
              <a:t>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2,3)	</a:t>
            </a:r>
            <a:endParaRPr lang="pt-BR" sz="500" dirty="0">
              <a:solidFill>
                <a:srgbClr val="000000"/>
              </a:solidFill>
              <a:effectLst/>
              <a:latin typeface="Arial" charset="0"/>
            </a:endParaRPr>
          </a:p>
          <a:p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4	11,1 - 18,3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   15,0 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(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  <a:sym typeface="Symbol" pitchFamily="18" charset="2"/>
              </a:rPr>
              <a:t>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1,7)	9,3 - 18,4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13,3 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(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  <a:sym typeface="Symbol" pitchFamily="18" charset="2"/>
              </a:rPr>
              <a:t>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2,1)	</a:t>
            </a:r>
            <a:endParaRPr lang="pt-BR" sz="500" dirty="0">
              <a:solidFill>
                <a:srgbClr val="000000"/>
              </a:solidFill>
              <a:effectLst/>
              <a:latin typeface="Arial" charset="0"/>
            </a:endParaRPr>
          </a:p>
          <a:p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5	15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   -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                 10,5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 -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endParaRPr lang="pt-BR" sz="500" dirty="0">
              <a:solidFill>
                <a:srgbClr val="000000"/>
              </a:solidFill>
              <a:effectLst/>
              <a:latin typeface="Arial" charset="0"/>
            </a:endParaRPr>
          </a:p>
          <a:p>
            <a:endParaRPr lang="pt-BR" sz="1200" dirty="0"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EFEITOS  NOCIVOS  DA  HIPERBILIRRUBINEMIA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857555" cy="580526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pt-BR" dirty="0"/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A bilirrubina indireta pode ser tóxica.</a:t>
            </a:r>
          </a:p>
          <a:p>
            <a:r>
              <a:rPr lang="pt-BR" sz="4000" dirty="0" err="1">
                <a:latin typeface="Arial" pitchFamily="34" charset="0"/>
                <a:cs typeface="Arial" pitchFamily="34" charset="0"/>
              </a:rPr>
              <a:t>Kernicterus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: Impregnação de BI no cérebro, associada a níveis superiores a 20 mg/dl. 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Encefalopatia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bilirrubínica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:  Quadro clínico neurológico relativo à impregnação de bilirrubina.</a:t>
            </a:r>
          </a:p>
        </p:txBody>
      </p:sp>
    </p:spTree>
    <p:extLst>
      <p:ext uri="{BB962C8B-B14F-4D97-AF65-F5344CB8AC3E}">
        <p14:creationId xmlns:p14="http://schemas.microsoft.com/office/powerpoint/2010/main" val="20014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FATORES  COADJUVANTES  NA  ENCEFALOPATIA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497515" cy="53012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Imaturidade.</a:t>
            </a:r>
          </a:p>
          <a:p>
            <a:pPr>
              <a:lnSpc>
                <a:spcPct val="90000"/>
              </a:lnSpc>
            </a:pPr>
            <a:r>
              <a:rPr lang="pt-BR" sz="3600" dirty="0" err="1">
                <a:latin typeface="Arial" pitchFamily="34" charset="0"/>
                <a:cs typeface="Arial" pitchFamily="34" charset="0"/>
              </a:rPr>
              <a:t>Hiper-hemólise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de qualquer etiologia.</a:t>
            </a:r>
          </a:p>
          <a:p>
            <a:pPr>
              <a:lnSpc>
                <a:spcPct val="90000"/>
              </a:lnSpc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Hipóxia neonatal.</a:t>
            </a:r>
          </a:p>
          <a:p>
            <a:pPr>
              <a:lnSpc>
                <a:spcPct val="90000"/>
              </a:lnSpc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Acidose.</a:t>
            </a:r>
          </a:p>
          <a:p>
            <a:pPr>
              <a:lnSpc>
                <a:spcPct val="90000"/>
              </a:lnSpc>
            </a:pPr>
            <a:r>
              <a:rPr lang="pt-BR" sz="3600" dirty="0" err="1">
                <a:latin typeface="Arial" pitchFamily="34" charset="0"/>
                <a:cs typeface="Arial" pitchFamily="34" charset="0"/>
              </a:rPr>
              <a:t>Hipoalbuminemia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Infecções graves.</a:t>
            </a:r>
          </a:p>
          <a:p>
            <a:pPr>
              <a:lnSpc>
                <a:spcPct val="90000"/>
              </a:lnSpc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Presença de certas drogas ou substâncias no plasma.</a:t>
            </a:r>
          </a:p>
        </p:txBody>
      </p:sp>
    </p:spTree>
    <p:extLst>
      <p:ext uri="{BB962C8B-B14F-4D97-AF65-F5344CB8AC3E}">
        <p14:creationId xmlns:p14="http://schemas.microsoft.com/office/powerpoint/2010/main" val="32026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4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TRATAMENTO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7"/>
            <a:ext cx="9144000" cy="5445224"/>
          </a:xfrm>
        </p:spPr>
        <p:txBody>
          <a:bodyPr/>
          <a:lstStyle/>
          <a:p>
            <a:endParaRPr lang="pt-BR" dirty="0"/>
          </a:p>
          <a:p>
            <a:r>
              <a:rPr lang="pt-BR" sz="4400" dirty="0">
                <a:latin typeface="Arial" pitchFamily="34" charset="0"/>
                <a:cs typeface="Arial" pitchFamily="34" charset="0"/>
              </a:rPr>
              <a:t>Fototerapia: Metabolismo alternativo da bilirrubina.</a:t>
            </a:r>
          </a:p>
          <a:p>
            <a:pPr>
              <a:buFont typeface="Wingdings" pitchFamily="2" charset="2"/>
              <a:buNone/>
            </a:pPr>
            <a:endParaRPr lang="pt-BR" sz="4400" dirty="0">
              <a:latin typeface="Arial" pitchFamily="34" charset="0"/>
              <a:cs typeface="Arial" pitchFamily="34" charset="0"/>
            </a:endParaRPr>
          </a:p>
          <a:p>
            <a:r>
              <a:rPr lang="pt-BR" sz="4400" dirty="0" err="1">
                <a:latin typeface="Arial" pitchFamily="34" charset="0"/>
                <a:cs typeface="Arial" pitchFamily="34" charset="0"/>
              </a:rPr>
              <a:t>Exsangüineotransfusão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: Remoção da bilirrubina intravascular.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53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96752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FOTOTERAPIA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09075" cy="580526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endParaRPr lang="pt-BR" dirty="0"/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É o tratamento mais utilizado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U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tiliza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a energia luminosa para transformar a bilirrubina acumulada no sangue em produtos mais hidrossolúveis, para serem excretados rapidamente pela bile e pela urina. </a:t>
            </a:r>
          </a:p>
          <a:p>
            <a:pPr marL="0" indent="0">
              <a:buNone/>
            </a:pPr>
            <a:endParaRPr lang="pt-BR" sz="4000" dirty="0">
              <a:latin typeface="Arial" pitchFamily="34" charset="0"/>
              <a:cs typeface="Arial" pitchFamily="34" charset="0"/>
            </a:endParaRP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Indicações: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considerar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as causas, a idade pós-natal e a concentração de bilirrubina sérica.</a:t>
            </a:r>
          </a:p>
        </p:txBody>
      </p:sp>
    </p:spTree>
    <p:extLst>
      <p:ext uri="{BB962C8B-B14F-4D97-AF65-F5344CB8AC3E}">
        <p14:creationId xmlns:p14="http://schemas.microsoft.com/office/powerpoint/2010/main" val="225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ICTERÍCIA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8964488" cy="5184576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empre 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deve ter sua causa </a:t>
            </a:r>
            <a:r>
              <a:rPr lang="pt-BR" sz="4800" b="1" dirty="0">
                <a:latin typeface="Arial" pitchFamily="34" charset="0"/>
                <a:cs typeface="Arial" pitchFamily="34" charset="0"/>
              </a:rPr>
              <a:t>investigada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 se </a:t>
            </a:r>
            <a:r>
              <a:rPr lang="pt-BR" sz="4800" b="1" dirty="0">
                <a:latin typeface="Arial" pitchFamily="34" charset="0"/>
                <a:cs typeface="Arial" pitchFamily="34" charset="0"/>
              </a:rPr>
              <a:t>detectada nas primeiras 24h 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de vida ou quando apresentar-se de forma intensa. </a:t>
            </a:r>
            <a:endParaRPr lang="pt-BR" sz="4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9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CC00"/>
                </a:solidFill>
                <a:latin typeface="Arial" charset="0"/>
              </a:rPr>
              <a:t/>
            </a:r>
            <a:br>
              <a:rPr lang="pt-BR" dirty="0" smtClean="0">
                <a:solidFill>
                  <a:srgbClr val="FFCC00"/>
                </a:solidFill>
                <a:latin typeface="Arial" charset="0"/>
              </a:rPr>
            </a:br>
            <a:r>
              <a:rPr lang="pt-BR" dirty="0">
                <a:solidFill>
                  <a:srgbClr val="FFCC00"/>
                </a:solidFill>
                <a:latin typeface="Arial" charset="0"/>
              </a:rPr>
              <a:t/>
            </a:r>
            <a:br>
              <a:rPr lang="pt-BR" dirty="0">
                <a:solidFill>
                  <a:srgbClr val="FFCC00"/>
                </a:solidFill>
                <a:latin typeface="Arial" charset="0"/>
              </a:rPr>
            </a:br>
            <a:r>
              <a:rPr lang="pt-BR" dirty="0" smtClean="0">
                <a:solidFill>
                  <a:srgbClr val="FFCC00"/>
                </a:solidFill>
                <a:latin typeface="Arial" charset="0"/>
              </a:rPr>
              <a:t/>
            </a:r>
            <a:br>
              <a:rPr lang="pt-BR" dirty="0" smtClean="0">
                <a:solidFill>
                  <a:srgbClr val="FFCC00"/>
                </a:solidFill>
                <a:latin typeface="Arial" charset="0"/>
              </a:rPr>
            </a:br>
            <a:r>
              <a:rPr lang="pt-BR" dirty="0">
                <a:solidFill>
                  <a:srgbClr val="FFCC00"/>
                </a:solidFill>
                <a:latin typeface="Arial" charset="0"/>
              </a:rPr>
              <a:t/>
            </a:r>
            <a:br>
              <a:rPr lang="pt-BR" dirty="0">
                <a:solidFill>
                  <a:srgbClr val="FFCC00"/>
                </a:solidFill>
                <a:latin typeface="Arial" charset="0"/>
              </a:rPr>
            </a:br>
            <a:r>
              <a:rPr lang="pt-BR" dirty="0" smtClean="0">
                <a:solidFill>
                  <a:srgbClr val="FFCC00"/>
                </a:solidFill>
                <a:latin typeface="Arial" charset="0"/>
              </a:rPr>
              <a:t/>
            </a:r>
            <a:br>
              <a:rPr lang="pt-BR" dirty="0" smtClean="0">
                <a:solidFill>
                  <a:srgbClr val="FFCC00"/>
                </a:solidFill>
                <a:latin typeface="Arial" charset="0"/>
              </a:rPr>
            </a:br>
            <a:r>
              <a:rPr lang="pt-BR" dirty="0">
                <a:solidFill>
                  <a:srgbClr val="FFCC00"/>
                </a:solidFill>
                <a:latin typeface="Arial" charset="0"/>
              </a:rPr>
              <a:t/>
            </a:r>
            <a:br>
              <a:rPr lang="pt-BR" dirty="0">
                <a:solidFill>
                  <a:srgbClr val="FFCC00"/>
                </a:solidFill>
                <a:latin typeface="Arial" charset="0"/>
              </a:rPr>
            </a:br>
            <a:r>
              <a:rPr lang="pt-BR" dirty="0" smtClean="0">
                <a:solidFill>
                  <a:srgbClr val="FFCC00"/>
                </a:solidFill>
                <a:latin typeface="Arial" charset="0"/>
              </a:rPr>
              <a:t/>
            </a:r>
            <a:br>
              <a:rPr lang="pt-BR" dirty="0" smtClean="0">
                <a:solidFill>
                  <a:srgbClr val="FFCC00"/>
                </a:solidFill>
                <a:latin typeface="Arial" charset="0"/>
              </a:rPr>
            </a:br>
            <a:r>
              <a:rPr lang="pt-BR" dirty="0">
                <a:solidFill>
                  <a:srgbClr val="FFCC00"/>
                </a:solidFill>
                <a:latin typeface="Arial" charset="0"/>
              </a:rPr>
              <a:t/>
            </a:r>
            <a:br>
              <a:rPr lang="pt-BR" dirty="0">
                <a:solidFill>
                  <a:srgbClr val="FFCC00"/>
                </a:solidFill>
                <a:latin typeface="Arial" charset="0"/>
              </a:rPr>
            </a:br>
            <a:r>
              <a:rPr lang="pt-BR" sz="4400" b="1" dirty="0" smtClean="0">
                <a:solidFill>
                  <a:srgbClr val="FF0000"/>
                </a:solidFill>
                <a:effectLst/>
                <a:latin typeface="Arial" charset="0"/>
              </a:rPr>
              <a:t>INDICAÇÃO DE FOTOTERAPIA</a:t>
            </a:r>
            <a:r>
              <a:rPr lang="pt-BR" b="1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pt-BR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pt-BR" sz="5400" dirty="0" smtClean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Arial" charset="0"/>
              </a:rPr>
            </a:br>
            <a:endParaRPr lang="pt-BR" dirty="0"/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54874"/>
            <a:ext cx="6984776" cy="300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83568" y="5949280"/>
            <a:ext cx="8460432" cy="614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>
              <a:lnSpc>
                <a:spcPct val="70000"/>
              </a:lnSpc>
              <a:tabLst>
                <a:tab pos="1333500" algn="l"/>
              </a:tabLst>
            </a:pPr>
            <a:r>
              <a:rPr lang="pt-BR" sz="2400" dirty="0" smtClean="0">
                <a:solidFill>
                  <a:schemeClr val="bg2"/>
                </a:solidFill>
                <a:latin typeface="Arial" charset="0"/>
              </a:rPr>
              <a:t>RN &lt; 2500g ao nascer c/ 24 h de vida não são considerados saudáveis</a:t>
            </a:r>
            <a:endParaRPr lang="pt-BR" sz="28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552" y="1577656"/>
            <a:ext cx="8604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  <a:effectLst/>
                <a:latin typeface="Arial" charset="0"/>
              </a:rPr>
              <a:t>RN a termo, saudáveis, sem Doença Hemolítica </a:t>
            </a:r>
            <a:endParaRPr lang="pt-BR" sz="32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984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 fontScale="90000"/>
          </a:bodyPr>
          <a:lstStyle/>
          <a:p>
            <a:r>
              <a:rPr lang="pt-BR" sz="4400" dirty="0" smtClean="0">
                <a:solidFill>
                  <a:srgbClr val="FFCC00"/>
                </a:solidFill>
                <a:effectLst/>
                <a:latin typeface="Arial" charset="0"/>
              </a:rPr>
              <a:t/>
            </a:r>
            <a:br>
              <a:rPr lang="pt-BR" sz="4400" dirty="0" smtClean="0">
                <a:solidFill>
                  <a:srgbClr val="FFCC00"/>
                </a:solidFill>
                <a:effectLst/>
                <a:latin typeface="Arial" charset="0"/>
              </a:rPr>
            </a:br>
            <a:r>
              <a:rPr lang="pt-BR" sz="4400" b="1" dirty="0" smtClean="0">
                <a:solidFill>
                  <a:srgbClr val="FF0000"/>
                </a:solidFill>
                <a:effectLst/>
                <a:latin typeface="Arial" charset="0"/>
              </a:rPr>
              <a:t>INDICAÇÃO DE FOTOTERAPIA</a:t>
            </a:r>
            <a:r>
              <a:rPr lang="pt-BR" dirty="0">
                <a:solidFill>
                  <a:srgbClr val="FFCC00"/>
                </a:solidFill>
                <a:latin typeface="Arial" charset="0"/>
              </a:rPr>
              <a:t/>
            </a:r>
            <a:br>
              <a:rPr lang="pt-BR" dirty="0">
                <a:solidFill>
                  <a:srgbClr val="FFCC00"/>
                </a:solidFill>
                <a:latin typeface="Arial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3250" y="1773238"/>
            <a:ext cx="8540750" cy="4751387"/>
          </a:xfrm>
        </p:spPr>
        <p:txBody>
          <a:bodyPr/>
          <a:lstStyle/>
          <a:p>
            <a:r>
              <a:rPr lang="pt-BR" b="1" dirty="0" smtClean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pt-BR" b="1" dirty="0" smtClean="0">
                <a:solidFill>
                  <a:srgbClr val="FF0000"/>
                </a:solidFill>
                <a:latin typeface="Arial" charset="0"/>
              </a:rPr>
              <a:t>RN &lt; 2500 g ao nascer</a:t>
            </a:r>
          </a:p>
          <a:p>
            <a:endParaRPr lang="pt-BR" b="1" dirty="0">
              <a:solidFill>
                <a:srgbClr val="FFCC00"/>
              </a:solidFill>
              <a:latin typeface="Arial" charset="0"/>
            </a:endParaRPr>
          </a:p>
          <a:p>
            <a:endParaRPr lang="pt-BR" b="1" dirty="0" smtClean="0">
              <a:solidFill>
                <a:srgbClr val="FFCC00"/>
              </a:solidFill>
              <a:latin typeface="Arial" charset="0"/>
            </a:endParaRPr>
          </a:p>
          <a:p>
            <a:endParaRPr lang="pt-BR" b="1" dirty="0">
              <a:solidFill>
                <a:srgbClr val="FFCC00"/>
              </a:solidFill>
              <a:latin typeface="Arial" charset="0"/>
            </a:endParaRPr>
          </a:p>
          <a:p>
            <a:endParaRPr lang="pt-BR" b="1" dirty="0" smtClean="0">
              <a:solidFill>
                <a:srgbClr val="FFCC00"/>
              </a:solidFill>
              <a:latin typeface="Arial" charset="0"/>
            </a:endParaRPr>
          </a:p>
          <a:p>
            <a:endParaRPr lang="pt-BR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" charset="0"/>
              </a:rPr>
              <a:t>Fototerapia Precoce: RN &lt; 1000g – BI de 5 – 6 mg%</a:t>
            </a:r>
            <a:endParaRPr lang="pt-BR" sz="3600" dirty="0" smtClean="0">
              <a:solidFill>
                <a:schemeClr val="bg1"/>
              </a:solidFill>
              <a:latin typeface="Arial" charset="0"/>
            </a:endParaRPr>
          </a:p>
          <a:p>
            <a:pPr marL="0" indent="0">
              <a:buNone/>
            </a:pPr>
            <a:endParaRPr lang="pt-BR" b="1" dirty="0" smtClean="0">
              <a:solidFill>
                <a:srgbClr val="FFCC00"/>
              </a:solidFill>
              <a:latin typeface="Arial" charset="0"/>
            </a:endParaRPr>
          </a:p>
          <a:p>
            <a:endParaRPr lang="pt-BR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425700"/>
            <a:ext cx="8540750" cy="273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461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EXSANGÜINEOTRANSFUSÃO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3"/>
            <a:ext cx="8661152" cy="5373217"/>
          </a:xfrm>
        </p:spPr>
        <p:txBody>
          <a:bodyPr/>
          <a:lstStyle/>
          <a:p>
            <a:r>
              <a:rPr lang="pt-BR" sz="4000" dirty="0">
                <a:latin typeface="Arial" pitchFamily="34" charset="0"/>
                <a:cs typeface="Arial" pitchFamily="34" charset="0"/>
              </a:rPr>
              <a:t>Remove parcialmente hemácias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hemolisadas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; anticorpos ligados ou não às hemácias; bilirrubina plasmática.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Diminui rapidamente os níveis séricos de  bilirrubina.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Indicação precoce nos casos em que ocorre aumento da hemólise.</a:t>
            </a:r>
          </a:p>
        </p:txBody>
      </p:sp>
    </p:spTree>
    <p:extLst>
      <p:ext uri="{BB962C8B-B14F-4D97-AF65-F5344CB8AC3E}">
        <p14:creationId xmlns:p14="http://schemas.microsoft.com/office/powerpoint/2010/main" val="12907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TESTE DIRETO DE COOMBS</a:t>
            </a:r>
            <a:endParaRPr lang="pt-BR" sz="4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8820472" cy="5039841"/>
          </a:xfrm>
        </p:spPr>
        <p:txBody>
          <a:bodyPr>
            <a:normAutofit lnSpcReduction="10000"/>
          </a:bodyPr>
          <a:lstStyle/>
          <a:p>
            <a:r>
              <a:rPr lang="pt-BR" sz="4800" dirty="0">
                <a:latin typeface="Arial" pitchFamily="34" charset="0"/>
                <a:cs typeface="Arial" pitchFamily="34" charset="0"/>
              </a:rPr>
              <a:t>U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sado 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para testar a anemia hemolítica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autoimune e nos casos de icterícia neonatal</a:t>
            </a:r>
          </a:p>
          <a:p>
            <a:r>
              <a:rPr lang="pt-BR" sz="4800" dirty="0" smtClean="0">
                <a:latin typeface="Arial" pitchFamily="34" charset="0"/>
                <a:cs typeface="Arial" pitchFamily="34" charset="0"/>
              </a:rPr>
              <a:t>Detecta 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anticorpos ou proteínas do complemento ligadas à superfície dos glóbulos vermelhos. </a:t>
            </a:r>
          </a:p>
        </p:txBody>
      </p:sp>
    </p:spTree>
    <p:extLst>
      <p:ext uri="{BB962C8B-B14F-4D97-AF65-F5344CB8AC3E}">
        <p14:creationId xmlns:p14="http://schemas.microsoft.com/office/powerpoint/2010/main" val="3365901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TESTE INDIRETO DE COOMBS</a:t>
            </a:r>
            <a:endParaRPr lang="pt-BR" sz="4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676456" cy="4967833"/>
          </a:xfrm>
        </p:spPr>
        <p:txBody>
          <a:bodyPr/>
          <a:lstStyle/>
          <a:p>
            <a:r>
              <a:rPr lang="pt-BR" sz="4400" dirty="0">
                <a:latin typeface="Arial" pitchFamily="34" charset="0"/>
                <a:cs typeface="Arial" pitchFamily="34" charset="0"/>
              </a:rPr>
              <a:t>U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sado no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pré-natal de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grávidas,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em testes antes de uma transfusão de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sangue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e nos casos de icterícia neonatal.</a:t>
            </a:r>
          </a:p>
          <a:p>
            <a:r>
              <a:rPr lang="pt-BR" sz="4400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etecta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anticorpos contra células sanguíneas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no soro retirado do sangue. </a:t>
            </a:r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1311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841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EXSANGÜINEOTRANSFUSÃO</a:t>
            </a:r>
            <a:r>
              <a:rPr lang="pt-BR" sz="4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4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4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Indicações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892480" cy="544522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BI&gt; 4,5 ou HT &lt; 11mg/dl na vigência de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Coombs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direto positivo.</a:t>
            </a:r>
          </a:p>
          <a:p>
            <a:pPr>
              <a:lnSpc>
                <a:spcPct val="9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Velocidade de aumento da BI superior a 0,5mg/dl/h se HT entre 11 e 13 ou superior a 1mg/dl/h.</a:t>
            </a:r>
          </a:p>
          <a:p>
            <a:pPr>
              <a:lnSpc>
                <a:spcPct val="9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Elevação importante da BI.</a:t>
            </a:r>
          </a:p>
          <a:p>
            <a:pPr>
              <a:lnSpc>
                <a:spcPct val="90000"/>
              </a:lnSpc>
            </a:pPr>
            <a:r>
              <a:rPr lang="pt-BR" sz="2800" dirty="0" err="1">
                <a:latin typeface="Arial" pitchFamily="34" charset="0"/>
                <a:cs typeface="Arial" pitchFamily="34" charset="0"/>
              </a:rPr>
              <a:t>Refratariedade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à fototerapia intensiva por 12h.</a:t>
            </a:r>
          </a:p>
          <a:p>
            <a:pPr>
              <a:lnSpc>
                <a:spcPct val="9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Sinais de comprometimento neurológico.</a:t>
            </a:r>
          </a:p>
          <a:p>
            <a:pPr>
              <a:lnSpc>
                <a:spcPct val="9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Indicações relativas</a:t>
            </a:r>
          </a:p>
          <a:p>
            <a:pPr lvl="1">
              <a:lnSpc>
                <a:spcPct val="90000"/>
              </a:lnSpc>
            </a:pPr>
            <a:r>
              <a:rPr lang="pt-BR" sz="2400" dirty="0" err="1">
                <a:latin typeface="Arial" pitchFamily="34" charset="0"/>
                <a:cs typeface="Arial" pitchFamily="34" charset="0"/>
              </a:rPr>
              <a:t>Reticulocitose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Hemoglobina = 13g/dl e caindo em 24h</a:t>
            </a:r>
          </a:p>
          <a:p>
            <a:pPr lvl="1">
              <a:lnSpc>
                <a:spcPct val="9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RNPT ou com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comorbidades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neonatais (asfixia perinatal, hipotermia, hemólise,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hipoalbuminemia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infecções, hipoglicemia)</a:t>
            </a:r>
          </a:p>
        </p:txBody>
      </p:sp>
    </p:spTree>
    <p:extLst>
      <p:ext uri="{BB962C8B-B14F-4D97-AF65-F5344CB8AC3E}">
        <p14:creationId xmlns:p14="http://schemas.microsoft.com/office/powerpoint/2010/main" val="14963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841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EFICIÊNCIA DA FOTOTERAPIA DEPENDE DE:</a:t>
            </a:r>
            <a:endParaRPr lang="pt-BR" sz="4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nível sérico inicial de bilirrubina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idade gestacional</a:t>
            </a:r>
          </a:p>
          <a:p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irradiância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do foco luminoso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tipo de nutrição que o RN está recebendo 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superfície corporal exposta à luz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distância entre a fonte luminosa e o RN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idade de pós-natal do RN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doenças associadas, proteínas séricas,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ph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, peso ao nascimento e a causa da icterícia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19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CUIDADOS NA FOTOTERAPIA</a:t>
            </a:r>
            <a:endParaRPr lang="pt-BR" sz="4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Verificar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a temperatura corporal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cada três horas para detectar hipotermia ou hipertermia, e o peso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diariamente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ontrolar a distância e posicionamento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da fonte luminosa do neonato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cuidados com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higiene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prevenção de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queimaduras</a:t>
            </a: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orientar os pais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acerca do cuidado, manuseio e informações fisiológicas, patológicas sobre o que está acontecendo com o bebê.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831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4016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CUIDADOS NA FOTOTERAPIA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Aumentar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 oferta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hídrica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dirty="0">
                <a:latin typeface="Arial" pitchFamily="34" charset="0"/>
                <a:cs typeface="Arial" pitchFamily="34" charset="0"/>
              </a:rPr>
              <a:t>a fototerapia com lâmpada fluorescente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ou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halógena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pode provocar elevação da temperatura,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 aumento </a:t>
            </a:r>
            <a:r>
              <a:rPr lang="pt-BR" dirty="0">
                <a:latin typeface="Arial" pitchFamily="34" charset="0"/>
                <a:cs typeface="Arial" pitchFamily="34" charset="0"/>
              </a:rPr>
              <a:t>do consumo de oxigênio, da frequência respiratória e 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fluxo sanguíneo </a:t>
            </a:r>
            <a:r>
              <a:rPr lang="pt-BR" dirty="0">
                <a:latin typeface="Arial" pitchFamily="34" charset="0"/>
                <a:cs typeface="Arial" pitchFamily="34" charset="0"/>
              </a:rPr>
              <a:t>na pele, culminando em maior perda insensível de água.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Proteger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os olhos </a:t>
            </a:r>
            <a:r>
              <a:rPr lang="pt-BR" dirty="0">
                <a:latin typeface="Arial" pitchFamily="34" charset="0"/>
                <a:cs typeface="Arial" pitchFamily="34" charset="0"/>
              </a:rPr>
              <a:t>com cobertura radiopaca por meio de camadas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veludo negro </a:t>
            </a:r>
            <a:r>
              <a:rPr lang="pt-BR" dirty="0">
                <a:latin typeface="Arial" pitchFamily="34" charset="0"/>
                <a:cs typeface="Arial" pitchFamily="34" charset="0"/>
              </a:rPr>
              <a:t>ou papel carbono negro envolto em gaze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Pausar a fototerapia durante a alimentação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inclusive com a retirada da cobertura dos olhos, desde que a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bilirrubinemia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não esteja muito elevada.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428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CUIDADOS NA FOTOTERAPIA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40060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utilizar ou suspender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fototerapia se os níveis de BD estiverem elevados ou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 houver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colestase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para evitar o aparecimento da síndrome do bebê bronzeado, que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 caracteriza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pelo depósito de derivados de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cobreporfirina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no plasma, urina e pele.</a:t>
            </a: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Cobrir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a solução parenteral e o equipo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com papel alumínio ou usar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extensores impermeáveis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à luz, pois a exposição de soluções de aminoácidos ou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multivitamínicas ao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comprimento de luz azul altera as propriedades da nutrição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parenteral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9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1124744"/>
          </a:xfrm>
        </p:spPr>
        <p:txBody>
          <a:bodyPr/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BILIRRUBINA</a:t>
            </a:r>
            <a:endParaRPr lang="pt-BR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Pigmento amarelo-alaranjado, produto da  degradação da hemoglobina liberada dos eritrócitos apreendidos pelas células do sistema retículo-endotelial.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No adulto, 1% da hemoglobina existente é degradada diariamente. 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4000" b="1" i="1" u="sng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4000" b="1" i="1" u="sng" dirty="0">
                <a:latin typeface="Arial" pitchFamily="34" charset="0"/>
                <a:cs typeface="Arial" pitchFamily="34" charset="0"/>
              </a:rPr>
              <a:t>RN  a produção é 2x superior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80000"/>
              </a:lnSpc>
            </a:pPr>
            <a:endParaRPr lang="pt-BR" sz="2400" dirty="0"/>
          </a:p>
          <a:p>
            <a:pPr lvl="1">
              <a:lnSpc>
                <a:spcPct val="8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24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PERDA DE LÍQUIDO REQUER</a:t>
            </a:r>
            <a:endParaRPr lang="pt-BR" sz="4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4800" dirty="0" smtClean="0">
                <a:latin typeface="Arial" pitchFamily="34" charset="0"/>
                <a:cs typeface="Arial" pitchFamily="34" charset="0"/>
              </a:rPr>
              <a:t>balanço hídrico rigoroso</a:t>
            </a:r>
          </a:p>
          <a:p>
            <a:r>
              <a:rPr lang="pt-BR" sz="4800" dirty="0" smtClean="0">
                <a:latin typeface="Arial" pitchFamily="34" charset="0"/>
                <a:cs typeface="Arial" pitchFamily="34" charset="0"/>
              </a:rPr>
              <a:t>exame físico completo </a:t>
            </a:r>
          </a:p>
          <a:p>
            <a:pPr algn="ctr"/>
            <a:r>
              <a:rPr lang="pt-BR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 DE COMPETÊNCIA DA ENFERMAGEM A BOA EXECUÇÃO DESSES DOIS PROCEDIMENTOS</a:t>
            </a:r>
            <a:endParaRPr lang="pt-BR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2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EFEITOS COLATERAIS (raros)</a:t>
            </a:r>
            <a:endParaRPr lang="pt-BR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819650" cy="5111849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Bronzeamento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Erupção cutânea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Queimadura</a:t>
            </a:r>
          </a:p>
          <a:p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Termorregulação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Efeitos sobre a retina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Efeitos sobre o trato gastrointestinal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572000" cy="5589240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Efeito sobre a velocidade do fluxo sanguíneo cerebral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Síndrome do bebê bronze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Alterações comportamentais e efeitos sobre a relação bebê-família.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79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ESQUELETO E ARTICULAÇÕES </a:t>
            </a:r>
            <a:endParaRPr lang="pt-BR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626160" cy="5256584"/>
          </a:xfrm>
        </p:spPr>
        <p:txBody>
          <a:bodyPr/>
          <a:lstStyle/>
          <a:p>
            <a:pPr algn="just"/>
            <a:r>
              <a:rPr lang="pt-BR" sz="36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valiar a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presença de deformidades ósseas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inadequações de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mobilidade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dor à palpação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 todos os ossos e articulações do RN.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buNone/>
              <a:defRPr/>
            </a:pPr>
            <a:r>
              <a:rPr lang="pt-B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Extremidades: </a:t>
            </a:r>
          </a:p>
          <a:p>
            <a:pPr marL="365760" indent="-256032" algn="just">
              <a:buNone/>
              <a:defRPr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DEDOS: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polidactilia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sindactilia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mal formações ungueais;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9403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954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SINDACTILIA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964488" cy="5070304"/>
          </a:xfrm>
        </p:spPr>
        <p:txBody>
          <a:bodyPr>
            <a:normAutofit fontScale="92500" lnSpcReduction="20000"/>
          </a:bodyPr>
          <a:lstStyle/>
          <a:p>
            <a:r>
              <a:rPr lang="pt-BR" sz="3000" dirty="0">
                <a:latin typeface="Arial" pitchFamily="34" charset="0"/>
                <a:cs typeface="Arial" pitchFamily="34" charset="0"/>
              </a:rPr>
              <a:t>F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usão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entre dois ou mais dedos das mãos ou dos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pés</a:t>
            </a:r>
          </a:p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existe uma causa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específica.</a:t>
            </a:r>
          </a:p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normalidade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embriológica que pode ser herdada de um dos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pais.</a:t>
            </a:r>
          </a:p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Desconhecem-se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as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causas, podendo ser o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uso inadequado de certas drogas, como a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hidantoína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, por exemplo, durante a gravidez. </a:t>
            </a: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Em alguns casos está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associada a outras doenças genéticas ou hereditárias. </a:t>
            </a: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mais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comum em homens que em mulheres e na raça branca mais que os de qualquer outra.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2639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297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960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ESQUELETO E ARTICULAÇÕES </a:t>
            </a:r>
            <a:endParaRPr lang="pt-BR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9144000" cy="5472608"/>
          </a:xfrm>
        </p:spPr>
        <p:txBody>
          <a:bodyPr/>
          <a:lstStyle/>
          <a:p>
            <a:pPr algn="just"/>
            <a:endParaRPr lang="pt-BR" dirty="0"/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Prega palmar única em ambas as mãos associada à ausência de prega falangiana no 5º quirodáctilo (dedo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mínimo) observada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em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situações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de hipotonia fetal, como na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síndrome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de Down.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575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074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844824"/>
            <a:ext cx="9144000" cy="4824536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Manobra de </a:t>
            </a:r>
            <a:r>
              <a:rPr lang="pt-BR" sz="2800" dirty="0" smtClean="0"/>
              <a:t>Barlow e de </a:t>
            </a:r>
            <a:r>
              <a:rPr lang="pt-BR" sz="2800" dirty="0" err="1" smtClean="0"/>
              <a:t>Ortolani</a:t>
            </a:r>
            <a:r>
              <a:rPr lang="pt-BR" sz="2800" dirty="0" smtClean="0"/>
              <a:t> para</a:t>
            </a:r>
            <a:r>
              <a:rPr lang="pt-BR" sz="2800" dirty="0"/>
              <a:t> </a:t>
            </a:r>
            <a:r>
              <a:rPr lang="pt-BR" sz="2800" dirty="0" smtClean="0"/>
              <a:t>afastar </a:t>
            </a:r>
            <a:r>
              <a:rPr lang="pt-BR" sz="2800" dirty="0"/>
              <a:t>a presença de displasia do desenvolvimento do </a:t>
            </a:r>
            <a:r>
              <a:rPr lang="pt-BR" sz="2800" dirty="0" smtClean="0"/>
              <a:t>quadril, </a:t>
            </a:r>
            <a:r>
              <a:rPr lang="pt-BR" sz="2800" dirty="0"/>
              <a:t>o que permite mobilização inadequada da cabeça do fêmur que fica parcialmente desencaixada do </a:t>
            </a:r>
            <a:r>
              <a:rPr lang="pt-BR" sz="2800" dirty="0" smtClean="0"/>
              <a:t>acetábulo)</a:t>
            </a:r>
          </a:p>
          <a:p>
            <a:pPr marL="0" indent="0" algn="just">
              <a:buNone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/>
              <a:t>Se não for </a:t>
            </a:r>
            <a:r>
              <a:rPr lang="pt-BR" sz="2800" dirty="0" smtClean="0"/>
              <a:t>tratada </a:t>
            </a:r>
            <a:r>
              <a:rPr lang="pt-BR" sz="2800" dirty="0"/>
              <a:t>no período neonatal por simples imobilização, a lesão poderá levar a graves limitações na deambulação futura e poderá até haver necessidade de correção cirúrgica.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72208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ESQUELETO E ARTICULAÇÕES</a:t>
            </a:r>
            <a:br>
              <a:rPr lang="pt-B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pt-BR" sz="4000" b="1" i="1" dirty="0" smtClean="0">
                <a:solidFill>
                  <a:srgbClr val="0070C0"/>
                </a:solidFill>
              </a:rPr>
              <a:t>Articulação </a:t>
            </a:r>
            <a:r>
              <a:rPr lang="pt-BR" sz="4000" b="1" i="1" dirty="0" err="1">
                <a:solidFill>
                  <a:srgbClr val="0070C0"/>
                </a:solidFill>
              </a:rPr>
              <a:t>coxo-femural</a:t>
            </a:r>
            <a:r>
              <a:rPr lang="pt-B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9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OUTRAS FONTES QUE ORIGINAM BILIRRUBINA</a:t>
            </a:r>
            <a:endParaRPr lang="pt-BR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990600" lvl="1" indent="-533400">
              <a:buFontTx/>
              <a:buAutoNum type="arabicPeriod"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Destruição de eritrócitos imaturos recém-formados.</a:t>
            </a:r>
          </a:p>
          <a:p>
            <a:pPr marL="990600" lvl="1" indent="-533400">
              <a:buFontTx/>
              <a:buAutoNum type="arabicPeriod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Degradação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intracorpuscular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da hemoglobina na medula óssea.</a:t>
            </a:r>
          </a:p>
          <a:p>
            <a:pPr marL="990600" lvl="1" indent="-533400">
              <a:buFontTx/>
              <a:buAutoNum type="arabicPeriod"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Degradação do heme livre no fígado.</a:t>
            </a:r>
          </a:p>
          <a:p>
            <a:pPr marL="990600" lvl="1" indent="-533400">
              <a:buFontTx/>
              <a:buAutoNum type="arabicPeriod"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Destruição de outras proteínas que contenham o grupo heme (mioglobina,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catalase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peroxidases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marL="990600" lvl="1" indent="-533400">
              <a:buFontTx/>
              <a:buAutoNum type="arabicPeriod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990600" lvl="1" indent="-533400">
              <a:buFontTx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5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091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7185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340768"/>
            <a:ext cx="8401050" cy="5112643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BR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apresentação pode trazer deformidades transitórias; </a:t>
            </a:r>
          </a:p>
          <a:p>
            <a:pPr marL="0" indent="0" algn="just">
              <a:spcBef>
                <a:spcPts val="0"/>
              </a:spcBef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PERÍMETRO CEFÁLICO: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protuberância occipital e pela região mais proeminente da fronte; </a:t>
            </a:r>
          </a:p>
          <a:p>
            <a:pPr marL="0" indent="0" algn="just">
              <a:spcBef>
                <a:spcPts val="0"/>
              </a:spcBef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FONTANELAS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anterior (BREGMÁTICA) em forma de losango e posterior (LAMBDÓIDE) triangular e puntiforme; </a:t>
            </a:r>
          </a:p>
        </p:txBody>
      </p:sp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4847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EXAME FÍSICO DO RECÉM-NASCIDO</a:t>
            </a:r>
            <a:r>
              <a:rPr lang="pt-B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Cabeça</a:t>
            </a:r>
            <a:r>
              <a:rPr lang="pt-B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pt-B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8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22020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0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PERÍMETRO CEFÁLICO</a:t>
            </a:r>
            <a:r>
              <a:rPr lang="pt-BR" b="1" dirty="0" smtClean="0">
                <a:solidFill>
                  <a:srgbClr val="0070C0"/>
                </a:solidFill>
              </a:rPr>
              <a:t/>
            </a:r>
            <a:br>
              <a:rPr lang="pt-BR" b="1" dirty="0" smtClean="0">
                <a:solidFill>
                  <a:srgbClr val="0070C0"/>
                </a:solidFill>
              </a:rPr>
            </a:b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626160" cy="4572000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>
              <a:buFontTx/>
              <a:buChar char="-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Medida da circunferência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do crânio.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Aumenta rapidamente no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primeiro ano de vida, para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se adaptar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ao crescimento do cérebro.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PC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muito abaixo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– microcefalia?</a:t>
            </a:r>
          </a:p>
          <a:p>
            <a:pPr>
              <a:buFontTx/>
              <a:buChar char="-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PC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muito acima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– hidrocefalia?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19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8690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984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092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71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7687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4319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12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04664"/>
            <a:ext cx="8626160" cy="5694384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>
                <a:latin typeface="Arial" pitchFamily="34" charset="0"/>
                <a:cs typeface="Arial" pitchFamily="34" charset="0"/>
              </a:rPr>
              <a:t>Para a bilirrubina ser </a:t>
            </a:r>
            <a:r>
              <a:rPr lang="pt-BR" sz="6000" dirty="0">
                <a:latin typeface="Arial" pitchFamily="34" charset="0"/>
                <a:cs typeface="Arial" pitchFamily="34" charset="0"/>
              </a:rPr>
              <a:t>eliminada pelo 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organismo, </a:t>
            </a:r>
            <a:r>
              <a:rPr lang="pt-BR" sz="6000" dirty="0">
                <a:latin typeface="Arial" pitchFamily="34" charset="0"/>
                <a:cs typeface="Arial" pitchFamily="34" charset="0"/>
              </a:rPr>
              <a:t>necessita ser conjugada a um açúcar no fígado e sofrer a ação da bile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499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CRÂNIO</a:t>
            </a:r>
            <a:endParaRPr lang="pt-BR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712968" cy="475828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defRPr/>
            </a:pPr>
            <a:r>
              <a:rPr lang="pt-B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SUTURAS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os ossos podem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estar afastados ou com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cavalgamento</a:t>
            </a:r>
          </a:p>
          <a:p>
            <a:pPr marL="0" indent="0" algn="just">
              <a:spcBef>
                <a:spcPts val="0"/>
              </a:spcBef>
              <a:defRPr/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BOSSASEROSANGUÍNEA: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relacionada a</a:t>
            </a:r>
            <a:r>
              <a:rPr lang="pt-B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apresentação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;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pt-B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CEFALOHEMATOMA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: derrame sanguíneo 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subperiósteo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, pode se calcificar e regride espontaneamente;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0019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"/>
            <a:ext cx="6192688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7959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AutoShape 2" descr="data:image/jpeg;base64,/9j/4AAQSkZJRgABAQAAAQABAAD/2wCEAAkGBhQSERUUEhQVFRQWGBcYFBgYFRcUFhYUFBcVFRcVFxcXHCYeFxojGRYXHy8hJCcpLCwsFx4xNTAqNSYrLCkBCQoKDgwOGg8PGiwkHCQsLCwsKS0sLCwsLCwsLCwsLCwsLCwsLCwsLCwsLCwsLCwpKSwsLCwsKSkpLCwsLCwsLP/AABEIALcBFAMBIgACEQEDEQH/xAAcAAAABwEBAAAAAAAAAAAAAAAAAQIDBAUGBwj/xAA/EAABAwIEBAMGBAUDBAIDAAABAAIRAyEEEjFBBSJRYQYTcTJCgZGh8COxwdEHFFJi4TND8SRygpJTohUWF//EABkBAAIDAQAAAAAAAAAAAAAAAAABAgMEBf/EAC0RAAIBAwIEBQMFAQAAAAAAAAABAgMRMRIhBCJBURMyQmGxcYGhFDNSkcEj/9oADAMBAAIRAxEAPwDoCSSlEpEqDLEBEgiSGAqvbxGpAmiZtNz1AJEj1+Snpt+HYblrSepaD+aTJIbwmMc4w6mW2mTpMxGnS6Qcc/MR5LokgGYBAiDpoZ/5R4jCUw3NDWFtw+AMpG89NiNwUlnGqVgXNDiS0tmSHCcw+hUb2yxpXwgO4i8f7Lzb9QI07n5fFB/FXAEmk4Abm28A6aKvx3jbDUiRnzED3eaSRMW/NQK38R6IPKyo4TqAAPqVW6sV6i+PD1JYiaIcRd/8T++3ytdAcTcCPwnkHptrrP3qsfW/iYZOWjbaXCTff4fmnP8A+ngxFE6ibgwIEkRqZlR8ePcs/R1f4mypY4lwaabhM31AhoN7dbKXKyGG/iLSMZwWzb2XW7kxEfupzPHWGdEOOt9BAGpMm9thKkq8LZK5cNVXpZoZSgVUUfFOGdMVW2iSTA5tIJ1/wVYtxjDAD230EieuitU4vDKXCSyh9RP/AMoN2uAjp9/dk7Uq3yt9rf8AtB3P6DdG3DDq7/3d+hQ7vAvqChig4xlcLTcJipxZo91300mOuvbspyCdn3DYgt4u3o4C4uNx2S8Pjg8wARrr0ClpDqzQYJAPSdkb9xBoJtuKYdHD59Ej+eZMZm/PoY/NO6FYfQKQK7ToQT6jbVKTEBEgiQAEaIokAGgilCUwDSgkowkAsIkSCAGCUmUZSSkCAUaJBAwKv4vxcUGgxmJc1oaNeY620FkOKcVZSaZc0Og2JjQSb6AxcT2XIuNeIHOLsznEPOYskXcARJIEhse6s9Spbljk10OH18zwXHG/FdSuHc0Uy6YnK0MGXK1x964JPqszjeOmScznA+1chpjQwOkn5qvqVn1DubWA0A7BSKHCp1uYkNsJFpg76xYaqlQWZs6GpRVoKwy/iTjpb0/dG3D1X3DXkdbx6ybK64dQZSc5mUTq0k3InSR00+I7qQ6oBPvEGOYlsubfXVw7DohzUfKiHiSlllC3g9QieUTuXgDQnr0B+SepcDrbZTtZ7ZnoJNyrijRgDXYddcxA5RNvhtKn0MFq4AuMyL3zASInSZt0lRdViTtuZZ1OtT9oPA9CR8xZEOJO6z6gLX0MHqYc0kNDr5iCNATpp0ibpmrgC5xDWh8SHZmgQNTcjaTe8zqk3F5RZGtJGaZxTq1p+EfkpdHxE9l2ue1wnKQ82noCr0eGaZmabCbGwLYaTAHKYnUqC/wqx3sio2TAgktbaTmJBtIixRph2JfqG8h4HxM9rszazs0yS+8nSSRr2nRarhv8QXMgPYXjc583qRbTt9ViqvhdwaXNdYHR7HNNjGwPbZV9bh9akZLXDu3mHzCio2d4SG3SqK0l/h3Ph3iejWgMeJJiLgzsINz8laseCLGfReesPxhwIJvG4s4ehC0XCvGdWmRlqTFg19xpGvZXKvOPnX9GafAqX7b+zOyqLVoh7tAYtJn1gQVlcJ/EFjoa8Flpc43gdoGvTqtXhsZTc0ZHAiAbGQAdLq+NWFTDMNSjOn5kIbgROjYOsZgY23SjgWTOUTpvopKJW6UU3YxTwbG3a0D7P7n5pwpRSU7WIgQQlFKYAQQRIAEoIoRpDDBRgokEAV3EvEDKD8jmVHGJloBF5G5F7IKyRqLT7juiOSklyUSm3FSIoVKi4/iLKQl7gOm8n0Tzn2krl3jDxOastc0NYIIaYcQRdt4s47wdI7qqpPStsmihR8SXt1K3xZ4m81wMCYEdyNz2EmPms9g8C+s+P/Y9N9ep2CRSouqvJmN3OOjR92C1FHCimAIHKHeyM1paDI96deyz38Ne50JSvssdBlvCm0xa8NjUNLiTcXiDG87qRQomAI6NBiTGkk+6N94t1T5pEmY+Mg6CxsOa5Aj1T7cKYAAz6zdoBgXMEXkiLW5lTquRI7MIM4mMwkwTJAu2wkgdE9UAkNBg3DXHK4y2CbbuDZlWX8vnBAnTmILQR2NuVwzTfoLJVPDZdYMblwuDDbnW0wSIlRFcgVaDoIY4NfqTZ2UkglpbJIsSbKXRom5My0mRGaQSHACRsIECIv0TppwHeyDzXDXRluGy0+0eUynKzGNINUBjczp5w0EZYBLBd8zERslkLgZTBysPMWg3ywAbtc4ECAROW/cqRWwmblc1xaZBmMoDYIOokEgR6qqxXi6mwQ0F2txLGi8iN45SbxuqnHeJa7puKYgyAADETOa5g9iVPYSjJmvrUQ27gBIDXF7oBZPNpaYm0b6qJiON4VsDzGkaQxpIFosRpDZiDushhsNUruGVr6mpkS8ja5g2+qk1eDVmg5xTZBBHmVmUjH/tNtNL7oTfRCcUss0NLi2ELswe4Egwb5SCReC4zbUwpNLhzDNSkQ6TmMOIMgEAX9mR2i26y9HhFRzXPYWVG0xd9OrSe5g3JhwuRaDaw1SaWLfReAA5km7XNygNLZgggA72uDe6V5RygspeVlnj/DtJ7srxDiJzRlNrEk2afjdZ7G+Ea1MS0h2sNnK62vY/ArSUPFlKAKlPLBN2G2+rehJJ1Cfbx7CbVXMJgnMx8FwjmJEyfUwpxk+g9UomDZialE5XAtduHAj6FWPD/EeUgguY4GZbpI0kbrY/yuHxDWgVMPUEkBs3yE+yA4gtO8hUvEvAAk5CaZuR7T6UD+43B0tfdOUIy8y+6Lo8S1t8mg4V/EWpP4uWo212AAgdYm62HDfEdGu3M14GktJGYE7ELhmL4LXoQ4tdB0c2Y6+o+KPD8dcCM3/sDDvonF1IbxepEZ0KNTHK/wAHoSUUrlXBPGVRnsOzi0gmDqS4lvvOPVbrhnianiG2cG/1SYLdLEHQq6HExls9mYqvCzp75Xcm12Fzjlc+xE5dJEWuR9lKwlEjVzzFubuZ6mVKptAAjTZGrtPUy3AgggpiCQRlJQMUgiRhABo0AggRFKQU45Q+I4ry6bnSBAsXWA7lJuyuNK7sZ7xlx9tOk6m1wL3AtIBMiRfTSBJuuSYl7q1UNZLiTDdy4nUn1V14p4w6q7M7LncMgLQBma3VxIAmduya4BhQwZyBmdys1FveII0P0gFY9V7zf2OsoeHDT16kzB8PFNoy3icx3LiHA2IkXsIurHC0ouZgA3gyRF2gg+1IJgBFgsIbZWnQNkzMCfakTrv6Kww4iwzcvKAQAXEhvNf2jMn5rNKXcQnyBNoLhJDc2QmzYi8ReCSl0cEyHCJLrOaDmADDGUtAhnSw+Sk4Ta4cQMpcQNSea7RI0vtKermmxji9zWt94yCcxk6RdwOg3SW5Fu2wT6Q9lwiHg35A5wggty+1OkE7JurxBtME1SGkhrvLhoO+YEA7n+oxeLqhq+IHvAZRLuheY8x2zn5RZouOpuNFWUaVSqbBznEOcWloM30cb5Yym56zZSuGnuW2O8S1DPltLLxMlzgDeST7LbbAKkDn1Xavc6RmDW+ZLpPs7n1Nh3Ssc+hQbL3uqkzyMc0tObUPqXBiPcB01BVjgaNV7RlaadB4BLGGc+xBNyYGocSfTa2NJvdkJVox2iQ6zGUrVn06YADTTbNV8GS4ZWmGX/qIiFJ4dhH1H/g0AydKlf8AEMOvLaQ5Yi98y0/C/DDPKdna0B1IN5R1BBJPvEZiL/srvhoY+iyqwe0wAbTlkfDQ/NXRpRRnlWkzLV/DFVxiria9SnYFrfw6YJiwa3b2hpsOqs8H4GoMhwpNB6mXkGIHtTurqm83HWI+s/kPkl0XmSDufp/jX4q0quZninBXYSp/M0AMoH41No/1KMnO3K0QTDpk6QsVjONVMJWdh+XEYac1IVLxTe0OaadQQ5hymLFdjxDAQQRIII+B/dcz474dD8NXpxFTBvD2mJnC1uYgdQ05iPSEWXULvoTPDAwuN8xjDXpVGNLi0PbUDgLEsdALthdVbeJ4So/lrYlpAOuHzgE6u5Xzrf4Kk8I8S/lMdTeTZjix97Gm6Q4/DVb/AA+AZh8e/D5OWrNeg4aZTBez4Ok+hUHRh2LFWn3M8OD0nWo4jD1JIMOPlVBESA2oBJJnfdTGnFYSY81jJsHw6mRE8syDJndbfHcGp1GZajGOsZkSSLb6gqqPhwUmf9M+rRcbQ1xewxcSx8tvb5qt0ezJqu/UrlD/APtwd/q0Q4EDnZyy0Xu11rToCEzieF4XFAmm9rHnQR5RnuCSHTO3TuncXhzMV8O145hnw5NJ4B3NL2SdTboq8cHFVzjQeKvKQWZctdt4B8pxgx/bM9FW4yjuXRqReNik4nwGtQc6ASG6uaCI+BuOvxHVDAceLLOn/uBh1++6s8PjqtABjXuYY5muGZtpDnOBEtQxOHo1SRVYaNS34lOXUz3c3UShyjPaRfGUo7ovuBeNatM8rm1KZIJBEOAsLAWGnRdE4ZxtlZuYQATA5gT6ED2T2XBMXw2pQdmBBb7r2GWnTfbXQqfwzxG5pu5zHf1NMfOE466W8XdBOlCt7P8AB3yUUrCcD8dFrWsrc9rPsMwF5Li4CdtFtsPiA9ocN7xuOx6FaadaNTBzatCdJ8w6SkyjlErSkMJUpISggYaCJBAEdyxP8QeIuGSk0tEyXyATliLTtr9Fs61QAEmwC4x4t4t5lSo8WzHKI0yixPxVFd7aV1NfBwvLU8IpmNNeuGiwJgdmDU+sfUrU0KZLoaIaQOXI4RTbAA/75B+YVLwPB8jn9dDbRhDjM6Axr/atBg2w0uc4NsRcy05iMpcBqSe4iVlqSV9KNju3ctKOHDRYzZpyubDWxvprNy2UrD0SQLX1JiXNnQhsdXO3sltol+YCAJ5XEhxLspmGG1uhteVVcX8QBs06BD6gMl8TlgAct+Z8zcWH1Vem5Xd4JfEeM08OwMfzVOb8OQ48xPtEtAaNNR8N1mK+Lq4qqM5DnEcjADyyYGVu+hmbnuk4PA5nF5LCAJqVHOlrNSHOmQSToBJMWB1UxlSq5rW4aWAyPOc38apbYD/SZpaZIdrsrYxbx/ZGU1D6jWL8rDNDa7s1QAfgMIc4GZAe++Q2AIuewUscExeKaWvjD0jlIpUxAdJv5jtXu1FyYMWuoOB8GPoYqkMTDmPLgxw/rnlDgbidu+66bSpjIGxBHsxp73zBn6rTGEYYMkqkp5MqfA2H8kta2TA11JaHHmi837fvb+EKWfCMBF2EsPXNTAaSe519D8Tb4Jki+rmiZvsRB6pGF4B5dZ9WnVexrzmqMEFrnEAF0HQ21CnuQJbcLDSG6wY9Y3CrfCtWcGymQQ+mDTeIiHtvbtcK6D4I6Xn1tCbqPHuwJJmBqf3QIjNw5zZo+7/VOVqBJG1vrOqkNbITrWpgMPMCdAP0WT43imtxtEPDRTxNN+HfeHlhktcR0zTfurriHFgajqFMzUgzEEMkau/OFS4zwqw0355fWffzHe0DYtyn3ADsIF1FsZzbi3CKtKq5pbBovDSTrM2d3BF1v+CYw138OLxzNpYgToTTaWsZUI/ujRZ7xVQrYytgwLGuxtOp2rUXuZUnuNfSFpvDTfNxVSqyBRpRh6IG1OlaT6mSm3sM2n38D/lM0mRqOvy2/VPFk/eyM3+90yJBrYUGZAvPz0n6D5qr4l4TpVXZi0Z/6hLHC5g5mwdT8itEaf32t+iX5aLAc/x3CsSyRUDMU0C2eKdcNv7NRoh2mjgVnqmHa9+Sm4g84dSq/h1hmNwz3Xj0v2XXK+Gn7H31WS8XcGovovdXBAYHEOESCBYggT7X5qqdNSe5ZCrKODHeQ9rrtLTDWubIAEe0HtOsC9woWP4NmM0ss/0XaT/cybEdhHorHAcNxwazz6bazQOVr3xVa0gGGviRYxBkdk7hsIHcjC9rovTqNy1son2J5akHdt+yzyhOnvF3NcK0ZZ2MxQxlSi6LxPM10iPhstf4e8UuZBY55Db+XnIiO2hb2Vc0Cs38VhmcoI9sDQHMduzvoqbGcPfQcHA2nleLX6Hoe35qPLUfaRqUtrPdHbeA+KqeKJa0FrwJLT0tcEbK5XEOD8aMjK4sqgg6kNfFwIH5LrHh/wAQNr02y5oq+80Wg9ADcrRSrNvRPJh4jhlDnhj4LgIwUQSgtRiDhBBBAGa8XY9tPDPn3hAuAZ7Tr6Li/FDLoG1viup/xCqFtNmuUkz0te9+3QrlvDmGpiGiNy46aNl29tllk71G+yOpQtGj9WafDYDK1rS32W5YJEO0c45dIlxue6ucNS5i0FpAEZvakkBwzNHKPXoJSeFYPORytc24ggmBdpAkTMwDPe6qvFnH9aFE6CKjhYEieRsaC0H5eudR1bhfewnjfiEuBpUS5wl2Z9nG9/LZEcu3Uj612DwzabfNqPIpl0NDBL6zg2MjB2JMkyBI3so+F8um01KwmmCRlBh73gy1rSDaREnYeom/4Jw7+YAr1fagZY5adOnsykNBG53nXrbCF84KqtTRyxyNYbgr8SJqANa2DSotd+GzN773avef6jI27DY8J4U1jps46Exf3fnp9iAHsHh8rDlEQNI1i2nft8kXDpI9f0n5fei0WMVx/iPBxWoupk2cJaZ5mvbdpHWDf4JHAMeK7CH2rUzFRukOveDqDr8VOpPsJHNsqfj/AAqq2p/M4UhtVoGcES2owTykDU9DtsgZcikWkR6fmnqRI+/RQeA8YGKpSW5KjSA9n9J7HcGDCnUhe/3b/CYCajJ06W+R/Mfkks7X/wCQnSL/AH1TtNiVguJotVbxviTg5lGifxah1scjB7TyD8lbxF1QeG3efUrYiZBfkYOjWNbf1OvxUn2EWPDeEsoMLWDUy4kklxOpJMySir05a6+qlYiodAozySDFrW3I7gJMDIYeg3+bOHFnZhiKPUOc11Ks3tLYf8Ev+HtVookEAOLnAibhwMEdknitQUMXh3C2WqzMT7wqHI4CLGJuf+VL8ON8utiaV7YiptFnnOCDH9yiiXQ1zDuhF/ySbx96fulsKmRF+Wl2i6Yx3EGUaZfUcGtaJPX4Dcqgw/FqmOB8nNTpaOcWkPP/AGmYb9TfZF7CtcscZxoHNToRUrNsWiSGE6eY4ez+aS3gXmBpxJFQtu1oEU2kbhpnMb6klWOB4eyk0NY0Aduu5PUp2foi18hfsQq2EBtGt/iFScW4FTe3K5mcC40BaSYJa7Vp3stLRqhwt6H1GoSKuHkFFgOTeIuEVaMkuc+kRGcyXtaCDNTKOYSDzC8ayotF9gHNaWu1A5wcwJkkH2S4WI67Lp/E+HCpTcN4IHx0/IfNcw45wV2HePLDzRkuc1vtUyffpyNI1GljPaipRUsbM006zjsyux/Ccsvpklo1HvM9eonf5wVYcF42cwlxZUEZXi0xsU7hsxY2HAghuV+WWuBkONrg7EHQ2Iuq7i/CyyXNEDcDa9iP7fy06Tlup8k89GdOnJWusHYPD3iEVhlcQHiNSAZ36T8B9VfBcN8P8ccHATzgENJ94HVp++i67wHi4rU2y6XxflLdIkdLE9Vpo1Wn4c8/Jg4nh1Hnhj4LZBGgthgOVfxExhNSLgNa7U9TExJjToFk/C9GXvdAOVoF5A5jJJdHLZuqsvHUNr1AJ2FzJJiTspHgGiILjA5pcTOXI3ljWDqdVg6N92deXLTivYtvEnFTh6Qa2PNf7Dg42a4czomwiPz2WPw2Es5zpa1rSXyAYbcWkXJMQDqSFO4ljzXruqgCNGgaimBAy313I+KlNweeqyhYtplr8RsHViDlZvGVtz/cfiCK1O3QpnLw4+7Bw3wwMZSNR5LHFp8lty2kAcwLv6idSTrJ7LVeF35qIEZX05ZWZ/S70n2TqD3U/DYVrNN7aReSf1+vXVrHcPqMmthg3zRZzHaVWawSN+/UFajDkt8JTiJsP36J6rgwbix6/uN1neE+K6uIzBmGcxzSGkuIyg/Sd9FpMIx8c5+l00AG0Y1uU40gpbgozbPN9Y+CMAUPF3nCYijVafwqj20XsAvNQuh07jNFtoPVaBx5o+4P/Kg8Uwvn1KVOYbTe2q8wDOQ8jL6Em/o3upr2y/tukMeY2QnQEQalQpCEYlhLHBpgkEA9CRAKz/gPAvo4TJUblcH1AZ1dDsua+xiy0kJFRIERqrbFNNAaJJ+P7BP1B9/fqo7iJJ2H57epSYzI+ImFz2sBIzFjbN0LntIBJN7ietj0VhwKvmfiKkk58Q/rENOUehhoVZi+ItNVxJH4AfXN55mtLWEjbmcLa2HZTfAzP+mbIgyZ3FzMGSZ1UEPobFgBEI6YSqTLJwU1YRCtujYEl/39EgOv9/fVAhx5umw9B7v1SWhMCHwy1WsNi4H4wB+n0VkSs3jeLtw2JdmzONRgcxrWlzy4WIA6aKdhX16olzW0gdAT5j/jENH1UUNlhWpT6KrrYEO0vJk7g2ga7aH5q2qN5YJk/mowb+n6qTQkc98RcK8p7nsaDSMOq022OZv+7T6OkGf6tL6qoLwC32jTMlrgJY9rwTPzBaQb6zcLpHFMOCLDYGOw2I7iy5mHhuJr4dxc2n5gNN4JDaVZ4BLS73WvPKR/2nZZ6tJTXuaaNZwdngo8XQyuDmTlN2ncdvULWeF+OmQ7O5rhAflI0/qg2PeVBxOFLpY+AdIAEMqAmQY97cz3VHh6zqFW+xhw7bhZn/1jb1LB04tdcM9CcPxratMPbofQkEWIMEhGufcM8YVKdMNbzN90wCcp0BPbRGro8bC3NkwS4Gpd6cGJ8Y1Qa740zuj4GN1cYB/k8Oloh1UZCeuZxNx2bN9LrNeICfNM9XH/AOxV/wAUIFHC083+2HuzGBBAbtBsBYd0XtBGiqudL6fBGwBFNrqpDSKLS42u59gwfF+W3QFajwhwPLRzVL1HkvcdSXkzJmxGnxB+GYq0nPdSo2b5lQ1HyQRkpRTZPXmzHqt5gKbmNYHGSNTa02F9T8dY+VtGNo37nPry1SJrMO5o3cLam7ehHX0n0Vg2pafvv+4Kbw1aTe377j77JypTva35T1+/0VxUKpOa2YbG5jrN/wA04MRKhOEdoPy9e3+E6KfeEhj/AJiRlkz93ScplOt7/NAC2u6hBmqMNS2tTAcCMIkoBAg03UMJwqLVSY0Rca42AEu2HXS57D9FB4lVLKZ5gPqT12tOmis3DL1J6T+apvEvExh8O+o83FmtGhfsO49NpUGMw2NBFOq05WVK1VlLlBaA1jjVqDr7WT5hdE4Q38NlhMCbWPoNlisLwnza2DpueP8ATdiHwLl1ZznADpyga6ABdCwlLKAPh8AhIbJtDROlJppSsIDFS+iTQBj77IyEVEiBf4+sKIwan5pTRqUqm1RuJvhmUe07lHxtPwTEZrglD+bxlXE1GS2kTSw87ZDzPHUkkrXAwmMLhhTYGtAAGidOv32QgYTrpgt5t9v3/YKTl/RBjLypWAreL1BTpvqOuGNLiNJgaLKDwj5uEc+tyVKpfVf0b5gkCOwDR8FruMURVAoSRnILoMHI0jN3vpbqpVWltH+LJDOVtpk03mpy16MNrui76YtTrR3ADSeob1VVxjAF1PPEOZYm3OzTOI+4PZbvxTgfLIxAZmDQW1mjR+GdZ7T3HtDoQs3Xo5agDQ1zHTDybFjmgtDegc0gx/cd1hrRcJa0bqFS60szmA426mzKNJQUbiOD8uoW7at7tOk99j3BQU/Bpz5rZNaqzWwfHvbtpf8AMq649igcTGuSlTa2QHAcrRcbiVR8c/1I7fqU+ypmzEyCWtFgTIgSDFoKPQiup+42WeGqkY4Na2zKLGmAOXND3G+nM8/NdLw9IWgjSI/boLaLAcGwBfjH1aTyHscWkQCMuVrQDe4tpC0TcJjS+POpM1LSGG/QEbjS8rWsHJeTV08Pefn8NPs/opELPYPxHUouyYymWX5arGl1It6kgcv+VpKOJY5uZrmlvWRHzTAjC5+z6eoS3Mj9ktjW+0wgtM3BBHe41TNZrjb6/pG6QDrXg/d0poTdGnupLRCBhimnGtQaEsJiEgI4SkEANOlNOKkVAmg1IaI+KcGtLiYa0SSeg1KxGPw9TGNrVXNIptpVW0GEXcXMP4p/IbrU+JcI6vTGHbI81zRUI92mDmefUgR8VYtwLW0i1ogBpDR0ER81Fq7Hcw/D+DRVqVpJfQdQDQD/ALQotY4O9RdbnCNB0069e6i4NgzGwksYT10y366FTsHSyjL009EJAx9jUohG1AhTIDb2prJspBCTlSsMQHWt3UKhgCahqPe5x0A0a0awGje+pupjLbfZklBzosPvZABPP6IN+/oi/wAfp9/FPhiYhAaonEce2iwvd6AalztmgDUlPY7HMpNmo4NBsJMSegG57BVXDcPUrVfPrNLA2RRpmLA/7jhqHkbWgWQxoncPwZE1H/6jtT0GzewClOCcemdAmBFxeFziP2+zbZcyxmHFGoaBaXGgWup7k0Xy5o9Wuc5n/k1dYAWP8c8PZLK0ewctXWTSqQHaC5ByuHTKqqkdUWidOWmSZlKrDPsMMAXeQD1029Osok9iuGnMZ82QSDlc7LMmwMX6ILkYydXUZLjgHmW6W+ZT7WQYmxaw65T7IvO47Jnjf+pe5vfrcp+M2U68jbSLQInLv/wt3oQqnnZq/Bpb/MVwZzipItYgsHtFbrDtvcWOk7db91hvDzoxVQNjMfKd8H0WzNuoW/wzLfQ/uOi2rByGS6bRcfMev5qqf4PwxJ5CGunOxr3Cm6dZYDHyhWYb02SmkpgM8P4XSw7CykwMbrA0nr20Tpb0RvCAb0QAdOmlgJVMJyEAJaEqEIRpAEECgjAQIIhEQlkIAIAZpNHxT4CSKcJSaAg06fOP/Jp+DpH5n5qdlUajS5nH+6foB+ilAJIYEaEIQmASBRoAIEILUy5n1/KdFIcEWVKwDVNn38lQ8e4vijUFDCUuY+1VeD5bAdwPeK0iSSiwXKTh/h7K4Va7zWqwOZ2g1sxujB2CuZRyiyyfROwAISE45qS5qAEOH+PioXFKIdTc1wkOa4G02Ig/RWLm7/fqotdhLT303jugZy3D4OpXY1zSZbNOpF+ekSydd2hp+KCo8B4hqYc1WiDmqveSRckwJ+iJZXSTZpjVmkMeJWDzSQ0tEugHUX0KbwjfY1PKbAA+yTYzstX4z8J4h1Z7qdFz2l0gtE2I6BVmG8LYrK3/AKerYuBEZZBAiSdpUGmo2NkpRb1J5SL7g7P+uDrDzMPTIsNi5roB1iF0KiLfeix3hXg1YGgX0zTLKdWm6QR77XN9dSt1SpwFth5UcqWWNgIEJ3IjLEyNxGVG2mlsbCXCAE5UZCUiQAiEaOEAiwBAIwEoBEiwwQgAjhGgAQhCOEIQAlrAEpBGEAFCMhBGgBJCIJRRQgAJKVCKEAEiLUpBAhOVG0IwmsQ1xHIQD3Ej5JgOFM1sS1ov+5+SQ2hU3ePg0fqnWYYAzqepSAYbiS6+R0d4Ch4zDVKgLS4MadYu4joNm+qt8qj1oAuY7nQd0mh3MDx7wnSfVkwDlFoftPSyNabEva50t5h1FFzwf/KDPwQUdh7l3CCCCuKg0cIIJEgQjAQQQAIRwgggAQihGggYRQQQSAMIwEEEAGggggYAhKNBIAkaCCYBo4RIIACJBBAgIkEEAFCNBBAgkaNBMYSAQQQAEipRB1APqJQQSAN1Gd0EEEW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6807" name="AutoShape 4" descr="data:image/jpeg;base64,/9j/4AAQSkZJRgABAQAAAQABAAD/2wCEAAkGBhQSERUUEhQVFRQWGBcYFBgYFRcUFhYUFBcVFRcVFxcXHCYeFxojGRYXHy8hJCcpLCwsFx4xNTAqNSYrLCkBCQoKDgwOGg8PGiwkHCQsLCwsKS0sLCwsLCwsLCwsLCwsLCwsLCwsLCwsLCwsLCwpKSwsLCwsKSkpLCwsLCwsLP/AABEIALcBFAMBIgACEQEDEQH/xAAcAAAABwEBAAAAAAAAAAAAAAAAAQIDBAUGBwj/xAA/EAABAwIEBAMGBAUDBAIDAAABAAIRAyEEEjFBBSJRYQYTcTJCgZGh8COxwdEHFFJi4TND8SRygpJTohUWF//EABkBAAIDAQAAAAAAAAAAAAAAAAABAgMEBf/EAC0RAAIBAwIEBQMFAQAAAAAAAAABAgMRMRIhBCJBURMyQmGxcYGhFDNSkcEj/9oADAMBAAIRAxEAPwDoCSSlEpEqDLEBEgiSGAqvbxGpAmiZtNz1AJEj1+Snpt+HYblrSepaD+aTJIbwmMc4w6mW2mTpMxGnS6Qcc/MR5LokgGYBAiDpoZ/5R4jCUw3NDWFtw+AMpG89NiNwUlnGqVgXNDiS0tmSHCcw+hUb2yxpXwgO4i8f7Lzb9QI07n5fFB/FXAEmk4Abm28A6aKvx3jbDUiRnzED3eaSRMW/NQK38R6IPKyo4TqAAPqVW6sV6i+PD1JYiaIcRd/8T++3ytdAcTcCPwnkHptrrP3qsfW/iYZOWjbaXCTff4fmnP8A+ngxFE6ibgwIEkRqZlR8ePcs/R1f4mypY4lwaabhM31AhoN7dbKXKyGG/iLSMZwWzb2XW7kxEfupzPHWGdEOOt9BAGpMm9thKkq8LZK5cNVXpZoZSgVUUfFOGdMVW2iSTA5tIJ1/wVYtxjDAD230EieuitU4vDKXCSyh9RP/AMoN2uAjp9/dk7Uq3yt9rf8AtB3P6DdG3DDq7/3d+hQ7vAvqChig4xlcLTcJipxZo91300mOuvbspyCdn3DYgt4u3o4C4uNx2S8Pjg8wARrr0ClpDqzQYJAPSdkb9xBoJtuKYdHD59Ej+eZMZm/PoY/NO6FYfQKQK7ToQT6jbVKTEBEgiQAEaIokAGgilCUwDSgkowkAsIkSCAGCUmUZSSkCAUaJBAwKv4vxcUGgxmJc1oaNeY620FkOKcVZSaZc0Og2JjQSb6AxcT2XIuNeIHOLsznEPOYskXcARJIEhse6s9Spbljk10OH18zwXHG/FdSuHc0Uy6YnK0MGXK1x964JPqszjeOmScznA+1chpjQwOkn5qvqVn1DubWA0A7BSKHCp1uYkNsJFpg76xYaqlQWZs6GpRVoKwy/iTjpb0/dG3D1X3DXkdbx6ybK64dQZSc5mUTq0k3InSR00+I7qQ6oBPvEGOYlsubfXVw7DohzUfKiHiSlllC3g9QieUTuXgDQnr0B+SepcDrbZTtZ7ZnoJNyrijRgDXYddcxA5RNvhtKn0MFq4AuMyL3zASInSZt0lRdViTtuZZ1OtT9oPA9CR8xZEOJO6z6gLX0MHqYc0kNDr5iCNATpp0ibpmrgC5xDWh8SHZmgQNTcjaTe8zqk3F5RZGtJGaZxTq1p+EfkpdHxE9l2ue1wnKQ82noCr0eGaZmabCbGwLYaTAHKYnUqC/wqx3sio2TAgktbaTmJBtIixRph2JfqG8h4HxM9rszazs0yS+8nSSRr2nRarhv8QXMgPYXjc583qRbTt9ViqvhdwaXNdYHR7HNNjGwPbZV9bh9akZLXDu3mHzCio2d4SG3SqK0l/h3Ph3iejWgMeJJiLgzsINz8laseCLGfReesPxhwIJvG4s4ehC0XCvGdWmRlqTFg19xpGvZXKvOPnX9GafAqX7b+zOyqLVoh7tAYtJn1gQVlcJ/EFjoa8Flpc43gdoGvTqtXhsZTc0ZHAiAbGQAdLq+NWFTDMNSjOn5kIbgROjYOsZgY23SjgWTOUTpvopKJW6UU3YxTwbG3a0D7P7n5pwpRSU7WIgQQlFKYAQQRIAEoIoRpDDBRgokEAV3EvEDKD8jmVHGJloBF5G5F7IKyRqLT7juiOSklyUSm3FSIoVKi4/iLKQl7gOm8n0Tzn2krl3jDxOastc0NYIIaYcQRdt4s47wdI7qqpPStsmihR8SXt1K3xZ4m81wMCYEdyNz2EmPms9g8C+s+P/Y9N9ep2CRSouqvJmN3OOjR92C1FHCimAIHKHeyM1paDI96deyz38Ne50JSvssdBlvCm0xa8NjUNLiTcXiDG87qRQomAI6NBiTGkk+6N94t1T5pEmY+Mg6CxsOa5Aj1T7cKYAAz6zdoBgXMEXkiLW5lTquRI7MIM4mMwkwTJAu2wkgdE9UAkNBg3DXHK4y2CbbuDZlWX8vnBAnTmILQR2NuVwzTfoLJVPDZdYMblwuDDbnW0wSIlRFcgVaDoIY4NfqTZ2UkglpbJIsSbKXRom5My0mRGaQSHACRsIECIv0TppwHeyDzXDXRluGy0+0eUynKzGNINUBjczp5w0EZYBLBd8zERslkLgZTBysPMWg3ywAbtc4ECAROW/cqRWwmblc1xaZBmMoDYIOokEgR6qqxXi6mwQ0F2txLGi8iN45SbxuqnHeJa7puKYgyAADETOa5g9iVPYSjJmvrUQ27gBIDXF7oBZPNpaYm0b6qJiON4VsDzGkaQxpIFosRpDZiDushhsNUruGVr6mpkS8ja5g2+qk1eDVmg5xTZBBHmVmUjH/tNtNL7oTfRCcUss0NLi2ELswe4Egwb5SCReC4zbUwpNLhzDNSkQ6TmMOIMgEAX9mR2i26y9HhFRzXPYWVG0xd9OrSe5g3JhwuRaDaw1SaWLfReAA5km7XNygNLZgggA72uDe6V5RygspeVlnj/DtJ7srxDiJzRlNrEk2afjdZ7G+Ea1MS0h2sNnK62vY/ArSUPFlKAKlPLBN2G2+rehJJ1Cfbx7CbVXMJgnMx8FwjmJEyfUwpxk+g9UomDZialE5XAtduHAj6FWPD/EeUgguY4GZbpI0kbrY/yuHxDWgVMPUEkBs3yE+yA4gtO8hUvEvAAk5CaZuR7T6UD+43B0tfdOUIy8y+6Lo8S1t8mg4V/EWpP4uWo212AAgdYm62HDfEdGu3M14GktJGYE7ELhmL4LXoQ4tdB0c2Y6+o+KPD8dcCM3/sDDvonF1IbxepEZ0KNTHK/wAHoSUUrlXBPGVRnsOzi0gmDqS4lvvOPVbrhnianiG2cG/1SYLdLEHQq6HExls9mYqvCzp75Xcm12Fzjlc+xE5dJEWuR9lKwlEjVzzFubuZ6mVKptAAjTZGrtPUy3AgggpiCQRlJQMUgiRhABo0AggRFKQU45Q+I4ry6bnSBAsXWA7lJuyuNK7sZ7xlx9tOk6m1wL3AtIBMiRfTSBJuuSYl7q1UNZLiTDdy4nUn1V14p4w6q7M7LncMgLQBma3VxIAmduya4BhQwZyBmdys1FveII0P0gFY9V7zf2OsoeHDT16kzB8PFNoy3icx3LiHA2IkXsIurHC0ouZgA3gyRF2gg+1IJgBFgsIbZWnQNkzMCfakTrv6Kww4iwzcvKAQAXEhvNf2jMn5rNKXcQnyBNoLhJDc2QmzYi8ReCSl0cEyHCJLrOaDmADDGUtAhnSw+Sk4Ta4cQMpcQNSea7RI0vtKermmxji9zWt94yCcxk6RdwOg3SW5Fu2wT6Q9lwiHg35A5wggty+1OkE7JurxBtME1SGkhrvLhoO+YEA7n+oxeLqhq+IHvAZRLuheY8x2zn5RZouOpuNFWUaVSqbBznEOcWloM30cb5Yym56zZSuGnuW2O8S1DPltLLxMlzgDeST7LbbAKkDn1Xavc6RmDW+ZLpPs7n1Nh3Ssc+hQbL3uqkzyMc0tObUPqXBiPcB01BVjgaNV7RlaadB4BLGGc+xBNyYGocSfTa2NJvdkJVox2iQ6zGUrVn06YADTTbNV8GS4ZWmGX/qIiFJ4dhH1H/g0AydKlf8AEMOvLaQ5Yi98y0/C/DDPKdna0B1IN5R1BBJPvEZiL/srvhoY+iyqwe0wAbTlkfDQ/NXRpRRnlWkzLV/DFVxiria9SnYFrfw6YJiwa3b2hpsOqs8H4GoMhwpNB6mXkGIHtTurqm83HWI+s/kPkl0XmSDufp/jX4q0quZninBXYSp/M0AMoH41No/1KMnO3K0QTDpk6QsVjONVMJWdh+XEYac1IVLxTe0OaadQQ5hymLFdjxDAQQRIII+B/dcz474dD8NXpxFTBvD2mJnC1uYgdQ05iPSEWXULvoTPDAwuN8xjDXpVGNLi0PbUDgLEsdALthdVbeJ4So/lrYlpAOuHzgE6u5Xzrf4Kk8I8S/lMdTeTZjix97Gm6Q4/DVb/AA+AZh8e/D5OWrNeg4aZTBez4Ok+hUHRh2LFWn3M8OD0nWo4jD1JIMOPlVBESA2oBJJnfdTGnFYSY81jJsHw6mRE8syDJndbfHcGp1GZajGOsZkSSLb6gqqPhwUmf9M+rRcbQ1xewxcSx8tvb5qt0ezJqu/UrlD/APtwd/q0Q4EDnZyy0Xu11rToCEzieF4XFAmm9rHnQR5RnuCSHTO3TuncXhzMV8O145hnw5NJ4B3NL2SdTboq8cHFVzjQeKvKQWZctdt4B8pxgx/bM9FW4yjuXRqReNik4nwGtQc6ASG6uaCI+BuOvxHVDAceLLOn/uBh1++6s8PjqtABjXuYY5muGZtpDnOBEtQxOHo1SRVYaNS34lOXUz3c3UShyjPaRfGUo7ovuBeNatM8rm1KZIJBEOAsLAWGnRdE4ZxtlZuYQATA5gT6ED2T2XBMXw2pQdmBBb7r2GWnTfbXQqfwzxG5pu5zHf1NMfOE466W8XdBOlCt7P8AB3yUUrCcD8dFrWsrc9rPsMwF5Li4CdtFtsPiA9ocN7xuOx6FaadaNTBzatCdJ8w6SkyjlErSkMJUpISggYaCJBAEdyxP8QeIuGSk0tEyXyATliLTtr9Fs61QAEmwC4x4t4t5lSo8WzHKI0yixPxVFd7aV1NfBwvLU8IpmNNeuGiwJgdmDU+sfUrU0KZLoaIaQOXI4RTbAA/75B+YVLwPB8jn9dDbRhDjM6Axr/atBg2w0uc4NsRcy05iMpcBqSe4iVlqSV9KNju3ctKOHDRYzZpyubDWxvprNy2UrD0SQLX1JiXNnQhsdXO3sltol+YCAJ5XEhxLspmGG1uhteVVcX8QBs06BD6gMl8TlgAct+Z8zcWH1Vem5Xd4JfEeM08OwMfzVOb8OQ48xPtEtAaNNR8N1mK+Lq4qqM5DnEcjADyyYGVu+hmbnuk4PA5nF5LCAJqVHOlrNSHOmQSToBJMWB1UxlSq5rW4aWAyPOc38apbYD/SZpaZIdrsrYxbx/ZGU1D6jWL8rDNDa7s1QAfgMIc4GZAe++Q2AIuewUscExeKaWvjD0jlIpUxAdJv5jtXu1FyYMWuoOB8GPoYqkMTDmPLgxw/rnlDgbidu+66bSpjIGxBHsxp73zBn6rTGEYYMkqkp5MqfA2H8kta2TA11JaHHmi837fvb+EKWfCMBF2EsPXNTAaSe519D8Tb4Jki+rmiZvsRB6pGF4B5dZ9WnVexrzmqMEFrnEAF0HQ21CnuQJbcLDSG6wY9Y3CrfCtWcGymQQ+mDTeIiHtvbtcK6D4I6Xn1tCbqPHuwJJmBqf3QIjNw5zZo+7/VOVqBJG1vrOqkNbITrWpgMPMCdAP0WT43imtxtEPDRTxNN+HfeHlhktcR0zTfurriHFgajqFMzUgzEEMkau/OFS4zwqw0355fWffzHe0DYtyn3ADsIF1FsZzbi3CKtKq5pbBovDSTrM2d3BF1v+CYw138OLxzNpYgToTTaWsZUI/ujRZ7xVQrYytgwLGuxtOp2rUXuZUnuNfSFpvDTfNxVSqyBRpRh6IG1OlaT6mSm3sM2n38D/lM0mRqOvy2/VPFk/eyM3+90yJBrYUGZAvPz0n6D5qr4l4TpVXZi0Z/6hLHC5g5mwdT8itEaf32t+iX5aLAc/x3CsSyRUDMU0C2eKdcNv7NRoh2mjgVnqmHa9+Sm4g84dSq/h1hmNwz3Xj0v2XXK+Gn7H31WS8XcGovovdXBAYHEOESCBYggT7X5qqdNSe5ZCrKODHeQ9rrtLTDWubIAEe0HtOsC9woWP4NmM0ss/0XaT/cybEdhHorHAcNxwazz6bazQOVr3xVa0gGGviRYxBkdk7hsIHcjC9rovTqNy1son2J5akHdt+yzyhOnvF3NcK0ZZ2MxQxlSi6LxPM10iPhstf4e8UuZBY55Db+XnIiO2hb2Vc0Cs38VhmcoI9sDQHMduzvoqbGcPfQcHA2nleLX6Hoe35qPLUfaRqUtrPdHbeA+KqeKJa0FrwJLT0tcEbK5XEOD8aMjK4sqgg6kNfFwIH5LrHh/wAQNr02y5oq+80Wg9ADcrRSrNvRPJh4jhlDnhj4LgIwUQSgtRiDhBBBAGa8XY9tPDPn3hAuAZ7Tr6Li/FDLoG1viup/xCqFtNmuUkz0te9+3QrlvDmGpiGiNy46aNl29tllk71G+yOpQtGj9WafDYDK1rS32W5YJEO0c45dIlxue6ucNS5i0FpAEZvakkBwzNHKPXoJSeFYPORytc24ggmBdpAkTMwDPe6qvFnH9aFE6CKjhYEieRsaC0H5eudR1bhfewnjfiEuBpUS5wl2Z9nG9/LZEcu3Uj612DwzabfNqPIpl0NDBL6zg2MjB2JMkyBI3so+F8um01KwmmCRlBh73gy1rSDaREnYeom/4Jw7+YAr1fagZY5adOnsykNBG53nXrbCF84KqtTRyxyNYbgr8SJqANa2DSotd+GzN773avef6jI27DY8J4U1jps46Exf3fnp9iAHsHh8rDlEQNI1i2nft8kXDpI9f0n5fei0WMVx/iPBxWoupk2cJaZ5mvbdpHWDf4JHAMeK7CH2rUzFRukOveDqDr8VOpPsJHNsqfj/AAqq2p/M4UhtVoGcES2owTykDU9DtsgZcikWkR6fmnqRI+/RQeA8YGKpSW5KjSA9n9J7HcGDCnUhe/3b/CYCajJ06W+R/Mfkks7X/wCQnSL/AH1TtNiVguJotVbxviTg5lGifxah1scjB7TyD8lbxF1QeG3efUrYiZBfkYOjWNbf1OvxUn2EWPDeEsoMLWDUy4kklxOpJMySir05a6+qlYiodAozySDFrW3I7gJMDIYeg3+bOHFnZhiKPUOc11Ks3tLYf8Ev+HtVookEAOLnAibhwMEdknitQUMXh3C2WqzMT7wqHI4CLGJuf+VL8ON8utiaV7YiptFnnOCDH9yiiXQ1zDuhF/ySbx96fulsKmRF+Wl2i6Yx3EGUaZfUcGtaJPX4Dcqgw/FqmOB8nNTpaOcWkPP/AGmYb9TfZF7CtcscZxoHNToRUrNsWiSGE6eY4ez+aS3gXmBpxJFQtu1oEU2kbhpnMb6klWOB4eyk0NY0Aduu5PUp2foi18hfsQq2EBtGt/iFScW4FTe3K5mcC40BaSYJa7Vp3stLRqhwt6H1GoSKuHkFFgOTeIuEVaMkuc+kRGcyXtaCDNTKOYSDzC8ayotF9gHNaWu1A5wcwJkkH2S4WI67Lp/E+HCpTcN4IHx0/IfNcw45wV2HePLDzRkuc1vtUyffpyNI1GljPaipRUsbM006zjsyux/Ccsvpklo1HvM9eonf5wVYcF42cwlxZUEZXi0xsU7hsxY2HAghuV+WWuBkONrg7EHQ2Iuq7i/CyyXNEDcDa9iP7fy06Tlup8k89GdOnJWusHYPD3iEVhlcQHiNSAZ36T8B9VfBcN8P8ccHATzgENJ94HVp++i67wHi4rU2y6XxflLdIkdLE9Vpo1Wn4c8/Jg4nh1Hnhj4LZBGgthgOVfxExhNSLgNa7U9TExJjToFk/C9GXvdAOVoF5A5jJJdHLZuqsvHUNr1AJ2FzJJiTspHgGiILjA5pcTOXI3ljWDqdVg6N92deXLTivYtvEnFTh6Qa2PNf7Dg42a4czomwiPz2WPw2Es5zpa1rSXyAYbcWkXJMQDqSFO4ljzXruqgCNGgaimBAy313I+KlNweeqyhYtplr8RsHViDlZvGVtz/cfiCK1O3QpnLw4+7Bw3wwMZSNR5LHFp8lty2kAcwLv6idSTrJ7LVeF35qIEZX05ZWZ/S70n2TqD3U/DYVrNN7aReSf1+vXVrHcPqMmthg3zRZzHaVWawSN+/UFajDkt8JTiJsP36J6rgwbix6/uN1neE+K6uIzBmGcxzSGkuIyg/Sd9FpMIx8c5+l00AG0Y1uU40gpbgozbPN9Y+CMAUPF3nCYijVafwqj20XsAvNQuh07jNFtoPVaBx5o+4P/Kg8Uwvn1KVOYbTe2q8wDOQ8jL6Em/o3upr2y/tukMeY2QnQEQalQpCEYlhLHBpgkEA9CRAKz/gPAvo4TJUblcH1AZ1dDsua+xiy0kJFRIERqrbFNNAaJJ+P7BP1B9/fqo7iJJ2H57epSYzI+ImFz2sBIzFjbN0LntIBJN7ietj0VhwKvmfiKkk58Q/rENOUehhoVZi+ItNVxJH4AfXN55mtLWEjbmcLa2HZTfAzP+mbIgyZ3FzMGSZ1UEPobFgBEI6YSqTLJwU1YRCtujYEl/39EgOv9/fVAhx5umw9B7v1SWhMCHwy1WsNi4H4wB+n0VkSs3jeLtw2JdmzONRgcxrWlzy4WIA6aKdhX16olzW0gdAT5j/jENH1UUNlhWpT6KrrYEO0vJk7g2ga7aH5q2qN5YJk/mowb+n6qTQkc98RcK8p7nsaDSMOq022OZv+7T6OkGf6tL6qoLwC32jTMlrgJY9rwTPzBaQb6zcLpHFMOCLDYGOw2I7iy5mHhuJr4dxc2n5gNN4JDaVZ4BLS73WvPKR/2nZZ6tJTXuaaNZwdngo8XQyuDmTlN2ncdvULWeF+OmQ7O5rhAflI0/qg2PeVBxOFLpY+AdIAEMqAmQY97cz3VHh6zqFW+xhw7bhZn/1jb1LB04tdcM9CcPxratMPbofQkEWIMEhGufcM8YVKdMNbzN90wCcp0BPbRGro8bC3NkwS4Gpd6cGJ8Y1Qa740zuj4GN1cYB/k8Oloh1UZCeuZxNx2bN9LrNeICfNM9XH/AOxV/wAUIFHC083+2HuzGBBAbtBsBYd0XtBGiqudL6fBGwBFNrqpDSKLS42u59gwfF+W3QFajwhwPLRzVL1HkvcdSXkzJmxGnxB+GYq0nPdSo2b5lQ1HyQRkpRTZPXmzHqt5gKbmNYHGSNTa02F9T8dY+VtGNo37nPry1SJrMO5o3cLam7ehHX0n0Vg2pafvv+4Kbw1aTe377j77JypTva35T1+/0VxUKpOa2YbG5jrN/wA04MRKhOEdoPy9e3+E6KfeEhj/AJiRlkz93ScplOt7/NAC2u6hBmqMNS2tTAcCMIkoBAg03UMJwqLVSY0Rca42AEu2HXS57D9FB4lVLKZ5gPqT12tOmis3DL1J6T+apvEvExh8O+o83FmtGhfsO49NpUGMw2NBFOq05WVK1VlLlBaA1jjVqDr7WT5hdE4Q38NlhMCbWPoNlisLwnza2DpueP8ATdiHwLl1ZznADpyga6ABdCwlLKAPh8AhIbJtDROlJppSsIDFS+iTQBj77IyEVEiBf4+sKIwan5pTRqUqm1RuJvhmUe07lHxtPwTEZrglD+bxlXE1GS2kTSw87ZDzPHUkkrXAwmMLhhTYGtAAGidOv32QgYTrpgt5t9v3/YKTl/RBjLypWAreL1BTpvqOuGNLiNJgaLKDwj5uEc+tyVKpfVf0b5gkCOwDR8FruMURVAoSRnILoMHI0jN3vpbqpVWltH+LJDOVtpk03mpy16MNrui76YtTrR3ADSeob1VVxjAF1PPEOZYm3OzTOI+4PZbvxTgfLIxAZmDQW1mjR+GdZ7T3HtDoQs3Xo5agDQ1zHTDybFjmgtDegc0gx/cd1hrRcJa0bqFS60szmA426mzKNJQUbiOD8uoW7at7tOk99j3BQU/Bpz5rZNaqzWwfHvbtpf8AMq649igcTGuSlTa2QHAcrRcbiVR8c/1I7fqU+ypmzEyCWtFgTIgSDFoKPQiup+42WeGqkY4Na2zKLGmAOXND3G+nM8/NdLw9IWgjSI/boLaLAcGwBfjH1aTyHscWkQCMuVrQDe4tpC0TcJjS+POpM1LSGG/QEbjS8rWsHJeTV08Pefn8NPs/opELPYPxHUouyYymWX5arGl1It6kgcv+VpKOJY5uZrmlvWRHzTAjC5+z6eoS3Mj9ktjW+0wgtM3BBHe41TNZrjb6/pG6QDrXg/d0poTdGnupLRCBhimnGtQaEsJiEgI4SkEANOlNOKkVAmg1IaI+KcGtLiYa0SSeg1KxGPw9TGNrVXNIptpVW0GEXcXMP4p/IbrU+JcI6vTGHbI81zRUI92mDmefUgR8VYtwLW0i1ogBpDR0ER81Fq7Hcw/D+DRVqVpJfQdQDQD/ALQotY4O9RdbnCNB0069e6i4NgzGwksYT10y366FTsHSyjL009EJAx9jUohG1AhTIDb2prJspBCTlSsMQHWt3UKhgCahqPe5x0A0a0awGje+pupjLbfZklBzosPvZABPP6IN+/oi/wAfp9/FPhiYhAaonEce2iwvd6AalztmgDUlPY7HMpNmo4NBsJMSegG57BVXDcPUrVfPrNLA2RRpmLA/7jhqHkbWgWQxoncPwZE1H/6jtT0GzewClOCcemdAmBFxeFziP2+zbZcyxmHFGoaBaXGgWup7k0Xy5o9Wuc5n/k1dYAWP8c8PZLK0ewctXWTSqQHaC5ByuHTKqqkdUWidOWmSZlKrDPsMMAXeQD1029Osok9iuGnMZ82QSDlc7LMmwMX6ILkYydXUZLjgHmW6W+ZT7WQYmxaw65T7IvO47Jnjf+pe5vfrcp+M2U68jbSLQInLv/wt3oQqnnZq/Bpb/MVwZzipItYgsHtFbrDtvcWOk7db91hvDzoxVQNjMfKd8H0WzNuoW/wzLfQ/uOi2rByGS6bRcfMev5qqf4PwxJ5CGunOxr3Cm6dZYDHyhWYb02SmkpgM8P4XSw7CykwMbrA0nr20Tpb0RvCAb0QAdOmlgJVMJyEAJaEqEIRpAEECgjAQIIhEQlkIAIAZpNHxT4CSKcJSaAg06fOP/Jp+DpH5n5qdlUajS5nH+6foB+ilAJIYEaEIQmASBRoAIEILUy5n1/KdFIcEWVKwDVNn38lQ8e4vijUFDCUuY+1VeD5bAdwPeK0iSSiwXKTh/h7K4Va7zWqwOZ2g1sxujB2CuZRyiyyfROwAISE45qS5qAEOH+PioXFKIdTc1wkOa4G02Ig/RWLm7/fqotdhLT303jugZy3D4OpXY1zSZbNOpF+ekSydd2hp+KCo8B4hqYc1WiDmqveSRckwJ+iJZXSTZpjVmkMeJWDzSQ0tEugHUX0KbwjfY1PKbAA+yTYzstX4z8J4h1Z7qdFz2l0gtE2I6BVmG8LYrK3/AKerYuBEZZBAiSdpUGmo2NkpRb1J5SL7g7P+uDrDzMPTIsNi5roB1iF0KiLfeix3hXg1YGgX0zTLKdWm6QR77XN9dSt1SpwFth5UcqWWNgIEJ3IjLEyNxGVG2mlsbCXCAE5UZCUiQAiEaOEAiwBAIwEoBEiwwQgAjhGgAQhCOEIQAlrAEpBGEAFCMhBGgBJCIJRRQgAJKVCKEAEiLUpBAhOVG0IwmsQ1xHIQD3Ej5JgOFM1sS1ov+5+SQ2hU3ePg0fqnWYYAzqepSAYbiS6+R0d4Ch4zDVKgLS4MadYu4joNm+qt8qj1oAuY7nQd0mh3MDx7wnSfVkwDlFoftPSyNabEva50t5h1FFzwf/KDPwQUdh7l3CCCCuKg0cIIJEgQjAQQQAIRwgggAQihGggYRQQQSAMIwEEEAGggggYAhKNBIAkaCCYBo4RIIACJBBAgIkEEAFCNBBAgkaNBMYSAQQQAEipRB1APqJQQSAN1Gd0EEEW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76808" name="Picture 6" descr="http://t3.gstatic.com/images?q=tbn:ANd9GcT0wgkRBbSR8T7IuqU9lrEpBT8djdrCQgDbzmfvbVPS8XwlWk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44900"/>
            <a:ext cx="33845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332656"/>
            <a:ext cx="2895600" cy="3119437"/>
          </a:xfrm>
          <a:noFill/>
        </p:spPr>
      </p:pic>
      <p:pic>
        <p:nvPicPr>
          <p:cNvPr id="768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03371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1" name="Picture 2" descr="http://t2.gstatic.com/images?q=tbn:ANd9GcTXo3a1IyN5sUakKaE7GKwsnzbCibQlwqvAWjS9_cC8HQ4ivPS6q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221163"/>
            <a:ext cx="30241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04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BILIRRUBINA INDIRETA OU NÃO CONJUGADA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626160" cy="4830288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3600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ubstância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que se forma no momento da destruição dos glóbulos vermelhos no sangue e que depois é transportada para o fígado. Por isso, sua concentração é maior no sangue e pode estar alterada quando existe alguma condição envolvendo as hemácias, como a anemia hemolítica, por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exemplo.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BILIRRUBINA DIRETA OU CONJUGADA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orresponde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à conjugação entre a bilirrubina e o ácido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glicurônico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no fígado.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bilirrubina direta sofre ação da bile no intestino, sendo eliminada na forma de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urobilinogênio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ou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estercobilinogênio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.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 concentração de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bilirrubina direta está alterada quando há alguma lesão hepática ou obstrução biliar.</a:t>
            </a:r>
          </a:p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4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404664"/>
            <a:ext cx="9144000" cy="132819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BILIRRUBINA É PRODUZIDA NO FETO A PARTIR DA 12ª SEMANA DE VIDA INTRA-UTERINA E EXCRETADA</a:t>
            </a:r>
            <a:endParaRPr lang="pt-BR" sz="36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5013176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Na placenta, sendo excretada totalmente pelo fígado materno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pelo líquido amniótico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pela excreção do fígado fetal para o intestino. 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A cada grama de mecônio encontra-se um grama de bilirrubina. 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6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5212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METABOLISMO</a:t>
            </a:r>
            <a:endParaRPr lang="pt-B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892480" cy="60212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Metabolismo fetal</a:t>
            </a:r>
          </a:p>
          <a:p>
            <a:pPr lvl="1">
              <a:lnSpc>
                <a:spcPct val="9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Na vida fetal precoce a BI é transportada ligada à alfa-feto-proteína (pouca albumina).</a:t>
            </a:r>
          </a:p>
          <a:p>
            <a:pPr lvl="1">
              <a:lnSpc>
                <a:spcPct val="9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BI é excretada pela placenta.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RN</a:t>
            </a:r>
          </a:p>
          <a:p>
            <a:pPr lvl="1">
              <a:lnSpc>
                <a:spcPct val="9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Diminuição da captação hepática de bilirrubina.</a:t>
            </a:r>
          </a:p>
          <a:p>
            <a:pPr lvl="1">
              <a:lnSpc>
                <a:spcPct val="9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Diminuição da capacidade de conjugação (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glicuroniltransferase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lvl="1">
              <a:lnSpc>
                <a:spcPct val="9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Meia vida mais curta das hemácias.</a:t>
            </a:r>
          </a:p>
          <a:p>
            <a:pPr lvl="1">
              <a:lnSpc>
                <a:spcPct val="9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Maiores índices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hematimétricos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Exacerbação da circulação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entero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-hepática</a:t>
            </a:r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842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40384</TotalTime>
  <Words>1658</Words>
  <Application>Microsoft Office PowerPoint</Application>
  <PresentationFormat>Apresentação na tela (4:3)</PresentationFormat>
  <Paragraphs>224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Cívico</vt:lpstr>
      <vt:lpstr>ICTERÍCIA DO RN </vt:lpstr>
      <vt:lpstr>ICTERÍCIA</vt:lpstr>
      <vt:lpstr>BILIRRUBINA</vt:lpstr>
      <vt:lpstr>OUTRAS FONTES QUE ORIGINAM BILIRRUBINA</vt:lpstr>
      <vt:lpstr>Apresentação do PowerPoint</vt:lpstr>
      <vt:lpstr>BILIRRUBINA INDIRETA OU NÃO CONJUGADA</vt:lpstr>
      <vt:lpstr>BILIRRUBINA DIRETA OU CONJUGADA</vt:lpstr>
      <vt:lpstr>A BILIRRUBINA É PRODUZIDA NO FETO A PARTIR DA 12ª SEMANA DE VIDA INTRA-UTERINA E EXCRETADA</vt:lpstr>
      <vt:lpstr>METABOLISMO</vt:lpstr>
      <vt:lpstr>FATORES PODEM AUMENTAR O RISCO DE HIPERBILIRRUBINEMIA NO RN </vt:lpstr>
      <vt:lpstr>OUTROS  FATORES  ASSOCIADOS  AO  AUMENTO  DA  BILIRRUBINA  NEONATAL</vt:lpstr>
      <vt:lpstr>ICTERÍCIA FISIOLÓGICA</vt:lpstr>
      <vt:lpstr>ICTERÍCIA PATOLÓGICA </vt:lpstr>
      <vt:lpstr>ICTERÍCIA NEONATAL</vt:lpstr>
      <vt:lpstr>ZONAS  DE KRAMER</vt:lpstr>
      <vt:lpstr>EFEITOS  NOCIVOS  DA  HIPERBILIRRUBINEMIA</vt:lpstr>
      <vt:lpstr>FATORES  COADJUVANTES  NA  ENCEFALOPATIA</vt:lpstr>
      <vt:lpstr>TRATAMENTO</vt:lpstr>
      <vt:lpstr>FOTOTERAPIA</vt:lpstr>
      <vt:lpstr>        INDICAÇÃO DE FOTOTERAPIA   </vt:lpstr>
      <vt:lpstr> INDICAÇÃO DE FOTOTERAPIA </vt:lpstr>
      <vt:lpstr>EXSANGÜINEOTRANSFUSÃO</vt:lpstr>
      <vt:lpstr>TESTE DIRETO DE COOMBS</vt:lpstr>
      <vt:lpstr>TESTE INDIRETO DE COOMBS</vt:lpstr>
      <vt:lpstr>EXSANGÜINEOTRANSFUSÃO Indicações</vt:lpstr>
      <vt:lpstr>A EFICIÊNCIA DA FOTOTERAPIA DEPENDE DE:</vt:lpstr>
      <vt:lpstr>CUIDADOS NA FOTOTERAPIA</vt:lpstr>
      <vt:lpstr>CUIDADOS NA FOTOTERAPIA </vt:lpstr>
      <vt:lpstr>CUIDADOS NA FOTOTERAPIA</vt:lpstr>
      <vt:lpstr>A PERDA DE LÍQUIDO REQUER</vt:lpstr>
      <vt:lpstr>EFEITOS COLATERAIS (raros)</vt:lpstr>
      <vt:lpstr>ESQUELETO E ARTICULAÇÕES </vt:lpstr>
      <vt:lpstr>Apresentação do PowerPoint</vt:lpstr>
      <vt:lpstr>SINDACTILIA </vt:lpstr>
      <vt:lpstr>Apresentação do PowerPoint</vt:lpstr>
      <vt:lpstr>Apresentação do PowerPoint</vt:lpstr>
      <vt:lpstr>ESQUELETO E ARTICULAÇÕES </vt:lpstr>
      <vt:lpstr>Apresentação do PowerPoint</vt:lpstr>
      <vt:lpstr>ESQUELETO E ARTICULAÇÕES Articulação coxo-femural </vt:lpstr>
      <vt:lpstr>Apresentação do PowerPoint</vt:lpstr>
      <vt:lpstr>Apresentação do PowerPoint</vt:lpstr>
      <vt:lpstr>EXAME FÍSICO DO RECÉM-NASCIDO Cabeça:  </vt:lpstr>
      <vt:lpstr>Apresentação do PowerPoint</vt:lpstr>
      <vt:lpstr>PERÍMETRO CEFÁLICO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CRÂNIO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Enfermagem  em Neonatologia</dc:title>
  <dc:creator>Cibele Teixeira</dc:creator>
  <cp:lastModifiedBy>Isabela</cp:lastModifiedBy>
  <cp:revision>196</cp:revision>
  <dcterms:created xsi:type="dcterms:W3CDTF">2017-05-06T23:28:49Z</dcterms:created>
  <dcterms:modified xsi:type="dcterms:W3CDTF">2019-06-06T13:41:21Z</dcterms:modified>
</cp:coreProperties>
</file>