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8"/>
  </p:notesMasterIdLst>
  <p:sldIdLst>
    <p:sldId id="257" r:id="rId3"/>
    <p:sldId id="279" r:id="rId4"/>
    <p:sldId id="280" r:id="rId5"/>
    <p:sldId id="281" r:id="rId6"/>
    <p:sldId id="292" r:id="rId7"/>
    <p:sldId id="293" r:id="rId8"/>
    <p:sldId id="294" r:id="rId9"/>
    <p:sldId id="297" r:id="rId10"/>
    <p:sldId id="298" r:id="rId11"/>
    <p:sldId id="260" r:id="rId12"/>
    <p:sldId id="261" r:id="rId13"/>
    <p:sldId id="315" r:id="rId14"/>
    <p:sldId id="316" r:id="rId15"/>
    <p:sldId id="317" r:id="rId16"/>
    <p:sldId id="309" r:id="rId17"/>
    <p:sldId id="310" r:id="rId18"/>
    <p:sldId id="311" r:id="rId19"/>
    <p:sldId id="312" r:id="rId20"/>
    <p:sldId id="313" r:id="rId21"/>
    <p:sldId id="284" r:id="rId22"/>
    <p:sldId id="287" r:id="rId23"/>
    <p:sldId id="262" r:id="rId24"/>
    <p:sldId id="263" r:id="rId25"/>
    <p:sldId id="264" r:id="rId26"/>
    <p:sldId id="265" r:id="rId2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FAF163-2CFC-4913-82BD-813ACAF9934D}" type="datetimeFigureOut">
              <a:rPr lang="pt-BR" smtClean="0"/>
              <a:t>30/06/2019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AAAA0-2532-4894-856B-835CD5E982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5847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smtClean="0"/>
          </a:p>
        </p:txBody>
      </p:sp>
      <p:sp>
        <p:nvSpPr>
          <p:cNvPr id="10138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B26F796-789B-425C-8CDC-202A4B988259}" type="slidenum">
              <a:rPr lang="pt-BR">
                <a:solidFill>
                  <a:prstClr val="black"/>
                </a:solidFill>
              </a:rPr>
              <a:pPr eaLnBrk="1" hangingPunct="1"/>
              <a:t>17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272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19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5" name="Retângulo 20"/>
          <p:cNvSpPr>
            <a:spLocks noChangeArrowheads="1"/>
          </p:cNvSpPr>
          <p:nvPr/>
        </p:nvSpPr>
        <p:spPr bwMode="white">
          <a:xfrm>
            <a:off x="11988800" y="3175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Retângulo 21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Retângulo 23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94734" y="6391276"/>
            <a:ext cx="11777133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207434" y="2419350"/>
            <a:ext cx="1177713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203200" y="152400"/>
            <a:ext cx="1177713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5689600" y="211455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5816600" y="2209800"/>
            <a:ext cx="5588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5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50210-1B52-4347-A25D-9C878DDB974C}" type="datetimeFigureOut">
              <a:rPr lang="pt-BR"/>
              <a:pPr>
                <a:defRPr/>
              </a:pPr>
              <a:t>30/06/2019</a:t>
            </a:fld>
            <a:endParaRPr lang="pt-BR"/>
          </a:p>
        </p:txBody>
      </p:sp>
      <p:sp>
        <p:nvSpPr>
          <p:cNvPr id="16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7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5791200" y="219868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44571C4-A7B1-4E89-BA11-6B7816FB8C69}" type="slidenum">
              <a:rPr lang="pt-B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0169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79A9F-B8A1-4562-BF86-8273B375F0C3}" type="datetimeFigureOut">
              <a:rPr lang="pt-BR"/>
              <a:pPr>
                <a:defRPr/>
              </a:pPr>
              <a:t>30/06/2019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36B85-B3AA-4F26-BA81-116D283FD727}" type="slidenum">
              <a:rPr lang="pt-B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6895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19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5" name="Retângulo 20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Retângulo 21"/>
          <p:cNvSpPr>
            <a:spLocks noChangeArrowheads="1"/>
          </p:cNvSpPr>
          <p:nvPr/>
        </p:nvSpPr>
        <p:spPr bwMode="white">
          <a:xfrm>
            <a:off x="0" y="1"/>
            <a:ext cx="12192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Retângulo 23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94734" y="6391276"/>
            <a:ext cx="11777133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203200" y="155575"/>
            <a:ext cx="1177713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 rot="5400000">
            <a:off x="6402388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9118600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9245600" y="3021013"/>
            <a:ext cx="560917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3" name="Espaço Reservado para Número de Slide 5"/>
          <p:cNvSpPr>
            <a:spLocks noGrp="1"/>
          </p:cNvSpPr>
          <p:nvPr>
            <p:ph type="sldNum" sz="quarter" idx="10"/>
          </p:nvPr>
        </p:nvSpPr>
        <p:spPr>
          <a:xfrm>
            <a:off x="9220200" y="3009901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9B9B4-ACA8-4D9C-A83D-22EFA25172A4}" type="slidenum">
              <a:rPr lang="pt-B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4" name="Espaço Reservado para Data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DA410-9CEF-42E0-B23E-A8462D812BE4}" type="datetimeFigureOut">
              <a:rPr lang="pt-BR"/>
              <a:pPr>
                <a:defRPr/>
              </a:pPr>
              <a:t>30/06/2019</a:t>
            </a:fld>
            <a:endParaRPr lang="pt-BR"/>
          </a:p>
        </p:txBody>
      </p:sp>
      <p:sp>
        <p:nvSpPr>
          <p:cNvPr id="1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15401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white">
          <a:xfrm>
            <a:off x="0" y="5970588"/>
            <a:ext cx="12192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-12700" y="6053139"/>
            <a:ext cx="2999317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145368" y="6043614"/>
            <a:ext cx="9046633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7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101600" y="6069013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5A5B338-9459-4766-B7EE-4D467BDCFD96}" type="datetime8">
              <a:rPr lang="pt-BR"/>
              <a:pPr>
                <a:defRPr/>
              </a:pPr>
              <a:t>30/06/2019 11:53</a:t>
            </a:fld>
            <a:endParaRPr lang="en-US"/>
          </a:p>
        </p:txBody>
      </p:sp>
      <p:sp>
        <p:nvSpPr>
          <p:cNvPr id="10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781300" y="236539"/>
            <a:ext cx="7823200" cy="365125"/>
          </a:xfrm>
        </p:spPr>
        <p:txBody>
          <a:bodyPr/>
          <a:lstStyle>
            <a:lvl1pPr algn="r">
              <a:defRPr>
                <a:solidFill>
                  <a:srgbClr val="EBDDC3"/>
                </a:solidFill>
              </a:defRPr>
            </a:lvl1pPr>
          </a:lstStyle>
          <a:p>
            <a:pPr>
              <a:defRPr/>
            </a:pPr>
            <a:r>
              <a:rPr lang="en-US"/>
              <a:t>Prof. Danielly Borguezan </a:t>
            </a:r>
          </a:p>
        </p:txBody>
      </p:sp>
      <p:sp>
        <p:nvSpPr>
          <p:cNvPr id="11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rgbClr val="EBDDC3"/>
                </a:solidFill>
              </a:defRPr>
            </a:lvl1pPr>
          </a:lstStyle>
          <a:p>
            <a:pPr>
              <a:defRPr/>
            </a:pPr>
            <a:fld id="{0AE8F9CE-F258-4204-8683-975DA23BDD5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4928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7AE3F-62E8-4EC9-8DD4-26237963475C}" type="datetime8">
              <a:rPr lang="pt-BR"/>
              <a:pPr>
                <a:defRPr/>
              </a:pPr>
              <a:t>30/06/2019 11:53</a:t>
            </a:fld>
            <a:endParaRPr lang="en-US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Danielly Borguezan </a:t>
            </a:r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00CF3-A7A1-4295-BDB6-106D578C9D7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653414"/>
      </p:ext>
    </p:extLst>
  </p:cSld>
  <p:clrMapOvr>
    <a:masterClrMapping/>
  </p:clrMapOvr>
  <p:transition spd="slow"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7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1F1AC-C814-4E98-BBF9-632DA52987F9}" type="datetime8">
              <a:rPr lang="pt-BR"/>
              <a:pPr>
                <a:defRPr/>
              </a:pPr>
              <a:t>30/06/2019 11:53</a:t>
            </a:fld>
            <a:endParaRPr lang="en-US"/>
          </a:p>
        </p:txBody>
      </p:sp>
      <p:sp>
        <p:nvSpPr>
          <p:cNvPr id="8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1"/>
            <a:ext cx="17272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4478F62-132C-4A85-AF8F-E4E9717E149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9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Danielly Borguezan </a:t>
            </a:r>
          </a:p>
        </p:txBody>
      </p:sp>
    </p:spTree>
    <p:extLst>
      <p:ext uri="{BB962C8B-B14F-4D97-AF65-F5344CB8AC3E}">
        <p14:creationId xmlns:p14="http://schemas.microsoft.com/office/powerpoint/2010/main" val="3400287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7817835-7CF5-4933-9463-0667FF22B70C}" type="datetime8">
              <a:rPr lang="pt-BR"/>
              <a:pPr>
                <a:defRPr/>
              </a:pPr>
              <a:t>30/06/2019 11:53</a:t>
            </a:fld>
            <a:endParaRPr lang="en-US"/>
          </a:p>
        </p:txBody>
      </p:sp>
      <p:sp>
        <p:nvSpPr>
          <p:cNvPr id="6" name="Espaço Reservado para Número de Slide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D8DBCB6-F8C1-4719-A92C-3614657C3D2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Espaço Reservado para Rodapé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Danielly Borguezan </a:t>
            </a:r>
          </a:p>
        </p:txBody>
      </p:sp>
    </p:spTree>
    <p:extLst>
      <p:ext uri="{BB962C8B-B14F-4D97-AF65-F5344CB8AC3E}">
        <p14:creationId xmlns:p14="http://schemas.microsoft.com/office/powerpoint/2010/main" val="370430014"/>
      </p:ext>
    </p:extLst>
  </p:cSld>
  <p:clrMapOvr>
    <a:masterClrMapping/>
  </p:clrMapOvr>
  <p:transition spd="slow">
    <p:dissolv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9861099-6A4B-4EA1-9EA2-0C7CE184C605}" type="datetime8">
              <a:rPr lang="pt-BR"/>
              <a:pPr>
                <a:defRPr/>
              </a:pPr>
              <a:t>30/06/2019 11:53</a:t>
            </a:fld>
            <a:endParaRPr lang="en-US"/>
          </a:p>
        </p:txBody>
      </p:sp>
      <p:sp>
        <p:nvSpPr>
          <p:cNvPr id="8" name="Espaço Reservado para Número de Slid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E72433D-AE7E-4152-89F1-05329CCFAD8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9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Danielly Borguezan </a:t>
            </a:r>
          </a:p>
        </p:txBody>
      </p:sp>
    </p:spTree>
    <p:extLst>
      <p:ext uri="{BB962C8B-B14F-4D97-AF65-F5344CB8AC3E}">
        <p14:creationId xmlns:p14="http://schemas.microsoft.com/office/powerpoint/2010/main" val="399508854"/>
      </p:ext>
    </p:extLst>
  </p:cSld>
  <p:clrMapOvr>
    <a:masterClrMapping/>
  </p:clrMapOvr>
  <p:transition spd="slow"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7AE3F-62E8-4EC9-8DD4-26237963475C}" type="datetime8">
              <a:rPr lang="pt-BR"/>
              <a:pPr>
                <a:defRPr/>
              </a:pPr>
              <a:t>30/06/2019 11:53</a:t>
            </a:fld>
            <a:endParaRPr lang="en-US"/>
          </a:p>
        </p:txBody>
      </p:sp>
      <p:sp>
        <p:nvSpPr>
          <p:cNvPr id="4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Danielly Borguezan </a:t>
            </a:r>
          </a:p>
        </p:txBody>
      </p:sp>
      <p:sp>
        <p:nvSpPr>
          <p:cNvPr id="5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BD58A-83FC-48A7-847F-715AC2A4655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983554"/>
      </p:ext>
    </p:extLst>
  </p:cSld>
  <p:clrMapOvr>
    <a:masterClrMapping/>
  </p:clrMapOvr>
  <p:transition spd="slow">
    <p:dissolv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85037-B4C4-4FB4-B4AA-D634EAC7F759}" type="datetime8">
              <a:rPr lang="pt-BR"/>
              <a:pPr>
                <a:defRPr/>
              </a:pPr>
              <a:t>30/06/2019 11:53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Danielly Borguezan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rgbClr val="775F55"/>
                </a:solidFill>
              </a:defRPr>
            </a:lvl1pPr>
          </a:lstStyle>
          <a:p>
            <a:pPr>
              <a:defRPr/>
            </a:pPr>
            <a:fld id="{E9227177-4942-44B7-84F1-BBE1CE2D9B4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612526"/>
      </p:ext>
    </p:extLst>
  </p:cSld>
  <p:clrMapOvr>
    <a:masterClrMapping/>
  </p:clrMapOvr>
  <p:transition spd="slow"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7AE3F-62E8-4EC9-8DD4-26237963475C}" type="datetime8">
              <a:rPr lang="pt-BR"/>
              <a:pPr>
                <a:defRPr/>
              </a:pPr>
              <a:t>30/06/2019 11:53</a:t>
            </a:fld>
            <a:endParaRPr lang="en-US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Danielly Borguezan </a:t>
            </a:r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3A5A1-66F6-4CE6-A20A-9D77BD38305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641363"/>
      </p:ext>
    </p:extLst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48B12-E138-41BB-9088-E94237EF0C5A}" type="datetimeFigureOut">
              <a:rPr lang="pt-BR"/>
              <a:pPr>
                <a:defRPr/>
              </a:pPr>
              <a:t>30/06/2019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5816600" y="1027114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823ED-D8D6-4E19-B40F-213330934673}" type="slidenum">
              <a:rPr lang="pt-B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7876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 bwMode="white">
          <a:xfrm>
            <a:off x="-12700" y="4572001"/>
            <a:ext cx="12192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-12699" y="4664075"/>
            <a:ext cx="1951567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059517" y="4654550"/>
            <a:ext cx="10132483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tângulo 7"/>
          <p:cNvSpPr/>
          <p:nvPr/>
        </p:nvSpPr>
        <p:spPr bwMode="white">
          <a:xfrm>
            <a:off x="1930401" y="1"/>
            <a:ext cx="133351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9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859D95B-149A-41F2-BC29-3B335F82C7AF}" type="datetime8">
              <a:rPr lang="pt-BR"/>
              <a:pPr>
                <a:defRPr/>
              </a:pPr>
              <a:t>30/06/2019 11:53</a:t>
            </a:fld>
            <a:endParaRPr lang="en-US"/>
          </a:p>
        </p:txBody>
      </p:sp>
      <p:sp>
        <p:nvSpPr>
          <p:cNvPr id="10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51"/>
            <a:ext cx="19304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1B6CF1C9-71B3-42EF-8AD3-A5827DE8C3C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1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2133600" y="6248401"/>
            <a:ext cx="6096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Danielly Borguezan </a:t>
            </a:r>
          </a:p>
        </p:txBody>
      </p:sp>
    </p:spTree>
    <p:extLst>
      <p:ext uri="{BB962C8B-B14F-4D97-AF65-F5344CB8AC3E}">
        <p14:creationId xmlns:p14="http://schemas.microsoft.com/office/powerpoint/2010/main" val="406490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7AE3F-62E8-4EC9-8DD4-26237963475C}" type="datetime8">
              <a:rPr lang="pt-BR"/>
              <a:pPr>
                <a:defRPr/>
              </a:pPr>
              <a:t>30/06/2019 11:53</a:t>
            </a:fld>
            <a:endParaRPr lang="en-US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Danielly Borguezan </a:t>
            </a:r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617D7-92BE-48C2-A729-01F8A3EE3E6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99937"/>
      </p:ext>
    </p:extLst>
  </p:cSld>
  <p:clrMapOvr>
    <a:masterClrMapping/>
  </p:clrMapOvr>
  <p:transition spd="slow">
    <p:dissolv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white">
          <a:xfrm>
            <a:off x="8128001" y="0"/>
            <a:ext cx="427567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737600" y="6248401"/>
            <a:ext cx="2946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86D3A-4640-48C6-A660-FF741A73A9B3}" type="datetime8">
              <a:rPr lang="pt-BR"/>
              <a:pPr>
                <a:defRPr/>
              </a:pPr>
              <a:t>30/06/2019 11:53</a:t>
            </a:fld>
            <a:endParaRPr lang="en-US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609601" y="6248401"/>
            <a:ext cx="743161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Prof. Danielly Borguezan </a:t>
            </a: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7"/>
            <a:ext cx="533400" cy="32596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B0F21-EE64-4916-AA3C-E2D48A34E96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436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1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5" name="Retângulo 20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Retângulo 21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Retângulo 23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Retângulo 24"/>
          <p:cNvSpPr>
            <a:spLocks noChangeArrowheads="1"/>
          </p:cNvSpPr>
          <p:nvPr/>
        </p:nvSpPr>
        <p:spPr bwMode="white">
          <a:xfrm>
            <a:off x="203200" y="2286000"/>
            <a:ext cx="11777133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9" name="Retângulo 25"/>
          <p:cNvSpPr>
            <a:spLocks noChangeArrowheads="1"/>
          </p:cNvSpPr>
          <p:nvPr/>
        </p:nvSpPr>
        <p:spPr bwMode="auto">
          <a:xfrm>
            <a:off x="207434" y="142875"/>
            <a:ext cx="11777133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94734" y="6391276"/>
            <a:ext cx="11777133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203200" y="152400"/>
            <a:ext cx="1177713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203200" y="2438400"/>
            <a:ext cx="1177713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5689600" y="211455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5816600" y="2209800"/>
            <a:ext cx="5588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" name="Espaço Reservado para Data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45C4E-552B-4C56-8AD8-5BB7B24B5D8E}" type="datetimeFigureOut">
              <a:rPr lang="pt-BR"/>
              <a:pPr>
                <a:defRPr/>
              </a:pPr>
              <a:t>30/06/2019</a:t>
            </a:fld>
            <a:endParaRPr lang="pt-BR"/>
          </a:p>
        </p:txBody>
      </p:sp>
      <p:sp>
        <p:nvSpPr>
          <p:cNvPr id="17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5791200" y="219868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9560E40-5D15-45B7-8E91-1D20AB8C8412}" type="slidenum">
              <a:rPr lang="pt-B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3426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19"/>
          <p:cNvSpPr>
            <a:spLocks noChangeShapeType="1"/>
          </p:cNvSpPr>
          <p:nvPr/>
        </p:nvSpPr>
        <p:spPr bwMode="auto">
          <a:xfrm flipV="1">
            <a:off x="6083301" y="1576388"/>
            <a:ext cx="12700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t-BR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7721601" y="6410326"/>
            <a:ext cx="405976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E3A3A-03B2-4E74-B500-A0D234AD0F54}" type="datetimeFigureOut">
              <a:rPr lang="pt-BR"/>
              <a:pPr>
                <a:defRPr/>
              </a:pPr>
              <a:t>30/06/2019</a:t>
            </a:fld>
            <a:endParaRPr lang="pt-BR"/>
          </a:p>
        </p:txBody>
      </p:sp>
      <p:sp>
        <p:nvSpPr>
          <p:cNvPr id="7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27FE6-6CE1-447A-A006-AE917E8D6E9D}" type="slidenum">
              <a:rPr lang="pt-B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7044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19"/>
          <p:cNvSpPr>
            <a:spLocks noChangeShapeType="1"/>
          </p:cNvSpPr>
          <p:nvPr/>
        </p:nvSpPr>
        <p:spPr bwMode="auto">
          <a:xfrm flipV="1">
            <a:off x="6096000" y="2200276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t-BR" sz="18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Retângulo 20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9" name="Retângulo 21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" name="Retângulo 23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Retângulo 24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203200" y="1371600"/>
            <a:ext cx="11777133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94734" y="6391275"/>
            <a:ext cx="11777133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203200" y="1279525"/>
            <a:ext cx="1177713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203200" y="155575"/>
            <a:ext cx="1177713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6" name="Elipse 15"/>
          <p:cNvSpPr/>
          <p:nvPr/>
        </p:nvSpPr>
        <p:spPr>
          <a:xfrm>
            <a:off x="5689600" y="955675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7" name="Elipse 16"/>
          <p:cNvSpPr/>
          <p:nvPr/>
        </p:nvSpPr>
        <p:spPr>
          <a:xfrm>
            <a:off x="5816600" y="1050925"/>
            <a:ext cx="5588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8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1F65B-7DE5-4B05-A851-597AE9EE927F}" type="datetimeFigureOut">
              <a:rPr lang="pt-BR"/>
              <a:pPr>
                <a:defRPr/>
              </a:pPr>
              <a:t>30/06/2019</a:t>
            </a:fld>
            <a:endParaRPr lang="pt-BR"/>
          </a:p>
        </p:txBody>
      </p:sp>
      <p:sp>
        <p:nvSpPr>
          <p:cNvPr id="19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06400" y="6410326"/>
            <a:ext cx="4775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5791200" y="1042989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2590BC5-99FA-4AB3-A403-4CEE7B188D23}" type="slidenum">
              <a:rPr lang="pt-B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760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4726A-1EB7-4273-BE6D-606AE3E65A23}" type="datetimeFigureOut">
              <a:rPr lang="pt-BR"/>
              <a:pPr>
                <a:defRPr/>
              </a:pPr>
              <a:t>30/06/2019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5791200" y="1036639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1697C-211B-41FB-B650-7C8EF418806D}" type="slidenum">
              <a:rPr lang="pt-B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202671"/>
      </p:ext>
    </p:extLst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9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" name="Retângulo 20"/>
          <p:cNvSpPr>
            <a:spLocks noChangeArrowheads="1"/>
          </p:cNvSpPr>
          <p:nvPr/>
        </p:nvSpPr>
        <p:spPr bwMode="white">
          <a:xfrm>
            <a:off x="0" y="1"/>
            <a:ext cx="12192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4" name="Retângulo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5" name="Retângulo 23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94734" y="6391276"/>
            <a:ext cx="11777133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Retângulo 6"/>
          <p:cNvSpPr>
            <a:spLocks noChangeArrowheads="1"/>
          </p:cNvSpPr>
          <p:nvPr/>
        </p:nvSpPr>
        <p:spPr bwMode="auto">
          <a:xfrm>
            <a:off x="203200" y="158750"/>
            <a:ext cx="1177713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5F564-8229-4C0B-9C97-BC459E77C02B}" type="datetimeFigureOut">
              <a:rPr lang="pt-BR"/>
              <a:pPr>
                <a:defRPr/>
              </a:pPr>
              <a:t>30/06/2019</a:t>
            </a:fld>
            <a:endParaRPr lang="pt-BR"/>
          </a:p>
        </p:txBody>
      </p:sp>
      <p:sp>
        <p:nvSpPr>
          <p:cNvPr id="9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5689600" y="6324601"/>
            <a:ext cx="8128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83EC61E-3B96-4B48-842F-2B0C4AA0A9E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5905544"/>
      </p:ext>
    </p:extLst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203200" y="152400"/>
            <a:ext cx="11777133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Retângulo 20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Retângulo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Retângulo 23"/>
          <p:cNvSpPr>
            <a:spLocks noChangeArrowheads="1"/>
          </p:cNvSpPr>
          <p:nvPr/>
        </p:nvSpPr>
        <p:spPr bwMode="white">
          <a:xfrm>
            <a:off x="0" y="1"/>
            <a:ext cx="12192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9" name="Retângulo 24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203200" y="152400"/>
            <a:ext cx="1177713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203200" y="533400"/>
            <a:ext cx="1177713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1854200" y="323850"/>
            <a:ext cx="5588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98967" y="6388101"/>
            <a:ext cx="11777133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6" name="Espaço Reservado para Número de Slide 6"/>
          <p:cNvSpPr>
            <a:spLocks noGrp="1"/>
          </p:cNvSpPr>
          <p:nvPr>
            <p:ph type="sldNum" sz="quarter" idx="10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92B1084-6C87-4E53-9EE2-F0B1A705B7EC}" type="slidenum">
              <a:rPr lang="pt-B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Espaço Reservado para Data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5909B-098A-489C-8FF8-C89D66D07A91}" type="datetimeFigureOut">
              <a:rPr lang="pt-BR"/>
              <a:pPr>
                <a:defRPr/>
              </a:pPr>
              <a:t>30/06/2019</a:t>
            </a:fld>
            <a:endParaRPr lang="pt-BR"/>
          </a:p>
        </p:txBody>
      </p:sp>
      <p:sp>
        <p:nvSpPr>
          <p:cNvPr id="18" name="Espaço Reservado para Rodapé 5"/>
          <p:cNvSpPr>
            <a:spLocks noGrp="1"/>
          </p:cNvSpPr>
          <p:nvPr>
            <p:ph type="ftr" sz="quarter" idx="12"/>
          </p:nvPr>
        </p:nvSpPr>
        <p:spPr>
          <a:xfrm>
            <a:off x="402168" y="6410326"/>
            <a:ext cx="4510617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57047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203200" y="533400"/>
            <a:ext cx="11777133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Retângulo 20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Retângulo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Retângulo 23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9" name="Retângulo 24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203200" y="152401"/>
            <a:ext cx="11777133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203200" y="155575"/>
            <a:ext cx="1177713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1854200" y="323850"/>
            <a:ext cx="5588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98967" y="6388101"/>
            <a:ext cx="11777133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6" name="Espaço Reservado para Número de Slide 6"/>
          <p:cNvSpPr>
            <a:spLocks noGrp="1"/>
          </p:cNvSpPr>
          <p:nvPr>
            <p:ph type="sldNum" sz="quarter" idx="10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151CD-BD93-4D75-A03A-680CFE9DE62C}" type="slidenum">
              <a:rPr lang="pt-B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7" name="Espaço Reservado para Data 4"/>
          <p:cNvSpPr>
            <a:spLocks noGrp="1"/>
          </p:cNvSpPr>
          <p:nvPr>
            <p:ph type="dt" sz="half" idx="11"/>
          </p:nvPr>
        </p:nvSpPr>
        <p:spPr>
          <a:xfrm>
            <a:off x="7717367" y="6405564"/>
            <a:ext cx="405976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1421C-9E16-4527-A1BE-910B3E2EAF26}" type="datetimeFigureOut">
              <a:rPr lang="pt-BR"/>
              <a:pPr>
                <a:defRPr/>
              </a:pPr>
              <a:t>30/06/2019</a:t>
            </a:fld>
            <a:endParaRPr lang="pt-BR"/>
          </a:p>
        </p:txBody>
      </p:sp>
      <p:sp>
        <p:nvSpPr>
          <p:cNvPr id="18" name="Espaço Reservado para Rodapé 5"/>
          <p:cNvSpPr>
            <a:spLocks noGrp="1"/>
          </p:cNvSpPr>
          <p:nvPr>
            <p:ph type="ftr" sz="quarter" idx="12"/>
          </p:nvPr>
        </p:nvSpPr>
        <p:spPr>
          <a:xfrm>
            <a:off x="402168" y="6410326"/>
            <a:ext cx="477943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7542187"/>
      </p:ext>
    </p:extLst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tângulo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27" name="Retângulo 15"/>
          <p:cNvSpPr>
            <a:spLocks noChangeArrowheads="1"/>
          </p:cNvSpPr>
          <p:nvPr/>
        </p:nvSpPr>
        <p:spPr bwMode="white">
          <a:xfrm>
            <a:off x="0" y="1"/>
            <a:ext cx="12192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28" name="Retângulo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29" name="Retângulo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98967" y="6388101"/>
            <a:ext cx="11777133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7721601" y="6405564"/>
            <a:ext cx="4059767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360AD55-20E2-45FB-8910-A792D6B78B65}" type="datetimeFigureOut">
              <a:rPr lang="pt-BR"/>
              <a:pPr>
                <a:defRPr/>
              </a:pPr>
              <a:t>30/06/2019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406400" y="6410326"/>
            <a:ext cx="47752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203200" y="155575"/>
            <a:ext cx="11777133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203200" y="1276350"/>
            <a:ext cx="11777133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5689600" y="955675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5816600" y="1050925"/>
            <a:ext cx="5588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5791200" y="1039814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CDCBF1-FAB9-457E-9344-3D5062C966D1}" type="slidenum">
              <a:rPr lang="pt-BR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‹nº›</a:t>
            </a:fld>
            <a:endParaRPr lang="pt-B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038" name="Espaço Reservado para Título 21"/>
          <p:cNvSpPr>
            <a:spLocks noGrp="1"/>
          </p:cNvSpPr>
          <p:nvPr>
            <p:ph type="title"/>
          </p:nvPr>
        </p:nvSpPr>
        <p:spPr bwMode="auto">
          <a:xfrm>
            <a:off x="402167" y="228601"/>
            <a:ext cx="113792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1039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402167" y="1524000"/>
            <a:ext cx="113792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59445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newsflash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21"/>
          <p:cNvSpPr>
            <a:spLocks noGrp="1"/>
          </p:cNvSpPr>
          <p:nvPr>
            <p:ph type="title"/>
          </p:nvPr>
        </p:nvSpPr>
        <p:spPr bwMode="auto">
          <a:xfrm>
            <a:off x="812800" y="228600"/>
            <a:ext cx="10871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  <a:endParaRPr lang="en-US" smtClean="0"/>
          </a:p>
        </p:txBody>
      </p:sp>
      <p:sp>
        <p:nvSpPr>
          <p:cNvPr id="2051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817033" y="1600201"/>
            <a:ext cx="10871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775F55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97AE3F-62E8-4EC9-8DD4-26237963475C}" type="datetime8">
              <a:rPr lang="pt-BR"/>
              <a:pPr>
                <a:defRPr/>
              </a:pPr>
              <a:t>30/06/2019 11:53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812801" y="6248401"/>
            <a:ext cx="7228417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775F55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Prof. Danielly Borguezan 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235075"/>
            <a:ext cx="12192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0" y="1279525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787400" y="1279525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1589"/>
            <a:ext cx="7112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3DC15F-19D7-4C84-9ADB-44668E78C07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1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dissolve/>
  </p:transition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92369" y="2819399"/>
            <a:ext cx="11085342" cy="345479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800" dirty="0">
                <a:solidFill>
                  <a:srgbClr val="7030A0"/>
                </a:solidFill>
              </a:rPr>
              <a:t>Rescisão dos contratos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z="2800" dirty="0">
                <a:solidFill>
                  <a:srgbClr val="7030A0"/>
                </a:solidFill>
              </a:rPr>
              <a:t>de </a:t>
            </a:r>
            <a:r>
              <a:rPr lang="pt-BR" sz="2800" dirty="0" smtClean="0">
                <a:solidFill>
                  <a:srgbClr val="7030A0"/>
                </a:solidFill>
              </a:rPr>
              <a:t>trabalho</a:t>
            </a:r>
          </a:p>
          <a:p>
            <a:pPr marL="273050" lvl="0" indent="-273050" algn="l">
              <a:buClr>
                <a:srgbClr val="D16349"/>
              </a:buClr>
              <a:buFont typeface="Wingdings 2" pitchFamily="18" charset="2"/>
              <a:buChar char=""/>
            </a:pPr>
            <a:r>
              <a:rPr lang="pt-BR" sz="2400" dirty="0" err="1" smtClean="0">
                <a:solidFill>
                  <a:schemeClr val="tx1"/>
                </a:solidFill>
              </a:rPr>
              <a:t>MOdalidades</a:t>
            </a:r>
            <a:r>
              <a:rPr lang="pt-BR" sz="2400" dirty="0" smtClean="0">
                <a:solidFill>
                  <a:schemeClr val="tx1"/>
                </a:solidFill>
              </a:rPr>
              <a:t>:</a:t>
            </a:r>
          </a:p>
          <a:p>
            <a:pPr marL="273050" lvl="0" indent="-273050" algn="l">
              <a:buClr>
                <a:srgbClr val="D16349"/>
              </a:buClr>
              <a:buFont typeface="Wingdings 2" pitchFamily="18" charset="2"/>
              <a:buChar char=""/>
            </a:pPr>
            <a:r>
              <a:rPr lang="pt-BR" sz="2700" b="0" cap="none" spc="0" dirty="0" smtClean="0">
                <a:solidFill>
                  <a:prstClr val="black"/>
                </a:solidFill>
              </a:rPr>
              <a:t>a</a:t>
            </a:r>
            <a:r>
              <a:rPr lang="pt-BR" sz="2700" b="0" cap="none" spc="0" dirty="0">
                <a:solidFill>
                  <a:prstClr val="black"/>
                </a:solidFill>
              </a:rPr>
              <a:t>)  Extinção normal do contrato de trabalho </a:t>
            </a:r>
          </a:p>
          <a:p>
            <a:pPr marL="273050" lvl="0" indent="-273050" algn="l">
              <a:buClr>
                <a:srgbClr val="D16349"/>
              </a:buClr>
              <a:buFont typeface="Wingdings 2" pitchFamily="18" charset="2"/>
              <a:buChar char=""/>
            </a:pPr>
            <a:r>
              <a:rPr lang="pt-BR" sz="2700" b="0" cap="none" spc="0" dirty="0">
                <a:solidFill>
                  <a:prstClr val="black"/>
                </a:solidFill>
              </a:rPr>
              <a:t>b)  Ato voluntário imotivado </a:t>
            </a:r>
          </a:p>
          <a:p>
            <a:pPr marL="273050" lvl="0" indent="-273050" algn="l">
              <a:buClr>
                <a:srgbClr val="D16349"/>
              </a:buClr>
              <a:buFont typeface="Wingdings 2" pitchFamily="18" charset="2"/>
              <a:buChar char=""/>
            </a:pPr>
            <a:r>
              <a:rPr lang="pt-BR" sz="2700" b="0" cap="none" spc="0" dirty="0">
                <a:solidFill>
                  <a:prstClr val="black"/>
                </a:solidFill>
              </a:rPr>
              <a:t>c)  Ato voluntário motivado</a:t>
            </a:r>
          </a:p>
          <a:p>
            <a:pPr marL="273050" lvl="0" indent="-273050" algn="l">
              <a:buClr>
                <a:srgbClr val="D16349"/>
              </a:buClr>
              <a:buFont typeface="Wingdings 2" pitchFamily="18" charset="2"/>
              <a:buChar char=""/>
            </a:pPr>
            <a:r>
              <a:rPr lang="pt-BR" sz="2700" b="0" cap="none" spc="0" dirty="0">
                <a:solidFill>
                  <a:prstClr val="black"/>
                </a:solidFill>
              </a:rPr>
              <a:t>d)  Extinção atípica do contrato por fato involuntário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sz="2400" dirty="0" smtClean="0">
              <a:solidFill>
                <a:schemeClr val="tx1"/>
              </a:solidFill>
            </a:endParaRPr>
          </a:p>
        </p:txBody>
      </p:sp>
      <p:pic>
        <p:nvPicPr>
          <p:cNvPr id="21507" name="Picture 7" descr="0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313" y="681575"/>
            <a:ext cx="8786812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5613950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02167" y="1733110"/>
            <a:ext cx="11338560" cy="4572000"/>
          </a:xfrm>
        </p:spPr>
        <p:txBody>
          <a:bodyPr/>
          <a:lstStyle/>
          <a:p>
            <a:pPr marL="0" indent="0" algn="just">
              <a:buNone/>
            </a:pPr>
            <a:r>
              <a:rPr lang="pt-BR" sz="1800" dirty="0"/>
              <a:t>“Art. 484-A. O contrato de trabalho poderá ser extinto por acordo entre empregado e empregador, caso em que serão devidas as seguintes verbas trabalhistas:</a:t>
            </a:r>
          </a:p>
          <a:p>
            <a:pPr marL="0" indent="0" algn="just">
              <a:buNone/>
            </a:pPr>
            <a:endParaRPr lang="pt-BR" sz="1800" dirty="0"/>
          </a:p>
          <a:p>
            <a:pPr marL="0" indent="0" algn="just">
              <a:buNone/>
            </a:pPr>
            <a:r>
              <a:rPr lang="pt-BR" sz="1800" dirty="0"/>
              <a:t>I – por metade:</a:t>
            </a:r>
          </a:p>
          <a:p>
            <a:pPr marL="0" indent="0" algn="just">
              <a:buNone/>
            </a:pPr>
            <a:r>
              <a:rPr lang="pt-BR" sz="1800" dirty="0"/>
              <a:t>a) O aviso prévio, se indenizado, e</a:t>
            </a:r>
          </a:p>
          <a:p>
            <a:pPr marL="0" indent="0" algn="just">
              <a:buNone/>
            </a:pPr>
            <a:r>
              <a:rPr lang="pt-BR" sz="1800" dirty="0"/>
              <a:t>b) A indenização sobre o saldo do </a:t>
            </a:r>
            <a:r>
              <a:rPr lang="pt-BR" sz="1800" dirty="0" smtClean="0"/>
              <a:t>FGTS;</a:t>
            </a:r>
            <a:endParaRPr lang="pt-BR" sz="1800" dirty="0"/>
          </a:p>
          <a:p>
            <a:pPr marL="0" indent="0" algn="just">
              <a:buNone/>
            </a:pPr>
            <a:r>
              <a:rPr lang="pt-BR" sz="1800" dirty="0"/>
              <a:t>II – na integralidade, as demais verbas trabalhistas.</a:t>
            </a:r>
          </a:p>
          <a:p>
            <a:pPr marL="0" indent="0" algn="just">
              <a:buNone/>
            </a:pPr>
            <a:r>
              <a:rPr lang="pt-BR" sz="1800" dirty="0"/>
              <a:t>§ 1º A extinção do contrato prevista no caput deste artigo permite a movimentação da conta vinculada do trabalhador do </a:t>
            </a:r>
            <a:r>
              <a:rPr lang="pt-BR" sz="1800" dirty="0" smtClean="0"/>
              <a:t>FGTS </a:t>
            </a:r>
            <a:r>
              <a:rPr lang="pt-BR" sz="1800" dirty="0"/>
              <a:t>na forma do inciso I-A do art. 20 da Lei nº 8.036, de 11 de maio de 1990, limitada até 80% </a:t>
            </a:r>
            <a:r>
              <a:rPr lang="pt-BR" sz="1800" dirty="0" smtClean="0"/>
              <a:t>do </a:t>
            </a:r>
            <a:r>
              <a:rPr lang="pt-BR" sz="1800" dirty="0"/>
              <a:t>valor dos depósitos.</a:t>
            </a:r>
          </a:p>
          <a:p>
            <a:pPr marL="0" indent="0" algn="just">
              <a:buNone/>
            </a:pPr>
            <a:r>
              <a:rPr lang="pt-BR" sz="1800" dirty="0"/>
              <a:t>§ 2º A extinção do contrato por acordo prevista no caput deste artigo não autoriza o ingresso no Programa de Seguro-Desemprego.”</a:t>
            </a:r>
          </a:p>
        </p:txBody>
      </p:sp>
    </p:spTree>
    <p:extLst>
      <p:ext uri="{BB962C8B-B14F-4D97-AF65-F5344CB8AC3E}">
        <p14:creationId xmlns:p14="http://schemas.microsoft.com/office/powerpoint/2010/main" val="2270566217"/>
      </p:ext>
    </p:extLst>
  </p:cSld>
  <p:clrMapOvr>
    <a:masterClrMapping/>
  </p:clrMapOvr>
  <p:transition spd="slow"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algn="just">
              <a:defRPr/>
            </a:pPr>
            <a:r>
              <a:rPr lang="pt-BR" sz="2000" b="1" dirty="0"/>
              <a:t>c)  Ato voluntário motivado (para alguns, resolução contratual)</a:t>
            </a:r>
          </a:p>
          <a:p>
            <a:pPr marL="0" indent="0" algn="just">
              <a:buNone/>
              <a:defRPr/>
            </a:pPr>
            <a:r>
              <a:rPr lang="pt-BR" sz="2000" dirty="0"/>
              <a:t>–  Dispensa do empregado por justa causa</a:t>
            </a:r>
          </a:p>
          <a:p>
            <a:pPr marL="0" indent="0" algn="just">
              <a:buNone/>
              <a:defRPr/>
            </a:pPr>
            <a:r>
              <a:rPr lang="pt-BR" sz="2000" dirty="0"/>
              <a:t>–  Rescisão indireta do contrato de trabalho (justa causa do empregador)</a:t>
            </a:r>
          </a:p>
          <a:p>
            <a:pPr marL="0" indent="0" algn="just">
              <a:buNone/>
              <a:defRPr/>
            </a:pPr>
            <a:r>
              <a:rPr lang="pt-BR" sz="2000" dirty="0"/>
              <a:t>–  Culpa recíproca</a:t>
            </a:r>
          </a:p>
          <a:p>
            <a:pPr marL="0" indent="0" algn="just">
              <a:buNone/>
              <a:defRPr/>
            </a:pPr>
            <a:endParaRPr lang="pt-BR" sz="2000" dirty="0"/>
          </a:p>
          <a:p>
            <a:pPr marL="0" indent="0" algn="just">
              <a:buNone/>
              <a:defRPr/>
            </a:pPr>
            <a:r>
              <a:rPr lang="pt-BR" sz="2000" b="1" dirty="0"/>
              <a:t>d)  Extinção atípica do contrato por fato involuntário</a:t>
            </a:r>
          </a:p>
          <a:p>
            <a:pPr marL="0" indent="0" algn="just">
              <a:buNone/>
              <a:defRPr/>
            </a:pPr>
            <a:r>
              <a:rPr lang="pt-BR" sz="2000" dirty="0"/>
              <a:t>–  Força </a:t>
            </a:r>
            <a:r>
              <a:rPr lang="pt-BR" sz="2000" dirty="0" smtClean="0"/>
              <a:t>maior</a:t>
            </a:r>
            <a:r>
              <a:rPr lang="pt-BR" sz="2000" dirty="0"/>
              <a:t> </a:t>
            </a:r>
            <a:endParaRPr lang="pt-BR" sz="2000" dirty="0" smtClean="0"/>
          </a:p>
          <a:p>
            <a:pPr marL="0" indent="0" algn="just">
              <a:buNone/>
              <a:defRPr/>
            </a:pPr>
            <a:r>
              <a:rPr lang="pt-BR" sz="2000" dirty="0" smtClean="0"/>
              <a:t>–</a:t>
            </a:r>
            <a:r>
              <a:rPr lang="pt-BR" sz="2000" dirty="0"/>
              <a:t>  Nulidade do contrato (para alguns, rescisão contratual)</a:t>
            </a:r>
          </a:p>
          <a:p>
            <a:pPr marL="0" indent="0" algn="just">
              <a:buNone/>
              <a:defRPr/>
            </a:pPr>
            <a:r>
              <a:rPr lang="pt-BR" sz="2000" dirty="0"/>
              <a:t>–  Morte do empregado</a:t>
            </a:r>
          </a:p>
          <a:p>
            <a:pPr marL="0" indent="0" algn="just">
              <a:buNone/>
              <a:defRPr/>
            </a:pPr>
            <a:r>
              <a:rPr lang="pt-BR" sz="2000" dirty="0"/>
              <a:t>–  Morte do empregador pessoa física</a:t>
            </a:r>
          </a:p>
          <a:p>
            <a:pPr marL="0" indent="0" algn="just">
              <a:buNone/>
              <a:defRPr/>
            </a:pPr>
            <a:r>
              <a:rPr lang="pt-BR" sz="2000" dirty="0"/>
              <a:t>–  Extinção da empresa, fechamento ou falência</a:t>
            </a:r>
          </a:p>
          <a:p>
            <a:pPr>
              <a:defRPr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64181514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2895600" y="2819400"/>
            <a:ext cx="6400800" cy="2770188"/>
          </a:xfrm>
        </p:spPr>
        <p:txBody>
          <a:bodyPr/>
          <a:lstStyle/>
          <a:p>
            <a:pPr>
              <a:defRPr/>
            </a:pPr>
            <a:r>
              <a:rPr lang="pt-BR" dirty="0">
                <a:solidFill>
                  <a:schemeClr val="tx1"/>
                </a:solidFill>
              </a:rPr>
              <a:t>–  Dispensa do empregado por justa </a:t>
            </a:r>
            <a:r>
              <a:rPr lang="pt-BR" dirty="0" smtClean="0">
                <a:solidFill>
                  <a:schemeClr val="tx1"/>
                </a:solidFill>
              </a:rPr>
              <a:t>causa</a:t>
            </a:r>
          </a:p>
          <a:p>
            <a:pPr>
              <a:defRPr/>
            </a:pPr>
            <a:r>
              <a:rPr lang="pt-BR" dirty="0">
                <a:solidFill>
                  <a:schemeClr val="tx1"/>
                </a:solidFill>
              </a:rPr>
              <a:t/>
            </a:r>
            <a:br>
              <a:rPr lang="pt-BR" dirty="0">
                <a:solidFill>
                  <a:schemeClr val="tx1"/>
                </a:solidFill>
              </a:rPr>
            </a:br>
            <a:r>
              <a:rPr lang="pt-BR" dirty="0">
                <a:solidFill>
                  <a:schemeClr val="tx1"/>
                </a:solidFill>
              </a:rPr>
              <a:t>–  Rescisão indireta do contrato de trabalho (justa causa </a:t>
            </a:r>
            <a:r>
              <a:rPr lang="pt-BR" dirty="0" smtClean="0">
                <a:solidFill>
                  <a:schemeClr val="tx1"/>
                </a:solidFill>
              </a:rPr>
              <a:t>do empregador)</a:t>
            </a:r>
          </a:p>
          <a:p>
            <a:pPr>
              <a:defRPr/>
            </a:pPr>
            <a:r>
              <a:rPr lang="pt-BR" dirty="0">
                <a:solidFill>
                  <a:schemeClr val="tx1"/>
                </a:solidFill>
              </a:rPr>
              <a:t/>
            </a:r>
            <a:br>
              <a:rPr lang="pt-BR" dirty="0">
                <a:solidFill>
                  <a:schemeClr val="tx1"/>
                </a:solidFill>
              </a:rPr>
            </a:br>
            <a:r>
              <a:rPr lang="pt-BR" dirty="0">
                <a:solidFill>
                  <a:schemeClr val="tx1"/>
                </a:solidFill>
              </a:rPr>
              <a:t>–  Culpa recíproca</a:t>
            </a:r>
          </a:p>
        </p:txBody>
      </p:sp>
      <p:sp>
        <p:nvSpPr>
          <p:cNvPr id="39939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000" b="1" dirty="0"/>
              <a:t>c)  Ato voluntário motivado </a:t>
            </a:r>
            <a:r>
              <a:rPr lang="pt-BR" sz="4000" b="1" dirty="0" smtClean="0"/>
              <a:t/>
            </a:r>
            <a:br>
              <a:rPr lang="pt-BR" sz="4000" b="1" dirty="0" smtClean="0"/>
            </a:br>
            <a:r>
              <a:rPr lang="pt-BR" sz="4000" b="1" dirty="0" smtClean="0"/>
              <a:t>(resolução </a:t>
            </a:r>
            <a:r>
              <a:rPr lang="pt-BR" sz="4000" b="1" dirty="0"/>
              <a:t>contratual)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656827817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136775" y="1600200"/>
            <a:ext cx="8153400" cy="4495800"/>
          </a:xfrm>
        </p:spPr>
        <p:txBody>
          <a:bodyPr/>
          <a:lstStyle/>
          <a:p>
            <a:pPr algn="just"/>
            <a:endParaRPr lang="pt-BR" dirty="0" smtClean="0"/>
          </a:p>
          <a:p>
            <a:pPr algn="just"/>
            <a:r>
              <a:rPr lang="pt-BR" dirty="0" smtClean="0"/>
              <a:t>Ocorre a extinção contratual por culpa recíproca quando ambas as partes têm culpa na extinção do contrato, isto é, tanto empregado quanto empregador descumpriram suas obrigações contratuais e, portanto, concorreram culposamente para a cessação do contrato de trabalho.</a:t>
            </a:r>
          </a:p>
          <a:p>
            <a:pPr algn="just"/>
            <a:endParaRPr lang="pt-BR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897AE3F-62E8-4EC9-8DD4-26237963475C}" type="datetime8">
              <a:rPr lang="pt-BR" smtClean="0"/>
              <a:pPr>
                <a:defRPr/>
              </a:pPr>
              <a:t>30/06/2019 11:53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Prof. Danielly Borguezan </a:t>
            </a: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6226203-724D-4844-8D2E-19C355141C0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00719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811369" y="1587321"/>
            <a:ext cx="10483403" cy="5068888"/>
          </a:xfrm>
        </p:spPr>
        <p:txBody>
          <a:bodyPr/>
          <a:lstStyle/>
          <a:p>
            <a:pPr algn="just">
              <a:defRPr/>
            </a:pPr>
            <a:r>
              <a:rPr lang="pt-BR" sz="2200" b="1" dirty="0"/>
              <a:t>São os seguintes os direitos do empregado na rescisão por culpa recíproca:</a:t>
            </a:r>
          </a:p>
          <a:p>
            <a:pPr marL="0" indent="0" algn="just">
              <a:buNone/>
              <a:defRPr/>
            </a:pPr>
            <a:r>
              <a:rPr lang="pt-BR" sz="2200" dirty="0"/>
              <a:t>• saldo de salários (integral, porque já adquirido/trabalhado);</a:t>
            </a:r>
          </a:p>
          <a:p>
            <a:pPr marL="0" indent="0" algn="just">
              <a:buNone/>
              <a:defRPr/>
            </a:pPr>
            <a:r>
              <a:rPr lang="pt-BR" sz="2200" dirty="0"/>
              <a:t>• metade do aviso prévio;</a:t>
            </a:r>
          </a:p>
          <a:p>
            <a:pPr marL="0" indent="0" algn="just">
              <a:buNone/>
              <a:defRPr/>
            </a:pPr>
            <a:r>
              <a:rPr lang="pt-BR" sz="2200" dirty="0"/>
              <a:t>• metade do décimo terceiro proporcional;</a:t>
            </a:r>
          </a:p>
          <a:p>
            <a:pPr marL="0" indent="0" algn="just">
              <a:buNone/>
              <a:defRPr/>
            </a:pPr>
            <a:r>
              <a:rPr lang="pt-BR" sz="2200" dirty="0"/>
              <a:t>• metade das férias proporcionais;</a:t>
            </a:r>
          </a:p>
          <a:p>
            <a:pPr marL="0" indent="0" algn="just">
              <a:buNone/>
              <a:defRPr/>
            </a:pPr>
            <a:r>
              <a:rPr lang="pt-BR" sz="2200" dirty="0"/>
              <a:t>• metade da multa do FGTS (20%);</a:t>
            </a:r>
          </a:p>
          <a:p>
            <a:pPr marL="0" indent="0" algn="just">
              <a:buNone/>
              <a:defRPr/>
            </a:pPr>
            <a:r>
              <a:rPr lang="pt-BR" sz="2200" dirty="0"/>
              <a:t>• férias vencidas e décimo terceiro vencido são devidos integralmente;</a:t>
            </a:r>
          </a:p>
          <a:p>
            <a:pPr marL="0" indent="0" algn="just">
              <a:buNone/>
              <a:defRPr/>
            </a:pPr>
            <a:r>
              <a:rPr lang="pt-BR" sz="2200" dirty="0"/>
              <a:t>• saque do FGTS; </a:t>
            </a:r>
          </a:p>
          <a:p>
            <a:pPr marL="0" indent="0" algn="just">
              <a:buNone/>
              <a:defRPr/>
            </a:pPr>
            <a:r>
              <a:rPr lang="pt-BR" sz="2200" dirty="0"/>
              <a:t>   O seguro-desemprego não é devido porque o empregado concorreu para o desemprego.</a:t>
            </a:r>
            <a:endParaRPr lang="pt-BR" sz="220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64385A5-007C-408E-B6E5-6BB948A566D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712520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2063751" y="2819400"/>
            <a:ext cx="7993063" cy="2554288"/>
          </a:xfrm>
        </p:spPr>
        <p:txBody>
          <a:bodyPr/>
          <a:lstStyle/>
          <a:p>
            <a:pPr algn="just">
              <a:defRPr/>
            </a:pPr>
            <a:r>
              <a:rPr lang="pt-BR" dirty="0" smtClean="0">
                <a:solidFill>
                  <a:schemeClr val="tx1"/>
                </a:solidFill>
              </a:rPr>
              <a:t>–</a:t>
            </a:r>
            <a:r>
              <a:rPr lang="pt-BR" dirty="0">
                <a:solidFill>
                  <a:schemeClr val="tx1"/>
                </a:solidFill>
              </a:rPr>
              <a:t>  Força </a:t>
            </a:r>
            <a:r>
              <a:rPr lang="pt-BR" dirty="0" smtClean="0">
                <a:solidFill>
                  <a:schemeClr val="tx1"/>
                </a:solidFill>
              </a:rPr>
              <a:t>maior</a:t>
            </a:r>
          </a:p>
          <a:p>
            <a:pPr algn="just">
              <a:defRPr/>
            </a:pPr>
            <a:r>
              <a:rPr lang="pt-BR" dirty="0" smtClean="0">
                <a:solidFill>
                  <a:schemeClr val="tx1"/>
                </a:solidFill>
              </a:rPr>
              <a:t>–</a:t>
            </a:r>
            <a:r>
              <a:rPr lang="pt-BR" dirty="0">
                <a:solidFill>
                  <a:schemeClr val="tx1"/>
                </a:solidFill>
              </a:rPr>
              <a:t>  Nulidade do contrato (para alguns, rescisão contratual)</a:t>
            </a:r>
          </a:p>
          <a:p>
            <a:pPr algn="just">
              <a:defRPr/>
            </a:pPr>
            <a:r>
              <a:rPr lang="pt-BR" dirty="0">
                <a:solidFill>
                  <a:schemeClr val="tx1"/>
                </a:solidFill>
              </a:rPr>
              <a:t>–  Morte do empregado</a:t>
            </a:r>
          </a:p>
          <a:p>
            <a:pPr algn="just">
              <a:defRPr/>
            </a:pPr>
            <a:r>
              <a:rPr lang="pt-BR" dirty="0">
                <a:solidFill>
                  <a:schemeClr val="tx1"/>
                </a:solidFill>
              </a:rPr>
              <a:t>–  Morte do empregador pessoa física</a:t>
            </a:r>
          </a:p>
          <a:p>
            <a:pPr algn="just">
              <a:defRPr/>
            </a:pPr>
            <a:r>
              <a:rPr lang="pt-BR" dirty="0">
                <a:solidFill>
                  <a:schemeClr val="tx1"/>
                </a:solidFill>
              </a:rPr>
              <a:t>– </a:t>
            </a:r>
            <a:r>
              <a:rPr lang="pt-BR" dirty="0" smtClean="0">
                <a:solidFill>
                  <a:schemeClr val="tx1"/>
                </a:solidFill>
              </a:rPr>
              <a:t> Extinção </a:t>
            </a:r>
            <a:r>
              <a:rPr lang="pt-BR" dirty="0">
                <a:solidFill>
                  <a:schemeClr val="tx1"/>
                </a:solidFill>
              </a:rPr>
              <a:t>da empresa, fechamento ou falência</a:t>
            </a:r>
          </a:p>
          <a:p>
            <a:pPr>
              <a:defRPr/>
            </a:pPr>
            <a:endParaRPr lang="pt-BR" dirty="0"/>
          </a:p>
        </p:txBody>
      </p:sp>
      <p:sp>
        <p:nvSpPr>
          <p:cNvPr id="82947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3200" b="1"/>
              <a:t>D)  EXTINÇÃO ATÍPICA DO CONTRATO POR FATO INVOLUNTÁRIO</a:t>
            </a:r>
          </a:p>
        </p:txBody>
      </p:sp>
    </p:spTree>
    <p:extLst>
      <p:ext uri="{BB962C8B-B14F-4D97-AF65-F5344CB8AC3E}">
        <p14:creationId xmlns:p14="http://schemas.microsoft.com/office/powerpoint/2010/main" val="2823854194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666876" y="428626"/>
            <a:ext cx="8786813" cy="5357813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pt-BR" sz="2500" b="1" dirty="0"/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sz="2500" b="1" dirty="0"/>
              <a:t> FORÇA MAIOR: </a:t>
            </a:r>
            <a:r>
              <a:rPr lang="pt-BR" sz="2500" dirty="0"/>
              <a:t>fatos naturais, independentes da vontade do homem (ciclone, maremoto, tempestade, inundação etc.); </a:t>
            </a:r>
            <a:r>
              <a:rPr lang="pt-BR" sz="2500" b="1" dirty="0"/>
              <a:t>Caso Fortuito</a:t>
            </a:r>
            <a:r>
              <a:rPr lang="pt-BR" sz="2500" dirty="0"/>
              <a:t>: situação que decorre de fato alheio à vontade da parte, mas proveniente de fatos humanos, como guerra, incêndio etc.).</a:t>
            </a:r>
          </a:p>
          <a:p>
            <a:pPr marL="274320" indent="-274320" algn="just" eaLnBrk="1" fontAlgn="auto" hangingPunct="1">
              <a:spcAft>
                <a:spcPts val="0"/>
              </a:spcAft>
              <a:buNone/>
              <a:defRPr/>
            </a:pPr>
            <a:endParaRPr lang="pt-BR" sz="2500" dirty="0"/>
          </a:p>
          <a:p>
            <a:pPr marL="274320" indent="-274320" algn="just" eaLnBrk="1" fontAlgn="auto" hangingPunct="1">
              <a:spcAft>
                <a:spcPts val="0"/>
              </a:spcAft>
              <a:buNone/>
              <a:defRPr/>
            </a:pPr>
            <a:r>
              <a:rPr lang="pt-BR" sz="2500" dirty="0"/>
              <a:t>   *a regra é a da continuidade do vínculo laboral, a força maior somente se caracteriza por absoluta impossibilidade de continuidade do vínculo em razão da inevitabilidade do evento e da inexistência de culpa do empregador.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pt-BR" sz="2500" dirty="0"/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pt-BR" sz="2500" dirty="0"/>
          </a:p>
        </p:txBody>
      </p:sp>
    </p:spTree>
    <p:extLst>
      <p:ext uri="{BB962C8B-B14F-4D97-AF65-F5344CB8AC3E}">
        <p14:creationId xmlns:p14="http://schemas.microsoft.com/office/powerpoint/2010/main" val="1995154330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ítulo 1"/>
          <p:cNvSpPr>
            <a:spLocks noGrp="1"/>
          </p:cNvSpPr>
          <p:nvPr>
            <p:ph type="title"/>
          </p:nvPr>
        </p:nvSpPr>
        <p:spPr>
          <a:xfrm>
            <a:off x="1774825" y="188914"/>
            <a:ext cx="8534400" cy="758825"/>
          </a:xfrm>
        </p:spPr>
        <p:txBody>
          <a:bodyPr/>
          <a:lstStyle/>
          <a:p>
            <a:pPr eaLnBrk="1" hangingPunct="1"/>
            <a:r>
              <a:rPr lang="pt-BR" sz="2500" b="1">
                <a:solidFill>
                  <a:srgbClr val="C00000"/>
                </a:solidFill>
              </a:rPr>
              <a:t>MORTE DO EMPREGADO </a:t>
            </a:r>
          </a:p>
        </p:txBody>
      </p:sp>
      <p:sp>
        <p:nvSpPr>
          <p:cNvPr id="8601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algn="just" eaLnBrk="1" hangingPunct="1"/>
            <a:r>
              <a:rPr lang="pt-BR" sz="2400"/>
              <a:t>Considerando que o contrato de emprego é do tipo </a:t>
            </a:r>
            <a:r>
              <a:rPr lang="pt-BR" sz="2400" i="1"/>
              <a:t>“intuitu personae”, </a:t>
            </a:r>
            <a:r>
              <a:rPr lang="pt-BR" sz="2400"/>
              <a:t>em relação ao empregado, que celebra contrato personalíssimo, a morte do trabalhador tem o condão de por fim ao pacto laboral.</a:t>
            </a:r>
          </a:p>
          <a:p>
            <a:pPr algn="just" eaLnBrk="1" hangingPunct="1">
              <a:buFont typeface="Wingdings 2" pitchFamily="18" charset="2"/>
              <a:buNone/>
            </a:pPr>
            <a:endParaRPr lang="pt-BR" sz="2400"/>
          </a:p>
          <a:p>
            <a:pPr algn="just" eaLnBrk="1" hangingPunct="1"/>
            <a:r>
              <a:rPr lang="pt-BR" sz="2400" b="1"/>
              <a:t>No que diz respeito às verbas rescisórias: </a:t>
            </a:r>
            <a:r>
              <a:rPr lang="pt-BR" sz="2400"/>
              <a:t>passam ao patrimônio dos dependentes ou sucessores: a) saldo de salário; b) férias vencidas (se for o caso) e férias proporcionais + 1/3( Súmula 171, do TST ); c) 13º vencido (se for o caso) e proporcional; d) saque do FGTS pelos herdeiros ou sucessores do </a:t>
            </a:r>
            <a:r>
              <a:rPr lang="pt-BR" sz="2400" i="1"/>
              <a:t>de cujus.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pt-BR" sz="2400"/>
              <a:t> </a:t>
            </a:r>
          </a:p>
          <a:p>
            <a:pPr algn="just" eaLnBrk="1" hangingPunct="1"/>
            <a:endParaRPr lang="pt-BR" sz="2400"/>
          </a:p>
        </p:txBody>
      </p:sp>
    </p:spTree>
    <p:extLst>
      <p:ext uri="{BB962C8B-B14F-4D97-AF65-F5344CB8AC3E}">
        <p14:creationId xmlns:p14="http://schemas.microsoft.com/office/powerpoint/2010/main" val="1317431614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smtClean="0">
                <a:solidFill>
                  <a:srgbClr val="C00000"/>
                </a:solidFill>
              </a:rPr>
              <a:t>MORTE DO EMPREGADOR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825625" y="1527176"/>
            <a:ext cx="8504238" cy="4854575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pt-BR" sz="2100" dirty="0"/>
              <a:t>     Falecendo o empregador pessoa física, há duas possibilidades: </a:t>
            </a:r>
          </a:p>
          <a:p>
            <a:pPr algn="just">
              <a:defRPr/>
            </a:pPr>
            <a:r>
              <a:rPr lang="pt-BR" sz="2100" dirty="0"/>
              <a:t>a) se o contrato continuou, houve sucessão trabalhista, pelo que não há que  se falar em rompimento contratual; </a:t>
            </a:r>
          </a:p>
          <a:p>
            <a:pPr algn="just">
              <a:defRPr/>
            </a:pPr>
            <a:r>
              <a:rPr lang="pt-BR" sz="2100" dirty="0"/>
              <a:t>b) se, por seu turno, houve cessação do contrato de trabalho, a solução será a mesma dada para os casos de fechamento da empresa sem força maior, ou seja, todos os efeitos da dispensa imotivada.</a:t>
            </a:r>
          </a:p>
          <a:p>
            <a:pPr marL="0" indent="0" algn="just">
              <a:buNone/>
              <a:defRPr/>
            </a:pPr>
            <a:r>
              <a:rPr lang="pt-BR" sz="2100" dirty="0"/>
              <a:t>     Portanto, o empregado fará jus às seguintes parcelas:</a:t>
            </a:r>
          </a:p>
          <a:p>
            <a:pPr marL="0" indent="0" algn="just">
              <a:buNone/>
              <a:defRPr/>
            </a:pPr>
            <a:r>
              <a:rPr lang="pt-BR" sz="2100" dirty="0"/>
              <a:t>• aviso prévio;</a:t>
            </a:r>
          </a:p>
          <a:p>
            <a:pPr marL="0" indent="0" algn="just">
              <a:buNone/>
              <a:defRPr/>
            </a:pPr>
            <a:r>
              <a:rPr lang="pt-BR" sz="2100" dirty="0"/>
              <a:t>• saldo de salários;</a:t>
            </a:r>
          </a:p>
          <a:p>
            <a:pPr marL="0" indent="0" algn="just">
              <a:buNone/>
              <a:defRPr/>
            </a:pPr>
            <a:r>
              <a:rPr lang="pt-BR" sz="2100" dirty="0"/>
              <a:t>• férias;</a:t>
            </a:r>
          </a:p>
          <a:p>
            <a:pPr marL="0" indent="0" algn="just">
              <a:buNone/>
              <a:defRPr/>
            </a:pPr>
            <a:r>
              <a:rPr lang="pt-BR" sz="2100" dirty="0"/>
              <a:t>• décimo terceiro proporcional;</a:t>
            </a:r>
          </a:p>
          <a:p>
            <a:pPr marL="0" indent="0" algn="just">
              <a:buNone/>
              <a:defRPr/>
            </a:pPr>
            <a:r>
              <a:rPr lang="pt-BR" sz="2100" dirty="0"/>
              <a:t>• multa compensatória do FGTS;</a:t>
            </a:r>
          </a:p>
          <a:p>
            <a:pPr marL="0" indent="0" algn="just">
              <a:buNone/>
              <a:defRPr/>
            </a:pPr>
            <a:r>
              <a:rPr lang="pt-BR" sz="2100" dirty="0"/>
              <a:t>• saque do FGTS.</a:t>
            </a:r>
            <a:endParaRPr lang="pt-BR" sz="2100" dirty="0"/>
          </a:p>
        </p:txBody>
      </p:sp>
    </p:spTree>
    <p:extLst>
      <p:ext uri="{BB962C8B-B14F-4D97-AF65-F5344CB8AC3E}">
        <p14:creationId xmlns:p14="http://schemas.microsoft.com/office/powerpoint/2010/main" val="1318791006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smtClean="0">
                <a:solidFill>
                  <a:srgbClr val="C00000"/>
                </a:solidFill>
              </a:rPr>
              <a:t>Falência do Empregador </a:t>
            </a:r>
          </a:p>
        </p:txBody>
      </p:sp>
      <p:sp>
        <p:nvSpPr>
          <p:cNvPr id="88067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algn="just"/>
            <a:endParaRPr lang="pt-BR" smtClean="0"/>
          </a:p>
          <a:p>
            <a:pPr algn="just"/>
            <a:endParaRPr lang="pt-BR" smtClean="0"/>
          </a:p>
          <a:p>
            <a:pPr algn="just"/>
            <a:r>
              <a:rPr lang="pt-BR" smtClean="0"/>
              <a:t>Não será considerada como força maior, pois está inserida nos riscos do empreendimento devidas todas as verbas rescisórias incidentes em caso de dispensa imotivada.</a:t>
            </a:r>
          </a:p>
        </p:txBody>
      </p:sp>
    </p:spTree>
    <p:extLst>
      <p:ext uri="{BB962C8B-B14F-4D97-AF65-F5344CB8AC3E}">
        <p14:creationId xmlns:p14="http://schemas.microsoft.com/office/powerpoint/2010/main" val="716747665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b="1" dirty="0">
                <a:solidFill>
                  <a:srgbClr val="C00000"/>
                </a:solidFill>
              </a:rPr>
              <a:t/>
            </a:r>
            <a:br>
              <a:rPr lang="pt-BR" b="1" dirty="0">
                <a:solidFill>
                  <a:srgbClr val="C00000"/>
                </a:solidFill>
              </a:rPr>
            </a:br>
            <a:r>
              <a:rPr lang="pt-BR" sz="2800" b="1" dirty="0" smtClean="0">
                <a:solidFill>
                  <a:srgbClr val="C00000"/>
                </a:solidFill>
              </a:rPr>
              <a:t>Considerações:</a:t>
            </a:r>
            <a:r>
              <a:rPr lang="pt-BR" sz="2800" b="1" dirty="0">
                <a:solidFill>
                  <a:srgbClr val="C00000"/>
                </a:solidFill>
              </a:rPr>
              <a:t>  Extinção normal do contrato de trabalho</a:t>
            </a:r>
            <a:r>
              <a:rPr lang="pt-BR" b="1" dirty="0">
                <a:solidFill>
                  <a:srgbClr val="C00000"/>
                </a:solidFill>
              </a:rPr>
              <a:t>  </a:t>
            </a:r>
            <a:endParaRPr lang="pt-BR" b="1" dirty="0" smtClean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02166" y="1527175"/>
            <a:ext cx="11499101" cy="4572000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/>
              <a:t>Contratos a termo em </a:t>
            </a:r>
            <a:r>
              <a:rPr lang="pt-BR" dirty="0" smtClean="0"/>
              <a:t>geral (extinção </a:t>
            </a:r>
            <a:r>
              <a:rPr lang="pt-BR" dirty="0"/>
              <a:t>por decurso do </a:t>
            </a:r>
            <a:r>
              <a:rPr lang="pt-BR" dirty="0" smtClean="0"/>
              <a:t>prazo). O contrato de trabalho como qualquer outro pode sofrer uma extinção. É contrato de trato sucessivo, não se exaure num único momento. </a:t>
            </a:r>
          </a:p>
          <a:p>
            <a:pPr marL="274320" indent="-274320" algn="just" eaLnBrk="1" fontAlgn="auto" hangingPunct="1">
              <a:spcAft>
                <a:spcPts val="0"/>
              </a:spcAft>
              <a:buNone/>
              <a:defRPr/>
            </a:pPr>
            <a:r>
              <a:rPr lang="pt-BR" dirty="0" smtClean="0"/>
              <a:t> 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É o princípio da continuidade da relação de emprego.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pt-BR" dirty="0" smtClean="0"/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pt-BR" dirty="0" smtClean="0"/>
              <a:t>Será  </a:t>
            </a:r>
            <a:r>
              <a:rPr lang="pt-BR" b="1" u="sng" dirty="0" smtClean="0"/>
              <a:t>normal</a:t>
            </a:r>
            <a:r>
              <a:rPr lang="pt-BR" dirty="0" smtClean="0"/>
              <a:t> quando for (vencido pelo tempo no caso de contrato por </a:t>
            </a:r>
            <a:r>
              <a:rPr lang="pt-BR" b="1" u="sng" dirty="0" smtClean="0"/>
              <a:t>prazo determinado</a:t>
            </a:r>
            <a:r>
              <a:rPr lang="pt-BR" dirty="0" smtClean="0"/>
              <a:t>, caducidade do tempo); Ex. fim do contrato de experiência (trata-se da extinção normal - ninguém despede ninguém).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7371621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36717055"/>
              </p:ext>
            </p:extLst>
          </p:nvPr>
        </p:nvGraphicFramePr>
        <p:xfrm>
          <a:off x="225080" y="214312"/>
          <a:ext cx="11802796" cy="648190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83787"/>
                <a:gridCol w="1343521"/>
                <a:gridCol w="1630885"/>
                <a:gridCol w="1596465"/>
                <a:gridCol w="1659780"/>
                <a:gridCol w="1383149"/>
                <a:gridCol w="1210268"/>
                <a:gridCol w="1094941"/>
              </a:tblGrid>
              <a:tr h="897926">
                <a:tc>
                  <a:txBody>
                    <a:bodyPr/>
                    <a:lstStyle/>
                    <a:p>
                      <a:pPr algn="ctr"/>
                      <a:endParaRPr lang="pt-BR" sz="12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 smtClean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200" b="1" dirty="0" smtClean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SALDO DE</a:t>
                      </a:r>
                      <a:r>
                        <a:rPr lang="pt-BR" sz="1200" b="1" baseline="0" dirty="0" smtClean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 SALÁRIO</a:t>
                      </a:r>
                      <a:endParaRPr lang="pt-BR" sz="12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 smtClean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200" b="1" dirty="0" smtClean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AVISO PRÉVIO</a:t>
                      </a:r>
                      <a:endParaRPr lang="pt-BR" sz="12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 smtClean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200" b="1" dirty="0" smtClean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FÉRIAS VENCIDAS</a:t>
                      </a:r>
                      <a:endParaRPr lang="pt-BR" sz="12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 smtClean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200" b="1" dirty="0" smtClean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FÉRIAS PROPORC.</a:t>
                      </a:r>
                      <a:endParaRPr lang="pt-BR" sz="12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 smtClean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200" b="1" dirty="0" smtClean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13. SAL. </a:t>
                      </a:r>
                      <a:endParaRPr lang="pt-BR" sz="12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 smtClean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200" b="1" dirty="0" smtClean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FGTS 40%</a:t>
                      </a:r>
                      <a:endParaRPr lang="pt-BR" sz="12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pt-BR" sz="1100" b="1" dirty="0" smtClean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100" b="1" dirty="0" smtClean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FGTS</a:t>
                      </a:r>
                      <a:endParaRPr lang="pt-BR" sz="11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marT="45725" marB="45725"/>
                </a:tc>
              </a:tr>
              <a:tr h="897926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DISPENSA SEM</a:t>
                      </a:r>
                      <a:r>
                        <a:rPr lang="pt-BR" sz="1200" b="1" baseline="0" dirty="0" smtClean="0"/>
                        <a:t> JUSTA CAUSA</a:t>
                      </a:r>
                      <a:endParaRPr lang="pt-BR" sz="12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  <a:endParaRPr lang="pt-BR" sz="1100" b="1" dirty="0"/>
                    </a:p>
                  </a:txBody>
                  <a:tcPr marT="45725" marB="45725"/>
                </a:tc>
              </a:tr>
              <a:tr h="897926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RESCISÃO INDIRETA</a:t>
                      </a:r>
                    </a:p>
                    <a:p>
                      <a:pPr algn="ctr"/>
                      <a:r>
                        <a:rPr lang="pt-BR" sz="1000" b="1" dirty="0" smtClean="0">
                          <a:solidFill>
                            <a:srgbClr val="FF0000"/>
                          </a:solidFill>
                        </a:rPr>
                        <a:t>Justa causa</a:t>
                      </a:r>
                      <a:r>
                        <a:rPr lang="pt-BR" sz="1000" b="1" baseline="0" dirty="0" smtClean="0">
                          <a:solidFill>
                            <a:srgbClr val="FF0000"/>
                          </a:solidFill>
                        </a:rPr>
                        <a:t> empregador</a:t>
                      </a:r>
                      <a:endParaRPr lang="pt-BR" sz="10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</a:p>
                    <a:p>
                      <a:pPr algn="ctr"/>
                      <a:r>
                        <a:rPr lang="pt-BR" sz="1100" b="1" dirty="0" smtClean="0"/>
                        <a:t> (PELO EMPREGADO)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  <a:endParaRPr lang="pt-BR" sz="1100" b="1" dirty="0"/>
                    </a:p>
                  </a:txBody>
                  <a:tcPr marT="45725" marB="45725"/>
                </a:tc>
              </a:tr>
              <a:tr h="897926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DISPENSA COM JUSTA CAUSA</a:t>
                      </a:r>
                      <a:endParaRPr lang="pt-B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N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N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N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N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N</a:t>
                      </a:r>
                      <a:endParaRPr lang="pt-BR" sz="1100" b="1" dirty="0"/>
                    </a:p>
                  </a:txBody>
                  <a:tcPr marT="45725" marB="45725"/>
                </a:tc>
              </a:tr>
              <a:tr h="956213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PEDIDO</a:t>
                      </a:r>
                      <a:r>
                        <a:rPr lang="pt-BR" sz="1200" b="1" baseline="0" dirty="0" smtClean="0"/>
                        <a:t> DE DISPENSA PELO EMPREGADO</a:t>
                      </a:r>
                      <a:endParaRPr lang="pt-BR" sz="12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 (PELO</a:t>
                      </a:r>
                      <a:r>
                        <a:rPr lang="pt-BR" sz="1100" b="1" baseline="0" dirty="0" smtClean="0"/>
                        <a:t> EMPREGADO)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N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N</a:t>
                      </a:r>
                      <a:endParaRPr lang="pt-BR" sz="1100" b="1" dirty="0"/>
                    </a:p>
                  </a:txBody>
                  <a:tcPr marT="45725" marB="45725"/>
                </a:tc>
              </a:tr>
              <a:tr h="644664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rgbClr val="FF0000"/>
                          </a:solidFill>
                        </a:rPr>
                        <a:t>CULPA</a:t>
                      </a:r>
                      <a:r>
                        <a:rPr lang="pt-BR" sz="1200" b="1" dirty="0" smtClean="0"/>
                        <a:t> RECÍPROCA</a:t>
                      </a:r>
                      <a:endParaRPr lang="pt-BR" sz="12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1/2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1/2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1/2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20%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  <a:endParaRPr lang="pt-BR" sz="1100" b="1" dirty="0"/>
                    </a:p>
                  </a:txBody>
                  <a:tcPr marT="45725" marB="45725"/>
                </a:tc>
              </a:tr>
              <a:tr h="644664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FORÇA</a:t>
                      </a:r>
                      <a:r>
                        <a:rPr lang="pt-BR" sz="1200" b="1" baseline="0" dirty="0" smtClean="0"/>
                        <a:t> </a:t>
                      </a:r>
                      <a:r>
                        <a:rPr lang="pt-BR" sz="1200" b="1" baseline="0" dirty="0" smtClean="0">
                          <a:solidFill>
                            <a:srgbClr val="FF0000"/>
                          </a:solidFill>
                        </a:rPr>
                        <a:t>MAIOR</a:t>
                      </a:r>
                      <a:endParaRPr lang="pt-B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N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20%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  <a:endParaRPr lang="pt-BR" sz="1100" b="1" dirty="0"/>
                    </a:p>
                  </a:txBody>
                  <a:tcPr marT="45725" marB="45725"/>
                </a:tc>
              </a:tr>
              <a:tr h="644664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/>
                        <a:t>CONTRATO A PRAZO</a:t>
                      </a:r>
                      <a:endParaRPr lang="pt-BR" sz="12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N (SALVO ART 481)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N</a:t>
                      </a:r>
                      <a:endParaRPr lang="pt-BR" sz="1100" b="1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S</a:t>
                      </a:r>
                      <a:endParaRPr lang="pt-BR" sz="1100" b="1" dirty="0"/>
                    </a:p>
                  </a:txBody>
                  <a:tcPr marT="45725" marB="457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4774552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76179976"/>
              </p:ext>
            </p:extLst>
          </p:nvPr>
        </p:nvGraphicFramePr>
        <p:xfrm>
          <a:off x="191149" y="143365"/>
          <a:ext cx="11808592" cy="6566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8322"/>
                <a:gridCol w="1378634"/>
                <a:gridCol w="1420837"/>
                <a:gridCol w="1434904"/>
                <a:gridCol w="1434905"/>
                <a:gridCol w="1209821"/>
                <a:gridCol w="1280160"/>
                <a:gridCol w="1041009"/>
              </a:tblGrid>
              <a:tr h="875438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pt-BR" sz="1200" b="1" kern="1200" dirty="0" smtClean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pt-BR" sz="1200" b="1" kern="1200" dirty="0" smtClean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SALDO DE SALÁRIO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 smtClean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200" b="1" dirty="0" smtClean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AVISO PRÉVIO</a:t>
                      </a:r>
                      <a:endParaRPr lang="pt-BR" sz="12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 smtClean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200" b="1" dirty="0" smtClean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FÉRIAS VENCIDAS</a:t>
                      </a:r>
                      <a:endParaRPr lang="pt-BR" sz="12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 smtClean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200" b="1" dirty="0" smtClean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FÉRIAS PROPORC.</a:t>
                      </a:r>
                      <a:endParaRPr lang="pt-BR" sz="12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 smtClean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200" b="1" dirty="0" smtClean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13. SAL. </a:t>
                      </a:r>
                      <a:endParaRPr lang="pt-BR" sz="12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 smtClean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200" b="1" dirty="0" smtClean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FGTS 40%</a:t>
                      </a:r>
                      <a:endParaRPr lang="pt-BR" sz="12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pt-BR" sz="1100" b="1" dirty="0" smtClean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pt-BR" sz="1100" b="1" dirty="0" smtClean="0"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</a:rPr>
                        <a:t>FGTS</a:t>
                      </a:r>
                      <a:endParaRPr lang="pt-BR" sz="1100" b="1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marL="91439" marR="91439" marT="45723" marB="45723"/>
                </a:tc>
              </a:tr>
              <a:tr h="583628"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FALECIMENTO DO EMPREGADO</a:t>
                      </a:r>
                      <a:endParaRPr lang="pt-BR" sz="1100" b="1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N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N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</a:tr>
              <a:tr h="812908"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APOSENTADORIA ESPONTANEA DO EMPREGADO</a:t>
                      </a:r>
                      <a:endParaRPr lang="pt-BR" sz="1100" b="1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</a:tr>
              <a:tr h="1420982"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APOSENTADORIA COMPULSÓRIA  </a:t>
                      </a:r>
                      <a:r>
                        <a:rPr lang="pt-BR" sz="1100" b="1" baseline="0" dirty="0" smtClean="0"/>
                        <a:t> DO EMPREGADO/ INICIATIVA DO EMPREGADOR</a:t>
                      </a:r>
                    </a:p>
                    <a:p>
                      <a:pPr algn="ctr"/>
                      <a:r>
                        <a:rPr kumimoji="0" lang="pt-BR" sz="12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(quando o empregado completa  70 anos -H ou 65 anos –M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</a:tr>
              <a:tr h="583620">
                <a:tc>
                  <a:txBody>
                    <a:bodyPr/>
                    <a:lstStyle/>
                    <a:p>
                      <a:pPr algn="ctr"/>
                      <a:r>
                        <a:rPr kumimoji="0" lang="pt-BR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RESILIÇAO BILATERAL </a:t>
                      </a:r>
                      <a:endParaRPr kumimoji="0" lang="pt-BR" sz="11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pt-B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kumimoji="0" lang="pt-B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pt-B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50%</a:t>
                      </a:r>
                      <a:endParaRPr kumimoji="0" lang="pt-B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pt-B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kumimoji="0" lang="pt-B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pt-B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kumimoji="0" lang="pt-B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pt-B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endParaRPr kumimoji="0" lang="pt-B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pt-B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50%</a:t>
                      </a:r>
                      <a:endParaRPr kumimoji="0" lang="pt-B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pt-B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80%</a:t>
                      </a:r>
                      <a:endParaRPr kumimoji="0" lang="pt-B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83628"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>
                          <a:solidFill>
                            <a:srgbClr val="FF0000"/>
                          </a:solidFill>
                        </a:rPr>
                        <a:t>FALECIMENTO</a:t>
                      </a:r>
                      <a:r>
                        <a:rPr lang="pt-BR" sz="1100" b="1" dirty="0" smtClean="0"/>
                        <a:t> DO EMPREGADO</a:t>
                      </a:r>
                      <a:endParaRPr lang="pt-BR" sz="1100" b="1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N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N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</a:tr>
              <a:tr h="507194"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APOSENTADORIA ESPONTANEA DO EMPREGADO</a:t>
                      </a:r>
                      <a:endParaRPr lang="pt-BR" sz="1100" b="1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</a:tr>
              <a:tr h="1199525">
                <a:tc>
                  <a:txBody>
                    <a:bodyPr/>
                    <a:lstStyle/>
                    <a:p>
                      <a:pPr algn="ctr"/>
                      <a:r>
                        <a:rPr lang="pt-BR" sz="1100" b="1" dirty="0" smtClean="0"/>
                        <a:t>APOSENTADORIA COMPULSÓRIA  </a:t>
                      </a:r>
                      <a:r>
                        <a:rPr lang="pt-BR" sz="1100" b="1" baseline="0" dirty="0" smtClean="0"/>
                        <a:t> DO EMPREGADO/ INICIATIVA DO EMPREGADOR</a:t>
                      </a:r>
                    </a:p>
                    <a:p>
                      <a:pPr algn="ctr"/>
                      <a:r>
                        <a:rPr kumimoji="0" lang="pt-BR" sz="12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(quando o empregado completa  70 anos -H ou 65 anos -M</a:t>
                      </a:r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S</a:t>
                      </a:r>
                      <a:endParaRPr lang="pt-BR" sz="1400" dirty="0"/>
                    </a:p>
                  </a:txBody>
                  <a:tcPr marL="91439" marR="91439" marT="45723" marB="4572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593949"/>
      </p:ext>
    </p:extLst>
  </p:cSld>
  <p:clrMapOvr>
    <a:masterClrMapping/>
  </p:clrMapOvr>
  <p:transition spd="slow">
    <p:newsflash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>
                <a:solidFill>
                  <a:srgbClr val="C00000"/>
                </a:solidFill>
              </a:rPr>
              <a:t>Verbas Rescisórias ou Parcelas Rescisórias</a:t>
            </a:r>
          </a:p>
        </p:txBody>
      </p:sp>
      <p:sp>
        <p:nvSpPr>
          <p:cNvPr id="2560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algn="just"/>
            <a:endParaRPr lang="pt-BR" sz="2000"/>
          </a:p>
          <a:p>
            <a:pPr algn="just"/>
            <a:endParaRPr lang="pt-BR" sz="2000"/>
          </a:p>
          <a:p>
            <a:pPr algn="just"/>
            <a:r>
              <a:rPr lang="pt-BR" sz="2400"/>
              <a:t>Designam todas aquelas rubricas normalmente pagas ao empregado quando da extinção do contrato de trabalho, como o saldo de salários, o 13. proporcional, as férias (vencidas, simples e proporcionais) etc.</a:t>
            </a:r>
          </a:p>
        </p:txBody>
      </p:sp>
    </p:spTree>
    <p:extLst>
      <p:ext uri="{BB962C8B-B14F-4D97-AF65-F5344CB8AC3E}">
        <p14:creationId xmlns:p14="http://schemas.microsoft.com/office/powerpoint/2010/main" val="3397209893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smtClean="0">
                <a:solidFill>
                  <a:schemeClr val="tx1"/>
                </a:solidFill>
              </a:rPr>
              <a:t>Saldo de Salários </a:t>
            </a:r>
          </a:p>
        </p:txBody>
      </p:sp>
      <p:sp>
        <p:nvSpPr>
          <p:cNvPr id="26627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153551" y="1527175"/>
            <a:ext cx="10044332" cy="4572000"/>
          </a:xfrm>
        </p:spPr>
        <p:txBody>
          <a:bodyPr/>
          <a:lstStyle/>
          <a:p>
            <a:pPr algn="just">
              <a:defRPr/>
            </a:pPr>
            <a:endParaRPr lang="pt-BR" sz="2000" dirty="0" smtClean="0"/>
          </a:p>
          <a:p>
            <a:pPr algn="just">
              <a:defRPr/>
            </a:pPr>
            <a:r>
              <a:rPr lang="pt-BR" sz="2000" dirty="0" smtClean="0"/>
              <a:t>É </a:t>
            </a:r>
            <a:r>
              <a:rPr lang="pt-BR" sz="2000" dirty="0"/>
              <a:t>o montante devido pelo empregador ao empregado, referente aos dias trabalhados no mês da rescisão. Ocorre que, não fosse o contrato de trabalho extinto, teria o empregador até o 5º dia útil do mês subsequente ao vencido para efetuar o pagamento do salário. Não obstante, a partir do momento em que o contrato de trabalho é extinto.</a:t>
            </a:r>
          </a:p>
          <a:p>
            <a:pPr marL="0" indent="0" algn="just">
              <a:buNone/>
              <a:defRPr/>
            </a:pPr>
            <a:endParaRPr lang="pt-BR" sz="2000" dirty="0"/>
          </a:p>
          <a:p>
            <a:pPr algn="just">
              <a:defRPr/>
            </a:pPr>
            <a:r>
              <a:rPr lang="pt-BR" sz="2000" dirty="0"/>
              <a:t>Exemplo: Bernardo, contratado por prazo indeterminado, recebia R$ 900,00 por mês e foi dispensado no dia 20.01.2011. Neste caso, terá direito ao pagamento do saldo de salários correspondente aos vinte dias trabalhados, calculado da seguinte forma: R$ 900,00 ÷ 30 dias = R$ 30,00 por dia trabalhado → Saldo de salários = R$ 30,00 × 20 dias = R$ 600,00.</a:t>
            </a:r>
          </a:p>
          <a:p>
            <a:pPr>
              <a:defRPr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260134001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pt-BR" sz="3200" b="1" dirty="0">
                <a:solidFill>
                  <a:prstClr val="black"/>
                </a:solidFill>
                <a:ea typeface="+mn-ea"/>
                <a:cs typeface="+mn-cs"/>
              </a:rPr>
              <a:t>FÉRIAS</a:t>
            </a:r>
            <a:endParaRPr lang="pt-BR" sz="3200" dirty="0"/>
          </a:p>
        </p:txBody>
      </p:sp>
      <p:sp>
        <p:nvSpPr>
          <p:cNvPr id="27651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527175"/>
            <a:ext cx="10466363" cy="4572000"/>
          </a:xfrm>
        </p:spPr>
        <p:txBody>
          <a:bodyPr/>
          <a:lstStyle/>
          <a:p>
            <a:pPr marL="0" indent="0" algn="just">
              <a:buNone/>
              <a:defRPr/>
            </a:pPr>
            <a:endParaRPr lang="pt-BR" sz="2000" dirty="0"/>
          </a:p>
          <a:p>
            <a:pPr algn="just">
              <a:defRPr/>
            </a:pPr>
            <a:r>
              <a:rPr lang="pt-BR" sz="2000" b="1" dirty="0"/>
              <a:t>a)  férias vencidas</a:t>
            </a:r>
            <a:r>
              <a:rPr lang="pt-BR" sz="2000" dirty="0"/>
              <a:t>, assim consideradas aquelas já adquiridas e não concedidas durante o período concessivo, as quais devem ser pagas em dobro quando da extinção contratual;</a:t>
            </a:r>
          </a:p>
          <a:p>
            <a:pPr algn="just">
              <a:defRPr/>
            </a:pPr>
            <a:r>
              <a:rPr lang="pt-BR" sz="2000" b="1" dirty="0"/>
              <a:t>b)  férias simples</a:t>
            </a:r>
            <a:r>
              <a:rPr lang="pt-BR" sz="2000" dirty="0"/>
              <a:t>, que são aquelas já adquiridas, mas ainda não exigíveis, hipótese em que a extinção contratual se deu durante o período concessivo correspondente. Neste caso, o pagamento das férias será simples (férias + 1/3, sem a dobra);</a:t>
            </a:r>
          </a:p>
          <a:p>
            <a:pPr algn="just">
              <a:defRPr/>
            </a:pPr>
            <a:r>
              <a:rPr lang="pt-BR" sz="2000" b="1" dirty="0"/>
              <a:t>c)  férias proporcionais</a:t>
            </a:r>
            <a:r>
              <a:rPr lang="pt-BR" sz="2000" dirty="0"/>
              <a:t>, ou seja, ainda não adquiridas (a extinção ocorre durante o período aquisitivo), devidas à razão de 1/12 para cada mês (ou fração igual ou superior a 15 dias) trabalhado durante o período aquisitivo. As férias proporcionais são devidas em qualquer modalidade rescisória, exceto na dispensa por justa causa, como se verá adiante.</a:t>
            </a:r>
          </a:p>
          <a:p>
            <a:pPr>
              <a:defRPr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16003313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825625" y="1527175"/>
            <a:ext cx="8504238" cy="4572000"/>
          </a:xfrm>
        </p:spPr>
        <p:txBody>
          <a:bodyPr/>
          <a:lstStyle/>
          <a:p>
            <a:pPr algn="just">
              <a:defRPr/>
            </a:pPr>
            <a:endParaRPr lang="pt-BR" sz="2500" b="1" dirty="0"/>
          </a:p>
          <a:p>
            <a:pPr algn="just">
              <a:defRPr/>
            </a:pPr>
            <a:r>
              <a:rPr lang="pt-BR" sz="2500" b="1" dirty="0"/>
              <a:t>Décimo terceiro: </a:t>
            </a:r>
            <a:r>
              <a:rPr lang="pt-BR" sz="2500" dirty="0"/>
              <a:t>é pago em dezembro de cada ano, inicia-se um novo período aquisitivo sempre em janeiro, independentemente da data de aniversário do contrato de trabalho. Para cada mês trabalhado, ou fração igual ou superior a 15 dias, o empregado adquire o direito a 1/12 a título de décimo terceiro proporcional. </a:t>
            </a:r>
          </a:p>
          <a:p>
            <a:pPr marL="0" indent="0" algn="just">
              <a:buNone/>
              <a:defRPr/>
            </a:pPr>
            <a:endParaRPr lang="pt-BR" sz="2500" dirty="0"/>
          </a:p>
          <a:p>
            <a:pPr algn="just">
              <a:defRPr/>
            </a:pPr>
            <a:r>
              <a:rPr lang="pt-BR" sz="2500" b="1" dirty="0"/>
              <a:t>Aviso prévio:</a:t>
            </a:r>
            <a:r>
              <a:rPr lang="pt-BR" sz="2500" dirty="0"/>
              <a:t> devido na dispensa do empregado sem justa causa.</a:t>
            </a:r>
          </a:p>
        </p:txBody>
      </p:sp>
    </p:spTree>
    <p:extLst>
      <p:ext uri="{BB962C8B-B14F-4D97-AF65-F5344CB8AC3E}">
        <p14:creationId xmlns:p14="http://schemas.microsoft.com/office/powerpoint/2010/main" val="304858500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93895" y="415826"/>
            <a:ext cx="11479237" cy="5886499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just" eaLnBrk="1" hangingPunct="1"/>
            <a:endParaRPr lang="pt-BR" sz="2400" dirty="0" smtClean="0"/>
          </a:p>
          <a:p>
            <a:pPr algn="just" eaLnBrk="1" hangingPunct="1"/>
            <a:r>
              <a:rPr lang="pt-BR" sz="2200" dirty="0" smtClean="0"/>
              <a:t>Será  anormal quando nos  </a:t>
            </a:r>
            <a:r>
              <a:rPr lang="pt-BR" sz="2200" b="1" u="sng" dirty="0" smtClean="0"/>
              <a:t>contratos por prazo indeterminados</a:t>
            </a:r>
            <a:r>
              <a:rPr lang="pt-BR" sz="2200" b="1" dirty="0" smtClean="0"/>
              <a:t> </a:t>
            </a:r>
            <a:r>
              <a:rPr lang="pt-BR" sz="2200" dirty="0" smtClean="0"/>
              <a:t>– sem prazo para acabar, o mesmo for extinto quando movido por umas das partes;  Isto é, o contrato por ter prazo indeterminado, as partes não ajustam o momento de fim do contrato, por isso o término é anormal.</a:t>
            </a:r>
          </a:p>
          <a:p>
            <a:pPr algn="just" eaLnBrk="1" hangingPunct="1"/>
            <a:endParaRPr lang="pt-BR" sz="2200" dirty="0" smtClean="0"/>
          </a:p>
          <a:p>
            <a:pPr algn="just" eaLnBrk="1" hangingPunct="1"/>
            <a:r>
              <a:rPr lang="pt-BR" sz="2200" dirty="0"/>
              <a:t>O contrato de trabalho se extingue normalmente quando alcançado o termo prefixado nos contratos por prazo determinado</a:t>
            </a:r>
            <a:r>
              <a:rPr lang="pt-BR" sz="2200" dirty="0" smtClean="0"/>
              <a:t>.</a:t>
            </a:r>
          </a:p>
          <a:p>
            <a:pPr marL="0" indent="0" algn="just" eaLnBrk="1" hangingPunct="1">
              <a:buNone/>
            </a:pPr>
            <a:endParaRPr lang="pt-BR" sz="2200" dirty="0"/>
          </a:p>
          <a:p>
            <a:pPr algn="just" eaLnBrk="1" hangingPunct="1"/>
            <a:r>
              <a:rPr lang="pt-BR" sz="2200" dirty="0"/>
              <a:t>Neste caso, não há propriamente surpresa de qualquer das partes em decorrência da extinção do contrato, pois já se sabia, de antemão, a data do término contratual. </a:t>
            </a:r>
            <a:endParaRPr lang="pt-BR" sz="2200" dirty="0" smtClean="0"/>
          </a:p>
          <a:p>
            <a:pPr marL="0" indent="0" algn="just" eaLnBrk="1" hangingPunct="1">
              <a:buNone/>
            </a:pPr>
            <a:endParaRPr lang="pt-BR" sz="2200" dirty="0"/>
          </a:p>
          <a:p>
            <a:pPr algn="just" eaLnBrk="1" hangingPunct="1"/>
            <a:r>
              <a:rPr lang="pt-BR" sz="2200" dirty="0"/>
              <a:t>E é exatamente por este motivo que o empregador não precisa </a:t>
            </a:r>
            <a:r>
              <a:rPr lang="pt-BR" sz="2200" dirty="0" err="1"/>
              <a:t>pré</a:t>
            </a:r>
            <a:r>
              <a:rPr lang="pt-BR" sz="2200" dirty="0"/>
              <a:t>-avisar o empregado, nem mesmo notificá-lo ou comunicá-lo acerca da extinção contratual.</a:t>
            </a:r>
          </a:p>
          <a:p>
            <a:pPr algn="just" eaLnBrk="1" hangingPunct="1"/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3280578492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200" b="1">
                <a:solidFill>
                  <a:srgbClr val="C00000"/>
                </a:solidFill>
              </a:rPr>
              <a:t>EXTINÇÃO NORMAL DO CONTRATO DE TRABALHO - determinado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02167" y="1527175"/>
            <a:ext cx="11253213" cy="4572000"/>
          </a:xfrm>
        </p:spPr>
        <p:txBody>
          <a:bodyPr/>
          <a:lstStyle/>
          <a:p>
            <a:pPr algn="just">
              <a:defRPr/>
            </a:pPr>
            <a:endParaRPr lang="pt-BR" sz="2200" dirty="0"/>
          </a:p>
          <a:p>
            <a:pPr algn="just">
              <a:defRPr/>
            </a:pPr>
            <a:r>
              <a:rPr lang="pt-BR" sz="2200" dirty="0" smtClean="0"/>
              <a:t>Observação: O </a:t>
            </a:r>
            <a:r>
              <a:rPr lang="pt-BR" sz="2200" dirty="0"/>
              <a:t>empregado tem os seguintes direitos:</a:t>
            </a:r>
          </a:p>
          <a:p>
            <a:pPr marL="0" indent="0" algn="just">
              <a:buNone/>
              <a:defRPr/>
            </a:pPr>
            <a:r>
              <a:rPr lang="pt-BR" sz="2200" dirty="0"/>
              <a:t>a) Saldo de salários;</a:t>
            </a:r>
          </a:p>
          <a:p>
            <a:pPr marL="0" indent="0" algn="just">
              <a:buNone/>
              <a:defRPr/>
            </a:pPr>
            <a:r>
              <a:rPr lang="pt-BR" sz="2200" dirty="0"/>
              <a:t>b) Férias (integrais e proporcionais, conforme o caso);</a:t>
            </a:r>
          </a:p>
          <a:p>
            <a:pPr marL="0" indent="0" algn="just">
              <a:buNone/>
              <a:defRPr/>
            </a:pPr>
            <a:r>
              <a:rPr lang="pt-BR" sz="2200" dirty="0"/>
              <a:t>c) Décimo terceiro proporcional;</a:t>
            </a:r>
          </a:p>
          <a:p>
            <a:pPr marL="0" indent="0" algn="just">
              <a:buNone/>
              <a:defRPr/>
            </a:pPr>
            <a:r>
              <a:rPr lang="pt-BR" sz="2200" dirty="0"/>
              <a:t>d) Saque do FGTS. </a:t>
            </a:r>
          </a:p>
          <a:p>
            <a:pPr marL="0" indent="0" algn="just">
              <a:buNone/>
              <a:defRPr/>
            </a:pPr>
            <a:r>
              <a:rPr lang="pt-BR" sz="2200" dirty="0"/>
              <a:t>e) Não há aviso prévio, porque ambas as partes já sabiam antecipadamente que o contrato terminaria, e quando. </a:t>
            </a:r>
          </a:p>
          <a:p>
            <a:pPr marL="0" indent="0" algn="just">
              <a:buNone/>
              <a:defRPr/>
            </a:pPr>
            <a:r>
              <a:rPr lang="pt-BR" sz="2200" dirty="0"/>
              <a:t>f) Não há seguro-desemprego, porque o contrato a termo é precário, ao passo que o seguro-desemprego visa à manutenção temporária do empregado demitido sem justa causa.</a:t>
            </a:r>
          </a:p>
        </p:txBody>
      </p:sp>
    </p:spTree>
    <p:extLst>
      <p:ext uri="{BB962C8B-B14F-4D97-AF65-F5344CB8AC3E}">
        <p14:creationId xmlns:p14="http://schemas.microsoft.com/office/powerpoint/2010/main" val="3933146172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ítulo 1"/>
          <p:cNvSpPr>
            <a:spLocks noGrp="1"/>
          </p:cNvSpPr>
          <p:nvPr>
            <p:ph type="title"/>
          </p:nvPr>
        </p:nvSpPr>
        <p:spPr>
          <a:xfrm>
            <a:off x="984739" y="333376"/>
            <a:ext cx="10564836" cy="758825"/>
          </a:xfrm>
        </p:spPr>
        <p:txBody>
          <a:bodyPr/>
          <a:lstStyle/>
          <a:p>
            <a:r>
              <a:rPr lang="pt-BR" sz="2400" b="1" dirty="0">
                <a:solidFill>
                  <a:srgbClr val="C00000"/>
                </a:solidFill>
              </a:rPr>
              <a:t/>
            </a:r>
            <a:br>
              <a:rPr lang="pt-BR" sz="2400" b="1" dirty="0">
                <a:solidFill>
                  <a:srgbClr val="C00000"/>
                </a:solidFill>
              </a:rPr>
            </a:br>
            <a:r>
              <a:rPr lang="pt-BR" sz="2400" b="1" dirty="0" smtClean="0">
                <a:solidFill>
                  <a:srgbClr val="C00000"/>
                </a:solidFill>
              </a:rPr>
              <a:t>b) ATO VOLUNTÁRIO IMOTIVADO </a:t>
            </a:r>
            <a:br>
              <a:rPr lang="pt-BR" sz="2400" b="1" dirty="0" smtClean="0">
                <a:solidFill>
                  <a:srgbClr val="C00000"/>
                </a:solidFill>
              </a:rPr>
            </a:br>
            <a:r>
              <a:rPr lang="pt-BR" sz="2400" b="1" dirty="0" smtClean="0">
                <a:solidFill>
                  <a:srgbClr val="C00000"/>
                </a:solidFill>
              </a:rPr>
              <a:t>Dispensa </a:t>
            </a:r>
            <a:r>
              <a:rPr lang="pt-BR" sz="2400" b="1" dirty="0">
                <a:solidFill>
                  <a:srgbClr val="C00000"/>
                </a:solidFill>
              </a:rPr>
              <a:t>sem justa causa </a:t>
            </a:r>
            <a:r>
              <a:rPr lang="pt-BR" sz="2400" b="1" dirty="0" smtClean="0">
                <a:solidFill>
                  <a:srgbClr val="C00000"/>
                </a:solidFill>
              </a:rPr>
              <a:t>1/3 (empregador </a:t>
            </a:r>
            <a:r>
              <a:rPr lang="pt-BR" sz="2400" b="1" dirty="0">
                <a:solidFill>
                  <a:srgbClr val="C00000"/>
                </a:solidFill>
              </a:rPr>
              <a:t>para empregado)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84738" y="1527175"/>
            <a:ext cx="10156873" cy="4572000"/>
          </a:xfrm>
        </p:spPr>
        <p:txBody>
          <a:bodyPr/>
          <a:lstStyle/>
          <a:p>
            <a:pPr algn="just"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/>
              <a:t>É a extinção do contrato de trabalho por iniciativa do empregador, sem justa causa. Assim como ocorre com o pedido de demissão, a dispensa sem justa causa tem natureza de direito </a:t>
            </a:r>
            <a:r>
              <a:rPr lang="pt-BR" dirty="0" err="1" smtClean="0"/>
              <a:t>potestativo</a:t>
            </a:r>
            <a:r>
              <a:rPr lang="pt-BR" dirty="0" smtClean="0"/>
              <a:t>, ao passo que depende unicamente da vontade do empregador.</a:t>
            </a:r>
          </a:p>
          <a:p>
            <a:pPr marL="0" indent="0" algn="just">
              <a:buNone/>
              <a:defRPr/>
            </a:pPr>
            <a:endParaRPr lang="pt-BR" dirty="0" smtClean="0"/>
          </a:p>
          <a:p>
            <a:pPr algn="just">
              <a:defRPr/>
            </a:pPr>
            <a:r>
              <a:rPr lang="pt-BR" dirty="0" smtClean="0"/>
              <a:t>A dispensa do empregado é formalizada pelo aviso prévio, através do qual o empregador comunica ao empregado que não mais se utilizará de seus serviços a partir de tal dia.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80965356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8978" y="1434905"/>
            <a:ext cx="11015004" cy="5018284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just">
              <a:defRPr/>
            </a:pPr>
            <a:endParaRPr lang="pt-BR" sz="2000" dirty="0"/>
          </a:p>
          <a:p>
            <a:pPr marL="0" indent="0" algn="just">
              <a:buNone/>
              <a:defRPr/>
            </a:pPr>
            <a:r>
              <a:rPr lang="pt-BR" sz="2000" dirty="0" smtClean="0"/>
              <a:t> </a:t>
            </a:r>
            <a:endParaRPr lang="pt-BR" sz="2000" dirty="0"/>
          </a:p>
          <a:p>
            <a:pPr algn="just">
              <a:defRPr/>
            </a:pPr>
            <a:r>
              <a:rPr lang="pt-BR" sz="2000" dirty="0"/>
              <a:t>Assim, são direitos do empregado:</a:t>
            </a:r>
          </a:p>
          <a:p>
            <a:pPr algn="just">
              <a:defRPr/>
            </a:pPr>
            <a:endParaRPr lang="pt-BR" sz="2000" dirty="0"/>
          </a:p>
          <a:p>
            <a:pPr marL="0" indent="0" algn="just">
              <a:buNone/>
              <a:defRPr/>
            </a:pPr>
            <a:r>
              <a:rPr lang="pt-BR" sz="2000" dirty="0"/>
              <a:t> </a:t>
            </a:r>
            <a:r>
              <a:rPr lang="pt-BR" sz="2000" b="1" dirty="0"/>
              <a:t>  Saldo de salários; Férias </a:t>
            </a:r>
            <a:r>
              <a:rPr lang="pt-BR" sz="2000" dirty="0"/>
              <a:t>(vencidas, simples e proporcionais, inclusive sobre o prazo do aviso-prévio);  </a:t>
            </a:r>
            <a:r>
              <a:rPr lang="pt-BR" sz="2000" b="1" dirty="0"/>
              <a:t>Décimo terceiro proporcional</a:t>
            </a:r>
            <a:r>
              <a:rPr lang="pt-BR" sz="2000" dirty="0"/>
              <a:t>, inclusive sobre o prazo do aviso prévio;   </a:t>
            </a:r>
            <a:r>
              <a:rPr lang="pt-BR" sz="2000" b="1" dirty="0"/>
              <a:t>Aviso prévio </a:t>
            </a:r>
            <a:r>
              <a:rPr lang="pt-BR" sz="2000" dirty="0"/>
              <a:t>(que pode ser trabalhado ou indenizado); </a:t>
            </a:r>
            <a:r>
              <a:rPr lang="pt-BR" sz="2000" b="1" dirty="0"/>
              <a:t>Multa compensatória do FGTS </a:t>
            </a:r>
            <a:r>
              <a:rPr lang="pt-BR" sz="2000" dirty="0"/>
              <a:t>(40%); </a:t>
            </a:r>
            <a:r>
              <a:rPr lang="pt-BR" sz="2000" b="1" dirty="0"/>
              <a:t>Saque do FGTS</a:t>
            </a:r>
            <a:r>
              <a:rPr lang="pt-BR" sz="2000" dirty="0"/>
              <a:t>;  </a:t>
            </a:r>
            <a:r>
              <a:rPr lang="pt-BR" sz="2000" b="1" dirty="0"/>
              <a:t>Seguro-desemprego</a:t>
            </a:r>
            <a:r>
              <a:rPr lang="pt-BR" sz="2000" dirty="0"/>
              <a:t>. Será devida ainda, se for o caso, indenização adicional prevista no art. 9º da Lei nº 7.238/84: O empregado dispensado, sem justa causa, no período de 30 </a:t>
            </a:r>
            <a:r>
              <a:rPr lang="pt-BR" sz="2000" dirty="0" smtClean="0"/>
              <a:t>dias </a:t>
            </a:r>
            <a:r>
              <a:rPr lang="pt-BR" sz="2000" dirty="0"/>
              <a:t>que antecede a data de sua correção salarial, terá direito à indenização adicional equivalente a um salário mensal, seja ele optante ou não pelo FGTS.</a:t>
            </a:r>
          </a:p>
        </p:txBody>
      </p:sp>
    </p:spTree>
    <p:extLst>
      <p:ext uri="{BB962C8B-B14F-4D97-AF65-F5344CB8AC3E}">
        <p14:creationId xmlns:p14="http://schemas.microsoft.com/office/powerpoint/2010/main" val="2267731206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algn="just">
              <a:buClr>
                <a:srgbClr val="D16349"/>
              </a:buClr>
              <a:buNone/>
              <a:defRPr/>
            </a:pPr>
            <a:endParaRPr lang="pt-BR" sz="2000" dirty="0">
              <a:solidFill>
                <a:prstClr val="black"/>
              </a:solidFill>
            </a:endParaRPr>
          </a:p>
          <a:p>
            <a:pPr lvl="0" algn="just">
              <a:buClr>
                <a:srgbClr val="D16349"/>
              </a:buClr>
            </a:pPr>
            <a:r>
              <a:rPr lang="pt-BR" sz="2000" dirty="0">
                <a:solidFill>
                  <a:prstClr val="black"/>
                </a:solidFill>
              </a:rPr>
              <a:t>Se o empregado não pretende continuar a prestar serviços ao empregador, deve pedir demissão. No jargão popular, pedir contas.</a:t>
            </a:r>
          </a:p>
          <a:p>
            <a:pPr lvl="0" algn="just">
              <a:buClr>
                <a:srgbClr val="D16349"/>
              </a:buClr>
            </a:pPr>
            <a:r>
              <a:rPr lang="pt-BR" sz="2000" dirty="0">
                <a:solidFill>
                  <a:prstClr val="black"/>
                </a:solidFill>
              </a:rPr>
              <a:t>O pedido de demissão do obreiro é formalizado através do aviso prévio, pelo qual o trabalhador </a:t>
            </a:r>
            <a:r>
              <a:rPr lang="pt-BR" sz="2000" dirty="0" err="1">
                <a:solidFill>
                  <a:prstClr val="black"/>
                </a:solidFill>
              </a:rPr>
              <a:t>pré-avisa</a:t>
            </a:r>
            <a:r>
              <a:rPr lang="pt-BR" sz="2000" dirty="0">
                <a:solidFill>
                  <a:prstClr val="black"/>
                </a:solidFill>
              </a:rPr>
              <a:t> o empregador, 30 dias antes da data em que pretende deixar o emprego, sua intenção de fazer cessar a prestação de serviços. </a:t>
            </a:r>
          </a:p>
          <a:p>
            <a:pPr lvl="0" algn="just">
              <a:buClr>
                <a:srgbClr val="D16349"/>
              </a:buClr>
            </a:pPr>
            <a:r>
              <a:rPr lang="pt-BR" sz="2000" dirty="0">
                <a:solidFill>
                  <a:prstClr val="black"/>
                </a:solidFill>
              </a:rPr>
              <a:t>A doutrina defende a possibilidade de aviso prévio verbal, desde que expresso. Como sempre, a possibilidade é mitigada pela grande dificuldade de prova.</a:t>
            </a:r>
          </a:p>
          <a:p>
            <a:pPr lvl="0" algn="just">
              <a:buClr>
                <a:srgbClr val="D16349"/>
              </a:buClr>
            </a:pPr>
            <a:r>
              <a:rPr lang="pt-BR" sz="2000" dirty="0">
                <a:solidFill>
                  <a:prstClr val="black"/>
                </a:solidFill>
              </a:rPr>
              <a:t>A simples cessação da prestação de serviços por parte do empregado, sem a devida comunicação ao empregador, não configura demissão, e sim abandono de emprego, sujeitando o empregado à dispensa por justa causa.</a:t>
            </a:r>
          </a:p>
          <a:p>
            <a:endParaRPr lang="pt-BR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73050" lvl="0" indent="-273050">
              <a:spcBef>
                <a:spcPct val="20000"/>
              </a:spcBef>
              <a:defRPr/>
            </a:pPr>
            <a:r>
              <a:rPr lang="pt-BR" sz="2200" b="1" dirty="0" smtClean="0">
                <a:solidFill>
                  <a:prstClr val="black"/>
                </a:solidFill>
              </a:rPr>
              <a:t/>
            </a:r>
            <a:br>
              <a:rPr lang="pt-BR" sz="2200" b="1" dirty="0" smtClean="0">
                <a:solidFill>
                  <a:prstClr val="black"/>
                </a:solidFill>
              </a:rPr>
            </a:br>
            <a:r>
              <a:rPr lang="pt-BR" sz="2200" b="1" dirty="0">
                <a:solidFill>
                  <a:prstClr val="black"/>
                </a:solidFill>
              </a:rPr>
              <a:t/>
            </a:r>
            <a:br>
              <a:rPr lang="pt-BR" sz="2200" b="1" dirty="0">
                <a:solidFill>
                  <a:prstClr val="black"/>
                </a:solidFill>
              </a:rPr>
            </a:br>
            <a:r>
              <a:rPr lang="pt-BR" sz="2200" b="1" dirty="0" smtClean="0">
                <a:solidFill>
                  <a:prstClr val="black"/>
                </a:solidFill>
              </a:rPr>
              <a:t>b</a:t>
            </a:r>
            <a:r>
              <a:rPr lang="pt-BR" sz="2200" b="1" dirty="0">
                <a:solidFill>
                  <a:prstClr val="black"/>
                </a:solidFill>
              </a:rPr>
              <a:t>)  Ato voluntário imotivado </a:t>
            </a:r>
            <a:r>
              <a:rPr lang="pt-BR" sz="2200" b="1" dirty="0" smtClean="0">
                <a:solidFill>
                  <a:prstClr val="black"/>
                </a:solidFill>
              </a:rPr>
              <a:t/>
            </a:r>
            <a:br>
              <a:rPr lang="pt-BR" sz="2200" b="1" dirty="0" smtClean="0">
                <a:solidFill>
                  <a:prstClr val="black"/>
                </a:solidFill>
              </a:rPr>
            </a:br>
            <a:r>
              <a:rPr lang="pt-BR" sz="2200" b="1" dirty="0" smtClean="0">
                <a:solidFill>
                  <a:prstClr val="black"/>
                </a:solidFill>
              </a:rPr>
              <a:t>(Pedido de demissão por inciativa do empregado) 2/3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1585439690"/>
      </p:ext>
    </p:extLst>
  </p:cSld>
  <p:clrMapOvr>
    <a:masterClrMapping/>
  </p:clrMapOvr>
  <p:transition spd="slow"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96948" y="228601"/>
            <a:ext cx="11816861" cy="6008688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just">
              <a:defRPr/>
            </a:pPr>
            <a:r>
              <a:rPr lang="pt-BR" sz="2200" dirty="0"/>
              <a:t>Não cabe ao empregador, por óbvio, aceitar ou não a demissão, pois este é um direito </a:t>
            </a:r>
            <a:r>
              <a:rPr lang="pt-BR" sz="2200" dirty="0" err="1"/>
              <a:t>potestativo</a:t>
            </a:r>
            <a:r>
              <a:rPr lang="pt-BR" sz="2200" dirty="0"/>
              <a:t>. Portanto, seria muito mais uma comunicação de demissão que propriamente um pedido de demissão.</a:t>
            </a:r>
          </a:p>
          <a:p>
            <a:pPr marL="0" indent="0" algn="just">
              <a:buNone/>
              <a:defRPr/>
            </a:pPr>
            <a:endParaRPr lang="pt-BR" sz="2200" dirty="0"/>
          </a:p>
          <a:p>
            <a:pPr algn="just">
              <a:defRPr/>
            </a:pPr>
            <a:r>
              <a:rPr lang="pt-BR" sz="2200" dirty="0"/>
              <a:t>O empregado deverá então trabalhar durante os 30 dias do aviso prévio, prazo este conferido ao empregador para que arranje um substituto para exercer aquela função. Caso o empregado não cumpra tal prazo, o empregador pode descontar, das verbas rescisórias devidas ao empregado, o valor referente ao salário que seria devido no prazo respectivo. </a:t>
            </a:r>
          </a:p>
          <a:p>
            <a:pPr marL="0" indent="0" algn="just">
              <a:buNone/>
              <a:defRPr/>
            </a:pPr>
            <a:endParaRPr lang="pt-BR" sz="2200" dirty="0"/>
          </a:p>
          <a:p>
            <a:pPr algn="just">
              <a:defRPr/>
            </a:pPr>
            <a:r>
              <a:rPr lang="pt-BR" sz="2200" b="1" dirty="0"/>
              <a:t>De uma forma bem simples, são direitos do empregado que pede demissão:</a:t>
            </a:r>
            <a:r>
              <a:rPr lang="pt-BR" sz="2200" dirty="0"/>
              <a:t>  Saldo de salários; Férias (vencidas, simples e proporcionais); 13. proporcional. Naturalmente, o empregado demissionário não tem direito ao aviso prévio, também não faz jus à multa compensatória do FGTS, saque dos valores da conta vinculada e seguro-desemprego, tudo porque seu desemprego foi, no caso, voluntário.</a:t>
            </a:r>
          </a:p>
          <a:p>
            <a:pPr>
              <a:defRPr/>
            </a:pP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298840042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000" b="1" dirty="0">
                <a:solidFill>
                  <a:srgbClr val="002060"/>
                </a:solidFill>
              </a:rPr>
              <a:t>b)  Ato voluntário imotivado </a:t>
            </a:r>
            <a:r>
              <a:rPr lang="pt-BR" sz="3000" b="1" dirty="0" smtClean="0">
                <a:solidFill>
                  <a:srgbClr val="002060"/>
                </a:solidFill>
              </a:rPr>
              <a:t>(Acordo) 3/3</a:t>
            </a:r>
            <a:endParaRPr lang="pt-BR" sz="3000" b="1" dirty="0">
              <a:solidFill>
                <a:srgbClr val="00206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02167" y="2174163"/>
            <a:ext cx="11338560" cy="4572000"/>
          </a:xfrm>
        </p:spPr>
        <p:txBody>
          <a:bodyPr/>
          <a:lstStyle/>
          <a:p>
            <a:pPr marL="0" lvl="0" indent="0" algn="just">
              <a:buClr>
                <a:srgbClr val="D16349"/>
              </a:buClr>
              <a:buNone/>
              <a:defRPr/>
            </a:pPr>
            <a:r>
              <a:rPr lang="pt-BR" sz="2600" dirty="0">
                <a:solidFill>
                  <a:prstClr val="black"/>
                </a:solidFill>
              </a:rPr>
              <a:t>–  </a:t>
            </a:r>
            <a:r>
              <a:rPr lang="pt-BR" sz="2600" b="1" dirty="0">
                <a:solidFill>
                  <a:prstClr val="black"/>
                </a:solidFill>
              </a:rPr>
              <a:t>Distrato (mútuo acordo de ruptura bilateral do contrato</a:t>
            </a:r>
            <a:r>
              <a:rPr lang="pt-BR" sz="2600" dirty="0" smtClean="0">
                <a:solidFill>
                  <a:prstClr val="black"/>
                </a:solidFill>
              </a:rPr>
              <a:t>).</a:t>
            </a:r>
          </a:p>
          <a:p>
            <a:pPr marL="0" lvl="0" indent="0" algn="just">
              <a:buClr>
                <a:srgbClr val="D16349"/>
              </a:buClr>
              <a:buNone/>
              <a:defRPr/>
            </a:pPr>
            <a:endParaRPr lang="pt-BR" sz="2600" dirty="0" smtClean="0">
              <a:solidFill>
                <a:prstClr val="black"/>
              </a:solidFill>
            </a:endParaRPr>
          </a:p>
          <a:p>
            <a:pPr marL="0" lvl="0" indent="0" algn="just">
              <a:buClr>
                <a:srgbClr val="D16349"/>
              </a:buClr>
              <a:buNone/>
              <a:defRPr/>
            </a:pPr>
            <a:r>
              <a:rPr lang="pt-BR" sz="2600" dirty="0" smtClean="0">
                <a:solidFill>
                  <a:prstClr val="black"/>
                </a:solidFill>
              </a:rPr>
              <a:t>Ex1</a:t>
            </a:r>
            <a:r>
              <a:rPr lang="pt-BR" sz="2600" dirty="0">
                <a:solidFill>
                  <a:prstClr val="black"/>
                </a:solidFill>
              </a:rPr>
              <a:t>. os chamados </a:t>
            </a:r>
            <a:r>
              <a:rPr lang="pt-BR" sz="2600" dirty="0" err="1">
                <a:solidFill>
                  <a:prstClr val="black"/>
                </a:solidFill>
              </a:rPr>
              <a:t>PDVs</a:t>
            </a:r>
            <a:r>
              <a:rPr lang="pt-BR" sz="2600" dirty="0">
                <a:solidFill>
                  <a:prstClr val="black"/>
                </a:solidFill>
              </a:rPr>
              <a:t>, que são programas de desligamento voluntário estabelecidos por grandes empresas. Assim, é comum que, nos </a:t>
            </a:r>
            <a:r>
              <a:rPr lang="pt-BR" sz="2600" dirty="0" err="1">
                <a:solidFill>
                  <a:prstClr val="black"/>
                </a:solidFill>
              </a:rPr>
              <a:t>PDVs</a:t>
            </a:r>
            <a:r>
              <a:rPr lang="pt-BR" sz="2600" dirty="0">
                <a:solidFill>
                  <a:prstClr val="black"/>
                </a:solidFill>
              </a:rPr>
              <a:t>, o empregado receba, além de todas as verbas que seriam devidas se demitido imotivadamente, uma considerável compensação em dinheiro. </a:t>
            </a:r>
            <a:endParaRPr lang="pt-BR" sz="2600" dirty="0" smtClean="0">
              <a:solidFill>
                <a:prstClr val="black"/>
              </a:solidFill>
            </a:endParaRPr>
          </a:p>
          <a:p>
            <a:pPr marL="0" lvl="0" indent="0" algn="just">
              <a:buClr>
                <a:srgbClr val="D16349"/>
              </a:buClr>
              <a:buNone/>
              <a:defRPr/>
            </a:pPr>
            <a:r>
              <a:rPr lang="pt-BR" sz="2600" dirty="0" smtClean="0">
                <a:solidFill>
                  <a:prstClr val="black"/>
                </a:solidFill>
              </a:rPr>
              <a:t>Ex2 </a:t>
            </a:r>
            <a:r>
              <a:rPr lang="pt-BR" sz="2600" dirty="0">
                <a:solidFill>
                  <a:prstClr val="black"/>
                </a:solidFill>
              </a:rPr>
              <a:t>Acordo vide reforma trabalhista.</a:t>
            </a:r>
          </a:p>
          <a:p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3633479804"/>
      </p:ext>
    </p:extLst>
  </p:cSld>
  <p:clrMapOvr>
    <a:masterClrMapping/>
  </p:clrMapOvr>
  <p:transition spd="slow">
    <p:newsflash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ediano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1591</Words>
  <Application>Microsoft Office PowerPoint</Application>
  <PresentationFormat>Widescreen</PresentationFormat>
  <Paragraphs>285</Paragraphs>
  <Slides>25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25</vt:i4>
      </vt:variant>
    </vt:vector>
  </HeadingPairs>
  <TitlesOfParts>
    <vt:vector size="33" baseType="lpstr">
      <vt:lpstr>Arial</vt:lpstr>
      <vt:lpstr>Calibri</vt:lpstr>
      <vt:lpstr>Georgia</vt:lpstr>
      <vt:lpstr>Tw Cen MT</vt:lpstr>
      <vt:lpstr>Wingdings</vt:lpstr>
      <vt:lpstr>Wingdings 2</vt:lpstr>
      <vt:lpstr>Cívico</vt:lpstr>
      <vt:lpstr>Mediano</vt:lpstr>
      <vt:lpstr>Apresentação do PowerPoint</vt:lpstr>
      <vt:lpstr> Considerações:  Extinção normal do contrato de trabalho  </vt:lpstr>
      <vt:lpstr>Apresentação do PowerPoint</vt:lpstr>
      <vt:lpstr>EXTINÇÃO NORMAL DO CONTRATO DE TRABALHO - determinado</vt:lpstr>
      <vt:lpstr> b) ATO VOLUNTÁRIO IMOTIVADO  Dispensa sem justa causa 1/3 (empregador para empregado)</vt:lpstr>
      <vt:lpstr>Apresentação do PowerPoint</vt:lpstr>
      <vt:lpstr>  b)  Ato voluntário imotivado  (Pedido de demissão por inciativa do empregado) 2/3</vt:lpstr>
      <vt:lpstr>Apresentação do PowerPoint</vt:lpstr>
      <vt:lpstr>b)  Ato voluntário imotivado (Acordo) 3/3</vt:lpstr>
      <vt:lpstr>Apresentação do PowerPoint</vt:lpstr>
      <vt:lpstr>Apresentação do PowerPoint</vt:lpstr>
      <vt:lpstr>c)  Ato voluntário motivado  (resolução contratual)</vt:lpstr>
      <vt:lpstr>Apresentação do PowerPoint</vt:lpstr>
      <vt:lpstr>Apresentação do PowerPoint</vt:lpstr>
      <vt:lpstr>D)  EXTINÇÃO ATÍPICA DO CONTRATO POR FATO INVOLUNTÁRIO</vt:lpstr>
      <vt:lpstr>Apresentação do PowerPoint</vt:lpstr>
      <vt:lpstr>MORTE DO EMPREGADO </vt:lpstr>
      <vt:lpstr>MORTE DO EMPREGADOR </vt:lpstr>
      <vt:lpstr>Falência do Empregador </vt:lpstr>
      <vt:lpstr>Apresentação do PowerPoint</vt:lpstr>
      <vt:lpstr>Apresentação do PowerPoint</vt:lpstr>
      <vt:lpstr>Verbas Rescisórias ou Parcelas Rescisórias</vt:lpstr>
      <vt:lpstr>Saldo de Salários </vt:lpstr>
      <vt:lpstr>FÉRIAS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Usuario</cp:lastModifiedBy>
  <cp:revision>13</cp:revision>
  <dcterms:created xsi:type="dcterms:W3CDTF">2019-06-30T13:37:01Z</dcterms:created>
  <dcterms:modified xsi:type="dcterms:W3CDTF">2019-06-30T14:54:01Z</dcterms:modified>
</cp:coreProperties>
</file>