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300" r:id="rId6"/>
    <p:sldId id="259" r:id="rId7"/>
    <p:sldId id="260" r:id="rId8"/>
    <p:sldId id="261" r:id="rId9"/>
    <p:sldId id="262" r:id="rId10"/>
    <p:sldId id="263" r:id="rId11"/>
    <p:sldId id="271" r:id="rId12"/>
    <p:sldId id="282" r:id="rId13"/>
    <p:sldId id="264" r:id="rId14"/>
    <p:sldId id="265" r:id="rId15"/>
    <p:sldId id="266" r:id="rId16"/>
    <p:sldId id="267" r:id="rId17"/>
    <p:sldId id="268" r:id="rId18"/>
    <p:sldId id="279" r:id="rId19"/>
    <p:sldId id="280" r:id="rId20"/>
    <p:sldId id="281" r:id="rId21"/>
    <p:sldId id="269" r:id="rId22"/>
    <p:sldId id="289" r:id="rId23"/>
    <p:sldId id="290" r:id="rId24"/>
    <p:sldId id="291" r:id="rId25"/>
    <p:sldId id="283" r:id="rId26"/>
    <p:sldId id="295" r:id="rId27"/>
    <p:sldId id="284" r:id="rId28"/>
    <p:sldId id="297" r:id="rId29"/>
    <p:sldId id="277" r:id="rId30"/>
    <p:sldId id="296" r:id="rId31"/>
    <p:sldId id="285" r:id="rId32"/>
    <p:sldId id="275" r:id="rId33"/>
    <p:sldId id="292" r:id="rId34"/>
    <p:sldId id="293" r:id="rId35"/>
    <p:sldId id="294" r:id="rId36"/>
    <p:sldId id="301" r:id="rId37"/>
    <p:sldId id="298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75A4A-DD0A-472F-AF5A-20B3531A3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A58915-F74E-459C-97CB-7BABAA253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0E5B0A-09EC-4D8D-8C05-0FAA92F3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AFCFA-C955-44B9-80D3-53286057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399872-1C9E-45CB-AB05-2DBA8FD6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31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8676E-B79E-42E2-B542-23B16C4B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050415-6FC9-4FF5-A9D6-322331B05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AEA0D1-51CE-46BD-9F14-00CA33E3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753CF9-3FA7-4AF3-B307-009ADECC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AFF114-F48C-41E5-808E-59A5E1F7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36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3BD246-B5DF-429B-9B47-EBC7B40FA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7B5DDB-669A-4201-B31A-6E0211191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A8949-64CE-4BD4-ACC3-0FE0068C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E074E1-8545-44F6-884A-B07AB446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F78960-3979-4D68-8815-40248B73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55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6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115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4806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306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161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67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76300-9B4A-4E10-9EC3-0D7EE9ADC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53A31A-9718-4B04-877A-3B5B5515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94D1F9-F684-4E61-B270-F35FF516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04BCDA-ADAB-40AB-A623-12F4E786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7EB81-A99B-493E-967D-6B28FB0B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92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45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09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00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284" y="404813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7FF4-6C1C-48ED-8983-68877E8DEA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27047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284" y="404813"/>
            <a:ext cx="103632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92129-AB54-4378-9029-C322A2CC28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99252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33EC7-C93B-4B6A-879C-1AC11E11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1A11CE-10F7-4F8C-A063-5DCD787F1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50C0B7-FE05-4ED6-B6DA-4EA4B374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96DF9C-FA4E-47C1-8751-69E0806F7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3B5333-EF7D-4423-B589-D185A3A2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5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2DB40-51A7-45DB-964F-D86BE191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8E01DD-F243-49F0-B091-B97D1D593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C1E4FE-BB18-441D-907F-010DCD035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962BA6-98B1-4D79-9401-FA14E226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7176A2-B46A-4121-95C4-4E5AF19E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633616-8986-419B-BD40-5700FA7D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1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1BE93-B5C3-469E-8C53-3DD068EA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28A168-175C-46BA-89B5-86D068F53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806839-016C-43BF-9852-D5B900356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B54AA6-7309-41F7-AB4A-0AFAE17D9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5D5F99-DDE9-4816-B2EE-2C8494E73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36947B-5F04-4AF2-A6B1-6AF5F300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619CF2-5D9C-4D98-9FCC-86D14351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66B571-2207-4109-AA65-3162010F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4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C29D9-1EE9-4E24-9E5F-F1C69791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8AE42A-BD68-45B6-B1AE-63E6D59F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495C38-ED67-4986-8407-A87C01F7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EB239E-A833-4A61-916D-FF1C0993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32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3743A0-8041-4F0D-91AB-39F326992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B6ABD8B-0A3F-48FF-9E3B-2785D93F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2B290E-CA72-43B4-A5D7-B0EEBE1F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78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18A1C-39F9-462E-9B2F-408BF455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2ED6D7-E1A7-469A-AE90-AD15A058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FEC9CB-019F-42B6-AB22-967A2F75E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C7D7D7-27E4-41CF-BB98-A6BB469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2C0BC7-87EF-432E-AE8B-D9E3C1D3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769038-9EF2-4A90-94F1-5D17EA87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51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FB4DC-C4D5-4D2D-ADDD-101E8862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FEB0B13-974F-41BC-BEA3-F4352E998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AF14A1-B2A2-4375-BFF0-929CFAA3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147551-9F56-41CB-A63E-25F87F7A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0424BC-F280-4C0E-BAF7-9CD34AC4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8D2E1C-3FCA-4E60-9BDB-A752388F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0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48DCA7-0B76-464E-849E-3C0FF179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509180-23D6-4799-99DD-BBFC2B4AB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330E47-F775-4B4E-88ED-F23D41800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9C22-629C-4798-BBB9-9CA656B7CFF0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D6F80-50D5-4BBF-8A2B-DA9A6BA70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699E93-03CA-4475-9770-2BDE22B9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1F872-CFBE-43E3-BD36-FA1D168D8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81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C47C4C-7998-4F88-B61E-E56D82D30B71}" type="datetimeFigureOut">
              <a:rPr lang="pt-BR" smtClean="0"/>
              <a:t>18/05/2019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450491-6D71-4F16-A87B-71A5F9AC51A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9669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saleterdb@yahoo.com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F6F2056-B586-45A1-9522-8A1FBBF75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pt-BR">
                <a:solidFill>
                  <a:schemeClr val="bg1"/>
                </a:solidFill>
              </a:rPr>
              <a:t>Exame físico</a:t>
            </a:r>
            <a:br>
              <a:rPr lang="pt-BR">
                <a:solidFill>
                  <a:schemeClr val="bg1"/>
                </a:solidFill>
              </a:rPr>
            </a:br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FEE0F6D5-CF29-47AE-87F8-3A8FA8797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Autofit/>
          </a:bodyPr>
          <a:lstStyle/>
          <a:p>
            <a:pPr algn="l"/>
            <a:r>
              <a:rPr lang="pt-BR" dirty="0" err="1">
                <a:solidFill>
                  <a:schemeClr val="bg1"/>
                </a:solidFill>
              </a:rPr>
              <a:t>ProfªSalete</a:t>
            </a:r>
            <a:r>
              <a:rPr lang="pt-BR" dirty="0">
                <a:solidFill>
                  <a:schemeClr val="bg1"/>
                </a:solidFill>
              </a:rPr>
              <a:t> R. D. Benetti (</a:t>
            </a:r>
            <a:r>
              <a:rPr lang="pt-BR" dirty="0" err="1">
                <a:solidFill>
                  <a:schemeClr val="bg1"/>
                </a:solidFill>
              </a:rPr>
              <a:t>Ms</a:t>
            </a:r>
            <a:r>
              <a:rPr lang="pt-BR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pt-BR" dirty="0">
                <a:solidFill>
                  <a:schemeClr val="bg1"/>
                </a:solidFill>
                <a:hlinkClick r:id="rId2"/>
              </a:rPr>
              <a:t>saleterdb@yahoo.com.br</a:t>
            </a:r>
            <a:endParaRPr lang="pt-BR" dirty="0">
              <a:solidFill>
                <a:schemeClr val="bg1"/>
              </a:solidFill>
            </a:endParaRPr>
          </a:p>
          <a:p>
            <a:pPr algn="l"/>
            <a:r>
              <a:rPr lang="pt-BR" dirty="0">
                <a:solidFill>
                  <a:schemeClr val="bg1"/>
                </a:solidFill>
              </a:rPr>
              <a:t>99222 9477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DA5F5C9-3A60-411D-9FFA-1559F8667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4" y="489204"/>
            <a:ext cx="3582919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C63EDE-686C-4517-91EA-97BF0C53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4197"/>
            <a:ext cx="4953000" cy="7271553"/>
          </a:xfrm>
        </p:spPr>
        <p:txBody>
          <a:bodyPr>
            <a:noAutofit/>
          </a:bodyPr>
          <a:lstStyle/>
          <a:p>
            <a:r>
              <a:rPr lang="pt-BR" sz="2600" dirty="0"/>
              <a:t>Apoiar o 2º e 3º dedo da mão E na parede torácica, sobre os espaços intercostais;</a:t>
            </a:r>
          </a:p>
          <a:p>
            <a:r>
              <a:rPr lang="pt-BR" sz="2600" dirty="0"/>
              <a:t>Com o 3º dedo da mão D golpeia a falange distal do dedo E;</a:t>
            </a:r>
          </a:p>
          <a:p>
            <a:r>
              <a:rPr lang="pt-BR" sz="2600" dirty="0"/>
              <a:t>Percussão da 7ª cervical à 10ª primeira torácica.</a:t>
            </a:r>
          </a:p>
          <a:p>
            <a:r>
              <a:rPr lang="pt-BR" sz="2600" dirty="0"/>
              <a:t>Aplicam-se 2 golpes rápidos e firmes, retira-se rapidamente o dedo (para não abafar o som).</a:t>
            </a:r>
          </a:p>
          <a:p>
            <a:r>
              <a:rPr lang="pt-BR" sz="2600" dirty="0"/>
              <a:t>Faz-se percussão comparativa – examina-se os dois </a:t>
            </a:r>
            <a:r>
              <a:rPr lang="pt-BR" sz="2600" dirty="0" err="1"/>
              <a:t>hemitórax</a:t>
            </a:r>
            <a:r>
              <a:rPr lang="pt-BR" sz="2600" dirty="0"/>
              <a:t> do ápice para a base, nas faces posterior, lateral e anterior</a:t>
            </a:r>
            <a:r>
              <a:rPr lang="pt-BR" sz="2400" dirty="0"/>
              <a:t>.</a:t>
            </a:r>
            <a:endParaRPr lang="pt-BR" sz="2600" dirty="0"/>
          </a:p>
        </p:txBody>
      </p:sp>
      <p:pic>
        <p:nvPicPr>
          <p:cNvPr id="4" name="Imagem 3" descr="Uma imagem contendo foto, parede, interior&#10;&#10;Descrição gerada com muito alta confiança">
            <a:extLst>
              <a:ext uri="{FF2B5EF4-FFF2-40B4-BE49-F238E27FC236}">
                <a16:creationId xmlns:a16="http://schemas.microsoft.com/office/drawing/2014/main" id="{928B0BB6-0EEB-43BB-AC9A-4D059317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11357" r="5679" b="3357"/>
          <a:stretch/>
        </p:blipFill>
        <p:spPr>
          <a:xfrm>
            <a:off x="5067300" y="858982"/>
            <a:ext cx="7124700" cy="59296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58FC8C-5CA7-4193-9338-A1FFAEBFD1B3}"/>
              </a:ext>
            </a:extLst>
          </p:cNvPr>
          <p:cNvSpPr txBox="1"/>
          <p:nvPr/>
        </p:nvSpPr>
        <p:spPr>
          <a:xfrm>
            <a:off x="4668982" y="110977"/>
            <a:ext cx="508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Percussão do Tórax</a:t>
            </a:r>
          </a:p>
        </p:txBody>
      </p:sp>
    </p:spTree>
    <p:extLst>
      <p:ext uri="{BB962C8B-B14F-4D97-AF65-F5344CB8AC3E}">
        <p14:creationId xmlns:p14="http://schemas.microsoft.com/office/powerpoint/2010/main" val="122595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4DD3E4AC-6EAB-49C8-8176-E95BC0DCB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9"/>
          <a:stretch/>
        </p:blipFill>
        <p:spPr>
          <a:xfrm>
            <a:off x="3657600" y="96567"/>
            <a:ext cx="8534400" cy="67614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DC3C49-74F6-4E73-AB5E-4FC5A06208CE}"/>
              </a:ext>
            </a:extLst>
          </p:cNvPr>
          <p:cNvSpPr txBox="1"/>
          <p:nvPr/>
        </p:nvSpPr>
        <p:spPr>
          <a:xfrm>
            <a:off x="514350" y="666750"/>
            <a:ext cx="2971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Sons</a:t>
            </a:r>
          </a:p>
          <a:p>
            <a:endParaRPr lang="pt-BR" sz="2800" b="1" dirty="0"/>
          </a:p>
          <a:p>
            <a:r>
              <a:rPr lang="pt-BR" sz="2800" dirty="0" err="1"/>
              <a:t>Hipersonoridade</a:t>
            </a:r>
            <a:r>
              <a:rPr lang="pt-BR" sz="2800" dirty="0"/>
              <a:t> = </a:t>
            </a:r>
          </a:p>
          <a:p>
            <a:r>
              <a:rPr lang="pt-BR" sz="2800" dirty="0"/>
              <a:t>Pneumotórax</a:t>
            </a:r>
          </a:p>
          <a:p>
            <a:endParaRPr lang="pt-BR" sz="2800" dirty="0"/>
          </a:p>
          <a:p>
            <a:r>
              <a:rPr lang="pt-BR" sz="2800" dirty="0"/>
              <a:t>Timpânico</a:t>
            </a:r>
          </a:p>
          <a:p>
            <a:endParaRPr lang="pt-BR" sz="2800" dirty="0"/>
          </a:p>
          <a:p>
            <a:r>
              <a:rPr lang="pt-BR" sz="2800" dirty="0"/>
              <a:t>Maciço = pneumonia</a:t>
            </a:r>
          </a:p>
          <a:p>
            <a:endParaRPr lang="pt-BR" sz="2800" dirty="0"/>
          </a:p>
          <a:p>
            <a:r>
              <a:rPr lang="pt-BR" sz="2800" dirty="0" err="1"/>
              <a:t>Submaciço</a:t>
            </a:r>
            <a:r>
              <a:rPr lang="pt-BR" sz="2800" dirty="0"/>
              <a:t> = tumor</a:t>
            </a:r>
          </a:p>
        </p:txBody>
      </p:sp>
    </p:spTree>
    <p:extLst>
      <p:ext uri="{BB962C8B-B14F-4D97-AF65-F5344CB8AC3E}">
        <p14:creationId xmlns:p14="http://schemas.microsoft.com/office/powerpoint/2010/main" val="222720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438B009-3515-4073-8BC5-2596682B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03" y="3962355"/>
            <a:ext cx="4234930" cy="28384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A00B26-96F9-4AC7-ABA5-B6EE86502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1" y="252589"/>
            <a:ext cx="4234930" cy="63528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BF27C4A-F763-4C6D-AEE8-420437ED4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603" y="1123861"/>
            <a:ext cx="4234930" cy="283849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598A283-F1B6-4881-A016-85E693B46B5F}"/>
              </a:ext>
            </a:extLst>
          </p:cNvPr>
          <p:cNvSpPr txBox="1"/>
          <p:nvPr/>
        </p:nvSpPr>
        <p:spPr>
          <a:xfrm>
            <a:off x="1880381" y="600641"/>
            <a:ext cx="56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/>
              <a:t>Timpanismo</a:t>
            </a:r>
            <a:r>
              <a:rPr lang="pt-BR" sz="2800" b="1" dirty="0"/>
              <a:t> na ascite</a:t>
            </a:r>
          </a:p>
        </p:txBody>
      </p:sp>
    </p:spTree>
    <p:extLst>
      <p:ext uri="{BB962C8B-B14F-4D97-AF65-F5344CB8AC3E}">
        <p14:creationId xmlns:p14="http://schemas.microsoft.com/office/powerpoint/2010/main" val="425711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A1581E-3BF3-44BE-AF54-636ECC39A6D6}"/>
              </a:ext>
            </a:extLst>
          </p:cNvPr>
          <p:cNvSpPr/>
          <p:nvPr/>
        </p:nvSpPr>
        <p:spPr>
          <a:xfrm>
            <a:off x="281383" y="425470"/>
            <a:ext cx="60960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Ausculta</a:t>
            </a:r>
          </a:p>
          <a:p>
            <a:r>
              <a:rPr lang="pt-BR" sz="2600" b="0" i="0" u="none" strike="noStrike" baseline="0" dirty="0">
                <a:solidFill>
                  <a:srgbClr val="CD9B00"/>
                </a:solidFill>
                <a:latin typeface="Wingdings-Regular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É a audição dos sons produzidos</a:t>
            </a:r>
          </a:p>
          <a:p>
            <a:r>
              <a:rPr lang="pt-BR" sz="2600" dirty="0">
                <a:latin typeface="Arial" panose="020B0604020202020204" pitchFamily="34" charset="0"/>
              </a:rPr>
              <a:t> pelo corpo.</a:t>
            </a:r>
          </a:p>
          <a:p>
            <a:r>
              <a:rPr lang="pt-BR" sz="2600" dirty="0">
                <a:latin typeface="Arial" panose="020B0604020202020204" pitchFamily="34" charset="0"/>
              </a:rPr>
              <a:t> A maioria deles é audível com o estetoscópio.</a:t>
            </a:r>
          </a:p>
          <a:p>
            <a:endParaRPr lang="pt-BR" sz="2400" dirty="0">
              <a:latin typeface="Arial" panose="020B0604020202020204" pitchFamily="34" charset="0"/>
            </a:endParaRPr>
          </a:p>
          <a:p>
            <a:r>
              <a:rPr lang="pt-BR" sz="2400" b="0" i="0" u="none" strike="noStrike" baseline="0" dirty="0">
                <a:latin typeface="Wingdings-Regular"/>
              </a:rPr>
              <a:t> </a:t>
            </a:r>
            <a:r>
              <a:rPr lang="pt-BR" sz="2600" b="1" dirty="0">
                <a:latin typeface="Arial" panose="020B0604020202020204" pitchFamily="34" charset="0"/>
              </a:rPr>
              <a:t>Dicas:</a:t>
            </a:r>
          </a:p>
          <a:p>
            <a:r>
              <a:rPr lang="pt-BR" sz="2600" b="0" i="0" u="none" strike="noStrike" baseline="0" dirty="0">
                <a:latin typeface="Wingdings-Regular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Prestar atenção no som, assim como </a:t>
            </a:r>
          </a:p>
          <a:p>
            <a:r>
              <a:rPr lang="pt-BR" sz="2600" dirty="0">
                <a:latin typeface="Arial" panose="020B0604020202020204" pitchFamily="34" charset="0"/>
              </a:rPr>
              <a:t>em suas características;</a:t>
            </a:r>
          </a:p>
          <a:p>
            <a:r>
              <a:rPr lang="pt-BR" sz="2600" b="0" i="0" u="none" strike="noStrike" baseline="0" dirty="0">
                <a:latin typeface="Wingdings-Regular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O sino do estetoscópio deve ser utilizado para auscultar sons mais graves (sons cardíacos anormais).</a:t>
            </a:r>
          </a:p>
          <a:p>
            <a:r>
              <a:rPr lang="pt-BR" sz="2600" b="0" i="0" u="none" strike="noStrike" baseline="0" dirty="0">
                <a:latin typeface="Wingdings-Regular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Usar o diafragma para sons cardíacos, intestinais e pulmonares normais.</a:t>
            </a:r>
          </a:p>
          <a:p>
            <a:r>
              <a:rPr lang="pt-BR" sz="2400" b="0" i="0" u="none" strike="noStrike" baseline="0" dirty="0">
                <a:latin typeface="Wingdings-Regular"/>
              </a:rPr>
              <a:t> </a:t>
            </a:r>
            <a:endParaRPr lang="pt-BR" sz="24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BE5133-0B89-407A-B84C-5A683FDF9ABE}"/>
              </a:ext>
            </a:extLst>
          </p:cNvPr>
          <p:cNvSpPr/>
          <p:nvPr/>
        </p:nvSpPr>
        <p:spPr>
          <a:xfrm>
            <a:off x="7177484" y="4365010"/>
            <a:ext cx="55332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latin typeface="Arial" panose="020B0604020202020204" pitchFamily="34" charset="0"/>
              </a:rPr>
              <a:t>Caracterizando o som</a:t>
            </a:r>
            <a:r>
              <a:rPr lang="pt-BR" sz="2600" dirty="0">
                <a:latin typeface="Arial" panose="020B0604020202020204" pitchFamily="34" charset="0"/>
              </a:rPr>
              <a:t>: </a:t>
            </a:r>
            <a:r>
              <a:rPr lang="pt-BR" sz="2600" i="1" dirty="0">
                <a:latin typeface="Arial" panose="020B0604020202020204" pitchFamily="34" charset="0"/>
              </a:rPr>
              <a:t>sopro, borbulhante, ruído hidroaéreo.</a:t>
            </a:r>
          </a:p>
          <a:p>
            <a:r>
              <a:rPr lang="pt-BR" sz="2600" dirty="0">
                <a:latin typeface="Arial" panose="020B0604020202020204" pitchFamily="34" charset="0"/>
              </a:rPr>
              <a:t>   A duração é curta, média ou longa?</a:t>
            </a:r>
          </a:p>
          <a:p>
            <a:r>
              <a:rPr lang="pt-BR" sz="2600" dirty="0">
                <a:latin typeface="Wingdings-Regular"/>
              </a:rPr>
              <a:t> </a:t>
            </a:r>
            <a:r>
              <a:rPr lang="pt-BR" sz="2600" dirty="0">
                <a:latin typeface="Arial" panose="020B0604020202020204" pitchFamily="34" charset="0"/>
              </a:rPr>
              <a:t>Os sons são hiperativos ou hipoativos?</a:t>
            </a:r>
            <a:endParaRPr lang="pt-BR" sz="2600" dirty="0"/>
          </a:p>
        </p:txBody>
      </p:sp>
      <p:pic>
        <p:nvPicPr>
          <p:cNvPr id="5" name="Imagem 4" descr="Uma imagem contendo foto, parede, interior, diferente&#10;&#10;Descrição gerada com alta confiança">
            <a:extLst>
              <a:ext uri="{FF2B5EF4-FFF2-40B4-BE49-F238E27FC236}">
                <a16:creationId xmlns:a16="http://schemas.microsoft.com/office/drawing/2014/main" id="{66A4D6EB-4675-4AF1-BD5A-395C6FC8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3355" b="3601"/>
          <a:stretch/>
        </p:blipFill>
        <p:spPr>
          <a:xfrm>
            <a:off x="6572249" y="-33159"/>
            <a:ext cx="5619751" cy="43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8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B77784-E2FD-4F28-B5A6-A750C4534A86}"/>
              </a:ext>
            </a:extLst>
          </p:cNvPr>
          <p:cNvSpPr txBox="1"/>
          <p:nvPr/>
        </p:nvSpPr>
        <p:spPr>
          <a:xfrm>
            <a:off x="2236763" y="703385"/>
            <a:ext cx="566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Tipos de Tórax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E3708D-B523-4854-A6FE-730541685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878" y="791738"/>
            <a:ext cx="2712817" cy="32052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72BA02-43A0-4465-8DA5-7651EA9C2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27" y="2878559"/>
            <a:ext cx="2684272" cy="306370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583EEFC-97D3-4799-8287-BB3DB51D698E}"/>
              </a:ext>
            </a:extLst>
          </p:cNvPr>
          <p:cNvSpPr txBox="1"/>
          <p:nvPr/>
        </p:nvSpPr>
        <p:spPr>
          <a:xfrm>
            <a:off x="948288" y="1452417"/>
            <a:ext cx="227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Tórax em barril ou em tonel ou enfisematoso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AFFA6B-A1C4-4FA6-95EE-40FCB906C97D}"/>
              </a:ext>
            </a:extLst>
          </p:cNvPr>
          <p:cNvSpPr txBox="1"/>
          <p:nvPr/>
        </p:nvSpPr>
        <p:spPr>
          <a:xfrm>
            <a:off x="9565731" y="330074"/>
            <a:ext cx="26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Cifótico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034A4FD-39A1-4FC4-BC53-620A93BE64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28033" r="49070" b="12590"/>
          <a:stretch/>
        </p:blipFill>
        <p:spPr>
          <a:xfrm>
            <a:off x="5031734" y="791739"/>
            <a:ext cx="3530012" cy="3346007"/>
          </a:xfrm>
          <a:prstGeom prst="rect">
            <a:avLst/>
          </a:prstGeom>
        </p:spPr>
      </p:pic>
      <p:pic>
        <p:nvPicPr>
          <p:cNvPr id="15" name="Imagem 14" descr="Uma imagem contendo texto&#10;&#10;Descrição gerada com alta confiança">
            <a:extLst>
              <a:ext uri="{FF2B5EF4-FFF2-40B4-BE49-F238E27FC236}">
                <a16:creationId xmlns:a16="http://schemas.microsoft.com/office/drawing/2014/main" id="{8780D895-B004-444F-9DEF-BFB36291D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10861" r="15003" b="16922"/>
          <a:stretch/>
        </p:blipFill>
        <p:spPr>
          <a:xfrm>
            <a:off x="7461061" y="3920944"/>
            <a:ext cx="3836312" cy="3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9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1DA320-BD83-4909-8F62-DD5994719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979" y="4190949"/>
            <a:ext cx="3783329" cy="25602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D4A03A-E333-40F9-BB02-DD6BBDEC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085" y="3854511"/>
            <a:ext cx="2602897" cy="329490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D343699-D2E2-4F44-926F-EEBC5B255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051" y="240848"/>
            <a:ext cx="1792875" cy="31881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68ABAA1-A6CC-43A7-B516-1B65E63538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5543" b="7372"/>
          <a:stretch/>
        </p:blipFill>
        <p:spPr>
          <a:xfrm>
            <a:off x="6709718" y="106756"/>
            <a:ext cx="5421033" cy="351692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153BAC-27E0-469E-AA0A-69E62237FCFD}"/>
              </a:ext>
            </a:extLst>
          </p:cNvPr>
          <p:cNvSpPr txBox="1"/>
          <p:nvPr/>
        </p:nvSpPr>
        <p:spPr>
          <a:xfrm>
            <a:off x="7498080" y="3623679"/>
            <a:ext cx="445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Pectus</a:t>
            </a:r>
            <a:r>
              <a:rPr lang="pt-BR" sz="2400" dirty="0"/>
              <a:t> </a:t>
            </a:r>
            <a:r>
              <a:rPr lang="pt-BR" sz="2400" dirty="0" err="1"/>
              <a:t>excavatum</a:t>
            </a:r>
            <a:endParaRPr lang="pt-BR" sz="2400" dirty="0"/>
          </a:p>
        </p:txBody>
      </p:sp>
      <p:pic>
        <p:nvPicPr>
          <p:cNvPr id="9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id="{82343341-DC63-44F4-8C44-E8D4D835C5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16161" r="13733" b="20322"/>
          <a:stretch/>
        </p:blipFill>
        <p:spPr>
          <a:xfrm>
            <a:off x="-69760" y="385952"/>
            <a:ext cx="4164915" cy="289794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B8C237D-6C1C-49DF-9452-A94961EF73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4" t="14619" r="17075" b="25256"/>
          <a:stretch/>
        </p:blipFill>
        <p:spPr>
          <a:xfrm>
            <a:off x="443323" y="4190949"/>
            <a:ext cx="38267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6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5AB0A-D317-4D60-A9CB-52CA7638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Exame do Tórax</a:t>
            </a:r>
          </a:p>
        </p:txBody>
      </p:sp>
      <p:pic>
        <p:nvPicPr>
          <p:cNvPr id="5" name="Espaço Reservado para Conteúdo 4" descr="Uma imagem contendo foto&#10;&#10;Descrição gerada com alta confiança">
            <a:extLst>
              <a:ext uri="{FF2B5EF4-FFF2-40B4-BE49-F238E27FC236}">
                <a16:creationId xmlns:a16="http://schemas.microsoft.com/office/drawing/2014/main" id="{53E5A4D9-E5E1-45C9-88E8-951C9FC71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t="13652" r="4692"/>
          <a:stretch/>
        </p:blipFill>
        <p:spPr>
          <a:xfrm>
            <a:off x="199952" y="1690687"/>
            <a:ext cx="6220996" cy="4802188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60A358-7D42-4361-AAB7-A9BBDE5C40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5713" r="5450"/>
          <a:stretch/>
        </p:blipFill>
        <p:spPr>
          <a:xfrm>
            <a:off x="6328136" y="509518"/>
            <a:ext cx="6179472" cy="46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20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F869CA-B1FD-466D-BC4B-8E8E0CEF1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80" y="1932052"/>
            <a:ext cx="4018395" cy="245429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B7692B7-A6CC-475D-BE52-579FE7BA0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26" y="4591051"/>
            <a:ext cx="4018395" cy="21074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1F6258-8EDB-4A68-B831-1364BA70E894}"/>
              </a:ext>
            </a:extLst>
          </p:cNvPr>
          <p:cNvSpPr txBox="1"/>
          <p:nvPr/>
        </p:nvSpPr>
        <p:spPr>
          <a:xfrm>
            <a:off x="574980" y="487176"/>
            <a:ext cx="3314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Manobra de expansibilidade pulmonar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C4A024-ABE8-4966-8224-4A0323155A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35"/>
          <a:stretch/>
        </p:blipFill>
        <p:spPr>
          <a:xfrm>
            <a:off x="4972050" y="2696909"/>
            <a:ext cx="7219950" cy="385629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F208132-DE76-4676-9A37-8E349D9375CD}"/>
              </a:ext>
            </a:extLst>
          </p:cNvPr>
          <p:cNvSpPr txBox="1"/>
          <p:nvPr/>
        </p:nvSpPr>
        <p:spPr>
          <a:xfrm>
            <a:off x="6191250" y="1806893"/>
            <a:ext cx="5695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Área para ausculta pulmonar</a:t>
            </a:r>
          </a:p>
        </p:txBody>
      </p:sp>
    </p:spTree>
    <p:extLst>
      <p:ext uri="{BB962C8B-B14F-4D97-AF65-F5344CB8AC3E}">
        <p14:creationId xmlns:p14="http://schemas.microsoft.com/office/powerpoint/2010/main" val="405773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1638AA-0017-42C2-AF19-B62592205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9"/>
          <a:stretch/>
        </p:blipFill>
        <p:spPr>
          <a:xfrm>
            <a:off x="7581900" y="1733550"/>
            <a:ext cx="4212679" cy="42672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9D17A96-1D0A-4176-B734-60475DA28F18}"/>
              </a:ext>
            </a:extLst>
          </p:cNvPr>
          <p:cNvSpPr/>
          <p:nvPr/>
        </p:nvSpPr>
        <p:spPr>
          <a:xfrm>
            <a:off x="5552661" y="57854"/>
            <a:ext cx="72631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</a:rPr>
              <a:t>AUSCULTA CARDÍACA </a:t>
            </a:r>
            <a:r>
              <a:rPr lang="pt-BR" sz="4400" dirty="0">
                <a:solidFill>
                  <a:srgbClr val="000000"/>
                </a:solidFill>
                <a:latin typeface="Arial" panose="020B0604020202020204" pitchFamily="34" charset="0"/>
              </a:rPr>
              <a:t>Focos</a:t>
            </a:r>
            <a:endParaRPr lang="pt-BR" sz="2000" dirty="0">
              <a:solidFill>
                <a:srgbClr val="292929"/>
              </a:solidFill>
              <a:latin typeface="Arial" panose="020B0604020202020204" pitchFamily="34" charset="0"/>
            </a:endParaRPr>
          </a:p>
          <a:p>
            <a:r>
              <a:rPr lang="pt-BR" sz="2000" dirty="0">
                <a:solidFill>
                  <a:srgbClr val="292929"/>
                </a:solidFill>
                <a:latin typeface="Arial" panose="020B0604020202020204" pitchFamily="34" charset="0"/>
              </a:rPr>
              <a:t>                                      </a:t>
            </a:r>
          </a:p>
          <a:p>
            <a:r>
              <a:rPr lang="pt-BR" sz="2000" dirty="0">
                <a:solidFill>
                  <a:srgbClr val="292929"/>
                </a:solidFill>
                <a:latin typeface="Arial" panose="020B0604020202020204" pitchFamily="34" charset="0"/>
              </a:rPr>
              <a:t>                                               </a:t>
            </a:r>
            <a:endParaRPr lang="pt-BR" sz="2400" dirty="0">
              <a:solidFill>
                <a:srgbClr val="292929"/>
              </a:solidFill>
              <a:latin typeface="Arial" panose="020B0604020202020204" pitchFamily="34" charset="0"/>
            </a:endParaRPr>
          </a:p>
          <a:p>
            <a:r>
              <a:rPr lang="pt-BR" sz="2400" dirty="0">
                <a:solidFill>
                  <a:srgbClr val="CD9B00"/>
                </a:solidFill>
                <a:latin typeface="Wingdings-Regular"/>
              </a:rPr>
              <a:t> </a:t>
            </a:r>
            <a:endParaRPr lang="pt-BR" sz="2400" dirty="0">
              <a:solidFill>
                <a:srgbClr val="292929"/>
              </a:solidFill>
              <a:latin typeface="Arial" panose="020B0604020202020204" pitchFamily="34" charset="0"/>
            </a:endParaRPr>
          </a:p>
          <a:p>
            <a:endParaRPr lang="pt-BR" sz="800" dirty="0">
              <a:solidFill>
                <a:srgbClr val="CD9B00"/>
              </a:solidFill>
              <a:latin typeface="Wingdings-Regular"/>
            </a:endParaRPr>
          </a:p>
          <a:p>
            <a:r>
              <a:rPr lang="pt-BR" sz="800" dirty="0">
                <a:solidFill>
                  <a:srgbClr val="CD9B00"/>
                </a:solidFill>
                <a:latin typeface="Wingdings-Regular"/>
              </a:rPr>
              <a:t> </a:t>
            </a:r>
            <a:endParaRPr lang="pt-BR" sz="2000" dirty="0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88EAD7AE-F78A-4AD8-BDC2-20210ED33210}"/>
              </a:ext>
            </a:extLst>
          </p:cNvPr>
          <p:cNvCxnSpPr>
            <a:cxnSpLocks/>
          </p:cNvCxnSpPr>
          <p:nvPr/>
        </p:nvCxnSpPr>
        <p:spPr>
          <a:xfrm>
            <a:off x="7535049" y="1495519"/>
            <a:ext cx="1804951" cy="1545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BBB23A9D-A9B5-4D5A-AAD0-4B052D0AC715}"/>
              </a:ext>
            </a:extLst>
          </p:cNvPr>
          <p:cNvSpPr/>
          <p:nvPr/>
        </p:nvSpPr>
        <p:spPr>
          <a:xfrm>
            <a:off x="9688239" y="903161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292929"/>
                </a:solidFill>
                <a:latin typeface="Arial" panose="020B0604020202020204" pitchFamily="34" charset="0"/>
              </a:rPr>
              <a:t>Pulmonar</a:t>
            </a:r>
            <a:endParaRPr lang="pt-BR" sz="2400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8C41874-4347-4FF0-8411-C2D9CA0B1265}"/>
              </a:ext>
            </a:extLst>
          </p:cNvPr>
          <p:cNvCxnSpPr>
            <a:cxnSpLocks/>
          </p:cNvCxnSpPr>
          <p:nvPr/>
        </p:nvCxnSpPr>
        <p:spPr>
          <a:xfrm flipH="1">
            <a:off x="9906000" y="1307934"/>
            <a:ext cx="515665" cy="1740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A40FC83-4B13-48B2-9DC2-651184983E66}"/>
              </a:ext>
            </a:extLst>
          </p:cNvPr>
          <p:cNvCxnSpPr>
            <a:cxnSpLocks/>
          </p:cNvCxnSpPr>
          <p:nvPr/>
        </p:nvCxnSpPr>
        <p:spPr>
          <a:xfrm>
            <a:off x="7434470" y="2729911"/>
            <a:ext cx="2471530" cy="9644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A0C1C9C2-1236-4626-A105-2DFCB65F231C}"/>
              </a:ext>
            </a:extLst>
          </p:cNvPr>
          <p:cNvSpPr/>
          <p:nvPr/>
        </p:nvSpPr>
        <p:spPr>
          <a:xfrm>
            <a:off x="10163832" y="5359866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92929"/>
                </a:solidFill>
                <a:latin typeface="Arial" panose="020B0604020202020204" pitchFamily="34" charset="0"/>
              </a:rPr>
              <a:t>Mitral</a:t>
            </a:r>
            <a:endParaRPr lang="pt-BR" b="1" dirty="0"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2DA6D2C-F1C1-4A44-B2CB-57904B2D8106}"/>
              </a:ext>
            </a:extLst>
          </p:cNvPr>
          <p:cNvCxnSpPr/>
          <p:nvPr/>
        </p:nvCxnSpPr>
        <p:spPr>
          <a:xfrm flipH="1" flipV="1">
            <a:off x="10335490" y="4114800"/>
            <a:ext cx="512619" cy="12450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3C22B761-5BAF-4AA7-865F-F2B40692EF02}"/>
              </a:ext>
            </a:extLst>
          </p:cNvPr>
          <p:cNvSpPr/>
          <p:nvPr/>
        </p:nvSpPr>
        <p:spPr>
          <a:xfrm>
            <a:off x="6947890" y="1004537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292929"/>
                </a:solidFill>
                <a:latin typeface="Arial" panose="020B0604020202020204" pitchFamily="34" charset="0"/>
              </a:rPr>
              <a:t>Aórtico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7B9ECF-A98F-41CD-85E0-92597268B70F}"/>
              </a:ext>
            </a:extLst>
          </p:cNvPr>
          <p:cNvSpPr/>
          <p:nvPr/>
        </p:nvSpPr>
        <p:spPr>
          <a:xfrm>
            <a:off x="317280" y="232680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dirty="0">
                <a:latin typeface="Calibri-Bold"/>
              </a:rPr>
              <a:t>EXAME DO TORAX</a:t>
            </a:r>
          </a:p>
          <a:p>
            <a:endParaRPr lang="pt-BR" sz="2400" b="1" dirty="0">
              <a:latin typeface="Calibri-Bold"/>
            </a:endParaRPr>
          </a:p>
          <a:p>
            <a:r>
              <a:rPr lang="pt-BR" sz="2400" b="1" dirty="0">
                <a:latin typeface="Calibri-Bold"/>
              </a:rPr>
              <a:t>Tórax atípico, </a:t>
            </a:r>
            <a:r>
              <a:rPr lang="pt-BR" sz="2400" b="1" dirty="0" err="1">
                <a:latin typeface="Calibri-Bold"/>
              </a:rPr>
              <a:t>eupnêico</a:t>
            </a:r>
            <a:r>
              <a:rPr lang="pt-BR" sz="2400" b="1" dirty="0">
                <a:latin typeface="Calibri-Bold"/>
              </a:rPr>
              <a:t>, sem esforço respiratório (tiragens ou</a:t>
            </a:r>
          </a:p>
          <a:p>
            <a:r>
              <a:rPr lang="pt-BR" sz="2400" b="1" dirty="0">
                <a:latin typeface="Calibri-Bold"/>
              </a:rPr>
              <a:t>uso de musculatura acessória)</a:t>
            </a:r>
          </a:p>
          <a:p>
            <a:r>
              <a:rPr lang="pt-BR" sz="2400" b="1" dirty="0">
                <a:latin typeface="Calibri-Bold"/>
              </a:rPr>
              <a:t>Expansibilidade preservada bilateralmente.</a:t>
            </a:r>
          </a:p>
          <a:p>
            <a:r>
              <a:rPr lang="pt-BR" sz="2400" b="1" dirty="0">
                <a:latin typeface="Calibri-Bold"/>
              </a:rPr>
              <a:t>Uniformemente palpável bilateralmente.</a:t>
            </a:r>
          </a:p>
          <a:p>
            <a:r>
              <a:rPr lang="pt-BR" sz="2400" b="1" dirty="0">
                <a:latin typeface="Calibri-Bold"/>
              </a:rPr>
              <a:t>Som claro </a:t>
            </a:r>
            <a:r>
              <a:rPr lang="pt-BR" sz="2400" b="1" dirty="0" err="1">
                <a:latin typeface="Calibri-Bold"/>
              </a:rPr>
              <a:t>atimpânico</a:t>
            </a:r>
            <a:r>
              <a:rPr lang="pt-BR" sz="2400" b="1" dirty="0">
                <a:latin typeface="Calibri-Bold"/>
              </a:rPr>
              <a:t> à percussão.</a:t>
            </a:r>
          </a:p>
          <a:p>
            <a:r>
              <a:rPr lang="pt-BR" sz="2400" b="1" dirty="0" err="1">
                <a:latin typeface="Calibri-Bold"/>
              </a:rPr>
              <a:t>Múrmurio</a:t>
            </a:r>
            <a:r>
              <a:rPr lang="pt-BR" sz="2400" b="1" dirty="0">
                <a:latin typeface="Calibri-Bold"/>
              </a:rPr>
              <a:t> vesicular universalmente</a:t>
            </a:r>
          </a:p>
          <a:p>
            <a:r>
              <a:rPr lang="pt-BR" sz="2400" b="1" dirty="0">
                <a:latin typeface="Calibri-Bold"/>
              </a:rPr>
              <a:t>audível s/ ruídos adventícios (MVUA s/RA).</a:t>
            </a:r>
            <a:endParaRPr lang="pt-BR" sz="2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39EAFA8-DC3A-49E3-BD7F-36416ABACD5F}"/>
              </a:ext>
            </a:extLst>
          </p:cNvPr>
          <p:cNvSpPr/>
          <p:nvPr/>
        </p:nvSpPr>
        <p:spPr>
          <a:xfrm>
            <a:off x="6534272" y="2268246"/>
            <a:ext cx="1595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292929"/>
                </a:solidFill>
                <a:latin typeface="Arial" panose="020B0604020202020204" pitchFamily="34" charset="0"/>
              </a:rPr>
              <a:t>Tricúspide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658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6A5A74-5E0D-439E-BB60-515745ADB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16660" r="1903" b="15936"/>
          <a:stretch/>
        </p:blipFill>
        <p:spPr>
          <a:xfrm>
            <a:off x="0" y="265832"/>
            <a:ext cx="6237112" cy="395980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FE9A330-C946-46F3-B041-85B00D24BF85}"/>
              </a:ext>
            </a:extLst>
          </p:cNvPr>
          <p:cNvSpPr txBox="1"/>
          <p:nvPr/>
        </p:nvSpPr>
        <p:spPr>
          <a:xfrm>
            <a:off x="0" y="4566973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Avaliar se há diferença de vibração</a:t>
            </a:r>
          </a:p>
        </p:txBody>
      </p:sp>
      <p:pic>
        <p:nvPicPr>
          <p:cNvPr id="5" name="Espaço Reservado para Conteúdo 4" descr="Uma imagem contendo texto&#10;&#10;Descrição gerada com alta confiança">
            <a:extLst>
              <a:ext uri="{FF2B5EF4-FFF2-40B4-BE49-F238E27FC236}">
                <a16:creationId xmlns:a16="http://schemas.microsoft.com/office/drawing/2014/main" id="{8C11441E-11CF-4520-B2E4-E4B4C8A24C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15657" r="16874" b="28293"/>
          <a:stretch/>
        </p:blipFill>
        <p:spPr>
          <a:xfrm>
            <a:off x="5918457" y="2722523"/>
            <a:ext cx="6096199" cy="35960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1F3DBDD-AC4E-4279-A032-93082F486436}"/>
              </a:ext>
            </a:extLst>
          </p:cNvPr>
          <p:cNvSpPr txBox="1"/>
          <p:nvPr/>
        </p:nvSpPr>
        <p:spPr>
          <a:xfrm>
            <a:off x="7245927" y="1163782"/>
            <a:ext cx="387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PALPAÇÃO</a:t>
            </a:r>
          </a:p>
        </p:txBody>
      </p:sp>
    </p:spTree>
    <p:extLst>
      <p:ext uri="{BB962C8B-B14F-4D97-AF65-F5344CB8AC3E}">
        <p14:creationId xmlns:p14="http://schemas.microsoft.com/office/powerpoint/2010/main" val="69312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35A3F1B-09DF-43E4-84EB-71706271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829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AVALIAÇÃO GERAL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A489602-0F15-46E3-9680-EC0433C9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16" y="1065004"/>
            <a:ext cx="8103284" cy="4727991"/>
          </a:xfrm>
        </p:spPr>
        <p:txBody>
          <a:bodyPr>
            <a:noAutofit/>
          </a:bodyPr>
          <a:lstStyle/>
          <a:p>
            <a:r>
              <a:rPr lang="pt-BR" dirty="0"/>
              <a:t>Potter (2002, p.03) afirma que para ajudar uma pessoa a manter, aumentar e recuperar o nível de saúde, o enfermeiro deve ser capaz de estabelecer os julgamentos clínicos adequados.</a:t>
            </a:r>
          </a:p>
          <a:p>
            <a:endParaRPr lang="pt-BR" sz="800" dirty="0"/>
          </a:p>
          <a:p>
            <a:r>
              <a:rPr lang="pt-BR" b="1" dirty="0"/>
              <a:t>O exame deve ser </a:t>
            </a:r>
            <a:r>
              <a:rPr lang="pt-BR" b="1" dirty="0" err="1"/>
              <a:t>céfalo</a:t>
            </a:r>
            <a:r>
              <a:rPr lang="pt-BR" b="1" dirty="0"/>
              <a:t>-caudal;</a:t>
            </a:r>
          </a:p>
          <a:p>
            <a:r>
              <a:rPr lang="pt-BR" b="1" dirty="0"/>
              <a:t> Sempre inspecionar, palpar, percutir e auscultar, com exceção do abdome;</a:t>
            </a:r>
          </a:p>
          <a:p>
            <a:r>
              <a:rPr lang="pt-BR" b="1" dirty="0"/>
              <a:t> Verificar simetria de ambos os lados do corpo;</a:t>
            </a:r>
          </a:p>
          <a:p>
            <a:r>
              <a:rPr lang="pt-BR" b="1" dirty="0"/>
              <a:t> Proceder a educação e orientação ao autocuidado;</a:t>
            </a:r>
          </a:p>
          <a:p>
            <a:r>
              <a:rPr lang="pt-BR" b="1" dirty="0"/>
              <a:t> Usar abreviaturas e termos técnicos nas orientações;</a:t>
            </a:r>
          </a:p>
          <a:p>
            <a:r>
              <a:rPr lang="pt-BR" b="1" dirty="0"/>
              <a:t> Considerar fatores que influenciam nos SSVV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EC228A14-4B57-4BCD-B7F3-5B9C01BA42B0}"/>
              </a:ext>
            </a:extLst>
          </p:cNvPr>
          <p:cNvSpPr txBox="1">
            <a:spLocks/>
          </p:cNvSpPr>
          <p:nvPr/>
        </p:nvSpPr>
        <p:spPr>
          <a:xfrm>
            <a:off x="8764172" y="672073"/>
            <a:ext cx="3321148" cy="5834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Posições</a:t>
            </a:r>
          </a:p>
          <a:p>
            <a:r>
              <a:rPr lang="pt-BR" dirty="0"/>
              <a:t> Sentada</a:t>
            </a:r>
          </a:p>
          <a:p>
            <a:r>
              <a:rPr lang="pt-BR" dirty="0"/>
              <a:t> Supina</a:t>
            </a:r>
          </a:p>
          <a:p>
            <a:r>
              <a:rPr lang="pt-BR" dirty="0"/>
              <a:t> Em pé</a:t>
            </a:r>
          </a:p>
          <a:p>
            <a:r>
              <a:rPr lang="pt-BR" dirty="0"/>
              <a:t>Dependerá de como e quando é realizado o exame. </a:t>
            </a:r>
          </a:p>
          <a:p>
            <a:r>
              <a:rPr lang="pt-BR" dirty="0"/>
              <a:t>Alguns clientes podem sentar-se outros estão restritos ao leito.</a:t>
            </a:r>
          </a:p>
          <a:p>
            <a:endParaRPr lang="pt-BR" dirty="0"/>
          </a:p>
          <a:p>
            <a:r>
              <a:rPr lang="pt-BR" b="1" dirty="0"/>
              <a:t>SINAIS VITAIS: </a:t>
            </a:r>
            <a:r>
              <a:rPr lang="pt-BR" dirty="0"/>
              <a:t>PA/FC/FR/</a:t>
            </a:r>
            <a:r>
              <a:rPr lang="pt-BR" dirty="0" err="1"/>
              <a:t>Tax</a:t>
            </a:r>
            <a:endParaRPr lang="pt-BR" dirty="0"/>
          </a:p>
          <a:p>
            <a:r>
              <a:rPr lang="pt-BR" dirty="0"/>
              <a:t>Peso/Altura/IMC</a:t>
            </a:r>
          </a:p>
        </p:txBody>
      </p:sp>
    </p:spTree>
    <p:extLst>
      <p:ext uri="{BB962C8B-B14F-4D97-AF65-F5344CB8AC3E}">
        <p14:creationId xmlns:p14="http://schemas.microsoft.com/office/powerpoint/2010/main" val="412102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6F4F778-B61A-4AAF-8A63-26BD7CEF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9062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FRÊMITO TORACO VOCAL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21E956E-2078-481B-B27A-62A9CB33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2050"/>
            <a:ext cx="4591050" cy="5695950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/>
              <a:t>É o som das vibrações produzidas pelos sons vocais, transmitidos à parede torácica;</a:t>
            </a:r>
          </a:p>
          <a:p>
            <a:endParaRPr lang="pt-BR" sz="800" dirty="0"/>
          </a:p>
          <a:p>
            <a:r>
              <a:rPr lang="pt-BR" sz="3200" dirty="0"/>
              <a:t>Está </a:t>
            </a:r>
            <a:r>
              <a:rPr lang="pt-BR" sz="3200" b="1" dirty="0"/>
              <a:t>aumentado</a:t>
            </a:r>
            <a:r>
              <a:rPr lang="pt-BR" sz="3200" dirty="0"/>
              <a:t> nas áreas de condensação (onde o ar alveolar é substituído por líquidos e/ou células);</a:t>
            </a:r>
          </a:p>
          <a:p>
            <a:endParaRPr lang="pt-BR" sz="800" dirty="0"/>
          </a:p>
          <a:p>
            <a:r>
              <a:rPr lang="pt-BR" sz="3200" dirty="0"/>
              <a:t>Está </a:t>
            </a:r>
            <a:r>
              <a:rPr lang="pt-BR" sz="3200" b="1" dirty="0"/>
              <a:t>diminuído </a:t>
            </a:r>
            <a:r>
              <a:rPr lang="pt-BR" sz="3200" dirty="0"/>
              <a:t> nas áreas de obstrução brônquica (ex. pneumotórax; derrame pleural)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3785C6-5A3A-46DB-A2AB-44A80C0B158E}"/>
              </a:ext>
            </a:extLst>
          </p:cNvPr>
          <p:cNvSpPr txBox="1"/>
          <p:nvPr/>
        </p:nvSpPr>
        <p:spPr>
          <a:xfrm>
            <a:off x="6267450" y="628650"/>
            <a:ext cx="592455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AUSCULTA PULMONAR</a:t>
            </a:r>
          </a:p>
          <a:p>
            <a:r>
              <a:rPr lang="pt-BR" sz="2800" dirty="0"/>
              <a:t>Deve-se realizar sempre com o tórax descoberto (sentado);</a:t>
            </a:r>
          </a:p>
          <a:p>
            <a:endParaRPr lang="pt-BR" sz="800" dirty="0"/>
          </a:p>
          <a:p>
            <a:r>
              <a:rPr lang="pt-BR" sz="2800" dirty="0"/>
              <a:t>S/N – deitar decúbito lateral.</a:t>
            </a:r>
          </a:p>
          <a:p>
            <a:endParaRPr lang="pt-BR" sz="800" dirty="0"/>
          </a:p>
          <a:p>
            <a:r>
              <a:rPr lang="pt-BR" sz="2800" dirty="0"/>
              <a:t>Ausculta o fluxo aéreo pela árvore traqueobrônquica.</a:t>
            </a:r>
          </a:p>
          <a:p>
            <a:endParaRPr lang="pt-BR" sz="2800" dirty="0"/>
          </a:p>
          <a:p>
            <a:pPr marL="457200" indent="-457200">
              <a:buFontTx/>
              <a:buChar char="-"/>
            </a:pPr>
            <a:r>
              <a:rPr lang="pt-BR" sz="2800" b="1" dirty="0"/>
              <a:t>Ruídos Respiratórios </a:t>
            </a:r>
            <a:r>
              <a:rPr lang="pt-BR" sz="2800" dirty="0"/>
              <a:t>(MV);</a:t>
            </a:r>
          </a:p>
          <a:p>
            <a:pPr marL="457200" indent="-457200">
              <a:buFontTx/>
              <a:buChar char="-"/>
            </a:pPr>
            <a:r>
              <a:rPr lang="pt-BR" sz="2800" b="1" dirty="0"/>
              <a:t>Ruídos adventícios</a:t>
            </a:r>
            <a:r>
              <a:rPr lang="pt-BR" sz="2800" dirty="0"/>
              <a:t> (roncos, estertores, sibilos, atrito pleural);</a:t>
            </a:r>
          </a:p>
          <a:p>
            <a:endParaRPr lang="pt-BR" sz="2800" b="1" dirty="0"/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8305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552" y="141426"/>
            <a:ext cx="77724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002060"/>
                </a:solidFill>
              </a:rPr>
              <a:t>EXAME FÍSICO ABDOMINAL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23258" y="1002817"/>
            <a:ext cx="5488429" cy="313186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600" b="1" dirty="0"/>
              <a:t>Importância do exame do abdômen</a:t>
            </a:r>
          </a:p>
          <a:p>
            <a:pPr eaLnBrk="1" hangingPunct="1">
              <a:defRPr/>
            </a:pPr>
            <a:r>
              <a:rPr lang="pt-BR" sz="2600" dirty="0"/>
              <a:t>70% dos diagnósticos </a:t>
            </a:r>
            <a:r>
              <a:rPr lang="pt-BR" sz="2600" dirty="0" err="1"/>
              <a:t>gastrenterológicos</a:t>
            </a:r>
            <a:r>
              <a:rPr lang="pt-BR" sz="2600" dirty="0"/>
              <a:t> são feitos com a história clínica</a:t>
            </a:r>
          </a:p>
          <a:p>
            <a:pPr eaLnBrk="1" hangingPunct="1">
              <a:defRPr/>
            </a:pPr>
            <a:r>
              <a:rPr lang="pt-BR" sz="2600" dirty="0"/>
              <a:t>90% associando-se ao exame físico</a:t>
            </a:r>
          </a:p>
          <a:p>
            <a:pPr eaLnBrk="1" hangingPunct="1">
              <a:defRPr/>
            </a:pPr>
            <a:r>
              <a:rPr lang="pt-BR" sz="2600" dirty="0"/>
              <a:t>Exames subsidiários podem se tornar desnecessários ou </a:t>
            </a:r>
            <a:r>
              <a:rPr lang="pt-BR" sz="2600" dirty="0" err="1"/>
              <a:t>confundidores</a:t>
            </a:r>
            <a:endParaRPr lang="pt-BR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8684-F03C-4461-A55E-7CC11418735A}"/>
              </a:ext>
            </a:extLst>
          </p:cNvPr>
          <p:cNvSpPr txBox="1">
            <a:spLocks noChangeArrowheads="1"/>
          </p:cNvSpPr>
          <p:nvPr/>
        </p:nvSpPr>
        <p:spPr>
          <a:xfrm>
            <a:off x="1745974" y="4161183"/>
            <a:ext cx="4822825" cy="331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pt-BR" sz="2600" b="1" i="1" dirty="0"/>
              <a:t>Sequência do exame: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600" dirty="0"/>
              <a:t>	1) Inspeção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600" dirty="0"/>
              <a:t>	2) Ausculta	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600" dirty="0"/>
              <a:t>	3) Percussão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600" dirty="0"/>
              <a:t>  	4) Palpação</a:t>
            </a:r>
          </a:p>
        </p:txBody>
      </p:sp>
      <p:pic>
        <p:nvPicPr>
          <p:cNvPr id="5" name="Picture 2" descr="bates334">
            <a:extLst>
              <a:ext uri="{FF2B5EF4-FFF2-40B4-BE49-F238E27FC236}">
                <a16:creationId xmlns:a16="http://schemas.microsoft.com/office/drawing/2014/main" id="{56FABF57-102D-4AA3-B9B3-0AF4149C6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1790" r="4441" b="65616"/>
          <a:stretch/>
        </p:blipFill>
        <p:spPr bwMode="auto">
          <a:xfrm>
            <a:off x="5830956" y="1020417"/>
            <a:ext cx="6361044" cy="4532244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0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tes334">
            <a:extLst>
              <a:ext uri="{FF2B5EF4-FFF2-40B4-BE49-F238E27FC236}">
                <a16:creationId xmlns:a16="http://schemas.microsoft.com/office/drawing/2014/main" id="{57A57E00-D368-48CF-BF75-FADD86438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49257" r="2030" b="3168"/>
          <a:stretch/>
        </p:blipFill>
        <p:spPr bwMode="auto">
          <a:xfrm>
            <a:off x="200461" y="149009"/>
            <a:ext cx="5734674" cy="398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ates3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3800" r="4326" b="4749"/>
          <a:stretch/>
        </p:blipFill>
        <p:spPr bwMode="auto">
          <a:xfrm>
            <a:off x="6096000" y="1"/>
            <a:ext cx="5734674" cy="41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AD00507-D61D-4FBD-86DE-DE789EB20424}"/>
              </a:ext>
            </a:extLst>
          </p:cNvPr>
          <p:cNvSpPr txBox="1"/>
          <p:nvPr/>
        </p:nvSpPr>
        <p:spPr>
          <a:xfrm>
            <a:off x="200461" y="4138498"/>
            <a:ext cx="61887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Calibri-Bold"/>
              </a:rPr>
              <a:t>EXAME FÍSICO DO ABDOME</a:t>
            </a:r>
          </a:p>
          <a:p>
            <a:r>
              <a:rPr lang="pt-BR" sz="2200" b="1" dirty="0">
                <a:solidFill>
                  <a:srgbClr val="000000"/>
                </a:solidFill>
                <a:latin typeface="Calibri-Bold"/>
              </a:rPr>
              <a:t>Abdome plano, sem lesões de pele, cicatrizes, circulação colateral o </a:t>
            </a:r>
            <a:r>
              <a:rPr lang="pt-BR" sz="2200" b="1" dirty="0" err="1">
                <a:solidFill>
                  <a:srgbClr val="000000"/>
                </a:solidFill>
                <a:latin typeface="Calibri-Bold"/>
              </a:rPr>
              <a:t>herniações</a:t>
            </a:r>
            <a:r>
              <a:rPr lang="pt-BR" sz="2200" b="1" dirty="0">
                <a:solidFill>
                  <a:srgbClr val="000000"/>
                </a:solidFill>
                <a:latin typeface="Calibri-Bold"/>
              </a:rPr>
              <a:t>.</a:t>
            </a:r>
          </a:p>
          <a:p>
            <a:r>
              <a:rPr lang="pt-BR" sz="2200" b="1" dirty="0">
                <a:solidFill>
                  <a:srgbClr val="000000"/>
                </a:solidFill>
                <a:latin typeface="Calibri-Bold"/>
              </a:rPr>
              <a:t>Pulsações arteriais e peristalse não identificáveis à inspeção.</a:t>
            </a:r>
          </a:p>
          <a:p>
            <a:r>
              <a:rPr lang="pt-BR" sz="2200" b="1" dirty="0">
                <a:solidFill>
                  <a:srgbClr val="000000"/>
                </a:solidFill>
                <a:latin typeface="Calibri-Bold"/>
              </a:rPr>
              <a:t>Peristalse normal presente nos quatro quadrantes e ausência de  sopros em focos arteriais abdominais.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412997C-6A37-49CC-80AB-D30884890640}"/>
              </a:ext>
            </a:extLst>
          </p:cNvPr>
          <p:cNvSpPr/>
          <p:nvPr/>
        </p:nvSpPr>
        <p:spPr>
          <a:xfrm>
            <a:off x="6508497" y="4138498"/>
            <a:ext cx="54830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000000"/>
                </a:solidFill>
                <a:latin typeface="Calibri-Bold"/>
              </a:rPr>
              <a:t>Ausência de hipertimpanismo difuso ou macicez em flancos.</a:t>
            </a:r>
          </a:p>
          <a:p>
            <a:r>
              <a:rPr lang="pt-BR" sz="2200" b="1" dirty="0">
                <a:solidFill>
                  <a:srgbClr val="000000"/>
                </a:solidFill>
                <a:latin typeface="Calibri-Bold"/>
              </a:rPr>
              <a:t>Fígado e baço impalpáveis.</a:t>
            </a:r>
          </a:p>
          <a:p>
            <a:r>
              <a:rPr lang="pt-BR" sz="2200" b="1" dirty="0">
                <a:solidFill>
                  <a:srgbClr val="000000"/>
                </a:solidFill>
                <a:latin typeface="Calibri-Bold"/>
              </a:rPr>
              <a:t>Abdome indolor à palpação superficial e profunda  (</a:t>
            </a:r>
            <a:r>
              <a:rPr lang="pt-BR" sz="2200" b="1" u="sng" dirty="0">
                <a:solidFill>
                  <a:srgbClr val="000000"/>
                </a:solidFill>
                <a:latin typeface="Calibri-Bold"/>
              </a:rPr>
              <a:t>escrever</a:t>
            </a:r>
            <a:r>
              <a:rPr lang="pt-BR" sz="2200" b="1" dirty="0">
                <a:solidFill>
                  <a:srgbClr val="000000"/>
                </a:solidFill>
                <a:latin typeface="Calibri-Bold"/>
              </a:rPr>
              <a:t>: “sem sinais de irritação peritoneal “ em casos de queixas agudas importantes).    Ausência de massas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265797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412776"/>
          </a:xfrm>
        </p:spPr>
        <p:txBody>
          <a:bodyPr/>
          <a:lstStyle/>
          <a:p>
            <a:pPr eaLnBrk="1" hangingPunct="1">
              <a:defRPr/>
            </a:pPr>
            <a:r>
              <a:rPr lang="pt-BR" sz="4800" dirty="0"/>
              <a:t>Inspeção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951984" y="1600201"/>
            <a:ext cx="4716016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b="1" dirty="0">
                <a:solidFill>
                  <a:schemeClr val="tx1"/>
                </a:solidFill>
              </a:rPr>
              <a:t>Dinâmica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1"/>
                </a:solidFill>
              </a:rPr>
              <a:t>Hérnias (importância da expiração e expiração forçada)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1"/>
                </a:solidFill>
              </a:rPr>
              <a:t>Respiração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1"/>
                </a:solidFill>
              </a:rPr>
              <a:t>Movimentos peristálticos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1"/>
                </a:solidFill>
              </a:rPr>
              <a:t>Pulsações (</a:t>
            </a:r>
            <a:r>
              <a:rPr lang="pt-BR" sz="2800" dirty="0" err="1">
                <a:solidFill>
                  <a:schemeClr val="tx1"/>
                </a:solidFill>
              </a:rPr>
              <a:t>aortismo</a:t>
            </a:r>
            <a:r>
              <a:rPr lang="pt-BR" sz="2800" dirty="0">
                <a:solidFill>
                  <a:schemeClr val="tx1"/>
                </a:solidFill>
              </a:rPr>
              <a:t> x dilatação aneurismática)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800" b="1" dirty="0">
                <a:solidFill>
                  <a:schemeClr val="tx1"/>
                </a:solidFill>
              </a:rPr>
              <a:t>Estática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1"/>
                </a:solidFill>
              </a:rPr>
              <a:t>Paciente em posições ortostática e decúbito dorsal.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1"/>
                </a:solidFill>
              </a:rPr>
              <a:t>Tipos de abdome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1"/>
                </a:solidFill>
              </a:rPr>
              <a:t>Abaulamentos, retrações, cicatrizes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1"/>
                </a:solidFill>
              </a:rPr>
              <a:t>Pele e anexos</a:t>
            </a:r>
          </a:p>
          <a:p>
            <a:pPr lvl="1">
              <a:lnSpc>
                <a:spcPct val="90000"/>
              </a:lnSpc>
              <a:defRPr/>
            </a:pPr>
            <a:r>
              <a:rPr lang="pt-BR" sz="2800" dirty="0">
                <a:solidFill>
                  <a:schemeClr val="tx1"/>
                </a:solidFill>
              </a:rPr>
              <a:t>Turgência venosa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25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E44DD-40EE-4865-A31A-AD7D9F89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ABDOME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6D1D47-9365-4DE9-8E84-104531C38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463675"/>
            <a:ext cx="5257800" cy="4351338"/>
          </a:xfrm>
        </p:spPr>
        <p:txBody>
          <a:bodyPr/>
          <a:lstStyle/>
          <a:p>
            <a:r>
              <a:rPr lang="pt-BR" dirty="0"/>
              <a:t>Inspeção: (estrias, cicatrizes, retrações)</a:t>
            </a:r>
          </a:p>
          <a:p>
            <a:r>
              <a:rPr lang="pt-BR" dirty="0"/>
              <a:t>Tipo: normal, globoso, batráquio, pendular, avental, escavado.</a:t>
            </a:r>
          </a:p>
          <a:p>
            <a:r>
              <a:rPr lang="pt-BR" dirty="0"/>
              <a:t>Palpação: (massas, dor?)</a:t>
            </a:r>
          </a:p>
          <a:p>
            <a:r>
              <a:rPr lang="pt-BR" dirty="0"/>
              <a:t>Percussão: (sons característicos)</a:t>
            </a:r>
          </a:p>
          <a:p>
            <a:r>
              <a:rPr lang="pt-BR" dirty="0"/>
              <a:t>Ausculta: (ruídos hidroaéreos de 3 a 5 p/ min)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031098-FE52-412B-921F-057F7357B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80" y="1027906"/>
            <a:ext cx="4039169" cy="26355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95360F-DC4F-431A-BBAA-ED64E474A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98" y="4006356"/>
            <a:ext cx="3811151" cy="27571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ACB5F6C-BAAB-4B6A-A9FF-BDAA911EA6FB}"/>
              </a:ext>
            </a:extLst>
          </p:cNvPr>
          <p:cNvSpPr txBox="1"/>
          <p:nvPr/>
        </p:nvSpPr>
        <p:spPr>
          <a:xfrm>
            <a:off x="6419850" y="365125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Palpação superficial 1cm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4DC0FC-BFC4-45F9-BCE7-F656219DBE20}"/>
              </a:ext>
            </a:extLst>
          </p:cNvPr>
          <p:cNvSpPr txBox="1"/>
          <p:nvPr/>
        </p:nvSpPr>
        <p:spPr>
          <a:xfrm>
            <a:off x="5105400" y="5249975"/>
            <a:ext cx="3656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Palpação profunda</a:t>
            </a:r>
          </a:p>
          <a:p>
            <a:r>
              <a:rPr lang="pt-BR" sz="2800" dirty="0"/>
              <a:t>Mais demorada</a:t>
            </a:r>
          </a:p>
          <a:p>
            <a:r>
              <a:rPr lang="pt-BR" sz="2800" dirty="0"/>
              <a:t>2,5cm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10191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022" y="313889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800" dirty="0"/>
              <a:t>Ausculta</a:t>
            </a:r>
          </a:p>
        </p:txBody>
      </p:sp>
      <p:pic>
        <p:nvPicPr>
          <p:cNvPr id="17411" name="Picture 3" descr="ausc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9" y="923489"/>
            <a:ext cx="2217054" cy="26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0" y="3306025"/>
            <a:ext cx="3582663" cy="2155033"/>
            <a:chOff x="2393" y="1120"/>
            <a:chExt cx="2965" cy="1905"/>
          </a:xfrm>
        </p:grpSpPr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2393" y="1120"/>
              <a:ext cx="2965" cy="1905"/>
            </a:xfrm>
            <a:prstGeom prst="rect">
              <a:avLst/>
            </a:prstGeom>
            <a:solidFill>
              <a:schemeClr val="hlink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415" name="Text Box 4"/>
            <p:cNvSpPr txBox="1">
              <a:spLocks noChangeArrowheads="1"/>
            </p:cNvSpPr>
            <p:nvPr/>
          </p:nvSpPr>
          <p:spPr bwMode="auto">
            <a:xfrm>
              <a:off x="2540" y="1120"/>
              <a:ext cx="2818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2600" dirty="0">
                  <a:solidFill>
                    <a:srgbClr val="FFFFFF"/>
                  </a:solidFill>
                </a:rPr>
                <a:t>Recomenda-se executar a ausculta antes da palpação para evitar aumento involuntário do peristaltismo.</a:t>
              </a:r>
            </a:p>
          </p:txBody>
        </p:sp>
      </p:grp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239500" y="421918"/>
            <a:ext cx="38504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dirty="0"/>
              <a:t> </a:t>
            </a:r>
            <a:r>
              <a:rPr lang="pt-BR" sz="2800" dirty="0"/>
              <a:t>Ambiente tranquilo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sz="2800" dirty="0">
                <a:solidFill>
                  <a:srgbClr val="C0C0C0"/>
                </a:solidFill>
              </a:rPr>
              <a:t> </a:t>
            </a:r>
            <a:r>
              <a:rPr lang="pt-BR" sz="2800" dirty="0"/>
              <a:t>Permanência por 2 min</a:t>
            </a:r>
          </a:p>
        </p:txBody>
      </p:sp>
      <p:pic>
        <p:nvPicPr>
          <p:cNvPr id="9" name="Picture 4" descr="percuss">
            <a:extLst>
              <a:ext uri="{FF2B5EF4-FFF2-40B4-BE49-F238E27FC236}">
                <a16:creationId xmlns:a16="http://schemas.microsoft.com/office/drawing/2014/main" id="{23E3A9F5-234B-41E4-97CA-7E67C566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3960" y="811303"/>
            <a:ext cx="2025857" cy="243119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95D3894-709E-4DEF-A05D-763D8A1853A4}"/>
              </a:ext>
            </a:extLst>
          </p:cNvPr>
          <p:cNvSpPr txBox="1"/>
          <p:nvPr/>
        </p:nvSpPr>
        <p:spPr>
          <a:xfrm>
            <a:off x="8363847" y="234122"/>
            <a:ext cx="316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PERCUSSÃO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2A969B9-85F7-440C-A895-C966B133B056}"/>
              </a:ext>
            </a:extLst>
          </p:cNvPr>
          <p:cNvSpPr txBox="1">
            <a:spLocks noChangeArrowheads="1"/>
          </p:cNvSpPr>
          <p:nvPr/>
        </p:nvSpPr>
        <p:spPr>
          <a:xfrm>
            <a:off x="4265130" y="1380830"/>
            <a:ext cx="3810000" cy="25144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t-BR" b="1" i="1" dirty="0">
                <a:solidFill>
                  <a:srgbClr val="002060"/>
                </a:solidFill>
              </a:rPr>
              <a:t>Técnica</a:t>
            </a:r>
          </a:p>
          <a:p>
            <a:pPr>
              <a:defRPr/>
            </a:pPr>
            <a:r>
              <a:rPr lang="pt-BR" b="1" i="1" dirty="0">
                <a:solidFill>
                  <a:srgbClr val="002060"/>
                </a:solidFill>
              </a:rPr>
              <a:t>Sequência</a:t>
            </a:r>
          </a:p>
          <a:p>
            <a:pPr>
              <a:defRPr/>
            </a:pPr>
            <a:r>
              <a:rPr lang="pt-BR" b="1" i="1" dirty="0">
                <a:solidFill>
                  <a:srgbClr val="002060"/>
                </a:solidFill>
              </a:rPr>
              <a:t>O que é esperado</a:t>
            </a:r>
          </a:p>
        </p:txBody>
      </p:sp>
      <p:pic>
        <p:nvPicPr>
          <p:cNvPr id="12" name="Picture 22" descr="mosby531">
            <a:extLst>
              <a:ext uri="{FF2B5EF4-FFF2-40B4-BE49-F238E27FC236}">
                <a16:creationId xmlns:a16="http://schemas.microsoft.com/office/drawing/2014/main" id="{B1D2E667-ACEB-4527-83F4-DA785B2D7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4123" r="7505" b="7253"/>
          <a:stretch/>
        </p:blipFill>
        <p:spPr>
          <a:xfrm>
            <a:off x="4367115" y="3596600"/>
            <a:ext cx="2120348" cy="2869705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A656C87-2C74-4BAE-8145-18061EDA9195}"/>
              </a:ext>
            </a:extLst>
          </p:cNvPr>
          <p:cNvSpPr/>
          <p:nvPr/>
        </p:nvSpPr>
        <p:spPr>
          <a:xfrm>
            <a:off x="6721337" y="367093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dirty="0"/>
              <a:t>Objetividade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dirty="0"/>
              <a:t> Ouvido do examinador &lt; 1m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dirty="0"/>
              <a:t> Até 3 repetições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400" dirty="0"/>
              <a:t> Sequenciais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9F806-4F49-454C-8AF0-6383A1F77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749" y="4732760"/>
            <a:ext cx="2438401" cy="1584325"/>
          </a:xfrm>
          <a:prstGeom prst="rect">
            <a:avLst/>
          </a:prstGeom>
          <a:solidFill>
            <a:schemeClr val="hlink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8641E5E6-59B2-4D61-A614-9B8AAE45BE99}"/>
              </a:ext>
            </a:extLst>
          </p:cNvPr>
          <p:cNvGrpSpPr>
            <a:grpSpLocks/>
          </p:cNvGrpSpPr>
          <p:nvPr/>
        </p:nvGrpSpPr>
        <p:grpSpPr bwMode="auto">
          <a:xfrm rot="12378521" flipV="1">
            <a:off x="10139363" y="5347116"/>
            <a:ext cx="936625" cy="704850"/>
            <a:chOff x="2945" y="3082"/>
            <a:chExt cx="590" cy="463"/>
          </a:xfrm>
        </p:grpSpPr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F97E1770-BE90-4A1B-B26D-AC5188F61C7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635611" flipV="1">
              <a:off x="2945" y="3082"/>
              <a:ext cx="408" cy="0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209B627E-C000-4A30-8CF8-8C45A8B80B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635611" flipV="1">
              <a:off x="2986" y="3133"/>
              <a:ext cx="499" cy="0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C1849F96-07DD-4199-81FE-67589D9B0C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635611" flipV="1">
              <a:off x="3036" y="3210"/>
              <a:ext cx="499" cy="0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BC2C6422-0A0E-40E3-8A03-E2E8A4CB86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964389">
              <a:off x="3105" y="3308"/>
              <a:ext cx="408" cy="45"/>
            </a:xfrm>
            <a:prstGeom prst="line">
              <a:avLst/>
            </a:prstGeom>
            <a:noFill/>
            <a:ln w="412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6506ABA9-7437-436B-B103-35D6657151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964389">
              <a:off x="3188" y="3454"/>
              <a:ext cx="136" cy="9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86A2ECE5-9C95-46F4-B951-FD1740C1A347}"/>
              </a:ext>
            </a:extLst>
          </p:cNvPr>
          <p:cNvGrpSpPr>
            <a:grpSpLocks/>
          </p:cNvGrpSpPr>
          <p:nvPr/>
        </p:nvGrpSpPr>
        <p:grpSpPr bwMode="auto">
          <a:xfrm>
            <a:off x="9578649" y="5042464"/>
            <a:ext cx="936625" cy="735012"/>
            <a:chOff x="2945" y="3082"/>
            <a:chExt cx="590" cy="463"/>
          </a:xfrm>
        </p:grpSpPr>
        <p:sp>
          <p:nvSpPr>
            <p:cNvPr id="30" name="Line 5">
              <a:extLst>
                <a:ext uri="{FF2B5EF4-FFF2-40B4-BE49-F238E27FC236}">
                  <a16:creationId xmlns:a16="http://schemas.microsoft.com/office/drawing/2014/main" id="{6C643B2C-3AB1-499E-9592-372363D86D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635611" flipV="1">
              <a:off x="2945" y="3082"/>
              <a:ext cx="408" cy="0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1" name="Line 6">
              <a:extLst>
                <a:ext uri="{FF2B5EF4-FFF2-40B4-BE49-F238E27FC236}">
                  <a16:creationId xmlns:a16="http://schemas.microsoft.com/office/drawing/2014/main" id="{BC28BEFC-10BE-4B59-9EF8-0BAE85BCD4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635611" flipV="1">
              <a:off x="2986" y="3133"/>
              <a:ext cx="499" cy="0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2" name="Line 7">
              <a:extLst>
                <a:ext uri="{FF2B5EF4-FFF2-40B4-BE49-F238E27FC236}">
                  <a16:creationId xmlns:a16="http://schemas.microsoft.com/office/drawing/2014/main" id="{5684EEAB-7F3B-4DF7-B4D1-3E7CDCA74E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635611" flipV="1">
              <a:off x="3036" y="3210"/>
              <a:ext cx="499" cy="0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CD319CC0-FB53-44EA-8B0A-B098BD24E6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964389">
              <a:off x="3105" y="3308"/>
              <a:ext cx="408" cy="45"/>
            </a:xfrm>
            <a:prstGeom prst="line">
              <a:avLst/>
            </a:prstGeom>
            <a:noFill/>
            <a:ln w="412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06E8A24C-2932-4DE0-937C-6BB90FD92B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964389">
              <a:off x="3188" y="3454"/>
              <a:ext cx="136" cy="91"/>
            </a:xfrm>
            <a:prstGeom prst="line">
              <a:avLst/>
            </a:prstGeom>
            <a:noFill/>
            <a:ln w="349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92502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CCACEB-B44D-4ADD-A4D4-4090CD283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62" y="225425"/>
            <a:ext cx="6014726" cy="66134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045A4E0-72AC-49F3-BF06-E2E7F0D2E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6" t="5247" r="1868"/>
          <a:stretch/>
        </p:blipFill>
        <p:spPr>
          <a:xfrm>
            <a:off x="7130788" y="1238420"/>
            <a:ext cx="4587600" cy="43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3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1D2513-3F09-44BE-908C-C8E4633B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557" y="717452"/>
            <a:ext cx="6234544" cy="4386501"/>
          </a:xfrm>
        </p:spPr>
        <p:txBody>
          <a:bodyPr>
            <a:normAutofit/>
          </a:bodyPr>
          <a:lstStyle/>
          <a:p>
            <a:r>
              <a:rPr lang="pt-BR" sz="3200" dirty="0"/>
              <a:t>Palpação do baço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5E5665-A501-4361-A051-11100AA8B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18" y="483326"/>
            <a:ext cx="3461585" cy="2146020"/>
          </a:xfrm>
          <a:prstGeom prst="rect">
            <a:avLst/>
          </a:prstGeom>
        </p:spPr>
      </p:pic>
      <p:pic>
        <p:nvPicPr>
          <p:cNvPr id="5" name="Picture 2" descr="bates347">
            <a:extLst>
              <a:ext uri="{FF2B5EF4-FFF2-40B4-BE49-F238E27FC236}">
                <a16:creationId xmlns:a16="http://schemas.microsoft.com/office/drawing/2014/main" id="{4F9A52BE-66D0-406E-A1F3-453803B3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9637"/>
            <a:ext cx="5349068" cy="2890911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ates348">
            <a:extLst>
              <a:ext uri="{FF2B5EF4-FFF2-40B4-BE49-F238E27FC236}">
                <a16:creationId xmlns:a16="http://schemas.microsoft.com/office/drawing/2014/main" id="{7DDE5B82-9EB5-456D-A666-8275F560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9"/>
          <a:stretch>
            <a:fillRect/>
          </a:stretch>
        </p:blipFill>
        <p:spPr bwMode="auto">
          <a:xfrm>
            <a:off x="5619415" y="2193251"/>
            <a:ext cx="6442701" cy="35323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9068" y="28249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800" dirty="0"/>
              <a:t>Palpação</a:t>
            </a:r>
          </a:p>
        </p:txBody>
      </p:sp>
      <p:pic>
        <p:nvPicPr>
          <p:cNvPr id="23555" name="Picture 3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2" y="892090"/>
            <a:ext cx="2901893" cy="312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de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2" y="3514618"/>
            <a:ext cx="3180189" cy="341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D543C1F-B19D-4874-BC7E-E213464E4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252" y="892090"/>
            <a:ext cx="3768818" cy="230588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796D4C-120C-4A47-9DC8-F5367B7CB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268" y="3514618"/>
            <a:ext cx="3768818" cy="243105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6F63BF7-1113-40E7-AEAB-5679C1F6FD37}"/>
              </a:ext>
            </a:extLst>
          </p:cNvPr>
          <p:cNvSpPr/>
          <p:nvPr/>
        </p:nvSpPr>
        <p:spPr>
          <a:xfrm>
            <a:off x="5402811" y="298855"/>
            <a:ext cx="3714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</a:rPr>
              <a:t>Palpação do fígado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38C58B-206A-4D59-8B02-7D82583C8633}"/>
              </a:ext>
            </a:extLst>
          </p:cNvPr>
          <p:cNvSpPr/>
          <p:nvPr/>
        </p:nvSpPr>
        <p:spPr>
          <a:xfrm>
            <a:off x="4612475" y="2736313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>
                <a:solidFill>
                  <a:srgbClr val="292929"/>
                </a:solidFill>
                <a:latin typeface="Arial" panose="020B0604020202020204" pitchFamily="34" charset="0"/>
              </a:rPr>
              <a:t>Bimanual</a:t>
            </a:r>
            <a:endParaRPr lang="pt-BR" sz="2400" dirty="0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EDD7498E-B40F-4F4F-87CF-58FF73FBD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749" y="6007377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/>
              <a:t>Técnica de </a:t>
            </a:r>
            <a:r>
              <a:rPr lang="pt-BR" dirty="0" err="1"/>
              <a:t>Mathieu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4976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tes346">
            <a:extLst>
              <a:ext uri="{FF2B5EF4-FFF2-40B4-BE49-F238E27FC236}">
                <a16:creationId xmlns:a16="http://schemas.microsoft.com/office/drawing/2014/main" id="{123A10EF-072E-4862-A46E-17C4DA3EE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/>
          <a:stretch/>
        </p:blipFill>
        <p:spPr bwMode="auto">
          <a:xfrm>
            <a:off x="98474" y="482753"/>
            <a:ext cx="5931668" cy="468009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tes345">
            <a:extLst>
              <a:ext uri="{FF2B5EF4-FFF2-40B4-BE49-F238E27FC236}">
                <a16:creationId xmlns:a16="http://schemas.microsoft.com/office/drawing/2014/main" id="{CCBFD2E6-A4A8-4DAC-A49D-14F4E2F6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6347790" y="797985"/>
            <a:ext cx="5633193" cy="436485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5417D9B-1A30-44D3-81D1-A6C959CDD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196" y="5322681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/>
              <a:t>Técnica de </a:t>
            </a:r>
            <a:r>
              <a:rPr lang="pt-BR" dirty="0" err="1"/>
              <a:t>Mathieu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30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C639E4-2EB2-41F9-AD6D-FF6015FF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dirty="0">
                <a:solidFill>
                  <a:schemeClr val="accent1"/>
                </a:solidFill>
              </a:rPr>
              <a:t>Preparo do cliente</a:t>
            </a:r>
            <a:br>
              <a:rPr lang="pt-BR" dirty="0">
                <a:solidFill>
                  <a:schemeClr val="accent1"/>
                </a:solidFill>
              </a:rPr>
            </a:br>
            <a:endParaRPr lang="pt-BR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52E996-1920-4982-9B98-4D7F826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963877"/>
            <a:ext cx="7023351" cy="4930246"/>
          </a:xfrm>
        </p:spPr>
        <p:txBody>
          <a:bodyPr anchor="ctr">
            <a:noAutofit/>
          </a:bodyPr>
          <a:lstStyle/>
          <a:p>
            <a:r>
              <a:rPr lang="pt-BR" dirty="0"/>
              <a:t>Explicar a finalidade do exame;</a:t>
            </a:r>
          </a:p>
          <a:p>
            <a:r>
              <a:rPr lang="pt-BR" dirty="0"/>
              <a:t> Ao examinar cada sistema orgânico, explicar com maior detalhe;</a:t>
            </a:r>
          </a:p>
          <a:p>
            <a:r>
              <a:rPr lang="pt-BR" dirty="0"/>
              <a:t> Deixar o cliente relaxado e manter o contato visual;</a:t>
            </a:r>
          </a:p>
          <a:p>
            <a:r>
              <a:rPr lang="pt-BR" dirty="0"/>
              <a:t> Nunca forçar o cliente a continuar;</a:t>
            </a:r>
          </a:p>
          <a:p>
            <a:r>
              <a:rPr lang="pt-BR" dirty="0"/>
              <a:t> Adaptar a velocidade do exame de acordo com a tolerância física e emocional do cliente;</a:t>
            </a:r>
          </a:p>
          <a:p>
            <a:r>
              <a:rPr lang="pt-BR" dirty="0"/>
              <a:t> Acompanhar as expressões faciais do cliente;</a:t>
            </a:r>
          </a:p>
          <a:p>
            <a:r>
              <a:rPr lang="pt-BR" dirty="0"/>
              <a:t> Ao examinar a genitália (caso o cliente permita), manter uma terceira pessoa de preferência do mesmo sexo do cliente.</a:t>
            </a:r>
          </a:p>
        </p:txBody>
      </p:sp>
    </p:spTree>
    <p:extLst>
      <p:ext uri="{BB962C8B-B14F-4D97-AF65-F5344CB8AC3E}">
        <p14:creationId xmlns:p14="http://schemas.microsoft.com/office/powerpoint/2010/main" val="785595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9556E9F-1A9D-4297-B9A3-66D29110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529" y="2818371"/>
            <a:ext cx="2422133" cy="339870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21B3740-291C-4375-A0C2-6B1C34B5DF6D}"/>
              </a:ext>
            </a:extLst>
          </p:cNvPr>
          <p:cNvSpPr/>
          <p:nvPr/>
        </p:nvSpPr>
        <p:spPr>
          <a:xfrm>
            <a:off x="7001018" y="218601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Sinal de Blumberg</a:t>
            </a: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500" dirty="0">
                <a:solidFill>
                  <a:srgbClr val="CD9B00"/>
                </a:solidFill>
                <a:latin typeface="Wingdings-Regular"/>
              </a:rPr>
              <a:t>􀂄 </a:t>
            </a:r>
            <a:r>
              <a:rPr lang="pt-BR" sz="2400" dirty="0">
                <a:solidFill>
                  <a:srgbClr val="292929"/>
                </a:solidFill>
                <a:latin typeface="Arial" panose="020B0604020202020204" pitchFamily="34" charset="0"/>
              </a:rPr>
              <a:t>Ponto de </a:t>
            </a:r>
            <a:r>
              <a:rPr lang="pt-BR" sz="2400" dirty="0" err="1">
                <a:solidFill>
                  <a:srgbClr val="292929"/>
                </a:solidFill>
                <a:latin typeface="Arial" panose="020B0604020202020204" pitchFamily="34" charset="0"/>
              </a:rPr>
              <a:t>McBurney</a:t>
            </a:r>
            <a:endParaRPr lang="pt-BR" sz="2400" dirty="0">
              <a:solidFill>
                <a:srgbClr val="292929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92929"/>
              </a:solidFill>
              <a:latin typeface="Arial" panose="020B0604020202020204" pitchFamily="34" charset="0"/>
            </a:endParaRPr>
          </a:p>
          <a:p>
            <a:r>
              <a:rPr lang="pt-BR" sz="2400" dirty="0">
                <a:solidFill>
                  <a:srgbClr val="292929"/>
                </a:solidFill>
                <a:latin typeface="Arial" panose="020B0604020202020204" pitchFamily="34" charset="0"/>
              </a:rPr>
              <a:t>Sinal de Blumberg: </a:t>
            </a:r>
            <a:r>
              <a:rPr lang="pt-BR" sz="2400" b="1" dirty="0">
                <a:solidFill>
                  <a:srgbClr val="292929"/>
                </a:solidFill>
                <a:latin typeface="Arial" panose="020B0604020202020204" pitchFamily="34" charset="0"/>
              </a:rPr>
              <a:t>dor crônica</a:t>
            </a:r>
          </a:p>
          <a:p>
            <a:r>
              <a:rPr lang="pt-BR" sz="2400" dirty="0">
                <a:solidFill>
                  <a:srgbClr val="292929"/>
                </a:solidFill>
                <a:latin typeface="Arial" panose="020B0604020202020204" pitchFamily="34" charset="0"/>
              </a:rPr>
              <a:t>quando aperta e </a:t>
            </a:r>
            <a:r>
              <a:rPr lang="pt-BR" sz="2400" b="1" dirty="0">
                <a:solidFill>
                  <a:srgbClr val="292929"/>
                </a:solidFill>
                <a:latin typeface="Arial" panose="020B0604020202020204" pitchFamily="34" charset="0"/>
              </a:rPr>
              <a:t>aguda </a:t>
            </a:r>
            <a:r>
              <a:rPr lang="pt-BR" sz="2400" dirty="0">
                <a:solidFill>
                  <a:srgbClr val="292929"/>
                </a:solidFill>
                <a:latin typeface="Arial" panose="020B0604020202020204" pitchFamily="34" charset="0"/>
              </a:rPr>
              <a:t>quando</a:t>
            </a:r>
          </a:p>
          <a:p>
            <a:r>
              <a:rPr lang="pt-BR" sz="2400" dirty="0">
                <a:solidFill>
                  <a:srgbClr val="292929"/>
                </a:solidFill>
                <a:latin typeface="Arial" panose="020B0604020202020204" pitchFamily="34" charset="0"/>
              </a:rPr>
              <a:t>solta abruptamente.</a:t>
            </a:r>
            <a:endParaRPr lang="pt-BR" sz="2400" dirty="0"/>
          </a:p>
        </p:txBody>
      </p:sp>
      <p:pic>
        <p:nvPicPr>
          <p:cNvPr id="12" name="Picture 2" descr="mosby549">
            <a:extLst>
              <a:ext uri="{FF2B5EF4-FFF2-40B4-BE49-F238E27FC236}">
                <a16:creationId xmlns:a16="http://schemas.microsoft.com/office/drawing/2014/main" id="{437AC60E-DD85-440C-8A59-3383E9330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r="3835" b="3704"/>
          <a:stretch/>
        </p:blipFill>
        <p:spPr bwMode="auto">
          <a:xfrm>
            <a:off x="440338" y="447449"/>
            <a:ext cx="5468093" cy="3913536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692830A9-B5DA-413A-995D-669D9FCF4D06}"/>
              </a:ext>
            </a:extLst>
          </p:cNvPr>
          <p:cNvSpPr/>
          <p:nvPr/>
        </p:nvSpPr>
        <p:spPr>
          <a:xfrm>
            <a:off x="440338" y="4517725"/>
            <a:ext cx="744772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b="1" dirty="0">
                <a:solidFill>
                  <a:srgbClr val="002060"/>
                </a:solidFill>
              </a:rPr>
              <a:t>Descompressão brusca x Sinal de Blumberg</a:t>
            </a:r>
          </a:p>
          <a:p>
            <a:pPr>
              <a:spcBef>
                <a:spcPct val="50000"/>
              </a:spcBef>
            </a:pPr>
            <a:r>
              <a:rPr lang="pt-BR" sz="2600" dirty="0">
                <a:solidFill>
                  <a:srgbClr val="002060"/>
                </a:solidFill>
              </a:rPr>
              <a:t>Presença de peritonite provoca dor tanto à compressão quanto à descompressão podendo ser, por vezes, mais desconfortável à descompressão.</a:t>
            </a:r>
          </a:p>
        </p:txBody>
      </p:sp>
    </p:spTree>
    <p:extLst>
      <p:ext uri="{BB962C8B-B14F-4D97-AF65-F5344CB8AC3E}">
        <p14:creationId xmlns:p14="http://schemas.microsoft.com/office/powerpoint/2010/main" val="3920969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208213" y="6715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t-BR" sz="4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Percussão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062163" y="1484785"/>
            <a:ext cx="8064500" cy="2031325"/>
          </a:xfrm>
          <a:prstGeom prst="rect">
            <a:avLst/>
          </a:prstGeom>
          <a:solidFill>
            <a:srgbClr val="0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dirty="0">
                <a:solidFill>
                  <a:srgbClr val="FFFFFF"/>
                </a:solidFill>
              </a:rPr>
              <a:t>Sinal de </a:t>
            </a:r>
            <a:r>
              <a:rPr lang="pt-BR" sz="2800" dirty="0" err="1">
                <a:solidFill>
                  <a:srgbClr val="FFFFFF"/>
                </a:solidFill>
              </a:rPr>
              <a:t>Jobert</a:t>
            </a:r>
            <a:endParaRPr lang="pt-BR" sz="28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pt-BR" sz="2800" dirty="0">
                <a:solidFill>
                  <a:srgbClr val="FFFFFF"/>
                </a:solidFill>
              </a:rPr>
              <a:t>A presença de </a:t>
            </a:r>
            <a:r>
              <a:rPr lang="pt-BR" sz="2800" dirty="0" err="1">
                <a:solidFill>
                  <a:srgbClr val="FFFFFF"/>
                </a:solidFill>
              </a:rPr>
              <a:t>timpanismo</a:t>
            </a:r>
            <a:r>
              <a:rPr lang="pt-BR" sz="2800" dirty="0">
                <a:solidFill>
                  <a:srgbClr val="FFFFFF"/>
                </a:solidFill>
              </a:rPr>
              <a:t> na região da linha </a:t>
            </a:r>
            <a:r>
              <a:rPr lang="pt-BR" sz="2800" dirty="0" err="1">
                <a:solidFill>
                  <a:srgbClr val="FFFFFF"/>
                </a:solidFill>
              </a:rPr>
              <a:t>hemiclavicular</a:t>
            </a:r>
            <a:r>
              <a:rPr lang="pt-BR" sz="2800" dirty="0">
                <a:solidFill>
                  <a:srgbClr val="FFFFFF"/>
                </a:solidFill>
              </a:rPr>
              <a:t> direita onde normalmente se encontra </a:t>
            </a:r>
            <a:r>
              <a:rPr lang="pt-BR" sz="2800" dirty="0" err="1">
                <a:solidFill>
                  <a:srgbClr val="FFFFFF"/>
                </a:solidFill>
              </a:rPr>
              <a:t>macicez</a:t>
            </a:r>
            <a:r>
              <a:rPr lang="pt-BR" sz="2800" dirty="0">
                <a:solidFill>
                  <a:srgbClr val="FFFFFF"/>
                </a:solidFill>
              </a:rPr>
              <a:t> hepática, caracteriza </a:t>
            </a:r>
            <a:r>
              <a:rPr lang="pt-BR" sz="2800" dirty="0" err="1">
                <a:solidFill>
                  <a:srgbClr val="FFFFFF"/>
                </a:solidFill>
              </a:rPr>
              <a:t>pneumoperitônio</a:t>
            </a:r>
            <a:r>
              <a:rPr lang="pt-BR" sz="28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1508" name="Picture 6" descr="87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3" y="3516110"/>
            <a:ext cx="3959973" cy="316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7"/>
          <p:cNvSpPr>
            <a:spLocks noChangeArrowheads="1"/>
          </p:cNvSpPr>
          <p:nvPr/>
        </p:nvSpPr>
        <p:spPr bwMode="auto">
          <a:xfrm flipV="1">
            <a:off x="7751763" y="5157789"/>
            <a:ext cx="792162" cy="719137"/>
          </a:xfrm>
          <a:prstGeom prst="rtTriangle">
            <a:avLst/>
          </a:prstGeom>
          <a:gradFill rotWithShape="1">
            <a:gsLst>
              <a:gs pos="0">
                <a:srgbClr val="FFFFFF">
                  <a:alpha val="64998"/>
                </a:srgbClr>
              </a:gs>
              <a:gs pos="100000">
                <a:schemeClr val="tx2">
                  <a:alpha val="6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8328025" y="5229225"/>
            <a:ext cx="93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</a:rPr>
              <a:t>T6-T12</a:t>
            </a:r>
          </a:p>
        </p:txBody>
      </p:sp>
      <p:pic>
        <p:nvPicPr>
          <p:cNvPr id="21511" name="Picture 9" descr="fig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860801"/>
            <a:ext cx="2463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849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tes359">
            <a:extLst>
              <a:ext uri="{FF2B5EF4-FFF2-40B4-BE49-F238E27FC236}">
                <a16:creationId xmlns:a16="http://schemas.microsoft.com/office/drawing/2014/main" id="{B8497EB7-B7BC-42F8-B0D9-EA2C3FB4B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r="2262" b="3385"/>
          <a:stretch/>
        </p:blipFill>
        <p:spPr bwMode="auto">
          <a:xfrm>
            <a:off x="1223889" y="200464"/>
            <a:ext cx="8838511" cy="64394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39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agnostico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063038" cy="68103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17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tes3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" b="2535"/>
          <a:stretch/>
        </p:blipFill>
        <p:spPr bwMode="auto">
          <a:xfrm>
            <a:off x="1593851" y="145774"/>
            <a:ext cx="8994775" cy="649356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85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02A21-A568-43EB-B66E-04E611A8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88235"/>
            <a:ext cx="8491330" cy="62815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EXAME FÍSICO DO APARELHO OSTEOARTICULAR </a:t>
            </a:r>
          </a:p>
          <a:p>
            <a:r>
              <a:rPr lang="pt-BR" b="1" dirty="0"/>
              <a:t>Mobilidade ativa e passiva das articulações preservadas,</a:t>
            </a:r>
          </a:p>
          <a:p>
            <a:pPr marL="0" indent="0">
              <a:buNone/>
            </a:pPr>
            <a:r>
              <a:rPr lang="pt-BR" b="1" dirty="0"/>
              <a:t> sem dor ou crepitações.</a:t>
            </a:r>
          </a:p>
          <a:p>
            <a:r>
              <a:rPr lang="pt-BR" b="1" dirty="0"/>
              <a:t>Ausência de sinais </a:t>
            </a:r>
            <a:r>
              <a:rPr lang="pt-BR" b="1" dirty="0" err="1"/>
              <a:t>flogísticos</a:t>
            </a:r>
            <a:r>
              <a:rPr lang="pt-BR" b="1" dirty="0"/>
              <a:t> ou deformidades articulares.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b="1" dirty="0"/>
              <a:t>EXAME FÍSICO DOS MEMBROS</a:t>
            </a:r>
          </a:p>
          <a:p>
            <a:r>
              <a:rPr lang="pt-BR" b="1" dirty="0"/>
              <a:t>Ausência de edema, lesões de pele, sinais de insuficiência </a:t>
            </a:r>
          </a:p>
          <a:p>
            <a:pPr marL="0" indent="0">
              <a:buNone/>
            </a:pPr>
            <a:r>
              <a:rPr lang="pt-BR" b="1" dirty="0"/>
              <a:t>venosa ou arterial.</a:t>
            </a:r>
          </a:p>
          <a:p>
            <a:r>
              <a:rPr lang="pt-BR" b="1" dirty="0"/>
              <a:t>Panturrilhas livres. </a:t>
            </a:r>
          </a:p>
          <a:p>
            <a:r>
              <a:rPr lang="pt-BR" b="1" dirty="0"/>
              <a:t>Pulsos periféricos palpáveis simétricos e amplos.</a:t>
            </a:r>
          </a:p>
          <a:p>
            <a:endParaRPr lang="pt-BR" b="1" dirty="0"/>
          </a:p>
          <a:p>
            <a:r>
              <a:rPr lang="pt-BR" b="1" dirty="0"/>
              <a:t>EXAME FÍSICO NEUROLÓGICO</a:t>
            </a:r>
          </a:p>
          <a:p>
            <a:r>
              <a:rPr lang="pt-BR" b="1" dirty="0"/>
              <a:t>Lúcido e orientado no tempo e no espaço.</a:t>
            </a:r>
          </a:p>
          <a:p>
            <a:r>
              <a:rPr lang="pt-BR" b="1" dirty="0"/>
              <a:t>Ausência de déficits cognitivos.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173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C5099-AE59-403B-9687-B2AB3A0C1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Pesquisa avaliativa</a:t>
            </a:r>
            <a:r>
              <a:rPr lang="pt-BR" dirty="0"/>
              <a:t>: descrever o que significam os seguintes sinais:</a:t>
            </a:r>
          </a:p>
          <a:p>
            <a:endParaRPr lang="pt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16A91D-1AB8-4EDF-BFAC-E680FDD6DB2C}"/>
              </a:ext>
            </a:extLst>
          </p:cNvPr>
          <p:cNvSpPr txBox="1">
            <a:spLocks noChangeArrowheads="1"/>
          </p:cNvSpPr>
          <p:nvPr/>
        </p:nvSpPr>
        <p:spPr>
          <a:xfrm>
            <a:off x="1183826" y="19742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/>
              <a:t> Sinal de Murphy</a:t>
            </a:r>
          </a:p>
          <a:p>
            <a:pPr>
              <a:defRPr/>
            </a:pPr>
            <a:r>
              <a:rPr lang="pt-BR" dirty="0"/>
              <a:t> Sinal de Giordano</a:t>
            </a:r>
          </a:p>
          <a:p>
            <a:pPr>
              <a:defRPr/>
            </a:pPr>
            <a:r>
              <a:rPr lang="pt-BR" dirty="0"/>
              <a:t> Sinal de Torres-Homem</a:t>
            </a:r>
          </a:p>
          <a:p>
            <a:pPr>
              <a:defRPr/>
            </a:pPr>
            <a:r>
              <a:rPr lang="pt-BR" dirty="0"/>
              <a:t> Sinal de Blumberg</a:t>
            </a:r>
          </a:p>
          <a:p>
            <a:pPr>
              <a:defRPr/>
            </a:pPr>
            <a:r>
              <a:rPr lang="pt-BR" dirty="0"/>
              <a:t>Sinal de </a:t>
            </a:r>
            <a:r>
              <a:rPr lang="pt-BR" dirty="0" err="1"/>
              <a:t>Jobert</a:t>
            </a:r>
            <a:endParaRPr lang="pt-BR" dirty="0"/>
          </a:p>
          <a:p>
            <a:pPr>
              <a:defRPr/>
            </a:pPr>
            <a:r>
              <a:rPr lang="pt-BR" dirty="0"/>
              <a:t>Sinal </a:t>
            </a:r>
            <a:r>
              <a:rPr lang="pt-BR" dirty="0" err="1"/>
              <a:t>Grey</a:t>
            </a:r>
            <a:r>
              <a:rPr lang="pt-BR" dirty="0"/>
              <a:t>-Turner</a:t>
            </a:r>
          </a:p>
          <a:p>
            <a:pPr>
              <a:defRPr/>
            </a:pPr>
            <a:r>
              <a:rPr lang="pt-BR" dirty="0"/>
              <a:t>Sinal de </a:t>
            </a:r>
            <a:r>
              <a:rPr lang="pt-BR" dirty="0" err="1"/>
              <a:t>Cullen</a:t>
            </a:r>
            <a:endParaRPr lang="pt-BR" dirty="0"/>
          </a:p>
          <a:p>
            <a:pPr>
              <a:defRPr/>
            </a:pPr>
            <a:r>
              <a:rPr lang="pt-BR" dirty="0"/>
              <a:t>Descompressão Brusca 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981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A5810F7-DB88-4763-85AA-3DBDE266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6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Calibri-Bold"/>
              </a:rPr>
              <a:t>EXAME FÍSICO DA CABEÇA E PESCOÇO:</a:t>
            </a:r>
            <a:endParaRPr lang="pt-BR" sz="28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9978AE-C77F-45A1-9EF6-43FA20B37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861391"/>
            <a:ext cx="5683347" cy="59434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Reflexo </a:t>
            </a:r>
            <a:r>
              <a:rPr lang="pt-BR" sz="2300" b="1" dirty="0" err="1">
                <a:solidFill>
                  <a:srgbClr val="000000"/>
                </a:solidFill>
                <a:latin typeface="Calibri-Bold"/>
              </a:rPr>
              <a:t>fotomotor</a:t>
            </a: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 direto e consensual preservados.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Pavilhão auricular e conduto auditivo externo sem lesões ou secreções.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Narinas e vestíbulo nasal sem alterações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Lábios, língua, gengiva e mucosa sem alterações.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Dentes em bom estado de conservação.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Pescoço com mobilidade ativa e passiva normais.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Ausência de lesões ou </a:t>
            </a:r>
            <a:r>
              <a:rPr lang="pt-BR" sz="2300" b="1" dirty="0" err="1">
                <a:solidFill>
                  <a:srgbClr val="000000"/>
                </a:solidFill>
                <a:latin typeface="Calibri-Bold"/>
              </a:rPr>
              <a:t>linfadenomegalias</a:t>
            </a: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 err="1">
                <a:solidFill>
                  <a:srgbClr val="000000"/>
                </a:solidFill>
                <a:latin typeface="Calibri-Bold"/>
              </a:rPr>
              <a:t>Tireóide</a:t>
            </a: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 de tamanho normal, indolor, sem nódulos, móvel à deglutição e sem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sopros.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Mobilidade da traqueia normal.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Ausência de sopros carotídeos ou TJP.</a:t>
            </a:r>
            <a:endParaRPr lang="pt-BR" sz="2300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F78CEBF-00E8-4150-AF19-B3F28DE2D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617" y="861391"/>
            <a:ext cx="6200183" cy="6739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Calibri-Bold"/>
              </a:rPr>
              <a:t>Crânio </a:t>
            </a:r>
            <a:r>
              <a:rPr lang="pt-BR" sz="2400" b="1" dirty="0" err="1">
                <a:solidFill>
                  <a:srgbClr val="000000"/>
                </a:solidFill>
                <a:latin typeface="Calibri-Bold"/>
              </a:rPr>
              <a:t>normocéfalo</a:t>
            </a:r>
            <a:r>
              <a:rPr lang="pt-BR" sz="2400" b="1" dirty="0">
                <a:solidFill>
                  <a:srgbClr val="000000"/>
                </a:solidFill>
                <a:latin typeface="Calibri-Bold"/>
              </a:rPr>
              <a:t>.</a:t>
            </a:r>
            <a:endParaRPr lang="pt-BR" sz="2300" b="1" dirty="0">
              <a:solidFill>
                <a:srgbClr val="000000"/>
              </a:solidFill>
              <a:latin typeface="Calibri-Bold"/>
            </a:endParaRPr>
          </a:p>
          <a:p>
            <a:r>
              <a:rPr lang="pt-BR" sz="2300" b="1" dirty="0">
                <a:solidFill>
                  <a:srgbClr val="000000"/>
                </a:solidFill>
                <a:latin typeface="Calibri-Bold"/>
              </a:rPr>
              <a:t>Ausência de movimentos involuntários </a:t>
            </a:r>
          </a:p>
          <a:p>
            <a:r>
              <a:rPr lang="pt-BR" sz="2300" b="1" dirty="0">
                <a:solidFill>
                  <a:srgbClr val="000000"/>
                </a:solidFill>
                <a:latin typeface="Calibri-Bold"/>
              </a:rPr>
              <a:t>Ausência de retrações, cicatrizes e abaulamentos no couro cabeludo.</a:t>
            </a:r>
          </a:p>
          <a:p>
            <a:r>
              <a:rPr lang="pt-BR" sz="2300" b="1" dirty="0">
                <a:solidFill>
                  <a:srgbClr val="000000"/>
                </a:solidFill>
                <a:latin typeface="Calibri-Bold"/>
              </a:rPr>
              <a:t>Cabelos com implantação normal e sem infestações parasitárias.</a:t>
            </a:r>
          </a:p>
          <a:p>
            <a:r>
              <a:rPr lang="pt-BR" sz="2300" b="1" dirty="0">
                <a:solidFill>
                  <a:srgbClr val="000000"/>
                </a:solidFill>
                <a:latin typeface="Calibri-Bold"/>
              </a:rPr>
              <a:t>Implantação das sobrancelhas normal.</a:t>
            </a:r>
          </a:p>
          <a:p>
            <a:r>
              <a:rPr lang="pt-BR" sz="2300" b="1" dirty="0">
                <a:solidFill>
                  <a:srgbClr val="000000"/>
                </a:solidFill>
                <a:latin typeface="Calibri-Bold"/>
              </a:rPr>
              <a:t>Face simétrica com mímica preservada.</a:t>
            </a:r>
          </a:p>
          <a:p>
            <a:r>
              <a:rPr lang="pt-BR" sz="2300" b="1" dirty="0">
                <a:solidFill>
                  <a:srgbClr val="000000"/>
                </a:solidFill>
                <a:latin typeface="Calibri-Bold"/>
              </a:rPr>
              <a:t>Ausência de lesões de pele.</a:t>
            </a:r>
          </a:p>
          <a:p>
            <a:r>
              <a:rPr lang="pt-BR" sz="2300" b="1" dirty="0">
                <a:solidFill>
                  <a:srgbClr val="000000"/>
                </a:solidFill>
                <a:latin typeface="Calibri-Bold"/>
              </a:rPr>
              <a:t>Implantação de olhos, nariz e orelha normais.</a:t>
            </a:r>
          </a:p>
          <a:p>
            <a:r>
              <a:rPr lang="pt-BR" sz="2300" b="1" dirty="0">
                <a:solidFill>
                  <a:srgbClr val="000000"/>
                </a:solidFill>
                <a:latin typeface="Calibri-Bold"/>
              </a:rPr>
              <a:t>Ausência de alterações em globo ocular.</a:t>
            </a:r>
          </a:p>
          <a:p>
            <a:r>
              <a:rPr lang="pt-BR" sz="2300" b="1" dirty="0">
                <a:solidFill>
                  <a:srgbClr val="000000"/>
                </a:solidFill>
                <a:latin typeface="Calibri-Bold"/>
              </a:rPr>
              <a:t>Movimentos oculares preservados.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Abertura palpebral normal.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Pupilas isocóricas e </a:t>
            </a:r>
            <a:r>
              <a:rPr lang="pt-BR" sz="2300" b="1" dirty="0" err="1">
                <a:solidFill>
                  <a:srgbClr val="000000"/>
                </a:solidFill>
                <a:latin typeface="Calibri-Bold"/>
              </a:rPr>
              <a:t>fotoreagentes</a:t>
            </a:r>
            <a:r>
              <a:rPr lang="pt-BR" sz="2300" b="1" dirty="0">
                <a:solidFill>
                  <a:srgbClr val="000000"/>
                </a:solidFill>
                <a:latin typeface="Calibri-Bold"/>
              </a:rPr>
              <a:t>.</a:t>
            </a:r>
          </a:p>
          <a:p>
            <a:endParaRPr lang="pt-BR" sz="2400" b="1" dirty="0">
              <a:solidFill>
                <a:srgbClr val="000000"/>
              </a:solidFill>
              <a:latin typeface="Calibri-Bold"/>
            </a:endParaRPr>
          </a:p>
          <a:p>
            <a:endParaRPr lang="pt-BR" sz="2600" b="1" dirty="0">
              <a:solidFill>
                <a:srgbClr val="000000"/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373879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CE0E33-1BDB-4B2E-AF62-D0CB3DF45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95" y="2346589"/>
            <a:ext cx="5584713" cy="411751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7414F9-7299-477B-9B91-96AF8918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67" y="172447"/>
            <a:ext cx="5816038" cy="64744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F9F775-02D8-4990-AAA3-AF2F20DDEF54}"/>
              </a:ext>
            </a:extLst>
          </p:cNvPr>
          <p:cNvSpPr txBox="1"/>
          <p:nvPr/>
        </p:nvSpPr>
        <p:spPr>
          <a:xfrm>
            <a:off x="886265" y="393895"/>
            <a:ext cx="4798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Considerações Anatômicas</a:t>
            </a:r>
          </a:p>
          <a:p>
            <a:r>
              <a:rPr lang="pt-BR" sz="2800" b="1" dirty="0"/>
              <a:t>Para exame do tórax e abdome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18A909-A902-4E12-821F-D5F334805D9E}"/>
              </a:ext>
            </a:extLst>
          </p:cNvPr>
          <p:cNvSpPr txBox="1"/>
          <p:nvPr/>
        </p:nvSpPr>
        <p:spPr>
          <a:xfrm>
            <a:off x="982327" y="1793145"/>
            <a:ext cx="4186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Áreas anatômicas do tórax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247BA4-666D-4902-AB09-0042BEE3BD4D}"/>
              </a:ext>
            </a:extLst>
          </p:cNvPr>
          <p:cNvSpPr/>
          <p:nvPr/>
        </p:nvSpPr>
        <p:spPr>
          <a:xfrm flipV="1">
            <a:off x="9158068" y="5751443"/>
            <a:ext cx="728054" cy="138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35AC08-BD50-483B-B4C2-86D6FE5D4CD0}"/>
              </a:ext>
            </a:extLst>
          </p:cNvPr>
          <p:cNvSpPr txBox="1"/>
          <p:nvPr/>
        </p:nvSpPr>
        <p:spPr>
          <a:xfrm>
            <a:off x="9766852" y="5487262"/>
            <a:ext cx="23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7519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B4F6FFA-5315-4C6B-9E08-CDF762B9B8DB}"/>
              </a:ext>
            </a:extLst>
          </p:cNvPr>
          <p:cNvSpPr txBox="1"/>
          <p:nvPr/>
        </p:nvSpPr>
        <p:spPr>
          <a:xfrm>
            <a:off x="4653627" y="472618"/>
            <a:ext cx="3200400" cy="1156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Linhas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id="{094ADB77-0271-4C69-AAA4-C4F179959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22561" r="18460"/>
          <a:stretch/>
        </p:blipFill>
        <p:spPr>
          <a:xfrm>
            <a:off x="7579370" y="3509963"/>
            <a:ext cx="4212553" cy="337957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19F03D-E084-497A-9B90-12A64A303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91" t="7807" r="2037" b="8556"/>
          <a:stretch/>
        </p:blipFill>
        <p:spPr>
          <a:xfrm>
            <a:off x="4165239" y="2108906"/>
            <a:ext cx="2877035" cy="23158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5E55DC-3829-4976-AF60-05F9EADC8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5845" r="4298" b="3340"/>
          <a:stretch/>
        </p:blipFill>
        <p:spPr>
          <a:xfrm>
            <a:off x="7577785" y="67210"/>
            <a:ext cx="4450088" cy="336177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7A78CFF-DCC0-44B3-B316-0150F8C1E7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04" r="5541"/>
          <a:stretch/>
        </p:blipFill>
        <p:spPr>
          <a:xfrm>
            <a:off x="4165238" y="4510186"/>
            <a:ext cx="2877035" cy="25174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BC847642-6286-437E-853F-5D7B1E7319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94" r="12722"/>
          <a:stretch/>
        </p:blipFill>
        <p:spPr>
          <a:xfrm>
            <a:off x="126425" y="2489983"/>
            <a:ext cx="3423030" cy="29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7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899F6F-69B7-4F43-A27C-967F5785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4859215" cy="5628323"/>
          </a:xfrm>
        </p:spPr>
        <p:txBody>
          <a:bodyPr>
            <a:normAutofit/>
          </a:bodyPr>
          <a:lstStyle/>
          <a:p>
            <a:r>
              <a:rPr lang="pt-BR" b="1" dirty="0"/>
              <a:t>Inspeção</a:t>
            </a:r>
          </a:p>
          <a:p>
            <a:r>
              <a:rPr lang="pt-BR" dirty="0"/>
              <a:t> A inspeção consiste no processo de observação. Um exame visual das partes do corpo;</a:t>
            </a:r>
          </a:p>
          <a:p>
            <a:r>
              <a:rPr lang="pt-BR" dirty="0"/>
              <a:t>Deve-se perceber os sinais precoces de anormalidades;</a:t>
            </a:r>
          </a:p>
          <a:p>
            <a:r>
              <a:rPr lang="pt-BR" dirty="0"/>
              <a:t> A prática leva o enfermeiro a perceber as variações de uma pessoa para a outra.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FC9746-AEC1-48A8-9464-8F9FB2C81663}"/>
              </a:ext>
            </a:extLst>
          </p:cNvPr>
          <p:cNvSpPr/>
          <p:nvPr/>
        </p:nvSpPr>
        <p:spPr>
          <a:xfrm>
            <a:off x="6780627" y="548640"/>
            <a:ext cx="51487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Palpação</a:t>
            </a:r>
          </a:p>
          <a:p>
            <a:r>
              <a:rPr lang="pt-BR" sz="2800" dirty="0">
                <a:solidFill>
                  <a:srgbClr val="292929"/>
                </a:solidFill>
              </a:rPr>
              <a:t>    A palpação envolve o uso do sentido do tato: avalia-se</a:t>
            </a:r>
          </a:p>
          <a:p>
            <a:r>
              <a:rPr lang="pt-BR" sz="2800" dirty="0">
                <a:solidFill>
                  <a:srgbClr val="292929"/>
                </a:solidFill>
              </a:rPr>
              <a:t>resistência, elasticidade, aspereza, textura e mobilidade.</a:t>
            </a:r>
          </a:p>
          <a:p>
            <a:r>
              <a:rPr lang="pt-BR" sz="2800" dirty="0">
                <a:solidFill>
                  <a:srgbClr val="292929"/>
                </a:solidFill>
              </a:rPr>
              <a:t>   As pontas dos dedos são utilizadas para avaliar, textura,</a:t>
            </a:r>
          </a:p>
          <a:p>
            <a:r>
              <a:rPr lang="pt-BR" sz="2800" dirty="0">
                <a:solidFill>
                  <a:srgbClr val="292929"/>
                </a:solidFill>
              </a:rPr>
              <a:t>forma, tamanho e consistência.</a:t>
            </a:r>
          </a:p>
          <a:p>
            <a:r>
              <a:rPr lang="pt-BR" sz="2800" b="0" i="0" u="none" strike="noStrike" baseline="0" dirty="0">
                <a:solidFill>
                  <a:srgbClr val="CD9B00"/>
                </a:solidFill>
              </a:rPr>
              <a:t>    </a:t>
            </a:r>
            <a:r>
              <a:rPr lang="pt-BR" sz="2800" dirty="0">
                <a:solidFill>
                  <a:srgbClr val="292929"/>
                </a:solidFill>
              </a:rPr>
              <a:t>O dorso da mão avalia a temperatura.</a:t>
            </a:r>
          </a:p>
          <a:p>
            <a:r>
              <a:rPr lang="pt-BR" sz="2800" b="0" i="0" u="none" strike="noStrike" baseline="0" dirty="0">
                <a:solidFill>
                  <a:srgbClr val="CD9B00"/>
                </a:solidFill>
              </a:rPr>
              <a:t>   </a:t>
            </a:r>
            <a:r>
              <a:rPr lang="pt-BR" sz="2800" dirty="0">
                <a:solidFill>
                  <a:srgbClr val="292929"/>
                </a:solidFill>
              </a:rPr>
              <a:t>A palma da mão e sensível a vibração.</a:t>
            </a:r>
            <a:endParaRPr lang="pt-BR" sz="2800" dirty="0"/>
          </a:p>
        </p:txBody>
      </p:sp>
      <p:sp>
        <p:nvSpPr>
          <p:cNvPr id="5" name="Estrela: 5 Pontas 4">
            <a:extLst>
              <a:ext uri="{FF2B5EF4-FFF2-40B4-BE49-F238E27FC236}">
                <a16:creationId xmlns:a16="http://schemas.microsoft.com/office/drawing/2014/main" id="{08883F70-35EC-4C82-B290-8FB2E7AF7B7A}"/>
              </a:ext>
            </a:extLst>
          </p:cNvPr>
          <p:cNvSpPr/>
          <p:nvPr/>
        </p:nvSpPr>
        <p:spPr>
          <a:xfrm>
            <a:off x="6891131" y="1101632"/>
            <a:ext cx="280334" cy="2407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: 5 Pontas 5">
            <a:extLst>
              <a:ext uri="{FF2B5EF4-FFF2-40B4-BE49-F238E27FC236}">
                <a16:creationId xmlns:a16="http://schemas.microsoft.com/office/drawing/2014/main" id="{52FDD2FE-8A30-4FC8-A6FD-294CE89FA71F}"/>
              </a:ext>
            </a:extLst>
          </p:cNvPr>
          <p:cNvSpPr/>
          <p:nvPr/>
        </p:nvSpPr>
        <p:spPr>
          <a:xfrm>
            <a:off x="6872272" y="4057356"/>
            <a:ext cx="280334" cy="2407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: 5 Pontas 6">
            <a:extLst>
              <a:ext uri="{FF2B5EF4-FFF2-40B4-BE49-F238E27FC236}">
                <a16:creationId xmlns:a16="http://schemas.microsoft.com/office/drawing/2014/main" id="{9291C545-00AD-4781-B230-3A1A076C28C7}"/>
              </a:ext>
            </a:extLst>
          </p:cNvPr>
          <p:cNvSpPr/>
          <p:nvPr/>
        </p:nvSpPr>
        <p:spPr>
          <a:xfrm>
            <a:off x="6872272" y="2784658"/>
            <a:ext cx="280334" cy="2407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: 5 Pontas 7">
            <a:extLst>
              <a:ext uri="{FF2B5EF4-FFF2-40B4-BE49-F238E27FC236}">
                <a16:creationId xmlns:a16="http://schemas.microsoft.com/office/drawing/2014/main" id="{560BE175-B55E-4D2E-8759-A7B951B4BDB4}"/>
              </a:ext>
            </a:extLst>
          </p:cNvPr>
          <p:cNvSpPr/>
          <p:nvPr/>
        </p:nvSpPr>
        <p:spPr>
          <a:xfrm>
            <a:off x="6872272" y="4934487"/>
            <a:ext cx="280334" cy="2407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40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224CF-473C-4612-B5DF-718F9141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8263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Áreas e critérios de avaliação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54215C-DE87-43CF-8865-543DE3996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62" y="1597818"/>
            <a:ext cx="3978226" cy="49196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1 </a:t>
            </a:r>
            <a:r>
              <a:rPr lang="pt-BR" sz="3300" dirty="0"/>
              <a:t>Pele</a:t>
            </a:r>
          </a:p>
          <a:p>
            <a:pPr marL="0" indent="0">
              <a:buNone/>
            </a:pPr>
            <a:endParaRPr lang="pt-BR" sz="3300" dirty="0"/>
          </a:p>
          <a:p>
            <a:pPr marL="0" indent="0">
              <a:buNone/>
            </a:pPr>
            <a:r>
              <a:rPr lang="pt-BR" sz="3300" dirty="0"/>
              <a:t>2 Fígado e intestino</a:t>
            </a:r>
          </a:p>
          <a:p>
            <a:pPr marL="0" indent="0">
              <a:buNone/>
            </a:pPr>
            <a:endParaRPr lang="pt-BR" sz="3300" dirty="0"/>
          </a:p>
          <a:p>
            <a:pPr marL="0" indent="0">
              <a:buNone/>
            </a:pPr>
            <a:r>
              <a:rPr lang="pt-BR" sz="3300" dirty="0"/>
              <a:t>3 Pulmões</a:t>
            </a:r>
          </a:p>
          <a:p>
            <a:pPr marL="0" indent="0">
              <a:buNone/>
            </a:pPr>
            <a:endParaRPr lang="pt-BR" sz="3300" dirty="0"/>
          </a:p>
          <a:p>
            <a:pPr marL="0" indent="0">
              <a:buNone/>
            </a:pPr>
            <a:r>
              <a:rPr lang="pt-BR" sz="3300" dirty="0"/>
              <a:t>4 </a:t>
            </a:r>
            <a:r>
              <a:rPr lang="pt-BR" sz="3300" dirty="0" err="1"/>
              <a:t>Tireóide</a:t>
            </a:r>
            <a:r>
              <a:rPr lang="pt-BR" sz="3300" dirty="0"/>
              <a:t> e linfonodos</a:t>
            </a:r>
          </a:p>
          <a:p>
            <a:pPr marL="0" indent="0">
              <a:buNone/>
            </a:pPr>
            <a:endParaRPr lang="pt-BR" sz="3300" dirty="0"/>
          </a:p>
          <a:p>
            <a:pPr marL="0" indent="0">
              <a:buNone/>
            </a:pPr>
            <a:r>
              <a:rPr lang="pt-BR" sz="3300" dirty="0"/>
              <a:t>5  Artérias</a:t>
            </a:r>
          </a:p>
          <a:p>
            <a:pPr marL="0" indent="0">
              <a:buNone/>
            </a:pPr>
            <a:endParaRPr lang="pt-BR" sz="3300" dirty="0"/>
          </a:p>
          <a:p>
            <a:pPr marL="0" indent="0">
              <a:buNone/>
            </a:pPr>
            <a:r>
              <a:rPr lang="pt-BR" sz="3300" dirty="0"/>
              <a:t>6 Músculos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99E7444-5AF2-478F-99FC-B9DF3AEB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1950" y="1257300"/>
            <a:ext cx="7763315" cy="5600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300" dirty="0"/>
              <a:t>1 Temperatura, hidratação, resistência, textura, tensão e elasticidade, sensibilidade</a:t>
            </a:r>
          </a:p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r>
              <a:rPr lang="pt-BR" sz="3300" dirty="0"/>
              <a:t>2. Tamanho, forma, sensibilidade, presença ou ausência de massa.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3300" dirty="0"/>
              <a:t>3. Vibração de sons locais.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3300" dirty="0"/>
              <a:t>4. Aumento, simetria, mobilidade, tamanho,</a:t>
            </a:r>
          </a:p>
          <a:p>
            <a:pPr marL="0" indent="0">
              <a:buNone/>
            </a:pPr>
            <a:r>
              <a:rPr lang="pt-BR" sz="3300" dirty="0"/>
              <a:t>sensibilidade, localização.</a:t>
            </a:r>
          </a:p>
          <a:p>
            <a:pPr marL="0" indent="0">
              <a:buNone/>
            </a:pPr>
            <a:endParaRPr lang="pt-BR" sz="900" dirty="0"/>
          </a:p>
          <a:p>
            <a:pPr marL="0" indent="0">
              <a:buNone/>
            </a:pPr>
            <a:r>
              <a:rPr lang="pt-BR" sz="3300" dirty="0"/>
              <a:t>5. Amplitude, freq., ritmo do pulso,</a:t>
            </a:r>
          </a:p>
          <a:p>
            <a:pPr marL="0" indent="0">
              <a:buNone/>
            </a:pPr>
            <a:r>
              <a:rPr lang="pt-BR" sz="3300" dirty="0"/>
              <a:t>elasticidade arterial.</a:t>
            </a:r>
          </a:p>
          <a:p>
            <a:pPr marL="0" indent="0">
              <a:buNone/>
            </a:pPr>
            <a:endParaRPr lang="pt-BR" sz="3300" dirty="0"/>
          </a:p>
          <a:p>
            <a:pPr marL="0" indent="0">
              <a:buNone/>
            </a:pPr>
            <a:r>
              <a:rPr lang="pt-BR" sz="3300" dirty="0"/>
              <a:t>6. Tamanho, forma, tônus, sensibilidade e rigidez.</a:t>
            </a:r>
          </a:p>
          <a:p>
            <a:endParaRPr lang="pt-BR" sz="3300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001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8513D-38B8-4F78-8742-9B497B525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932895"/>
            <a:ext cx="6385797" cy="5437409"/>
          </a:xfrm>
        </p:spPr>
        <p:txBody>
          <a:bodyPr>
            <a:noAutofit/>
          </a:bodyPr>
          <a:lstStyle/>
          <a:p>
            <a:r>
              <a:rPr lang="pt-BR" dirty="0"/>
              <a:t>Para Potter (2002, p. 39): percussão é bater no corpo com as pontas dos dedos para demarcar (...) muita prática é necessária para se tornar competente na percussão.</a:t>
            </a:r>
          </a:p>
          <a:p>
            <a:endParaRPr lang="pt-BR" sz="800" dirty="0"/>
          </a:p>
          <a:p>
            <a:r>
              <a:rPr lang="pt-BR" sz="2600" dirty="0"/>
              <a:t> </a:t>
            </a:r>
            <a:r>
              <a:rPr lang="pt-BR" b="1" dirty="0"/>
              <a:t>São cinco os sons básicos da percussão</a:t>
            </a:r>
            <a:r>
              <a:rPr lang="pt-BR" dirty="0"/>
              <a:t>:</a:t>
            </a:r>
          </a:p>
          <a:p>
            <a:r>
              <a:rPr lang="pt-BR" b="1" dirty="0"/>
              <a:t>Timpânico</a:t>
            </a:r>
            <a:r>
              <a:rPr lang="pt-BR" dirty="0"/>
              <a:t>: como um tambor (víscera vazia)</a:t>
            </a:r>
          </a:p>
          <a:p>
            <a:r>
              <a:rPr lang="pt-BR" b="1" dirty="0"/>
              <a:t>Ressonância</a:t>
            </a:r>
            <a:r>
              <a:rPr lang="pt-BR" dirty="0"/>
              <a:t>: oco (pulmão normal)</a:t>
            </a:r>
          </a:p>
          <a:p>
            <a:r>
              <a:rPr lang="pt-BR" b="1" dirty="0" err="1"/>
              <a:t>Hiper-ressonante</a:t>
            </a:r>
            <a:r>
              <a:rPr lang="pt-BR" dirty="0"/>
              <a:t>: pulmão enfisematoso;</a:t>
            </a:r>
          </a:p>
          <a:p>
            <a:r>
              <a:rPr lang="pt-BR" dirty="0"/>
              <a:t> </a:t>
            </a:r>
            <a:r>
              <a:rPr lang="pt-BR" b="1" dirty="0"/>
              <a:t>Maciço</a:t>
            </a:r>
            <a:r>
              <a:rPr lang="pt-BR" dirty="0"/>
              <a:t>: sólido (víscera cheia, ou fígado);</a:t>
            </a:r>
          </a:p>
          <a:p>
            <a:r>
              <a:rPr lang="pt-BR" dirty="0"/>
              <a:t> </a:t>
            </a:r>
            <a:r>
              <a:rPr lang="pt-BR" b="1" dirty="0"/>
              <a:t>Som claro</a:t>
            </a:r>
            <a:r>
              <a:rPr lang="pt-BR" dirty="0"/>
              <a:t>: músculo.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53A0BD-10C1-4506-8BD1-A2530D91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11" y="3153472"/>
            <a:ext cx="3876299" cy="30410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418760-4F65-474B-8C55-4D18B283E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51" y="1198796"/>
            <a:ext cx="2900836" cy="19546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29A742F-D02A-478A-A090-F27231B39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033" y="1208423"/>
            <a:ext cx="2900837" cy="194504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E4B0299-DD96-4326-8582-C6330755A7D9}"/>
              </a:ext>
            </a:extLst>
          </p:cNvPr>
          <p:cNvSpPr/>
          <p:nvPr/>
        </p:nvSpPr>
        <p:spPr>
          <a:xfrm>
            <a:off x="5377857" y="348120"/>
            <a:ext cx="1884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Percussão</a:t>
            </a:r>
          </a:p>
        </p:txBody>
      </p:sp>
    </p:spTree>
    <p:extLst>
      <p:ext uri="{BB962C8B-B14F-4D97-AF65-F5344CB8AC3E}">
        <p14:creationId xmlns:p14="http://schemas.microsoft.com/office/powerpoint/2010/main" val="3736176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1551</Words>
  <Application>Microsoft Office PowerPoint</Application>
  <PresentationFormat>Widescreen</PresentationFormat>
  <Paragraphs>276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Calibri-Bold</vt:lpstr>
      <vt:lpstr>Century Gothic</vt:lpstr>
      <vt:lpstr>Courier New</vt:lpstr>
      <vt:lpstr>Palatino Linotype</vt:lpstr>
      <vt:lpstr>Times New Roman</vt:lpstr>
      <vt:lpstr>Wingdings</vt:lpstr>
      <vt:lpstr>Wingdings-Regular</vt:lpstr>
      <vt:lpstr>Tema do Office</vt:lpstr>
      <vt:lpstr>Executivo</vt:lpstr>
      <vt:lpstr>Exame físico </vt:lpstr>
      <vt:lpstr>AVALIAÇÃO GERAL</vt:lpstr>
      <vt:lpstr>Preparo do cliente </vt:lpstr>
      <vt:lpstr>EXAME FÍSICO DA CABEÇA E PESCOÇO:</vt:lpstr>
      <vt:lpstr>Apresentação do PowerPoint</vt:lpstr>
      <vt:lpstr>Apresentação do PowerPoint</vt:lpstr>
      <vt:lpstr>Apresentação do PowerPoint</vt:lpstr>
      <vt:lpstr>Áreas e critérios de avaliação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Exame do Tórax</vt:lpstr>
      <vt:lpstr>Apresentação do PowerPoint</vt:lpstr>
      <vt:lpstr>Apresentação do PowerPoint</vt:lpstr>
      <vt:lpstr>Apresentação do PowerPoint</vt:lpstr>
      <vt:lpstr>FRÊMITO TORACO VOCAL</vt:lpstr>
      <vt:lpstr>EXAME FÍSICO ABDOMINAL</vt:lpstr>
      <vt:lpstr>Apresentação do PowerPoint</vt:lpstr>
      <vt:lpstr>Inspeção</vt:lpstr>
      <vt:lpstr>ABDOME</vt:lpstr>
      <vt:lpstr>Ausculta</vt:lpstr>
      <vt:lpstr>Apresentação do PowerPoint</vt:lpstr>
      <vt:lpstr>Apresentação do PowerPoint</vt:lpstr>
      <vt:lpstr>Palpação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 físico</dc:title>
  <dc:creator>José Flávio Benetti</dc:creator>
  <cp:lastModifiedBy>José Flávio Benetti</cp:lastModifiedBy>
  <cp:revision>35</cp:revision>
  <dcterms:created xsi:type="dcterms:W3CDTF">2019-05-17T18:48:26Z</dcterms:created>
  <dcterms:modified xsi:type="dcterms:W3CDTF">2019-05-18T21:32:31Z</dcterms:modified>
</cp:coreProperties>
</file>