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7" r:id="rId2"/>
    <p:sldId id="321" r:id="rId3"/>
    <p:sldId id="258" r:id="rId4"/>
    <p:sldId id="259" r:id="rId5"/>
    <p:sldId id="260" r:id="rId6"/>
    <p:sldId id="261" r:id="rId7"/>
    <p:sldId id="458" r:id="rId8"/>
    <p:sldId id="263" r:id="rId9"/>
    <p:sldId id="264" r:id="rId10"/>
    <p:sldId id="265" r:id="rId11"/>
    <p:sldId id="4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322" r:id="rId25"/>
    <p:sldId id="279" r:id="rId26"/>
    <p:sldId id="283" r:id="rId27"/>
    <p:sldId id="285" r:id="rId28"/>
    <p:sldId id="287" r:id="rId29"/>
    <p:sldId id="460" r:id="rId30"/>
    <p:sldId id="461" r:id="rId31"/>
    <p:sldId id="361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298" r:id="rId40"/>
    <p:sldId id="300" r:id="rId41"/>
    <p:sldId id="328" r:id="rId42"/>
    <p:sldId id="423" r:id="rId43"/>
    <p:sldId id="424" r:id="rId44"/>
    <p:sldId id="425" r:id="rId45"/>
    <p:sldId id="426" r:id="rId46"/>
    <p:sldId id="427" r:id="rId47"/>
    <p:sldId id="428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38" r:id="rId57"/>
    <p:sldId id="439" r:id="rId58"/>
    <p:sldId id="441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49" r:id="rId67"/>
    <p:sldId id="450" r:id="rId68"/>
    <p:sldId id="451" r:id="rId69"/>
    <p:sldId id="452" r:id="rId70"/>
    <p:sldId id="453" r:id="rId71"/>
    <p:sldId id="454" r:id="rId72"/>
    <p:sldId id="455" r:id="rId73"/>
    <p:sldId id="456" r:id="rId74"/>
    <p:sldId id="457" r:id="rId7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Ci%C3%AAncia" TargetMode="External"/><Relationship Id="rId2" Type="http://schemas.openxmlformats.org/officeDocument/2006/relationships/hyperlink" Target="http://pt.wikipedia.org/wiki/Resultado" TargetMode="External"/><Relationship Id="rId1" Type="http://schemas.openxmlformats.org/officeDocument/2006/relationships/hyperlink" Target="http://pt.wikipedia.org/wiki/Conjunto" TargetMode="External"/><Relationship Id="rId6" Type="http://schemas.openxmlformats.org/officeDocument/2006/relationships/hyperlink" Target="http://pt.wikipedia.org/wiki/Atividade" TargetMode="External"/><Relationship Id="rId5" Type="http://schemas.openxmlformats.org/officeDocument/2006/relationships/hyperlink" Target="http://pt.wikipedia.org/wiki/Arte" TargetMode="External"/><Relationship Id="rId4" Type="http://schemas.openxmlformats.org/officeDocument/2006/relationships/hyperlink" Target="http://pt.wikipedia.org/wiki/Tecnologia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Ci%C3%AAncia" TargetMode="External"/><Relationship Id="rId2" Type="http://schemas.openxmlformats.org/officeDocument/2006/relationships/hyperlink" Target="http://pt.wikipedia.org/wiki/Resultado" TargetMode="External"/><Relationship Id="rId1" Type="http://schemas.openxmlformats.org/officeDocument/2006/relationships/hyperlink" Target="http://pt.wikipedia.org/wiki/Conjunto" TargetMode="External"/><Relationship Id="rId6" Type="http://schemas.openxmlformats.org/officeDocument/2006/relationships/hyperlink" Target="http://pt.wikipedia.org/wiki/Atividade" TargetMode="External"/><Relationship Id="rId5" Type="http://schemas.openxmlformats.org/officeDocument/2006/relationships/hyperlink" Target="http://pt.wikipedia.org/wiki/Arte" TargetMode="External"/><Relationship Id="rId4" Type="http://schemas.openxmlformats.org/officeDocument/2006/relationships/hyperlink" Target="http://pt.wikipedia.org/wiki/Tecnologi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1733A-E89B-4367-8DBC-D100F8D85BC6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2CC24A5-A366-4B61-BA18-2312AD3095C4}">
      <dgm:prSet/>
      <dgm:spPr/>
      <dgm:t>
        <a:bodyPr/>
        <a:lstStyle/>
        <a:p>
          <a:r>
            <a:rPr lang="pt-BR" b="1"/>
            <a:t>São todos os serviços prestados desde a entrada até a alta do paciente em uma instituição </a:t>
          </a:r>
          <a:r>
            <a:rPr lang="pt-BR"/>
            <a:t>(hospitalar ou clínica), </a:t>
          </a:r>
          <a:r>
            <a:rPr lang="pt-BR" b="1"/>
            <a:t>com finalidade terapêutica.</a:t>
          </a:r>
          <a:endParaRPr lang="en-US"/>
        </a:p>
      </dgm:t>
    </dgm:pt>
    <dgm:pt modelId="{A56411FC-8172-4C08-A69C-133C85B6845A}" type="parTrans" cxnId="{5F1FA6D3-6D19-42E1-A856-8C4E7D14283E}">
      <dgm:prSet/>
      <dgm:spPr/>
      <dgm:t>
        <a:bodyPr/>
        <a:lstStyle/>
        <a:p>
          <a:endParaRPr lang="en-US"/>
        </a:p>
      </dgm:t>
    </dgm:pt>
    <dgm:pt modelId="{6707864C-84A8-48FC-A25C-609A05271375}" type="sibTrans" cxnId="{5F1FA6D3-6D19-42E1-A856-8C4E7D14283E}">
      <dgm:prSet/>
      <dgm:spPr/>
      <dgm:t>
        <a:bodyPr/>
        <a:lstStyle/>
        <a:p>
          <a:endParaRPr lang="en-US"/>
        </a:p>
      </dgm:t>
    </dgm:pt>
    <dgm:pt modelId="{ADC45F6F-AA02-4DFE-8193-D91529753523}">
      <dgm:prSet/>
      <dgm:spPr/>
      <dgm:t>
        <a:bodyPr/>
        <a:lstStyle/>
        <a:p>
          <a:r>
            <a:rPr lang="pt-BR" b="1"/>
            <a:t>As técnicas podem ser adaptadas à realidade e ao cliente/paciente, utilizando-se a criatividade, porém deve-se seguir um método de trabalho para evitar falhas e esquecimento.</a:t>
          </a:r>
          <a:endParaRPr lang="en-US" b="1"/>
        </a:p>
      </dgm:t>
    </dgm:pt>
    <dgm:pt modelId="{AB2B98BA-C68F-4A8F-98AB-68A938167872}" type="parTrans" cxnId="{C4156CDD-1832-4E7A-8C6D-087D31293BBC}">
      <dgm:prSet/>
      <dgm:spPr/>
      <dgm:t>
        <a:bodyPr/>
        <a:lstStyle/>
        <a:p>
          <a:endParaRPr lang="en-US"/>
        </a:p>
      </dgm:t>
    </dgm:pt>
    <dgm:pt modelId="{55370B0D-3BB2-4139-AF4A-BADE7BC32DAE}" type="sibTrans" cxnId="{C4156CDD-1832-4E7A-8C6D-087D31293BBC}">
      <dgm:prSet/>
      <dgm:spPr/>
      <dgm:t>
        <a:bodyPr/>
        <a:lstStyle/>
        <a:p>
          <a:endParaRPr lang="en-US"/>
        </a:p>
      </dgm:t>
    </dgm:pt>
    <dgm:pt modelId="{6E9DDDD4-D7B5-4AB8-905E-D14ED3CB9302}" type="pres">
      <dgm:prSet presAssocID="{A1E1733A-E89B-4367-8DBC-D100F8D85BC6}" presName="Name0" presStyleCnt="0">
        <dgm:presLayoutVars>
          <dgm:dir/>
          <dgm:animLvl val="lvl"/>
          <dgm:resizeHandles val="exact"/>
        </dgm:presLayoutVars>
      </dgm:prSet>
      <dgm:spPr/>
    </dgm:pt>
    <dgm:pt modelId="{CE637D26-CB99-4E78-B0EF-B3F2F400387F}" type="pres">
      <dgm:prSet presAssocID="{ADC45F6F-AA02-4DFE-8193-D91529753523}" presName="boxAndChildren" presStyleCnt="0"/>
      <dgm:spPr/>
    </dgm:pt>
    <dgm:pt modelId="{D0CBFB29-3346-4C4E-BC93-831FEB7956A4}" type="pres">
      <dgm:prSet presAssocID="{ADC45F6F-AA02-4DFE-8193-D91529753523}" presName="parentTextBox" presStyleLbl="node1" presStyleIdx="0" presStyleCnt="2"/>
      <dgm:spPr/>
    </dgm:pt>
    <dgm:pt modelId="{EFEFA2AF-1CB8-4D2B-B42A-27AADEB75B13}" type="pres">
      <dgm:prSet presAssocID="{6707864C-84A8-48FC-A25C-609A05271375}" presName="sp" presStyleCnt="0"/>
      <dgm:spPr/>
    </dgm:pt>
    <dgm:pt modelId="{BBE0BA0F-D3D8-4361-B982-A7DC0D58B3D4}" type="pres">
      <dgm:prSet presAssocID="{52CC24A5-A366-4B61-BA18-2312AD3095C4}" presName="arrowAndChildren" presStyleCnt="0"/>
      <dgm:spPr/>
    </dgm:pt>
    <dgm:pt modelId="{867C116C-4B05-42B6-9486-F135CCACC384}" type="pres">
      <dgm:prSet presAssocID="{52CC24A5-A366-4B61-BA18-2312AD3095C4}" presName="parentTextArrow" presStyleLbl="node1" presStyleIdx="1" presStyleCnt="2"/>
      <dgm:spPr/>
    </dgm:pt>
  </dgm:ptLst>
  <dgm:cxnLst>
    <dgm:cxn modelId="{173A0465-FAB9-40D9-B13E-9206B40364D2}" type="presOf" srcId="{ADC45F6F-AA02-4DFE-8193-D91529753523}" destId="{D0CBFB29-3346-4C4E-BC93-831FEB7956A4}" srcOrd="0" destOrd="0" presId="urn:microsoft.com/office/officeart/2005/8/layout/process4"/>
    <dgm:cxn modelId="{AFCF1172-D819-4711-A038-D3A74450C03C}" type="presOf" srcId="{A1E1733A-E89B-4367-8DBC-D100F8D85BC6}" destId="{6E9DDDD4-D7B5-4AB8-905E-D14ED3CB9302}" srcOrd="0" destOrd="0" presId="urn:microsoft.com/office/officeart/2005/8/layout/process4"/>
    <dgm:cxn modelId="{08FB2783-B233-4685-B0E7-E1CADA94B4CC}" type="presOf" srcId="{52CC24A5-A366-4B61-BA18-2312AD3095C4}" destId="{867C116C-4B05-42B6-9486-F135CCACC384}" srcOrd="0" destOrd="0" presId="urn:microsoft.com/office/officeart/2005/8/layout/process4"/>
    <dgm:cxn modelId="{5F1FA6D3-6D19-42E1-A856-8C4E7D14283E}" srcId="{A1E1733A-E89B-4367-8DBC-D100F8D85BC6}" destId="{52CC24A5-A366-4B61-BA18-2312AD3095C4}" srcOrd="0" destOrd="0" parTransId="{A56411FC-8172-4C08-A69C-133C85B6845A}" sibTransId="{6707864C-84A8-48FC-A25C-609A05271375}"/>
    <dgm:cxn modelId="{C4156CDD-1832-4E7A-8C6D-087D31293BBC}" srcId="{A1E1733A-E89B-4367-8DBC-D100F8D85BC6}" destId="{ADC45F6F-AA02-4DFE-8193-D91529753523}" srcOrd="1" destOrd="0" parTransId="{AB2B98BA-C68F-4A8F-98AB-68A938167872}" sibTransId="{55370B0D-3BB2-4139-AF4A-BADE7BC32DAE}"/>
    <dgm:cxn modelId="{20A91628-1C97-4A16-AE02-AFD9C2784328}" type="presParOf" srcId="{6E9DDDD4-D7B5-4AB8-905E-D14ED3CB9302}" destId="{CE637D26-CB99-4E78-B0EF-B3F2F400387F}" srcOrd="0" destOrd="0" presId="urn:microsoft.com/office/officeart/2005/8/layout/process4"/>
    <dgm:cxn modelId="{7AB1ECBA-A341-4CD3-99BE-F066B1E45A13}" type="presParOf" srcId="{CE637D26-CB99-4E78-B0EF-B3F2F400387F}" destId="{D0CBFB29-3346-4C4E-BC93-831FEB7956A4}" srcOrd="0" destOrd="0" presId="urn:microsoft.com/office/officeart/2005/8/layout/process4"/>
    <dgm:cxn modelId="{06CB1515-CCB2-4195-A637-822A261C2242}" type="presParOf" srcId="{6E9DDDD4-D7B5-4AB8-905E-D14ED3CB9302}" destId="{EFEFA2AF-1CB8-4D2B-B42A-27AADEB75B13}" srcOrd="1" destOrd="0" presId="urn:microsoft.com/office/officeart/2005/8/layout/process4"/>
    <dgm:cxn modelId="{19F4E19A-4DE4-4EB7-A52E-363E52D17EC6}" type="presParOf" srcId="{6E9DDDD4-D7B5-4AB8-905E-D14ED3CB9302}" destId="{BBE0BA0F-D3D8-4361-B982-A7DC0D58B3D4}" srcOrd="2" destOrd="0" presId="urn:microsoft.com/office/officeart/2005/8/layout/process4"/>
    <dgm:cxn modelId="{981C6D4C-AD2D-470B-9557-2045047777B9}" type="presParOf" srcId="{BBE0BA0F-D3D8-4361-B982-A7DC0D58B3D4}" destId="{867C116C-4B05-42B6-9486-F135CCACC3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8C0E9-E77A-4A9E-A324-D14CB0354A4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41F67E-6935-4E9A-8EFA-346E150C62A7}">
      <dgm:prSet/>
      <dgm:spPr/>
      <dgm:t>
        <a:bodyPr/>
        <a:lstStyle/>
        <a:p>
          <a:r>
            <a:rPr lang="pt-PT" b="1" dirty="0"/>
            <a:t>Técnica</a:t>
          </a:r>
          <a:r>
            <a:rPr lang="pt-PT" dirty="0"/>
            <a:t> (do grego, τέχνη (</a:t>
          </a:r>
          <a:r>
            <a:rPr lang="pt-PT" i="1" dirty="0"/>
            <a:t>téchne</a:t>
          </a:r>
          <a:r>
            <a:rPr lang="pt-PT" dirty="0"/>
            <a:t>) “arte, técnica, ofício”, a palavra se origina do grego </a:t>
          </a:r>
          <a:r>
            <a:rPr lang="pt-PT" i="1" dirty="0"/>
            <a:t>techné</a:t>
          </a:r>
          <a:r>
            <a:rPr lang="pt-PT" dirty="0"/>
            <a:t> cuja tradução é </a:t>
          </a:r>
          <a:r>
            <a:rPr lang="pt-PT" i="1" dirty="0"/>
            <a:t>arte</a:t>
          </a:r>
          <a:r>
            <a:rPr lang="pt-PT" dirty="0"/>
            <a:t>.</a:t>
          </a:r>
          <a:endParaRPr lang="en-US" dirty="0"/>
        </a:p>
      </dgm:t>
    </dgm:pt>
    <dgm:pt modelId="{71DCE0AF-2BFD-4569-B352-5199274996AB}" type="parTrans" cxnId="{90437B3C-A6AA-434F-849E-F2DB090906B2}">
      <dgm:prSet/>
      <dgm:spPr/>
      <dgm:t>
        <a:bodyPr/>
        <a:lstStyle/>
        <a:p>
          <a:endParaRPr lang="en-US"/>
        </a:p>
      </dgm:t>
    </dgm:pt>
    <dgm:pt modelId="{D1C2BD11-BFCD-4E9B-82CB-78958B913396}" type="sibTrans" cxnId="{90437B3C-A6AA-434F-849E-F2DB090906B2}">
      <dgm:prSet/>
      <dgm:spPr/>
      <dgm:t>
        <a:bodyPr/>
        <a:lstStyle/>
        <a:p>
          <a:endParaRPr lang="en-US"/>
        </a:p>
      </dgm:t>
    </dgm:pt>
    <dgm:pt modelId="{E1DC8058-A03C-4EDF-94E2-23C505F372E7}">
      <dgm:prSet/>
      <dgm:spPr/>
      <dgm:t>
        <a:bodyPr/>
        <a:lstStyle/>
        <a:p>
          <a:r>
            <a:rPr lang="pt-PT" b="1" dirty="0"/>
            <a:t>É o procedimento ou o </a:t>
          </a:r>
          <a:r>
            <a:rPr lang="pt-PT" b="1" dirty="0">
              <a:hlinkClick xmlns:r="http://schemas.openxmlformats.org/officeDocument/2006/relationships" r:id="rId1"/>
            </a:rPr>
            <a:t>conjunto</a:t>
          </a:r>
          <a:r>
            <a:rPr lang="pt-PT" b="1" dirty="0"/>
            <a:t> de procedimentos que têm como objetivo obter um determinado </a:t>
          </a:r>
          <a:r>
            <a:rPr lang="pt-PT" b="1" dirty="0">
              <a:hlinkClick xmlns:r="http://schemas.openxmlformats.org/officeDocument/2006/relationships" r:id="rId2"/>
            </a:rPr>
            <a:t>resultado</a:t>
          </a:r>
          <a:r>
            <a:rPr lang="pt-PT" b="1" dirty="0"/>
            <a:t>, seja no campo da </a:t>
          </a:r>
          <a:r>
            <a:rPr lang="pt-PT" b="1" dirty="0">
              <a:hlinkClick xmlns:r="http://schemas.openxmlformats.org/officeDocument/2006/relationships" r:id="rId3"/>
            </a:rPr>
            <a:t>Ciência</a:t>
          </a:r>
          <a:r>
            <a:rPr lang="pt-PT" b="1" dirty="0"/>
            <a:t>, da </a:t>
          </a:r>
          <a:r>
            <a:rPr lang="pt-PT" b="1" dirty="0">
              <a:hlinkClick xmlns:r="http://schemas.openxmlformats.org/officeDocument/2006/relationships" r:id="rId4"/>
            </a:rPr>
            <a:t>Tecnologia</a:t>
          </a:r>
          <a:r>
            <a:rPr lang="pt-PT" b="1" dirty="0"/>
            <a:t>, das </a:t>
          </a:r>
          <a:r>
            <a:rPr lang="pt-PT" b="1" dirty="0">
              <a:hlinkClick xmlns:r="http://schemas.openxmlformats.org/officeDocument/2006/relationships" r:id="rId5"/>
            </a:rPr>
            <a:t>Artes</a:t>
          </a:r>
          <a:r>
            <a:rPr lang="pt-PT" b="1" dirty="0"/>
            <a:t> ou em outra </a:t>
          </a:r>
          <a:r>
            <a:rPr lang="pt-PT" b="1" dirty="0">
              <a:hlinkClick xmlns:r="http://schemas.openxmlformats.org/officeDocument/2006/relationships" r:id="rId6"/>
            </a:rPr>
            <a:t>atividade</a:t>
          </a:r>
          <a:r>
            <a:rPr lang="pt-PT" b="1" dirty="0"/>
            <a:t>.</a:t>
          </a:r>
          <a:endParaRPr lang="en-US" b="1" dirty="0"/>
        </a:p>
      </dgm:t>
    </dgm:pt>
    <dgm:pt modelId="{0B744BD2-DA80-4917-807E-7C4E77AAB9C4}" type="parTrans" cxnId="{721D80B0-BFF6-42FA-BFBC-C185DF9ED15C}">
      <dgm:prSet/>
      <dgm:spPr/>
      <dgm:t>
        <a:bodyPr/>
        <a:lstStyle/>
        <a:p>
          <a:endParaRPr lang="en-US"/>
        </a:p>
      </dgm:t>
    </dgm:pt>
    <dgm:pt modelId="{D8497192-B3EC-4131-846A-5B34E9AB5EAF}" type="sibTrans" cxnId="{721D80B0-BFF6-42FA-BFBC-C185DF9ED15C}">
      <dgm:prSet/>
      <dgm:spPr/>
      <dgm:t>
        <a:bodyPr/>
        <a:lstStyle/>
        <a:p>
          <a:endParaRPr lang="en-US"/>
        </a:p>
      </dgm:t>
    </dgm:pt>
    <dgm:pt modelId="{0AD8E42A-10B9-4040-926F-B03B1F204FFC}" type="pres">
      <dgm:prSet presAssocID="{F298C0E9-E77A-4A9E-A324-D14CB0354A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4C9A0E-1D6D-4BB3-B411-14A69E488A01}" type="pres">
      <dgm:prSet presAssocID="{ED41F67E-6935-4E9A-8EFA-346E150C62A7}" presName="hierRoot1" presStyleCnt="0"/>
      <dgm:spPr/>
    </dgm:pt>
    <dgm:pt modelId="{E89EC9EF-4959-453A-A30D-66E43256FE93}" type="pres">
      <dgm:prSet presAssocID="{ED41F67E-6935-4E9A-8EFA-346E150C62A7}" presName="composite" presStyleCnt="0"/>
      <dgm:spPr/>
    </dgm:pt>
    <dgm:pt modelId="{F6EF6575-31C5-4D57-BEF1-8B7E2F502B02}" type="pres">
      <dgm:prSet presAssocID="{ED41F67E-6935-4E9A-8EFA-346E150C62A7}" presName="background" presStyleLbl="node0" presStyleIdx="0" presStyleCnt="2"/>
      <dgm:spPr/>
    </dgm:pt>
    <dgm:pt modelId="{46403E5B-4C51-46FE-BB9B-902D10DAF8D2}" type="pres">
      <dgm:prSet presAssocID="{ED41F67E-6935-4E9A-8EFA-346E150C62A7}" presName="text" presStyleLbl="fgAcc0" presStyleIdx="0" presStyleCnt="2" custScaleX="122279" custScaleY="166126">
        <dgm:presLayoutVars>
          <dgm:chPref val="3"/>
        </dgm:presLayoutVars>
      </dgm:prSet>
      <dgm:spPr/>
    </dgm:pt>
    <dgm:pt modelId="{62FE23F5-5148-4F91-A36F-1548E0C31609}" type="pres">
      <dgm:prSet presAssocID="{ED41F67E-6935-4E9A-8EFA-346E150C62A7}" presName="hierChild2" presStyleCnt="0"/>
      <dgm:spPr/>
    </dgm:pt>
    <dgm:pt modelId="{0E43B4D8-6959-4997-98E5-B81451984309}" type="pres">
      <dgm:prSet presAssocID="{E1DC8058-A03C-4EDF-94E2-23C505F372E7}" presName="hierRoot1" presStyleCnt="0"/>
      <dgm:spPr/>
    </dgm:pt>
    <dgm:pt modelId="{D82A4F1B-BE5D-4A3C-81FB-6EB18DA211CB}" type="pres">
      <dgm:prSet presAssocID="{E1DC8058-A03C-4EDF-94E2-23C505F372E7}" presName="composite" presStyleCnt="0"/>
      <dgm:spPr/>
    </dgm:pt>
    <dgm:pt modelId="{54BE5457-A37B-4A5E-A511-97CD81DB6F7B}" type="pres">
      <dgm:prSet presAssocID="{E1DC8058-A03C-4EDF-94E2-23C505F372E7}" presName="background" presStyleLbl="node0" presStyleIdx="1" presStyleCnt="2"/>
      <dgm:spPr/>
    </dgm:pt>
    <dgm:pt modelId="{6B343008-7B75-4441-9FF7-305028B9FF03}" type="pres">
      <dgm:prSet presAssocID="{E1DC8058-A03C-4EDF-94E2-23C505F372E7}" presName="text" presStyleLbl="fgAcc0" presStyleIdx="1" presStyleCnt="2" custScaleX="117117" custScaleY="232081">
        <dgm:presLayoutVars>
          <dgm:chPref val="3"/>
        </dgm:presLayoutVars>
      </dgm:prSet>
      <dgm:spPr/>
    </dgm:pt>
    <dgm:pt modelId="{5202FB42-C2CB-40CD-8F52-9E20590F851F}" type="pres">
      <dgm:prSet presAssocID="{E1DC8058-A03C-4EDF-94E2-23C505F372E7}" presName="hierChild2" presStyleCnt="0"/>
      <dgm:spPr/>
    </dgm:pt>
  </dgm:ptLst>
  <dgm:cxnLst>
    <dgm:cxn modelId="{8BD33F1B-A22C-421B-8FA2-7752367E0A00}" type="presOf" srcId="{F298C0E9-E77A-4A9E-A324-D14CB0354A44}" destId="{0AD8E42A-10B9-4040-926F-B03B1F204FFC}" srcOrd="0" destOrd="0" presId="urn:microsoft.com/office/officeart/2005/8/layout/hierarchy1"/>
    <dgm:cxn modelId="{90437B3C-A6AA-434F-849E-F2DB090906B2}" srcId="{F298C0E9-E77A-4A9E-A324-D14CB0354A44}" destId="{ED41F67E-6935-4E9A-8EFA-346E150C62A7}" srcOrd="0" destOrd="0" parTransId="{71DCE0AF-2BFD-4569-B352-5199274996AB}" sibTransId="{D1C2BD11-BFCD-4E9B-82CB-78958B913396}"/>
    <dgm:cxn modelId="{8562A040-8AB3-4F58-9C9C-63F3C507A22A}" type="presOf" srcId="{E1DC8058-A03C-4EDF-94E2-23C505F372E7}" destId="{6B343008-7B75-4441-9FF7-305028B9FF03}" srcOrd="0" destOrd="0" presId="urn:microsoft.com/office/officeart/2005/8/layout/hierarchy1"/>
    <dgm:cxn modelId="{CD58A158-133A-4AD6-9285-B9EE89BF4338}" type="presOf" srcId="{ED41F67E-6935-4E9A-8EFA-346E150C62A7}" destId="{46403E5B-4C51-46FE-BB9B-902D10DAF8D2}" srcOrd="0" destOrd="0" presId="urn:microsoft.com/office/officeart/2005/8/layout/hierarchy1"/>
    <dgm:cxn modelId="{721D80B0-BFF6-42FA-BFBC-C185DF9ED15C}" srcId="{F298C0E9-E77A-4A9E-A324-D14CB0354A44}" destId="{E1DC8058-A03C-4EDF-94E2-23C505F372E7}" srcOrd="1" destOrd="0" parTransId="{0B744BD2-DA80-4917-807E-7C4E77AAB9C4}" sibTransId="{D8497192-B3EC-4131-846A-5B34E9AB5EAF}"/>
    <dgm:cxn modelId="{56B2E213-01C1-4CA2-8EBE-C7EB99E661D0}" type="presParOf" srcId="{0AD8E42A-10B9-4040-926F-B03B1F204FFC}" destId="{634C9A0E-1D6D-4BB3-B411-14A69E488A01}" srcOrd="0" destOrd="0" presId="urn:microsoft.com/office/officeart/2005/8/layout/hierarchy1"/>
    <dgm:cxn modelId="{A085550D-6C8F-4D9F-9122-E47ED0984199}" type="presParOf" srcId="{634C9A0E-1D6D-4BB3-B411-14A69E488A01}" destId="{E89EC9EF-4959-453A-A30D-66E43256FE93}" srcOrd="0" destOrd="0" presId="urn:microsoft.com/office/officeart/2005/8/layout/hierarchy1"/>
    <dgm:cxn modelId="{3E051580-752C-4644-99A2-25AE4A7F072A}" type="presParOf" srcId="{E89EC9EF-4959-453A-A30D-66E43256FE93}" destId="{F6EF6575-31C5-4D57-BEF1-8B7E2F502B02}" srcOrd="0" destOrd="0" presId="urn:microsoft.com/office/officeart/2005/8/layout/hierarchy1"/>
    <dgm:cxn modelId="{F3A10277-C7EC-4B15-B146-01CAD372FBF6}" type="presParOf" srcId="{E89EC9EF-4959-453A-A30D-66E43256FE93}" destId="{46403E5B-4C51-46FE-BB9B-902D10DAF8D2}" srcOrd="1" destOrd="0" presId="urn:microsoft.com/office/officeart/2005/8/layout/hierarchy1"/>
    <dgm:cxn modelId="{A5B99720-3768-4946-A248-EEAA8B42CF0E}" type="presParOf" srcId="{634C9A0E-1D6D-4BB3-B411-14A69E488A01}" destId="{62FE23F5-5148-4F91-A36F-1548E0C31609}" srcOrd="1" destOrd="0" presId="urn:microsoft.com/office/officeart/2005/8/layout/hierarchy1"/>
    <dgm:cxn modelId="{18122109-5014-4830-BD2D-C7AB3C85C046}" type="presParOf" srcId="{0AD8E42A-10B9-4040-926F-B03B1F204FFC}" destId="{0E43B4D8-6959-4997-98E5-B81451984309}" srcOrd="1" destOrd="0" presId="urn:microsoft.com/office/officeart/2005/8/layout/hierarchy1"/>
    <dgm:cxn modelId="{6408EAC3-D284-4539-9575-01852F538DB1}" type="presParOf" srcId="{0E43B4D8-6959-4997-98E5-B81451984309}" destId="{D82A4F1B-BE5D-4A3C-81FB-6EB18DA211CB}" srcOrd="0" destOrd="0" presId="urn:microsoft.com/office/officeart/2005/8/layout/hierarchy1"/>
    <dgm:cxn modelId="{0A7CC074-A6C0-4159-B97C-26161EE4C9F8}" type="presParOf" srcId="{D82A4F1B-BE5D-4A3C-81FB-6EB18DA211CB}" destId="{54BE5457-A37B-4A5E-A511-97CD81DB6F7B}" srcOrd="0" destOrd="0" presId="urn:microsoft.com/office/officeart/2005/8/layout/hierarchy1"/>
    <dgm:cxn modelId="{14B84F0A-3C82-44DF-A60E-F0A121CA99F4}" type="presParOf" srcId="{D82A4F1B-BE5D-4A3C-81FB-6EB18DA211CB}" destId="{6B343008-7B75-4441-9FF7-305028B9FF03}" srcOrd="1" destOrd="0" presId="urn:microsoft.com/office/officeart/2005/8/layout/hierarchy1"/>
    <dgm:cxn modelId="{0CD81DEE-8AD8-4398-AE1C-279EA1700650}" type="presParOf" srcId="{0E43B4D8-6959-4997-98E5-B81451984309}" destId="{5202FB42-C2CB-40CD-8F52-9E20590F85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BFB29-3346-4C4E-BC93-831FEB7956A4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As técnicas podem ser adaptadas à realidade e ao cliente/paciente, utilizando-se a criatividade, porém deve-se seguir um método de trabalho para evitar falhas e esquecimento.</a:t>
          </a:r>
          <a:endParaRPr lang="en-US" sz="2900" b="1" kern="1200"/>
        </a:p>
      </dsp:txBody>
      <dsp:txXfrm>
        <a:off x="0" y="2626263"/>
        <a:ext cx="10515600" cy="1723112"/>
      </dsp:txXfrm>
    </dsp:sp>
    <dsp:sp modelId="{867C116C-4B05-42B6-9486-F135CCACC384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São todos os serviços prestados desde a entrada até a alta do paciente em uma instituição </a:t>
          </a:r>
          <a:r>
            <a:rPr lang="pt-BR" sz="2900" kern="1200"/>
            <a:t>(hospitalar ou clínica), </a:t>
          </a:r>
          <a:r>
            <a:rPr lang="pt-BR" sz="2900" b="1" kern="1200"/>
            <a:t>com finalidade terapêutica.</a:t>
          </a:r>
          <a:endParaRPr lang="en-US" sz="2900" kern="1200"/>
        </a:p>
      </dsp:txBody>
      <dsp:txXfrm rot="10800000">
        <a:off x="0" y="1962"/>
        <a:ext cx="10515600" cy="1721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F6575-31C5-4D57-BEF1-8B7E2F502B02}">
      <dsp:nvSpPr>
        <dsp:cNvPr id="0" name=""/>
        <dsp:cNvSpPr/>
      </dsp:nvSpPr>
      <dsp:spPr>
        <a:xfrm>
          <a:off x="1878" y="0"/>
          <a:ext cx="3858800" cy="33289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03E5B-4C51-46FE-BB9B-902D10DAF8D2}">
      <dsp:nvSpPr>
        <dsp:cNvPr id="0" name=""/>
        <dsp:cNvSpPr/>
      </dsp:nvSpPr>
      <dsp:spPr>
        <a:xfrm>
          <a:off x="352515" y="333105"/>
          <a:ext cx="3858800" cy="33289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b="1" kern="1200" dirty="0"/>
            <a:t>Técnica</a:t>
          </a:r>
          <a:r>
            <a:rPr lang="pt-PT" sz="2700" kern="1200" dirty="0"/>
            <a:t> (do grego, τέχνη (</a:t>
          </a:r>
          <a:r>
            <a:rPr lang="pt-PT" sz="2700" i="1" kern="1200" dirty="0"/>
            <a:t>téchne</a:t>
          </a:r>
          <a:r>
            <a:rPr lang="pt-PT" sz="2700" kern="1200" dirty="0"/>
            <a:t>) “arte, técnica, ofício”, a palavra se origina do grego </a:t>
          </a:r>
          <a:r>
            <a:rPr lang="pt-PT" sz="2700" i="1" kern="1200" dirty="0"/>
            <a:t>techné</a:t>
          </a:r>
          <a:r>
            <a:rPr lang="pt-PT" sz="2700" kern="1200" dirty="0"/>
            <a:t> cuja tradução é </a:t>
          </a:r>
          <a:r>
            <a:rPr lang="pt-PT" sz="2700" i="1" kern="1200" dirty="0"/>
            <a:t>arte</a:t>
          </a:r>
          <a:r>
            <a:rPr lang="pt-PT" sz="2700" kern="1200" dirty="0"/>
            <a:t>.</a:t>
          </a:r>
          <a:endParaRPr lang="en-US" sz="2700" kern="1200" dirty="0"/>
        </a:p>
      </dsp:txBody>
      <dsp:txXfrm>
        <a:off x="450018" y="430608"/>
        <a:ext cx="3663794" cy="3133978"/>
      </dsp:txXfrm>
    </dsp:sp>
    <dsp:sp modelId="{54BE5457-A37B-4A5E-A511-97CD81DB6F7B}">
      <dsp:nvSpPr>
        <dsp:cNvPr id="0" name=""/>
        <dsp:cNvSpPr/>
      </dsp:nvSpPr>
      <dsp:spPr>
        <a:xfrm>
          <a:off x="4561953" y="0"/>
          <a:ext cx="3695901" cy="46506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43008-7B75-4441-9FF7-305028B9FF03}">
      <dsp:nvSpPr>
        <dsp:cNvPr id="0" name=""/>
        <dsp:cNvSpPr/>
      </dsp:nvSpPr>
      <dsp:spPr>
        <a:xfrm>
          <a:off x="4912590" y="333105"/>
          <a:ext cx="3695901" cy="465065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b="1" kern="1200" dirty="0"/>
            <a:t>É o procedimento ou o </a:t>
          </a:r>
          <a:r>
            <a:rPr lang="pt-PT" sz="2700" b="1" kern="1200" dirty="0">
              <a:hlinkClick xmlns:r="http://schemas.openxmlformats.org/officeDocument/2006/relationships" r:id="rId1"/>
            </a:rPr>
            <a:t>conjunto</a:t>
          </a:r>
          <a:r>
            <a:rPr lang="pt-PT" sz="2700" b="1" kern="1200" dirty="0"/>
            <a:t> de procedimentos que têm como objetivo obter um determinado </a:t>
          </a:r>
          <a:r>
            <a:rPr lang="pt-PT" sz="2700" b="1" kern="1200" dirty="0">
              <a:hlinkClick xmlns:r="http://schemas.openxmlformats.org/officeDocument/2006/relationships" r:id="rId2"/>
            </a:rPr>
            <a:t>resultado</a:t>
          </a:r>
          <a:r>
            <a:rPr lang="pt-PT" sz="2700" b="1" kern="1200" dirty="0"/>
            <a:t>, seja no campo da </a:t>
          </a:r>
          <a:r>
            <a:rPr lang="pt-PT" sz="2700" b="1" kern="1200" dirty="0">
              <a:hlinkClick xmlns:r="http://schemas.openxmlformats.org/officeDocument/2006/relationships" r:id="rId3"/>
            </a:rPr>
            <a:t>Ciência</a:t>
          </a:r>
          <a:r>
            <a:rPr lang="pt-PT" sz="2700" b="1" kern="1200" dirty="0"/>
            <a:t>, da </a:t>
          </a:r>
          <a:r>
            <a:rPr lang="pt-PT" sz="2700" b="1" kern="1200" dirty="0">
              <a:hlinkClick xmlns:r="http://schemas.openxmlformats.org/officeDocument/2006/relationships" r:id="rId4"/>
            </a:rPr>
            <a:t>Tecnologia</a:t>
          </a:r>
          <a:r>
            <a:rPr lang="pt-PT" sz="2700" b="1" kern="1200" dirty="0"/>
            <a:t>, das </a:t>
          </a:r>
          <a:r>
            <a:rPr lang="pt-PT" sz="2700" b="1" kern="1200" dirty="0">
              <a:hlinkClick xmlns:r="http://schemas.openxmlformats.org/officeDocument/2006/relationships" r:id="rId5"/>
            </a:rPr>
            <a:t>Artes</a:t>
          </a:r>
          <a:r>
            <a:rPr lang="pt-PT" sz="2700" b="1" kern="1200" dirty="0"/>
            <a:t> ou em outra </a:t>
          </a:r>
          <a:r>
            <a:rPr lang="pt-PT" sz="2700" b="1" kern="1200" dirty="0">
              <a:hlinkClick xmlns:r="http://schemas.openxmlformats.org/officeDocument/2006/relationships" r:id="rId6"/>
            </a:rPr>
            <a:t>atividade</a:t>
          </a:r>
          <a:r>
            <a:rPr lang="pt-PT" sz="2700" b="1" kern="1200" dirty="0"/>
            <a:t>.</a:t>
          </a:r>
          <a:endParaRPr lang="en-US" sz="2700" b="1" kern="1200" dirty="0"/>
        </a:p>
      </dsp:txBody>
      <dsp:txXfrm>
        <a:off x="5020839" y="441354"/>
        <a:ext cx="3479403" cy="4434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A3A7C-6B50-4C82-A080-220026A3FA4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4FE8A-EE6C-4DE2-B954-ACEAB8838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67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0566-01BB-4C1E-AB08-71519B8E24B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34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41F57-818D-4C22-8575-471E1A0B612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2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41F57-818D-4C22-8575-471E1A0B612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35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8A969-1EE3-4A97-9E72-88B19A1B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D69BB2-D4CF-4592-BD01-EEC77B5CB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95585F-0CCA-47A1-9EF7-B2D1CA84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49CC74-C02D-44AA-BB6A-158F2D36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4322FB-9239-4C78-8F65-144C852F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01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DC36F-E4B4-4DFB-8F69-37E99EF5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05A0C1-337B-463E-94C3-18B4C66C2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7D16A-1962-4613-BFCC-CFBB3B54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31EC1-9D73-460D-AA3C-FD18181D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0F75D2-ACFD-48C5-A362-44929B41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48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4F6207-C05F-4DC2-8123-A7CA3861B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559358-536A-4C8A-9044-73D63C91A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2D252A-C49F-4ECD-8A11-02937FCC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FC135A-48C2-4BB5-B54A-417E3298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341854-D567-4831-8C96-F62152C2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D8DD9-6E9B-4AD1-A68A-A8889E2A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C854E3-92A3-4DB2-A23A-C33145624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4D009A-5138-47CE-8EA8-47768D89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501C2D-957E-439E-BA67-F787D5B1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A589D7-CCF9-4800-AD17-8F06535A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77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7B89F-BCCD-4966-B586-624C327E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21410C-687D-435C-9916-7D8CE410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46321C-7255-43F5-ACDF-B5F96675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971793-3AE6-4513-9C3A-2FFCB306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7E181-418F-4A1E-8F54-E3065AE2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99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EF7B0-C3CA-4FA5-A906-9FEF688E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4BE184-7EFA-4DCF-93F4-D158CC21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11601C-864C-4FC8-BFB2-037CA857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D2A1F6-C787-43A0-8A91-480A22E4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B50D41-2C02-4C42-94DC-371F1873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7DC3B5-FABD-4701-8F0E-6E9691A9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55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BD89A-E826-4FE2-B742-977C06E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9A81AC-20CF-4A3F-9989-0D43FC5BA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F2A995-2BCD-4A02-9028-68F669F91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FD001-A1E7-4F65-B7FD-60A43100B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860C3F-8293-4E9D-8FB9-8285EC255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C3BEB67-F1BB-48A7-9453-BEB260CA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54659F-EA5F-4C29-ADA1-8AC3EE29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61EEAD-CCFB-4097-A5F9-D892A552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53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127CD-D23B-4B73-A839-619E468F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ED6BEA-B113-472E-9FEF-DF35D4A3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B6EDFD-8A3B-48B1-B96F-45F4F371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943198C-B2C9-40E5-90C2-7E7E4885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74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9C65F4-AEF7-44F9-A98B-873BC18F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E8BCDD-8385-4690-BA88-B9816505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ED2A3F-3F2C-4B1F-A59F-CC933001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91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215F1-434D-4BDC-B0FB-5E86BA05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034FE5-B15D-41BD-BC22-7A4B07DB7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D83EA1-8BC6-45E6-B2CD-AE1CC1E5E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543CCA-20FA-4B16-93C5-1AF23D5C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C0301A-3835-4C78-B6CA-80907591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391D47-C78A-4517-B51D-F74A5F77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1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8B657-12F7-4E28-A3A5-E66A4EB1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028536-BB47-4EAB-B5DF-84B33B7EC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E717A9-72A2-4C00-A3BA-E9E5C8DB5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8C3F1A-74CE-4DA3-9787-F27B65DA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51B2DC-06A3-4B3C-BAFB-945666F9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43F0AB-AD9C-4A40-8E3A-F6D28DBB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2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1860871-D34E-45E3-91D9-704B2E16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D2F925-0E6C-4B81-8A8B-D817D2B81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FCFCC3-BB84-4493-9E5E-4F8F867B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39B48-DE43-4981-9AD1-18C4FF5B291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44770F-DFB9-4664-848A-0BD079C7E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4E10D-3BC3-4663-9FF6-1A18F92BF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4A10-78F7-46C5-9D6F-8AEB5C92C8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5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t.wikipedia.org/wiki/Sistema_%C3%9Anico_de_Sa%C3%BAd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hyperlink" Target="http://www.cirurgicapassos.com.br/cpassos/product.asp?template_id=62&amp;old_template_id=62&amp;partner_id=2&amp;tu=b2c&amp;nome=bolsa-de-colostomia-drenavel-opaca-com-flange-para-placa---convatec&amp;dept_id=3&amp;pf_id=2010&amp;dept_name=medico-hospitala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hyperlink" Target="http://www.cirurgicapassos.com.br/cpassos/product.asp?template_id=62&amp;old_template_id=62&amp;partner_id=2&amp;tu=b2c&amp;nome=placa-com-flange-flexivel-e-micropore-para-bolsa-de-colostomia-e-urostomia---convatec&amp;dept_id=3&amp;pf_id=2544&amp;dept_name=medico-hospitalar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FACULDADE DAMA</a:t>
            </a:r>
            <a:b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CURSO DE ENFERMAGEM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 defTabSz="914400"/>
            <a:r>
              <a:rPr lang="en-US" sz="2000" b="1"/>
              <a:t>Profª. Salete R. D. Benetti</a:t>
            </a:r>
          </a:p>
          <a:p>
            <a:pPr indent="-228600" defTabSz="914400"/>
            <a:r>
              <a:rPr lang="en-US" sz="2000" b="1"/>
              <a:t>Mestre em Enfermagem</a:t>
            </a:r>
          </a:p>
          <a:p>
            <a:pPr indent="-228600" defTabSz="914400"/>
            <a:r>
              <a:rPr lang="en-US" sz="2000" b="1"/>
              <a:t>saleterdb@yahoo.com.br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976030" y="3589866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ENFERMAGEM NO PROCESSO DE CUIDAR</a:t>
            </a:r>
          </a:p>
        </p:txBody>
      </p:sp>
    </p:spTree>
    <p:extLst>
      <p:ext uri="{BB962C8B-B14F-4D97-AF65-F5344CB8AC3E}">
        <p14:creationId xmlns:p14="http://schemas.microsoft.com/office/powerpoint/2010/main" val="149125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Classificação dos Hospitais</a:t>
            </a:r>
            <a:endParaRPr lang="en-US" sz="4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/>
            <a:r>
              <a:rPr lang="en-US" sz="2400" b="1"/>
              <a:t>3► Quanto à Capacidade ou Lotação:</a:t>
            </a:r>
            <a:endParaRPr lang="en-US" sz="2400"/>
          </a:p>
          <a:p>
            <a:pPr indent="-228600" defTabSz="914400"/>
            <a:r>
              <a:rPr lang="en-US" sz="2400" u="sng"/>
              <a:t>Hospital de Pequeno Porte</a:t>
            </a:r>
            <a:r>
              <a:rPr lang="en-US" sz="2400"/>
              <a:t>: 24 a 49 leitos.</a:t>
            </a:r>
          </a:p>
          <a:p>
            <a:pPr indent="-228600" defTabSz="914400"/>
            <a:r>
              <a:rPr lang="en-US" sz="2400" u="sng"/>
              <a:t>Hospital de Médio Porte</a:t>
            </a:r>
            <a:r>
              <a:rPr lang="en-US" sz="2400"/>
              <a:t>: 50 a 149 leitos.</a:t>
            </a:r>
          </a:p>
          <a:p>
            <a:pPr indent="-228600" defTabSz="914400"/>
            <a:r>
              <a:rPr lang="en-US" sz="2400" u="sng"/>
              <a:t>Hospital de Grande Porte:</a:t>
            </a:r>
            <a:r>
              <a:rPr lang="en-US" sz="2400"/>
              <a:t> 150 a 500 leitos.</a:t>
            </a:r>
          </a:p>
          <a:p>
            <a:pPr indent="-228600" defTabSz="914400"/>
            <a:r>
              <a:rPr lang="en-US" sz="2400" u="sng"/>
              <a:t>Hospital de Especial ou Extra</a:t>
            </a:r>
            <a:r>
              <a:rPr lang="en-US" sz="2400"/>
              <a:t>: acima de 500 leitos</a:t>
            </a:r>
          </a:p>
          <a:p>
            <a:pPr indent="-228600" defTabSz="91440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78573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Classificação</a:t>
            </a: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Hospitais</a:t>
            </a:r>
            <a:b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pt-BR" sz="4400" b="1" dirty="0"/>
              <a:t>4► Quanto à Permanência da Clientela:</a:t>
            </a:r>
            <a:br>
              <a:rPr lang="pt-BR" sz="4400" dirty="0"/>
            </a:br>
            <a:endParaRPr lang="en-US" sz="4400" kern="12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76031" y="963876"/>
            <a:ext cx="6377769" cy="557408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pt-BR" sz="2400" b="1" dirty="0">
                <a:solidFill>
                  <a:srgbClr val="0070C0"/>
                </a:solidFill>
              </a:rPr>
              <a:t>Tipos de Unidade de Saúde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a) </a:t>
            </a:r>
            <a:r>
              <a:rPr lang="pt-BR" sz="2400" b="1" dirty="0">
                <a:solidFill>
                  <a:prstClr val="black"/>
                </a:solidFill>
              </a:rPr>
              <a:t>Posto de Saúde </a:t>
            </a:r>
            <a:r>
              <a:rPr lang="pt-BR" sz="2400" dirty="0">
                <a:solidFill>
                  <a:prstClr val="black"/>
                </a:solidFill>
              </a:rPr>
              <a:t>: presta assistência a uma população até 2.000 hab.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b) </a:t>
            </a:r>
            <a:r>
              <a:rPr lang="pt-BR" sz="2400" b="1" dirty="0">
                <a:solidFill>
                  <a:prstClr val="black"/>
                </a:solidFill>
              </a:rPr>
              <a:t>Centro de Saúde</a:t>
            </a:r>
            <a:r>
              <a:rPr lang="pt-BR" sz="2400" dirty="0">
                <a:solidFill>
                  <a:prstClr val="black"/>
                </a:solidFill>
              </a:rPr>
              <a:t>: presta assistência a uma população determinada, com equipe interdisciplinar permanente, com médicos generalistas ou especialistas.</a:t>
            </a:r>
          </a:p>
          <a:p>
            <a:r>
              <a:rPr lang="pt-BR" sz="2400" dirty="0">
                <a:solidFill>
                  <a:prstClr val="black"/>
                </a:solidFill>
              </a:rPr>
              <a:t>c) </a:t>
            </a:r>
            <a:r>
              <a:rPr lang="pt-BR" sz="2400" b="1" dirty="0">
                <a:solidFill>
                  <a:prstClr val="black"/>
                </a:solidFill>
              </a:rPr>
              <a:t>Unidade Regional de especialidades </a:t>
            </a:r>
            <a:r>
              <a:rPr lang="pt-BR" sz="2400" dirty="0">
                <a:solidFill>
                  <a:prstClr val="black"/>
                </a:solidFill>
              </a:rPr>
              <a:t>( ambulatório de especialidades): atende população superior a 30.000 hab.</a:t>
            </a:r>
          </a:p>
          <a:p>
            <a:r>
              <a:rPr lang="pt-BR" sz="2400" dirty="0"/>
              <a:t>d) </a:t>
            </a:r>
            <a:r>
              <a:rPr lang="pt-BR" sz="2400" b="1" dirty="0"/>
              <a:t>Unidade Mista : </a:t>
            </a:r>
            <a:r>
              <a:rPr lang="pt-BR" sz="2400" dirty="0"/>
              <a:t>destinada a prestar assistência à saúde, em regime ambulatorial e de internação. </a:t>
            </a:r>
          </a:p>
          <a:p>
            <a:r>
              <a:rPr lang="pt-BR" sz="2400" dirty="0"/>
              <a:t>Deve atender agrupamentos populacionais que não ultrapassam 15.000 hab., e em locais onde o centro de saúde/hospital local ou regional é difícil , sendo coordenada pelo centro de saúde.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indent="-228600" defTabSz="9144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4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03512" y="620688"/>
            <a:ext cx="5280248" cy="5976664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205E0A"/>
                </a:solidFill>
              </a:rPr>
              <a:t>Há diferenciação entre hospitais</a:t>
            </a:r>
          </a:p>
          <a:p>
            <a:pPr marL="0" indent="0">
              <a:buNone/>
            </a:pPr>
            <a:r>
              <a:rPr lang="pt-PT" sz="2400" b="1" dirty="0">
                <a:solidFill>
                  <a:srgbClr val="205E0A"/>
                </a:solidFill>
              </a:rPr>
              <a:t> públicos e privados, de grande e</a:t>
            </a:r>
          </a:p>
          <a:p>
            <a:pPr marL="0" indent="0">
              <a:buNone/>
            </a:pPr>
            <a:r>
              <a:rPr lang="pt-PT" sz="2400" b="1" dirty="0">
                <a:solidFill>
                  <a:srgbClr val="205E0A"/>
                </a:solidFill>
              </a:rPr>
              <a:t> de médio porte</a:t>
            </a:r>
          </a:p>
          <a:p>
            <a:pPr marL="0" indent="0">
              <a:buNone/>
            </a:pPr>
            <a:r>
              <a:rPr lang="pt-PT" sz="2400" dirty="0">
                <a:solidFill>
                  <a:srgbClr val="205E0A"/>
                </a:solidFill>
              </a:rPr>
              <a:t>Depende da sua  entidade mantenedora e do  número de leitos que oferecem. </a:t>
            </a:r>
          </a:p>
          <a:p>
            <a:pPr marL="0" indent="0">
              <a:buNone/>
            </a:pPr>
            <a:endParaRPr lang="pt-PT" sz="1100" dirty="0"/>
          </a:p>
          <a:p>
            <a:r>
              <a:rPr lang="pt-PT" sz="2600" dirty="0"/>
              <a:t>Os hospitais públicos podem ser</a:t>
            </a:r>
          </a:p>
          <a:p>
            <a:pPr marL="0" indent="0">
              <a:buNone/>
            </a:pPr>
            <a:r>
              <a:rPr lang="pt-PT" sz="2600" dirty="0"/>
              <a:t> </a:t>
            </a:r>
            <a:r>
              <a:rPr lang="pt-PT" sz="2600" b="1" dirty="0">
                <a:solidFill>
                  <a:srgbClr val="205E0A"/>
                </a:solidFill>
              </a:rPr>
              <a:t>regionais e locais </a:t>
            </a:r>
            <a:r>
              <a:rPr lang="pt-PT" sz="2600" dirty="0"/>
              <a:t>de acordo </a:t>
            </a:r>
          </a:p>
          <a:p>
            <a:pPr marL="0" indent="0">
              <a:buNone/>
            </a:pPr>
            <a:r>
              <a:rPr lang="pt-PT" sz="2600" dirty="0"/>
              <a:t>com a área de abrangência da população a ser assistida, são financiados e mantidos pelo Estado, sendo o custo menor para os doentes em comparação com os hospitais privados. </a:t>
            </a:r>
          </a:p>
          <a:p>
            <a:endParaRPr lang="pt-BR" sz="2600" dirty="0"/>
          </a:p>
        </p:txBody>
      </p:sp>
      <p:pic>
        <p:nvPicPr>
          <p:cNvPr id="7170" name="Picture 2" descr="http://img25.imageshack.us/img25/8074/hospital20tyco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620688"/>
            <a:ext cx="3713417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464152" y="4365104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prstClr val="black"/>
                </a:solidFill>
                <a:latin typeface="Calibri" panose="020F0502020204030204"/>
              </a:rPr>
              <a:t>No Brasil graças à concepção do </a:t>
            </a:r>
            <a:r>
              <a:rPr lang="pt-PT" sz="2400" dirty="0">
                <a:solidFill>
                  <a:srgbClr val="205E0A"/>
                </a:solidFill>
                <a:latin typeface="Calibri" panose="020F0502020204030204"/>
                <a:hlinkClick r:id="rId4" tooltip="Sistema Único de Saúde"/>
              </a:rPr>
              <a:t>Sistema Único de Saúde</a:t>
            </a:r>
            <a:r>
              <a:rPr lang="pt-PT" sz="2400" dirty="0">
                <a:solidFill>
                  <a:srgbClr val="205E0A"/>
                </a:solidFill>
                <a:latin typeface="Calibri" panose="020F0502020204030204"/>
              </a:rPr>
              <a:t> </a:t>
            </a:r>
            <a:r>
              <a:rPr lang="pt-PT" sz="2400" dirty="0">
                <a:solidFill>
                  <a:prstClr val="black"/>
                </a:solidFill>
                <a:latin typeface="Calibri" panose="020F0502020204030204"/>
              </a:rPr>
              <a:t>– SUS, é completamente gratuito</a:t>
            </a:r>
            <a:endParaRPr lang="pt-BR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8059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u="sng">
                <a:solidFill>
                  <a:schemeClr val="accent1"/>
                </a:solidFill>
              </a:rPr>
              <a:t>Humanização</a:t>
            </a:r>
            <a:endParaRPr lang="pt-BR">
              <a:solidFill>
                <a:schemeClr val="accent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2200" b="1"/>
              <a:t>Humanizar a assistência significa agregar, à eficiência técnica e científica, valores éticos, além de respeito e solidariedade ao ser humano</a:t>
            </a:r>
            <a:r>
              <a:rPr lang="pt-BR" sz="2200"/>
              <a:t>.</a:t>
            </a:r>
          </a:p>
          <a:p>
            <a:endParaRPr lang="pt-BR" sz="2200"/>
          </a:p>
          <a:p>
            <a:r>
              <a:rPr lang="pt-BR" sz="2200"/>
              <a:t> A Política Nacional de Humanização do Ministério da Saúde entende por humanização:</a:t>
            </a:r>
          </a:p>
          <a:p>
            <a:endParaRPr lang="pt-BR" sz="2200"/>
          </a:p>
          <a:p>
            <a:r>
              <a:rPr lang="pt-BR" sz="2200"/>
              <a:t> “</a:t>
            </a:r>
            <a:r>
              <a:rPr lang="pt-BR" sz="2200" b="1"/>
              <a:t>a valorização dos diferentes sujeitos implicados no processo de produção de saúde e enfatiza a autonomia e o protagonismo desses sujeitos, a corresponsabilidade entre eles, o estabelecimento de vínculos solidários e a participação coletiva no processo de gestão”.</a:t>
            </a:r>
          </a:p>
        </p:txBody>
      </p:sp>
    </p:spTree>
    <p:extLst>
      <p:ext uri="{BB962C8B-B14F-4D97-AF65-F5344CB8AC3E}">
        <p14:creationId xmlns:p14="http://schemas.microsoft.com/office/powerpoint/2010/main" val="360552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chemeClr val="accent1"/>
                </a:solidFill>
              </a:rPr>
              <a:t>Critérios para a “Humanização Hospitalar”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pt-BR" sz="1600"/>
              <a:t>Não haver longas esperas para atendimento;</a:t>
            </a:r>
          </a:p>
          <a:p>
            <a:pPr>
              <a:spcAft>
                <a:spcPts val="600"/>
              </a:spcAft>
            </a:pPr>
            <a:r>
              <a:rPr lang="pt-BR" sz="1600"/>
              <a:t>Comunicação eficiente;</a:t>
            </a:r>
          </a:p>
          <a:p>
            <a:pPr>
              <a:spcAft>
                <a:spcPts val="600"/>
              </a:spcAft>
            </a:pPr>
            <a:r>
              <a:rPr lang="pt-BR" sz="1600"/>
              <a:t>Informações claras e rápidas;</a:t>
            </a:r>
          </a:p>
          <a:p>
            <a:pPr>
              <a:spcAft>
                <a:spcPts val="600"/>
              </a:spcAft>
            </a:pPr>
            <a:r>
              <a:rPr lang="pt-BR" sz="1600"/>
              <a:t>Resolutividade;</a:t>
            </a:r>
          </a:p>
          <a:p>
            <a:pPr>
              <a:spcAft>
                <a:spcPts val="600"/>
              </a:spcAft>
            </a:pPr>
            <a:r>
              <a:rPr lang="pt-BR" sz="1600"/>
              <a:t>Ambiente limpo e acolhedor;</a:t>
            </a:r>
          </a:p>
          <a:p>
            <a:pPr>
              <a:spcAft>
                <a:spcPts val="600"/>
              </a:spcAft>
            </a:pPr>
            <a:r>
              <a:rPr lang="pt-BR" sz="1600"/>
              <a:t>Atenção integral, não vendo apenas a doença, mas o indivíduo todo;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1100"/>
              <a:t>Respeito entre profissionais;</a:t>
            </a:r>
          </a:p>
          <a:p>
            <a:pPr>
              <a:spcAft>
                <a:spcPts val="600"/>
              </a:spcAft>
            </a:pPr>
            <a:r>
              <a:rPr lang="pt-BR" sz="1100"/>
              <a:t>Boas condições de trabalho;</a:t>
            </a:r>
          </a:p>
          <a:p>
            <a:pPr>
              <a:spcAft>
                <a:spcPts val="600"/>
              </a:spcAft>
            </a:pPr>
            <a:r>
              <a:rPr lang="pt-BR" sz="1100"/>
              <a:t>Equipes integradas;</a:t>
            </a:r>
          </a:p>
          <a:p>
            <a:pPr>
              <a:spcAft>
                <a:spcPts val="600"/>
              </a:spcAft>
            </a:pPr>
            <a:r>
              <a:rPr lang="pt-BR" sz="1100"/>
              <a:t>Valorização do profissional;</a:t>
            </a:r>
          </a:p>
          <a:p>
            <a:pPr>
              <a:spcAft>
                <a:spcPts val="600"/>
              </a:spcAft>
            </a:pPr>
            <a:r>
              <a:rPr lang="pt-BR" sz="1100"/>
              <a:t>Educação continuada;</a:t>
            </a:r>
          </a:p>
          <a:p>
            <a:pPr>
              <a:spcAft>
                <a:spcPts val="600"/>
              </a:spcAft>
            </a:pPr>
            <a:r>
              <a:rPr lang="pt-BR" sz="1100"/>
              <a:t>Garantir a participação do usuário e da família no processo de recuperação;</a:t>
            </a:r>
          </a:p>
          <a:p>
            <a:pPr>
              <a:spcAft>
                <a:spcPts val="600"/>
              </a:spcAft>
            </a:pPr>
            <a:r>
              <a:rPr lang="pt-BR" sz="1100"/>
              <a:t>Trabalhar a autoestima.</a:t>
            </a:r>
          </a:p>
          <a:p>
            <a:endParaRPr lang="pt-BR" sz="1100"/>
          </a:p>
          <a:p>
            <a:endParaRPr lang="pt-BR" sz="1100"/>
          </a:p>
        </p:txBody>
      </p:sp>
    </p:spTree>
    <p:extLst>
      <p:ext uri="{BB962C8B-B14F-4D97-AF65-F5344CB8AC3E}">
        <p14:creationId xmlns:p14="http://schemas.microsoft.com/office/powerpoint/2010/main" val="132675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pt-BR" b="1">
                <a:solidFill>
                  <a:schemeClr val="accent1"/>
                </a:solidFill>
              </a:rPr>
              <a:t>Organograma Hospitalar</a:t>
            </a:r>
            <a:endParaRPr lang="pt-BR">
              <a:solidFill>
                <a:schemeClr val="accent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pt-BR" sz="2000" b="1" u="sng"/>
              <a:t>Conceito</a:t>
            </a:r>
            <a:r>
              <a:rPr lang="pt-BR" sz="2000" b="1"/>
              <a:t>:</a:t>
            </a:r>
          </a:p>
          <a:p>
            <a:r>
              <a:rPr lang="pt-BR" sz="2000" b="1"/>
              <a:t> Representação gráfica de uma organização ou de um serviço, e que indica os arranjos e as inter-relações de suas unidades constitutivas, o limite das atribuições de cada uma delas (Dicionário Aurélio).</a:t>
            </a:r>
          </a:p>
          <a:p>
            <a:endParaRPr lang="pt-BR" sz="20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pt-BR" sz="1100" u="sng"/>
              <a:t>Em geral:</a:t>
            </a:r>
          </a:p>
          <a:p>
            <a:pPr lvl="0"/>
            <a:r>
              <a:rPr lang="pt-BR" sz="1100"/>
              <a:t>Conselho Diretor;</a:t>
            </a:r>
          </a:p>
          <a:p>
            <a:pPr lvl="0"/>
            <a:r>
              <a:rPr lang="pt-BR" sz="1100"/>
              <a:t>Diretoria;</a:t>
            </a:r>
          </a:p>
          <a:p>
            <a:pPr lvl="0"/>
            <a:r>
              <a:rPr lang="pt-BR" sz="1100"/>
              <a:t>Assessorias;</a:t>
            </a:r>
          </a:p>
          <a:p>
            <a:pPr lvl="0"/>
            <a:r>
              <a:rPr lang="pt-BR" sz="1100"/>
              <a:t>Departamentos;</a:t>
            </a:r>
          </a:p>
          <a:p>
            <a:pPr lvl="0"/>
            <a:r>
              <a:rPr lang="pt-BR" sz="1100"/>
              <a:t>Divisões;</a:t>
            </a:r>
          </a:p>
          <a:p>
            <a:pPr lvl="0"/>
            <a:r>
              <a:rPr lang="pt-BR" sz="1100"/>
              <a:t>Seções;</a:t>
            </a:r>
          </a:p>
          <a:p>
            <a:pPr lvl="0"/>
            <a:r>
              <a:rPr lang="pt-BR" sz="1100"/>
              <a:t>Serviços;</a:t>
            </a:r>
          </a:p>
          <a:p>
            <a:pPr lvl="0"/>
            <a:r>
              <a:rPr lang="pt-BR" sz="1100"/>
              <a:t>Plantonistas e funcionários sem cargo (operacionais).</a:t>
            </a:r>
          </a:p>
          <a:p>
            <a:endParaRPr lang="pt-BR" sz="1100"/>
          </a:p>
          <a:p>
            <a:endParaRPr lang="pt-BR" sz="1100"/>
          </a:p>
        </p:txBody>
      </p:sp>
    </p:spTree>
    <p:extLst>
      <p:ext uri="{BB962C8B-B14F-4D97-AF65-F5344CB8AC3E}">
        <p14:creationId xmlns:p14="http://schemas.microsoft.com/office/powerpoint/2010/main" val="2878945112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0" y="-1956613"/>
            <a:ext cx="8064708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BIBLIOGRAFIA:</a:t>
            </a:r>
          </a:p>
        </p:txBody>
      </p:sp>
      <p:pic>
        <p:nvPicPr>
          <p:cNvPr id="1026" name="Picture 2" descr="http://s3.amazonaws.com/magoo/ABAAAAz8EAB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9392"/>
            <a:ext cx="9372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-171400"/>
            <a:ext cx="7886700" cy="132556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MATERIAIS E EQUIPAMENTOS MÉDICO-HOSPITALARES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1200" y="908720"/>
            <a:ext cx="4038600" cy="5688632"/>
          </a:xfrm>
        </p:spPr>
        <p:txBody>
          <a:bodyPr>
            <a:normAutofit fontScale="70000" lnSpcReduction="20000"/>
          </a:bodyPr>
          <a:lstStyle/>
          <a:p>
            <a:r>
              <a:rPr lang="pt-BR" sz="3800" b="1" dirty="0"/>
              <a:t>São todos os utilizados pelo pessoal do hospital para prestar assistência aos pacientes</a:t>
            </a:r>
            <a:r>
              <a:rPr lang="pt-BR" dirty="0"/>
              <a:t>.</a:t>
            </a:r>
          </a:p>
          <a:p>
            <a:r>
              <a:rPr lang="pt-BR" dirty="0"/>
              <a:t> Ex.:</a:t>
            </a:r>
          </a:p>
          <a:p>
            <a:r>
              <a:rPr lang="pt-BR" sz="3100" dirty="0"/>
              <a:t>Abaixador de língua (espátula de madeira);</a:t>
            </a:r>
          </a:p>
          <a:p>
            <a:r>
              <a:rPr lang="pt-BR" sz="3100" dirty="0"/>
              <a:t> Adesivo hipoalérgico;</a:t>
            </a:r>
          </a:p>
          <a:p>
            <a:r>
              <a:rPr lang="pt-BR" sz="3100" dirty="0"/>
              <a:t>Esparadrapo; </a:t>
            </a:r>
            <a:r>
              <a:rPr lang="pt-BR" sz="3100" dirty="0" err="1"/>
              <a:t>micropore</a:t>
            </a:r>
            <a:r>
              <a:rPr lang="pt-BR" sz="3100" dirty="0"/>
              <a:t>; </a:t>
            </a:r>
          </a:p>
          <a:p>
            <a:r>
              <a:rPr lang="pt-BR" sz="3100" dirty="0"/>
              <a:t>Agulha;</a:t>
            </a:r>
          </a:p>
          <a:p>
            <a:r>
              <a:rPr lang="pt-BR" sz="3100" dirty="0"/>
              <a:t>Álcool a 70%;</a:t>
            </a:r>
          </a:p>
          <a:p>
            <a:r>
              <a:rPr lang="pt-BR" sz="3100" dirty="0"/>
              <a:t>Algodão hidrófilo;</a:t>
            </a:r>
          </a:p>
          <a:p>
            <a:r>
              <a:rPr lang="pt-BR" sz="3100" dirty="0"/>
              <a:t>Ataduras de crepe;  gessadas;</a:t>
            </a:r>
          </a:p>
          <a:p>
            <a:r>
              <a:rPr lang="pt-BR" sz="3100" dirty="0"/>
              <a:t>Algodão ortopédico (hidrófobo);</a:t>
            </a:r>
          </a:p>
          <a:p>
            <a:r>
              <a:rPr lang="pt-BR" sz="3100" dirty="0"/>
              <a:t>Coletor de materiais perfuro cortantes;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692696"/>
            <a:ext cx="4388296" cy="6165304"/>
          </a:xfrm>
        </p:spPr>
        <p:txBody>
          <a:bodyPr>
            <a:normAutofit fontScale="70000" lnSpcReduction="20000"/>
          </a:bodyPr>
          <a:lstStyle/>
          <a:p>
            <a:r>
              <a:rPr lang="pt-BR" sz="3100" dirty="0"/>
              <a:t>Manômetros, </a:t>
            </a:r>
            <a:r>
              <a:rPr lang="pt-BR" sz="3100" dirty="0" err="1"/>
              <a:t>fluxômetro</a:t>
            </a:r>
            <a:r>
              <a:rPr lang="pt-BR" sz="3100" dirty="0"/>
              <a:t>;</a:t>
            </a:r>
          </a:p>
          <a:p>
            <a:r>
              <a:rPr lang="pt-BR" sz="3100" dirty="0"/>
              <a:t>Pinças e  caixas cirúrgicas;</a:t>
            </a:r>
          </a:p>
          <a:p>
            <a:r>
              <a:rPr lang="pt-BR" sz="3100" dirty="0"/>
              <a:t>Tesouras; </a:t>
            </a:r>
          </a:p>
          <a:p>
            <a:r>
              <a:rPr lang="pt-BR" sz="3100" dirty="0"/>
              <a:t>Soluções desinfetantes;</a:t>
            </a:r>
          </a:p>
          <a:p>
            <a:r>
              <a:rPr lang="pt-BR" sz="3100" dirty="0"/>
              <a:t>Campos cirúrgicos;</a:t>
            </a:r>
          </a:p>
          <a:p>
            <a:r>
              <a:rPr lang="pt-BR" sz="3100" dirty="0"/>
              <a:t>Maca, cadeira de rodas; cadeiras</a:t>
            </a:r>
          </a:p>
          <a:p>
            <a:r>
              <a:rPr lang="pt-BR" sz="3100" dirty="0"/>
              <a:t>Medicações;</a:t>
            </a:r>
          </a:p>
          <a:p>
            <a:r>
              <a:rPr lang="pt-BR" sz="3100" dirty="0"/>
              <a:t>Sondas e cateteres;</a:t>
            </a:r>
          </a:p>
          <a:p>
            <a:r>
              <a:rPr lang="pt-BR" sz="3100" dirty="0"/>
              <a:t>Máscaras de proteção</a:t>
            </a:r>
          </a:p>
          <a:p>
            <a:r>
              <a:rPr lang="pt-BR" sz="3100" dirty="0"/>
              <a:t>Compressa de gazes;</a:t>
            </a:r>
          </a:p>
          <a:p>
            <a:r>
              <a:rPr lang="pt-BR" sz="3100" dirty="0"/>
              <a:t>Compressa cirúrgica;</a:t>
            </a:r>
          </a:p>
          <a:p>
            <a:r>
              <a:rPr lang="pt-BR" sz="3100" dirty="0"/>
              <a:t>Seringas;</a:t>
            </a:r>
          </a:p>
          <a:p>
            <a:r>
              <a:rPr lang="pt-BR" sz="3100" dirty="0"/>
              <a:t>Enxoval </a:t>
            </a:r>
          </a:p>
          <a:p>
            <a:r>
              <a:rPr lang="pt-BR" sz="3100" dirty="0"/>
              <a:t>Suportes de soro</a:t>
            </a:r>
          </a:p>
          <a:p>
            <a:r>
              <a:rPr lang="pt-BR" sz="3100" dirty="0"/>
              <a:t>Bandejas</a:t>
            </a:r>
          </a:p>
          <a:p>
            <a:r>
              <a:rPr lang="pt-BR" sz="3100" dirty="0"/>
              <a:t>Balança</a:t>
            </a:r>
          </a:p>
          <a:p>
            <a:r>
              <a:rPr lang="pt-BR" sz="3100" dirty="0"/>
              <a:t>escadas</a:t>
            </a:r>
          </a:p>
          <a:p>
            <a:r>
              <a:rPr lang="pt-BR" sz="3100" dirty="0"/>
              <a:t>etc...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385050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irurgicapassos.com.br/cpassos/Assets/product_images/pequenas/1865_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77" y="263936"/>
            <a:ext cx="720080" cy="13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33384" y="1672139"/>
            <a:ext cx="236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Bolsas de colostomia</a:t>
            </a:r>
          </a:p>
        </p:txBody>
      </p:sp>
      <p:pic>
        <p:nvPicPr>
          <p:cNvPr id="8196" name="Picture 4" descr="http://www.cirurgicapassos.com.br/cpassos/Assets/product_images/pequenas/411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77" y="604292"/>
            <a:ext cx="942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stetoscóp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06" y="34483"/>
            <a:ext cx="1080120" cy="12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295800" y="11885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estetoscópio</a:t>
            </a:r>
          </a:p>
        </p:txBody>
      </p:sp>
      <p:pic>
        <p:nvPicPr>
          <p:cNvPr id="8200" name="Picture 8" descr="Autocla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-28076"/>
            <a:ext cx="1676026" cy="167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445505" y="1485152"/>
            <a:ext cx="125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autoclave</a:t>
            </a:r>
          </a:p>
        </p:txBody>
      </p:sp>
      <p:pic>
        <p:nvPicPr>
          <p:cNvPr id="8202" name="Picture 10" descr="Aparelho de Pressão TechLine MG-20 Semi-Automát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9" y="116633"/>
            <a:ext cx="1924839" cy="192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971826" y="1500007"/>
            <a:ext cx="228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Esfigmomanôme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tro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204" name="Picture 12" descr="REANIMADOR MANUAL POLIVINIL ( AMBU ) cod: 8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96" y="2114751"/>
            <a:ext cx="2002376" cy="20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606049" y="3935354"/>
            <a:ext cx="238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Reanimador manual</a:t>
            </a:r>
          </a:p>
          <a:p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ambu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206" name="Picture 14" descr="Colar Cervical Americano Branco - DL160 - Dilepé Dilepé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5619"/>
          <a:stretch/>
        </p:blipFill>
        <p:spPr bwMode="auto">
          <a:xfrm>
            <a:off x="3957550" y="1946788"/>
            <a:ext cx="1586953" cy="11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995017" y="3115939"/>
            <a:ext cx="186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Colar cervical</a:t>
            </a:r>
          </a:p>
        </p:txBody>
      </p:sp>
      <p:pic>
        <p:nvPicPr>
          <p:cNvPr id="8208" name="Picture 16" descr="colar cervical filadelfia com orifici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4"/>
          <a:stretch/>
        </p:blipFill>
        <p:spPr bwMode="auto">
          <a:xfrm>
            <a:off x="5860302" y="2141001"/>
            <a:ext cx="1744919" cy="16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Detector fetal portátil DF - 4001 Capa Marrom - Medpej Cod - 28228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112" y="1969233"/>
            <a:ext cx="1573869" cy="15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8674431" y="3585237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Detector fetal</a:t>
            </a:r>
          </a:p>
        </p:txBody>
      </p:sp>
      <p:pic>
        <p:nvPicPr>
          <p:cNvPr id="22" name="Picture 2" descr="http://t1.gstatic.com/images?q=tbn:ANd9GcR11ianRJMxENzukyODNPoFlMqRitsfQ0TWnVpJsKhN8CRUaC3TTg"/>
          <p:cNvPicPr>
            <a:picLocks noChangeAspect="1" noChangeArrowheads="1"/>
          </p:cNvPicPr>
          <p:nvPr/>
        </p:nvPicPr>
        <p:blipFill rotWithShape="1">
          <a:blip r:embed="rId13"/>
          <a:srcRect l="7747" t="18422" r="9750" b="23828"/>
          <a:stretch/>
        </p:blipFill>
        <p:spPr bwMode="auto">
          <a:xfrm>
            <a:off x="7272018" y="4245707"/>
            <a:ext cx="3712039" cy="130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7971367" y="5658715"/>
            <a:ext cx="22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Régua de gases</a:t>
            </a:r>
          </a:p>
        </p:txBody>
      </p:sp>
      <p:pic>
        <p:nvPicPr>
          <p:cNvPr id="24" name="Picture 4" descr="http://t1.gstatic.com/images?q=tbn:ANd9GcQpeqcUr9KvdMpXTmaOgpPqQSjjDNPrVKncxLDRqLfBbNpthOj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76407" y="4402665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676406" y="6099970"/>
            <a:ext cx="288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Monitor cardíaco </a:t>
            </a:r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multiparamétrico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6" name="Picture 16" descr="http://t0.gstatic.com/images?q=tbn:ANd9GcS3Dkmnk1I6l2j1Dy6uIaJmPiWrBiqfaSyh-iPYksc58OePurAZYwspbPx-e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57364" y="4586672"/>
            <a:ext cx="27384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2.gstatic.com/images?q=tbn:ANd9GcRyMwkEnUJypg1kj-lYcxN8PcSHq9yYeCU6rIueBkAZCcjnm4mb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1544" y="440088"/>
            <a:ext cx="2785500" cy="185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://2.bp.blogspot.com/-teYX_9yE0Uc/ThGY37eSsKI/AAAAAAAAAto/fuTwNDveAcs/s1600/desfibrilad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5984" y="440088"/>
            <a:ext cx="2117096" cy="211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991545" y="2297088"/>
            <a:ext cx="249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cardioversor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 descr="http://t2.gstatic.com/images?q=tbn:ANd9GcSsc0cH7nN2sufWsk6QJfn6pWVQH_3l_jwW59Bl7-7YAudzj0ZY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0841" y="2986339"/>
            <a:ext cx="1762894" cy="156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t0.gstatic.com/images?q=tbn:ANd9GcQYu00qDqThm-7vMJBTQfyj1QZI_az9JWcA_SqhAu1kJJKA8tZ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4276" y="2986340"/>
            <a:ext cx="1640780" cy="164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670841" y="45812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Cânula de intubação endotraqueal e</a:t>
            </a:r>
          </a:p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laringoscópio</a:t>
            </a:r>
          </a:p>
        </p:txBody>
      </p:sp>
      <p:pic>
        <p:nvPicPr>
          <p:cNvPr id="10" name="Imagem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4308" y="260648"/>
            <a:ext cx="2232384" cy="159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7702561" y="173403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Cânulas de </a:t>
            </a:r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Guedel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m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80465" y="5249649"/>
            <a:ext cx="3192924" cy="137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2.bp.blogspot.com/_Imxc4tf-2T4/TM1rwJOqFbI/AAAAAAAAABs/eKJOvkE0mgg/s1600/30897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87504" y="3308842"/>
            <a:ext cx="4156968" cy="2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943080" y="5972893"/>
            <a:ext cx="372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Cânula de traqueostomia</a:t>
            </a:r>
          </a:p>
        </p:txBody>
      </p:sp>
    </p:spTree>
    <p:extLst>
      <p:ext uri="{BB962C8B-B14F-4D97-AF65-F5344CB8AC3E}">
        <p14:creationId xmlns:p14="http://schemas.microsoft.com/office/powerpoint/2010/main" val="274945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791744" y="764910"/>
            <a:ext cx="4752528" cy="158397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Calibri" panose="020F0502020204030204"/>
              </a:rPr>
              <a:t>O QUE É HOSPITAL?</a:t>
            </a:r>
          </a:p>
        </p:txBody>
      </p:sp>
      <p:sp>
        <p:nvSpPr>
          <p:cNvPr id="8" name="Fluxograma: Fita perfurada 7"/>
          <p:cNvSpPr/>
          <p:nvPr/>
        </p:nvSpPr>
        <p:spPr>
          <a:xfrm>
            <a:off x="2135560" y="2924944"/>
            <a:ext cx="4248472" cy="1512168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/>
              </a:rPr>
              <a:t>AMBIENTE HOSPITALAR?</a:t>
            </a:r>
          </a:p>
        </p:txBody>
      </p:sp>
      <p:sp>
        <p:nvSpPr>
          <p:cNvPr id="10" name="Rosto feliz 9"/>
          <p:cNvSpPr/>
          <p:nvPr/>
        </p:nvSpPr>
        <p:spPr>
          <a:xfrm>
            <a:off x="6180884" y="3933056"/>
            <a:ext cx="3875556" cy="2538996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rgbClr val="205E0A"/>
              </a:solidFill>
              <a:latin typeface="Calibri" panose="020F0502020204030204"/>
            </a:endParaRPr>
          </a:p>
          <a:p>
            <a:pPr algn="ctr"/>
            <a:r>
              <a:rPr lang="pt-BR" sz="2800" b="1" dirty="0">
                <a:solidFill>
                  <a:srgbClr val="205E0A"/>
                </a:solidFill>
                <a:latin typeface="Calibri" panose="020F0502020204030204"/>
              </a:rPr>
              <a:t>UNIDADE DO PACIENTE?</a:t>
            </a:r>
          </a:p>
        </p:txBody>
      </p:sp>
    </p:spTree>
    <p:extLst>
      <p:ext uri="{BB962C8B-B14F-4D97-AF65-F5344CB8AC3E}">
        <p14:creationId xmlns:p14="http://schemas.microsoft.com/office/powerpoint/2010/main" val="37246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512" y="188641"/>
            <a:ext cx="2592288" cy="17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703512" y="179791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Cateter de O2</a:t>
            </a:r>
          </a:p>
        </p:txBody>
      </p:sp>
      <p:pic>
        <p:nvPicPr>
          <p:cNvPr id="4" name="Picture 2" descr="http://t1.gstatic.com/images?q=tbn:ANd9GcQAOeqYAVZdtVB_d24ZZ_Ipdpa_MLr_evtJoWrAA-od8QFfEvh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2603" y="222906"/>
            <a:ext cx="2324503" cy="20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0.gstatic.com/images?q=tbn:ANd9GcQiXwS2zxteSxgPhKiGY-v31aJoMTu-pX1aIFDS3bcytqW7sBtjW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2038" y="372099"/>
            <a:ext cx="1732434" cy="243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417029" y="2128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Máscara de Venturi</a:t>
            </a:r>
          </a:p>
        </p:txBody>
      </p:sp>
      <p:pic>
        <p:nvPicPr>
          <p:cNvPr id="7" name="Picture 2" descr="http://keepcalmandcallmom.files.wordpress.com/2011/12/sealeas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7529" y="2373229"/>
            <a:ext cx="2068835" cy="20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991544" y="44420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Máscara p/ reanimação (boca)</a:t>
            </a:r>
          </a:p>
        </p:txBody>
      </p:sp>
      <p:pic>
        <p:nvPicPr>
          <p:cNvPr id="9" name="Picture 8" descr="http://t2.gstatic.com/images?q=tbn:ANd9GcTYEXNvuNH1gAMPJwC-oKpoP-5gULlS6qOrfA6lV0nNQFVqJHLCC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6413" y="2730130"/>
            <a:ext cx="2107824" cy="135503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186414" y="4005065"/>
            <a:ext cx="287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Pronga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  ou cateter</a:t>
            </a:r>
          </a:p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nasal</a:t>
            </a:r>
          </a:p>
        </p:txBody>
      </p:sp>
      <p:pic>
        <p:nvPicPr>
          <p:cNvPr id="11" name="Picture 12" descr="http://t3.gstatic.com/images?q=tbn:ANd9GcSEu7CkMZ-6WMk0ucIr2aCeLR3tTpYcGZ0K7eMcoUqAqgI1KFSKH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2981" y="3124846"/>
            <a:ext cx="2085870" cy="1564403"/>
          </a:xfrm>
          <a:prstGeom prst="rect">
            <a:avLst/>
          </a:prstGeom>
          <a:noFill/>
        </p:spPr>
      </p:pic>
      <p:pic>
        <p:nvPicPr>
          <p:cNvPr id="12" name="Picture 2" descr="http://t3.gstatic.com/images?q=tbn:ANd9GcQiIWgI8BXGwpUAiiLY9oK9tdGBaByUws4GolmEaVT9Y4dpO83sD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44185" y="4234494"/>
            <a:ext cx="1834332" cy="1700497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7265916" y="5949280"/>
            <a:ext cx="335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Sonda aspiração sist. fechado</a:t>
            </a:r>
          </a:p>
        </p:txBody>
      </p:sp>
    </p:spTree>
    <p:extLst>
      <p:ext uri="{BB962C8B-B14F-4D97-AF65-F5344CB8AC3E}">
        <p14:creationId xmlns:p14="http://schemas.microsoft.com/office/powerpoint/2010/main" val="234180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s2.mm.bing.net/th?id=H.4933767237535685&amp;pid=1.7&amp;w=113&amp;h=155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23" y="1106637"/>
            <a:ext cx="10763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25662" y="62068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Calibri" panose="020F0502020204030204"/>
              </a:rPr>
              <a:t>Instrumentos cirúrgicos</a:t>
            </a:r>
          </a:p>
        </p:txBody>
      </p:sp>
      <p:pic>
        <p:nvPicPr>
          <p:cNvPr id="9220" name="Picture 4" descr="http://ts2.mm.bing.net/th?id=H.4696199755269737&amp;pid=1.7&amp;w=174&amp;h=14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412776"/>
            <a:ext cx="2016224" cy="16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s2.mm.bing.net/th?id=H.4589873583556785&amp;pid=1.7&amp;w=243&amp;h=155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476672"/>
            <a:ext cx="304802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s4.mm.bing.net/th?id=H.4576486129468667&amp;pid=1.7&amp;w=96&amp;h=155&amp;c=7&amp;rs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22" y="3095486"/>
            <a:ext cx="9144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ts2.mm.bing.net/th?id=H.5054700637783581&amp;pid=1.7&amp;w=200&amp;h=155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571860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ts3.mm.bing.net/th?id=H.4931143051314894&amp;pid=1.7&amp;w=194&amp;h=143&amp;c=7&amp;rs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58" y="2924945"/>
            <a:ext cx="1847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ts4.mm.bing.net/th?id=H.4532969519907207&amp;pid=1.7&amp;w=209&amp;h=155&amp;c=7&amp;rs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40" y="4328971"/>
            <a:ext cx="19907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ts1.mm.bing.net/th?id=I.4931259004289920&amp;pid=1.7&amp;w=180&amp;h=141&amp;c=7&amp;rs=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710357"/>
            <a:ext cx="3672408" cy="287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39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Tc6Mdqc8-hKWlclyE1V_nCBrtTqoscw2gPnqilmAmXc9GRMUVx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5744" y="4357688"/>
            <a:ext cx="2500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http://t2.gstatic.com/images?q=tbn:ANd9GcS02c9EI2TKHQibEBU-nc9g2zNplLKZKPhxHKVSoHBbjB6_ruX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64" y="529985"/>
            <a:ext cx="2854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t1.gstatic.com/images?q=tbn:ANd9GcRu17MRXN1WMfXzQUr1YjRNFO_bk5kNwRPcC9wWjWLm445NvZXLE3hjLw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5395" y="260649"/>
            <a:ext cx="32146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phospitalar.com.br/hart/veno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2727791"/>
            <a:ext cx="31242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8563" y="2815986"/>
            <a:ext cx="42862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t2.gstatic.com/images?q=tbn:ANd9GcSVBlTq7CzN9eKq8QctCrljGanAlHaVw7Eyof00ucrdSo6Jxn8LJ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5582" y="5010150"/>
            <a:ext cx="2466975" cy="1847851"/>
          </a:xfrm>
          <a:prstGeom prst="rect">
            <a:avLst/>
          </a:prstGeom>
          <a:noFill/>
        </p:spPr>
      </p:pic>
      <p:pic>
        <p:nvPicPr>
          <p:cNvPr id="8" name="Picture 10" descr="http://t3.gstatic.com/images?q=tbn:ANd9GcTK_rwYm6aZeb_-bIMZV57204orXU3jqoi8GXMgQENdjMY4e1y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81207" y="419160"/>
            <a:ext cx="1857356" cy="4715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/>
              <a:t>Procedimentos hospitalares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7A4C341-63B7-4DA3-B28D-DA4A11057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7041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19008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1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8304" y="548681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pt-BR" sz="3500" b="1" dirty="0">
                <a:solidFill>
                  <a:srgbClr val="FFFFFF"/>
                </a:solidFill>
              </a:rPr>
              <a:t>TÉCNICAS DE ENFERMAGEM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58BE60B-D7D5-4B85-ADB6-16983766AF2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90700" y="1874244"/>
          <a:ext cx="8610371" cy="498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58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024" y="-239050"/>
            <a:ext cx="9637776" cy="1430696"/>
          </a:xfrm>
        </p:spPr>
        <p:txBody>
          <a:bodyPr>
            <a:normAutofit/>
          </a:bodyPr>
          <a:lstStyle/>
          <a:p>
            <a:r>
              <a:rPr lang="pt-BR" b="1" dirty="0"/>
              <a:t>OBJETIVOS DAS TÉCNICAS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875" y="1001828"/>
            <a:ext cx="9960250" cy="493776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pt-BR" sz="2800" b="1" dirty="0"/>
              <a:t>Melhorar a qualidade da assistência visando: Segurança; Conforto; Economia.</a:t>
            </a:r>
          </a:p>
          <a:p>
            <a:pPr>
              <a:spcBef>
                <a:spcPts val="600"/>
              </a:spcBef>
            </a:pPr>
            <a:endParaRPr lang="pt-BR" sz="1400" b="1" dirty="0"/>
          </a:p>
          <a:p>
            <a:pPr>
              <a:spcBef>
                <a:spcPts val="600"/>
              </a:spcBef>
            </a:pPr>
            <a:r>
              <a:rPr lang="pt-BR" sz="2600" dirty="0"/>
              <a:t>Quanto à </a:t>
            </a:r>
            <a:r>
              <a:rPr lang="pt-BR" sz="2600" b="1" dirty="0"/>
              <a:t>segurança </a:t>
            </a:r>
            <a:r>
              <a:rPr lang="pt-BR" sz="2600" dirty="0"/>
              <a:t>objetiva </a:t>
            </a:r>
            <a:r>
              <a:rPr lang="pt-BR" sz="2600" b="1" dirty="0"/>
              <a:t>prevenir:</a:t>
            </a:r>
            <a:r>
              <a:rPr lang="pt-BR" sz="2600" dirty="0"/>
              <a:t> Acidentes (quedas, lesões, queimaduras...); Infecção hospitalar; Erros e esquecimentos.</a:t>
            </a:r>
          </a:p>
          <a:p>
            <a:pPr>
              <a:spcBef>
                <a:spcPts val="600"/>
              </a:spcBef>
            </a:pPr>
            <a:endParaRPr lang="pt-BR" sz="1400" dirty="0"/>
          </a:p>
          <a:p>
            <a:r>
              <a:rPr lang="pt-BR" sz="2600" dirty="0"/>
              <a:t>Quanto ao </a:t>
            </a:r>
            <a:r>
              <a:rPr lang="pt-BR" sz="2600" b="1" dirty="0"/>
              <a:t>conforto</a:t>
            </a:r>
            <a:r>
              <a:rPr lang="pt-BR" sz="2600" dirty="0"/>
              <a:t>, tem por finalidade </a:t>
            </a:r>
            <a:r>
              <a:rPr lang="pt-BR" sz="2600" b="1" dirty="0"/>
              <a:t>evitar</a:t>
            </a:r>
            <a:r>
              <a:rPr lang="pt-BR" sz="2600" dirty="0"/>
              <a:t>:	Posições incômodas; Ruídos desnecessários; Úlceras de pressão; Excesso de calor ou frio; Outros fatores que incomodem o paciente (má iluminação, maus odores</a:t>
            </a:r>
            <a:r>
              <a:rPr lang="pt-BR" sz="1400" dirty="0"/>
              <a:t>...)</a:t>
            </a:r>
          </a:p>
          <a:p>
            <a:endParaRPr lang="pt-BR" sz="1400" dirty="0"/>
          </a:p>
          <a:p>
            <a:r>
              <a:rPr lang="pt-BR" sz="2400" dirty="0"/>
              <a:t>Quanto à </a:t>
            </a:r>
            <a:r>
              <a:rPr lang="pt-BR" sz="2400" b="1" u="sng" dirty="0"/>
              <a:t>economia</a:t>
            </a:r>
            <a:r>
              <a:rPr lang="pt-BR" sz="2400" dirty="0"/>
              <a:t>, procura reduzir custos, </a:t>
            </a:r>
            <a:r>
              <a:rPr lang="pt-BR" sz="2400" b="1" dirty="0"/>
              <a:t>poupando</a:t>
            </a:r>
            <a:r>
              <a:rPr lang="pt-BR" sz="2400" dirty="0"/>
              <a:t>: </a:t>
            </a:r>
            <a:r>
              <a:rPr lang="pt-BR" sz="2400" b="1" dirty="0"/>
              <a:t>Tempo</a:t>
            </a:r>
            <a:r>
              <a:rPr lang="pt-BR" sz="2400" dirty="0"/>
              <a:t>: simplificando as ações, executando com método e organização; </a:t>
            </a:r>
            <a:r>
              <a:rPr lang="pt-BR" sz="2400" b="1" dirty="0"/>
              <a:t>Esforço</a:t>
            </a:r>
            <a:r>
              <a:rPr lang="pt-BR" sz="2400" dirty="0"/>
              <a:t>: planejando o trabalho, evitando movimentos desnecessários; </a:t>
            </a:r>
            <a:r>
              <a:rPr lang="pt-BR" sz="2400" b="1" dirty="0"/>
              <a:t>Material: </a:t>
            </a:r>
            <a:r>
              <a:rPr lang="pt-BR" sz="2400" dirty="0"/>
              <a:t>usando o material adequado, de modo correto, mantendo-o sempre em ordem.</a:t>
            </a:r>
          </a:p>
          <a:p>
            <a:endParaRPr lang="pt-BR" sz="1400" dirty="0"/>
          </a:p>
          <a:p>
            <a:pPr>
              <a:spcBef>
                <a:spcPts val="600"/>
              </a:spcBef>
            </a:pPr>
            <a:endParaRPr lang="pt-BR" sz="1400" dirty="0"/>
          </a:p>
          <a:p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790162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Método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8709" y="1493115"/>
            <a:ext cx="4869873" cy="4999757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/>
              <a:t>Conversar com o paciente, explicar o que vai ser feito, por mais simples que seja o procedimento;</a:t>
            </a:r>
          </a:p>
          <a:p>
            <a:r>
              <a:rPr lang="pt-BR" sz="2800" dirty="0"/>
              <a:t>Preparar o ambiente, providenciando iluminação e ventilação adequadas, privacidade (s/n biombo). </a:t>
            </a:r>
          </a:p>
          <a:p>
            <a:r>
              <a:rPr lang="pt-BR" sz="2800" dirty="0"/>
              <a:t>Desocupar a mesa de cabeceira;</a:t>
            </a:r>
          </a:p>
          <a:p>
            <a:r>
              <a:rPr lang="pt-BR" sz="2800" dirty="0"/>
              <a:t>Separar e organizar o material, colocando-o na bandeja;</a:t>
            </a:r>
          </a:p>
          <a:p>
            <a:r>
              <a:rPr lang="pt-BR" sz="2800" dirty="0"/>
              <a:t>Lavar as mãos e calçar as luvas;</a:t>
            </a:r>
          </a:p>
          <a:p>
            <a:endParaRPr lang="pt-BR" sz="500" b="1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5D569C9-D56B-4E7C-948A-5524DBE2F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52945"/>
            <a:ext cx="5493327" cy="5223164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dirty="0"/>
              <a:t>Executar o procedimento: Para executar o procedimento é necessário</a:t>
            </a:r>
          </a:p>
          <a:p>
            <a:r>
              <a:rPr lang="pt-BR" sz="2800" dirty="0"/>
              <a:t>Manter a postura correta;</a:t>
            </a:r>
          </a:p>
          <a:p>
            <a:r>
              <a:rPr lang="pt-BR" sz="2800" dirty="0"/>
              <a:t>Agir com rapidez e segurança;</a:t>
            </a:r>
          </a:p>
          <a:p>
            <a:r>
              <a:rPr lang="pt-BR" sz="2800" dirty="0"/>
              <a:t>Observar o paciente e interagir com ele;</a:t>
            </a:r>
          </a:p>
          <a:p>
            <a:r>
              <a:rPr lang="pt-BR" sz="2800" dirty="0"/>
              <a:t>Deixar o paciente confortável;</a:t>
            </a:r>
          </a:p>
          <a:p>
            <a:r>
              <a:rPr lang="pt-BR" sz="2800" dirty="0"/>
              <a:t>Providenciar a limpeza e a ordem do ambiente;</a:t>
            </a:r>
          </a:p>
          <a:p>
            <a:r>
              <a:rPr lang="pt-BR" sz="2800" dirty="0"/>
              <a:t>Tirar as luvas e lavar as mãos;</a:t>
            </a:r>
          </a:p>
          <a:p>
            <a:r>
              <a:rPr lang="pt-BR" sz="2800" dirty="0"/>
              <a:t>Anotar o procedimento e suas observações,</a:t>
            </a:r>
          </a:p>
          <a:p>
            <a:r>
              <a:rPr lang="pt-BR" sz="2800" dirty="0"/>
              <a:t>Assinar, datar e colocar o nº do COREN (prof.).</a:t>
            </a:r>
          </a:p>
          <a:p>
            <a:endParaRPr lang="pt-BR" dirty="0"/>
          </a:p>
        </p:txBody>
      </p:sp>
      <p:sp>
        <p:nvSpPr>
          <p:cNvPr id="4" name="AutoShape 4" descr="data:image/jpeg;base64,/9j/4AAQSkZJRgABAQAAAQABAAD/2wCEAAkGBg8PEA8UEBQPFRQUFRUXFBQUFBQVFBYVFRQVFRQVFBUXHCYgFxklGRQUIi8gIycpLSwtFR4xNzAqNSYrLCkBCQoKDQwMDQwMDSkYFBgpKSkpKSkpKSkpKSkpKSkpKSkpKSkpKSkpKSkpKSkpKSkpKSkpKSkpKSkpKSkpKSkpKf/AABEIAMMBAgMBIgACEQEDEQH/xAAbAAEAAwEBAQEAAAAAAAAAAAAABAUGAwIBB//EAEsQAAIBAwIDBAcEBAkKBwAAAAECAwAEEQUSBiExE0FRYQcUIjJxgZEjQlKxYnKCoRUWMzRDU5KywRckRIOUwsPR0tMlVWNkoqSz/8QAFQEBAQAAAAAAAAAAAAAAAAAAAAH/xAAUEQEAAAAAAAAAAAAAAAAAAAAA/9oADAMBAAIRAxEAPwC4ittQ1C+1cnU5rWOCZooERlAyiqxZgcZUBlzjn7XUd+d0ziIhoornU9XMoEnrBhb7GKSJ5fYc9mWG5YsDGT7WenKt/dejSUXV5cWl/d23rR3Soioy7sdVLdDzOD1GTzqu0n0PS2gIt9RnjycnFvASThxkseZOJHGfA+QojNniO1jkYSaxqoCvtAaTYXBkQLJE3ZYZNol3MccxyzgE770W6zJdWcxec3AjuZo4pjnLxKQUJJAJOG6kZrN6z6CzeyCS61G6lcKFDNFHnaCSByPix+tbbgjg+LSbQW8Tu43M7O+AWZsZ5DkBgAY8qC/pSlQKUpVClKUClKUClVXEnEcWnwiWVZX3OsaJEhd3ds7VVfkazP8ACOv6h/IQw6fEf6S4+1uSPFYhyU/rUG6ZgBkkAeJ5CqDU/SBpVqcS3duG/Cr9o/8AZjyRVXb+i62fnfzXl6569tM4j+USEKB8c1oNO4WsLbHYW1tHjvWNAfrjNBnv8qlvJ/NLXU7nwMVs4T+0+BR+MdYY/Z6PNjxkuoIz8wA2K2tKDGfxn1z/AMoX/b4v+3Xn+N2tL72jyEfoXkDfmBW1zTNBij6SJI/5zpurRDvYQiVR84yalaf6UdImYL6wkbnlsnDQtnw9sAfvrV1D1HRba5G24hhlH/qIrfvI5UEmKVXAZSrA9CCCD8CK91h7j0YJCS+l3FxZSddiMZLdj+lC/L6fSvMPHF3YOsWtQrGpOEvYMtbMe7tB1iPx5fKg3VK8xSq6hlIZSAQQQQQehBHUV6qBSlKBSlKBSlKBSlKBSlKBSlKBSlKoUpSgUpSgUpSgreINES8hMbEowZXikX3opUOY5F8we7vBI7648Oa2biN1lASeBuzuEHRXAyGX9BlwynwPka4cX8U+oxoI0M1zM2y2gHWR+8nwRRzJrN2Xoue6m9a1aYySyAdrbw/Z2+FGI0JUhn25655/mVrLvi6wibY08Rf+rjPayf2I8t+6qTWfSE8bxRW9leyTTllgEqCCNioySS53BQOZO0fGtPpukW9qmy3iiiXwjQL9cDmfM1XDR4ILua8uJQXZRHGZCqJDEOZRMnqWyS3U0FInCeo3IMmpX8sYxkwWR7CJB1IaU+0+O8mpI9HFtgGG51KNuokS8lJ+jEgivGq8cR3Akt9MUXc7AqSuTbRBuReeX3cAH3RknpXzh/RdS0qKOJXW9gVQApIhnj5c1jLHZImc4VipAwMmgzt5aT6dKw1PUNW9XZh2NzEw7MZ/o5wEYxvno3unyxV1YaLp92B2Op30vhs1Fi3kdoPI/KrO/wCMLDY0d8ksKuNrLdQOIyD3GQAxn+1UPTeC7CbDRvbXNptIWN44pin4RFcj2wo/CxYjxFB3ljuNKXtXuZ7m1BUSrOFaWFCcdqsqgFlUkFgwPs5IPLnq1YEAjmD0NY6TQLjTAxst9zaHPa2Mjb2VT7xtXbJ6E/ZNkHuINVWl6vbWyR3GmTzSWYuI4Li1kLEQdqwQNEJBvjKuyeznaQT0xQfo9Y/jziDCmxtoxcXdyjKsXLbGhGDNMTyVRnIz1IqZxrxUbGONIF7W7uG7O2h/E/e7eCLnJNe+D+ExYo7yN2t1Md1zOebO/wCFfBB0A8qCZwrofqFla227d2MYUt4nqxHlknFWtKVEKUpQKUpQKUpQKUpQKUpQKUpQKUpVClKUClKUCudxOsaO7kKqKWZj0CqMkn5A10rK+k9m/gq6CnG/s0ZvwpJKiOT5bSfrQc+C7Rrp31KcHtLgYtlb+htAfs1A7mf32PmB3VYcS8Ueq7IoYzcXUv8AJW6MAxHfJIfuRDvY/CriNEhjAGFSNcDwCoMD6AVlODdKlaK5vm2i7vsujSAssUPP1aLHI7Qu0kAjmfKiqvWbe+SFp9X1P1SL+pslCHP4BK+XdvICsVE0Ep7az0W+vUHMz3kk0hcDvReYPwGfhWtvdKsbOVJ9buTe3fWKAIWVfKC1XOf1m5VbPxPrMy5s9NVE+6byZY3I7sRLzUfEigk8A8a2V+jRW8TW7xDL25jCBeeMqVAUjPwPlUjjfjy30mOMyLJJJLkRRIObEYzluijmPE+Ve+A9cur60We5jgjLk7BEzHKglSXDD2TuB5ZNeeO9bmsLf1mK2iuBEcvuba0aHkZE9k9O/GOVBlI+LuJnQznTYOw6mElhOU6nALZzjuKfs1c6Xplpf24vNKPqk7A+0g2r2i+9FcwD2X58jyzzyDUpuJNWiAaXTlkTkS1rdJIwB55CSKhb4CrTh/X7O57QW+EkB3SwshimVm6tJGwByce9zBx1oPHC3ETXaSrMnZXMDdncRZyFbGVdD96NhzU/8qrOJ+AlmaSa0IiuHMbSLkiG47KRZFWZR0OUHtjmPPNd9ScW2rWUnILdwy27nxki+2hz+z2w+YrR21ykqK8bK6MMqykFSPEEdaDB8HT+tarfTXqNFeRqscNu/PsrfA3SRN0cM5bLL3Y8a/QayHpCXsBY3i8ntrqIMfGGdhDKh8sMD8VFa+iFKUqBSlKBSlKBSlKBSlKBSlKBSlKoUpSgUpSoFKUqhUe/sI7iKSKVQ0cilXU9CrDBqRXiZ9qsfAE/QZoPzTQeILr+Bb0zKXiiS8jim3AuI4N6IJgcbjgYDLnOOYHU2Oo8USm307bmxtbhDvuXG9oVGBFGOW2NnXBDvyHTrioWiae0nCjKoJaW1nkwOZZnZ5CB5n/Gt9ppjktodoUxvEmByIKFBgY7xiisDql/ZadvWylgiIVZLu/cG6mAkJWJVPMyyuwYgHkoUnHMCrLTOKhbrA814l3b3CSNHOyRROjxxmTY6pgEMqv1UEFMc81OvfRdo0zbntIQe/ZujB+KoQP3VFu/RhoEUbvLawqiKWZmklAVQMkn26CZ6Mix0mxLDBZC+P13Zh+ddPSJdiPTLxeW6ZDDEp+9LN9migfFv3E91ReBZZrgzXA3x2bLHFY255AQxZHbFe4uTy78AeVduNeBxqptN1xNCsDlyIsAsSAAQ2fZYc8Hn1NBWaj6QktNkECRymIrC0stxFbw9ooCsis5JkYHrtGAT1pxHtvbOa7jUwX1hvYHILxvEokeJnXlJE6Y8iGBr1/kX0XZtMDk498zSb/jnOM/KvsfoqiXtVW91IRTBVliMqMJEVdgRnZd23Z7PI9KCH6ULpbjSLWTmrTTWhjYEgo0vUg/qlx8631naJDHHHGAqRqqKByAVQAB9BWW9I3DL3OmNFaqA8BjlgQd5h6IP2cgeeK0mk363EEMgKneik4IYAkDcMjlyOR8qDM+l24EekXRPjF/+yHl58q1lrcrKiOhyrqGU+KsNwP0NZj0o6dHPpd12jYWNTKR+IxqSi+XtbfpVrwjEyafYq3vC3hB+PZrQW9KUohSlKBSlKBSlKgUpSgUpSgUpSgUpSqFKUqBSlKoV8dQQQehGCPI9a+0oMXw5qUel7NPuyIwhYWkz8op4SSUTeeQlUHaVPXAI61YaLepZyvZyFVRVaW1cnCNAW9qPJ5bo2bGPwlD41eX2nw3CNHPHHIjdUdQyn5GsJxX6LbXsDLYxsJoGWWKIySNCxQhjH2TsVXcBjkB3UV+h1huLFju9TtLO7kCWvYmfsywVbmZZdqxOT7yqBu2jrV0vGlubS3uts7RSgZMcTymM45rIqAsMMCp5dRVLqXHXD16piuZIZB3xzQTAg/B4wVPTzoNnDcxE7UaMkD3VZSQBy6DoK7V+f2fGHD+nqTaRbS2Bi3s5gWJIAG8xgHJIAG6rLR+KtRnu4xJp80No4YLLIR2wcKWDSRg/ZocEcx1I50GupSudxcJGjO7BVUFmZjgBQMkk9wxREXWtXjtIXlkzhcBVHNndjhI0HezMQAPOqzg/hhbOIvIqeszM8tw4A9+Vi7ID+FcgDx25qFokb6nOl7MrLbx59RiYYLZ5G7kX8RHJB3Kc9TUHjbiK6lvIdLsCY5Zk3z3GP5GA5BKfpcjz+AHM5BXvii/XVLhdNtzuRXV7+RfcjiRtwg3D+kdgBjuAPy3AGOlVnDnDdtp8Iit1wOrMebyN3u7dWY1aUQpSlQKUpQKUpQKUpQKUpQKUpVClKUClKUClKVApSlUKUpQKUpQYya5XR7wlyFsr2TIP3YLs9QfBJQM+TKfGunF1g0F1Z38MLSGIvHciJN0rwOvIhfvlHCnHXma6eke1jktrbtVV0W9tC6sMqVaYRkEd4xJUyWd9OAysktqv3ly8tuP0h70kQ/EMsvfkcwVAsXvNSnikmgktrSBhIkc23t55Rns2dFJEaLndjOSwHhWurhY38VxGskLpIjc1dGDKfmK832pQ26NJNJHGi9WdgoHzP5URJr8z1/U7vWLnsrOFZ9Pt5QLgmURLcyrk9mHIO6NTtyADn6V7ueJ59dnez08vDbKoa5umBWR4nJULbqeYDYb2j4H577StKhtIY4YFCRxjCqPzPiT1J780GduBrs/sxCws0xjfue5lA/RXaqD51P4a4RisjJIXlnuJcdrcTHdIwHRR3Ig7lFX1KBSlKBSlKBSlKBSlKgUpSqFKUqBSlKBSlKoUpSgUpSgUpSoFKUoFKVyurtIUeSRgqIpZ2PIKoGST8qDNelDlpN434BG48ikqNn91aoGsFxBHqmsWMqW8VpDBcp7Bnkk7YxtgqxVF2xkjBwSSAefOrw8TSW4UXdtcxgAbpYwLiLzJMXtqPigqq9XfBFm7u8fbW7v77W0rwb/ADcIdrHzxnzrhp/o20qF+0FuskmdxkmLTOWP3iZCedX1hqENwgkhdJEPRkIYeY5d/lXLVtYgtI98zbQSFUAEu7HokaDm7HuAoil4bUNqOsv3iS2iH6qW6uB9ZWrT1gbHQtXaW9uY5obNbl1kEDxLPINkaxr2jbgqkhASBnGetXvAvFaanZRTZTtPdmRT7kg94Y7geo8jRWhpSlRClKUClKUClKUClKUClKUClKVQpSlQKUpVClKUClKVApSlApVFrfG1hZHbNMvad0MeZJie4CNMnPxqnlbUdWIXZNY2R/lGchbyYfgVRnsEPeT7Xwqife8TyzyPb6YqSyIcS3D59WgPeCRzlk/QX5kVHk9HMNwP/EJ7u7Y9Q8rRQg/oQxFQo+OaWnGmi2cYhgljCReyEgjkkUc+ftIpBOc888+dXmicR2t8rNbSB9pw64ZXUnpuRgCPpRVOeGb+2A9QvGKD3be8XtowB0VZRiRR3cy2PCp2i8QySSdhdwm3uACQu7fFKo6tBKMbsd6kBh4d9XlU/FOkSXMH2DBJ4nWWBz0EiHkG/RYFlPkxoM5xdNLa3ludLRXvJcme3HsxyQYI7WfGApV8AOcE8xzFOH4jDcRy6qk3rcnsxzuyPaqW/orYpygz0wwBb8Rq04J06f8Azu6u4+yuLmUkoWDGOGP2IYww5EYDN576vtS0+O5hkilGUkUqw8j3g9xHUHuIoKviq8cottAcT3W5EP8AVx4+2nPkqnl4syjvqE3o7to0iFm81pLGios0BAZlXp26H2ZufP2h391fOCNFu4jPLfsXnLdhG7Yz6tCSIzyPIucufEkZ6Vq6Ixj6vrVj/ObdL6If01p7E4Hi9u5wx/VP/KrTQ+OdPvW2RShZR1hlBimB8DG+Dn4Zq/qr1vheyvhi6gikx0Yrh1/Vce0vyNBaUrH/AMV9Rsuen3bSIOlte5lX4JOPbT55HwrpBx+kTLHqUMtk55B5MPbOf0LhfZ+TbTQayleYpVYBlIIIyCCCCD0II6ivVQKUpQKUpQKUpQKUpVClKVApSlUKUpQRdU1KO1hlmmJEcalnIBYhR1OBzNZj/Kvpn4rn/ZZ/+mrbjaDtNN1BfG2m/dGx/wAKlcOXhms7OQnnJBC5+LRqx/OgxPEPpfCKo0+2uJ2IJZ3hmSOMDvI27m7zgY6dasdE0p9Vt457i/mmikGRHa5tYeuCrbftWIII5sPhVprV9OtxLFyMD2Mzg45rLG2D7XgUkXkfwfGsvwbFJp+l2N1AN0DW8b3cHePYG65h/TAHtJ94DI5jmVt9I4asrMYtoIYvEqo3H4v1PzNetb1yGzjDTb/aO1FjR5JHbBO1UQEk4B+lT4pVdVZSCrAEEdCCMgj5VQ6hPnVbBPC3u3+e63QH6F/rRGO4W0+8FpDG9rrBKqAc3i20Y5nGxBIGAxjqK66Oz2OrxtPDeW8NxAYA9xcetK04kDxKJN7bMgyYDEczy61+lPIqjLEAeZA/OqHjtEk0u/6ECCR1IPRkUujAjvDKCD5UVoKVH02UtDCzHJaNCT4kqCTUiiFKUqBSlfGYAEnkB1NB9pWY49u0fS78xyLlYWbKON3sYY4KnI5CucXo9sGRSpvACoI23t3jmM5/lMVVauudxbpIrJIqsrDDKwDKR4EHka/N59MnsNSJspLuSK3tllnt5JpJu0WSZkYJvPJwiMwHeVx31+jWd5HPGkkTK6OoZWHQqehFBkWsRochlhyNOkP20XMi1kPITx94iJwHX7ud3TNbNWBAIIIPMEdCPEVQcWaxLD6tDDDFM107xbJXMceBE8jbiFbqqkYx31S8Ozatp8AhlsjNHGzCJobmJ2WHOY4yJNhYqOQPgBQbqlZL/KVaxsBdw31pkgBriArHk8h9ohZR8TitYrAgEcwehFEfaUpUClKUClKVQpSlQKUrI8V8WSCYWGngPeyrzb+jtoz1mlPiAeS95x5ZoubjiuwikaOS6tUkX3kaVFYd/ME+YrhLxzpa9byzHLP8sh/I1j+HOGjarqMEUFveyRXSktdFQxEltC7OW7NyTv3cv0utTtBLzTIr6TaQqc5kMLDAAycboF546ZxRVfpzS63Jqax6nMsUcrIkdusBVoHQbTkruIJ3rnP3TXKz0q4gjjh7XiV1jARRFFbxKFHshQSQeQA55rS8LW0cOpa0iIi5a1cbVC+y0G3HLu3Ix+ZrUyXUa53Ogx1ywH50H5lc6fKyMrLxQAfZBe7t1BLeyox2ozknGO/pULV7C80yDTbeK5lKXKSQSQ3gj7KJRASecQLJjn0ZgPOtzxXNb3EUSC5tUKXFvK2+VB7MUqyN39cDlWS9J+t2k0+kiO4tWHbTByJkKoHhKBnIPsjJ6mg0vButNFDZWl2jRy9kiRSZEkNwI4x7cUq95Rd21gD8aquO3gXVtMNw80cXYXWTE0qsxDRFUzD7Rz4DriqvUeL7QHSR29s3qt3Hnsiz4t/VWRnbAPMOdvLyNWmu8ZW0l7pUkLO8cUk3bMILj2VeAqPuc/awMDyoOwOkOMDTrqYfiksJpDjx3TDcazvGI0iCyvDbre2czQuqoI7q3jkJUgRsrDsyD4cq3J9I2n+Nz/stz/26ofSDxRBeaXeQ26XjySIAii0uRk71PUx46A0G701NsMI8I0H0UVJrM2XGsGyMdjqGdqjHqVz1wO/ZXX+Oac8WupnH/tJR/eAoPvEuo3SzWdvavDG9x22ZJY2kC9kgbAQMuScnqe6oY0fXRk/whZnwBsSB+6XNVeta5eTXdhLDpuolbd5WfcIULLJC0eFBk65IPPHSrgcVX56aXe9PvTWq/wDENB6kh10e7LpbdPehuEz49HauVvq89xYamLlYVlg9YhbsixjO2ANld4B+/wB/hUk69qOOWmy587m2H19qs3ZtqkcWpo+nTH1qSeRSk9u23tYlQAgsM4K9R40FpwvwNpj2FiZLSzZjbxFmMMe5iY1JLHGST51ZrwHpqjC26KP0GkT+6wqt0PXru3traKTTdQzHFHGShtWGUQKSPtgcZFTZOMnUZNhqufAQxk/USYNBmNZ4Kji1Ww9SkmtpJIbpi4kkcFoeyMYZXY7kzI2V6EeHWrT0eCeOfVYrgLE/rAkW3VsxrHIgPaQ8h7DvvPTqDnnUG54slbUred7HVVhhgmQk2rM2+V4jyCE8sR1y1LjGA6jY3At9SRYknjmZrOcexIEMYIC+1h1z5ZNBOt9EutSllmkvJ4vVry4W2EUcHshMxZJZDuOGcc6tDwtfj3dVvP2obRh9OyFUfCHH9jBbuty8sUjXFzIQ8E45S3Ejoc7O9GWtFB6RNJfpeWw/WfZ/fxQYr0hS3kcJtLyWK4SQQyo/Zdk32d3CkiOFYhgVkByMVqRI+ip7bNJYBgFY5aW1DNhVb+sgBIAPvLke8OmQ9Lmt283q7W80EuyC5b7ORHwwmsyudpPep+hrb8fbZdI1EgqcW8j8iCMou8cx5rQaYGlRtNl3wwt+KND9VBqTUQpSlUKUpQKUpUGc1zULr121treWKISQzSMzxdqSY2iAVRvXHJyflVbZej2eOW5lF/cLJcPvlaKG3RmIAAAZlYhQByFduMYporzTLuKGeZYTcJMkKhpNkseFIUkZAYCpC8ZTMMrp2q/tRwIfo0tVVcfRzbRyM8t/qe+VhuLXaxGRgMD3FXJxgV8veE9Hilihubm67SX3El1C4BfHL3e0A59PPpXnh7TrfV5ru7vICWjmNvDDOATAsaJv9jJUSF2Yk8zyXBr56PtLMsepC9xM/rD2rFwCTBbqqxofkxOe8nPWgsB6KtGzk2qMfF3kc/VmqVF6OtIXpZWnzjB/Os3oGl3d7Nd2t1cTi2sZeyRYnaOWcEdpGZ5VO4hY2jGARk8zXjTvSBd21tM9xbtLDa3Elq86ygzyFJTGhEWPaONgJLDJ586DZRcI6cnu2lmP9RF/01Mi0i2T3YYF+EaD8hWfj4yu3BKaXqOO7ebeM/RpM0/jRqZ6aVcftXNqp/vUGqVAOQ5fDlX2sp/GHWD00xR+tew/7oNdF1HW2zizsF8N15IfrthNBp6VnFl1s9Y9LX/W3Df8MV5b+He7+Cf/ALJ/fRGlpWYEWvH+k0keXZXJ/fvH5V8a3144xNpI8fsLg/8AFFBqKVmGs9dI/nOljz9Vn/xnrw+ka43+n2aj9GyOR8N0poNVTNZE8N6y2c6qAP0LKD/HNcn4L1Nve1i7/YggT6YFBs81ltU40kjuHitrSa5SH+dSoyIsXs7ti7yO0cLglR4gdagH0dXTZ36tqx6e66r+VSPRlbtHaXEUpZ5Iru5SV25s7b872PeWVlOfOioljqeo6zvls51tLMMVhk7ESTTlTguQ/JI88gOpwa76b6TLYfZXZdLiJ+yuSsUhgjcNsDtJjaiOcEZPLcM1YcARCOzMQBUQT3UQB5HCXEm3/wCJX61U6RaK03EqOvsPKC2eYIe0XPL6H50F6ON9PNz6uJ1Mu4LhQ5QOTgIZANgbOBgnOSB1q7eJW6gH4jP51+bXC+r8OWEUIVZp1s0hAXG6d5I5N5HeRtZifKr2Oy4hHW50pvjbTf4Sigu7nhixlYNJbWrMOhaGMn8qgXXo80mQENaW4B67F2f3MVyCa8PvaS/7Nyn+81eDd6+D/N9KYeVzOv5xGg5j0bQRD/NLnUrbwEVy7IP2Jdwx5DFUPAWqXqazqdlcXE1wkMalGk25GDGQcLyBIm5/qirt9U4i7rLTh8btz/uConAPDN9FfaleX6QpJc9mFWJ96gLnfg9cck6+FBvKUpUQpSlApSlApilKoyXC8nZajrFufvSRXSeazRKj4+DRfvq60nSDby3rZXbPMJQBnIJijR8/FoyfnVLxVbta3dtqMayOsaPDdJGpZzbt7SuqjmxSTnjwY+FSIfSTpDDPrcC+KyExuPJlYAiipGj6RLDfanK23srg27pg89yRdnJkd3urWTvtNKy2mnttLXOo3F9KAc4t452mXd+sezH9rwq6uvSjp/u2zS3cp92K2jeRie7LYCgeZNeeC+H7r1i6v78KtxcYWOINu7CBeax5HIsTgnHh5mg2NKUqIUpSqFKUqBSlKBSlKBSlKBWM1HUk0rUmkmOy1vlQNIfcjuohtXefuh48DPjH8a2dcL6xinjeOZEeNxhkcAqR5g1R7hmR1DIVZW5hlIIPmCORqh4i1rTbaG6E88EJmVhIQy9qSY+zB2jmzBQAOXcKgy+iTRW/0VR5LJKB9N1S9K9G+k2rh4bWHeOYZ8yEHxG8nB+FFUXBumzX09vdzo8draxiPT4ZBhz7AQ3Mq9zFRgDuz8z+hUpRClKVApSlApSlApSlApSlApSlAqNNYxOSWjjY+LIpP1IpSg7RRKowoAHgAAP3V7pSgUpSqFKUq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1449011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t-BR"/>
              <a:t>Cuidados pessoais</a:t>
            </a: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F89DDF96-3D19-49FC-9C86-197D0C99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Unhas curtas e limpas</a:t>
            </a:r>
          </a:p>
          <a:p>
            <a:r>
              <a:rPr lang="pt-BR" sz="2800" dirty="0"/>
              <a:t>Evitar anéis, pulseiras, brincos de pingente</a:t>
            </a:r>
          </a:p>
          <a:p>
            <a:r>
              <a:rPr lang="pt-BR" sz="2800" dirty="0"/>
              <a:t>Manter cabelos presos ou curtos</a:t>
            </a:r>
          </a:p>
          <a:p>
            <a:r>
              <a:rPr lang="pt-BR" sz="2800" dirty="0"/>
              <a:t>Uniforme limpo (não usar fora do hospital) </a:t>
            </a:r>
          </a:p>
          <a:p>
            <a:r>
              <a:rPr lang="pt-BR" sz="2800" dirty="0"/>
              <a:t>Calçados limpos, fechados, laváveis, impermeáveis</a:t>
            </a:r>
          </a:p>
          <a:p>
            <a:r>
              <a:rPr lang="pt-BR" sz="2800" dirty="0"/>
              <a:t>Lavar as mãos com Técnica correta </a:t>
            </a:r>
          </a:p>
          <a:p>
            <a:r>
              <a:rPr lang="pt-BR" sz="2800" dirty="0"/>
              <a:t>Usar luvas para procedimentos</a:t>
            </a:r>
          </a:p>
          <a:p>
            <a:r>
              <a:rPr lang="pt-BR" sz="2800" dirty="0"/>
              <a:t>Lavar as mãos após usar luvas</a:t>
            </a:r>
          </a:p>
          <a:p>
            <a:r>
              <a:rPr lang="pt-BR" sz="2800" dirty="0"/>
              <a:t>Seguir as precauções gerais e especiais, quando recomendadas. </a:t>
            </a:r>
          </a:p>
        </p:txBody>
      </p:sp>
    </p:spTree>
    <p:extLst>
      <p:ext uri="{BB962C8B-B14F-4D97-AF65-F5344CB8AC3E}">
        <p14:creationId xmlns:p14="http://schemas.microsoft.com/office/powerpoint/2010/main" val="6355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349" y="-239050"/>
            <a:ext cx="9637776" cy="1430696"/>
          </a:xfrm>
        </p:spPr>
        <p:txBody>
          <a:bodyPr>
            <a:normAutofit/>
          </a:bodyPr>
          <a:lstStyle/>
          <a:p>
            <a:r>
              <a:rPr lang="pt-BR" b="1" dirty="0"/>
              <a:t>Unidade de internação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0348" y="960109"/>
            <a:ext cx="10284522" cy="5169297"/>
          </a:xfrm>
        </p:spPr>
        <p:txBody>
          <a:bodyPr>
            <a:normAutofit fontScale="85000" lnSpcReduction="20000"/>
          </a:bodyPr>
          <a:lstStyle/>
          <a:p>
            <a:r>
              <a:rPr lang="pt-BR" sz="2000" dirty="0"/>
              <a:t>É o conjunto de elementos destinados a acomodações do paciente internado e que englobam facilidades adequadas a prestação de cuidados necessários a um bom atendimento.</a:t>
            </a:r>
          </a:p>
          <a:p>
            <a:br>
              <a:rPr lang="pt-BR" sz="2000" dirty="0"/>
            </a:br>
            <a:r>
              <a:rPr lang="pt-BR" sz="2000" b="1" dirty="0"/>
              <a:t>Finalidade:</a:t>
            </a:r>
            <a:r>
              <a:rPr lang="pt-BR" sz="2000" dirty="0"/>
              <a:t> Proporcionar ao paciente um ambiente propicio a sua rápida recuperação. </a:t>
            </a:r>
          </a:p>
          <a:p>
            <a:r>
              <a:rPr lang="pt-BR" sz="2000" dirty="0"/>
              <a:t>Oferecer a enfermagem condições que favoreçam   um bom desempenho de  suas funções (TIMBY,2001); </a:t>
            </a:r>
          </a:p>
          <a:p>
            <a:endParaRPr lang="pt-BR" sz="2000" dirty="0"/>
          </a:p>
          <a:p>
            <a:r>
              <a:rPr lang="pt-BR" sz="2000" dirty="0"/>
              <a:t>Os componentes diferem de hospital para hospital, mas de uma maneira geral é composto por:</a:t>
            </a:r>
          </a:p>
          <a:p>
            <a:pPr lvl="0"/>
            <a:r>
              <a:rPr lang="pt-B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Posto de Enfermagem, </a:t>
            </a:r>
          </a:p>
          <a:p>
            <a:pPr lvl="0"/>
            <a:r>
              <a:rPr lang="pt-B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sala de serviços, </a:t>
            </a:r>
          </a:p>
          <a:p>
            <a:pPr lvl="0"/>
            <a:r>
              <a:rPr lang="pt-B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sala de enfermagem, </a:t>
            </a:r>
          </a:p>
          <a:p>
            <a:pPr lvl="0"/>
            <a:r>
              <a:rPr lang="pt-B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sala de utilidade, </a:t>
            </a:r>
          </a:p>
          <a:p>
            <a:pPr lvl="0"/>
            <a:r>
              <a:rPr lang="pt-B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copa, </a:t>
            </a:r>
          </a:p>
          <a:p>
            <a:pPr lvl="0"/>
            <a:r>
              <a:rPr lang="pt-B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enfermarias ou quartos, </a:t>
            </a:r>
          </a:p>
          <a:p>
            <a:pPr lvl="0"/>
            <a:r>
              <a:rPr lang="pt-B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rouparia,</a:t>
            </a:r>
          </a:p>
          <a:p>
            <a:pPr lvl="0"/>
            <a:r>
              <a:rPr lang="pt-B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banheiro de paciente ( com chuveiro, 1 sanitário) </a:t>
            </a:r>
          </a:p>
          <a:p>
            <a:pPr lvl="0"/>
            <a:r>
              <a:rPr lang="pt-B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 banheiro de funcionários (POTTER, 1998). </a:t>
            </a:r>
          </a:p>
          <a:p>
            <a:endParaRPr lang="pt-BR" sz="2000" dirty="0">
              <a:solidFill>
                <a:prstClr val="white"/>
              </a:solidFill>
            </a:endParaRPr>
          </a:p>
          <a:p>
            <a:endParaRPr lang="pt-BR" sz="2000" dirty="0">
              <a:solidFill>
                <a:prstClr val="white"/>
              </a:solidFill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92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Tipos de Unidades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1171" y="1253331"/>
            <a:ext cx="5181600" cy="4351338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prstClr val="white"/>
              </a:solidFill>
            </a:endParaRPr>
          </a:p>
          <a:p>
            <a:pPr lvl="0"/>
            <a:r>
              <a:rPr lang="pt-BR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Unidades médicas (clínica geral, cardiológica, renal, </a:t>
            </a:r>
            <a:r>
              <a:rPr lang="pt-BR" sz="26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pneumo</a:t>
            </a:r>
            <a:r>
              <a:rPr lang="pt-BR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...)</a:t>
            </a:r>
          </a:p>
          <a:p>
            <a:pPr lvl="0"/>
            <a:r>
              <a:rPr lang="pt-BR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Cirúrgicas, </a:t>
            </a:r>
          </a:p>
          <a:p>
            <a:pPr lvl="0"/>
            <a:r>
              <a:rPr lang="pt-BR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Pediátricas,</a:t>
            </a:r>
          </a:p>
          <a:p>
            <a:pPr lvl="0"/>
            <a:r>
              <a:rPr lang="pt-BR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Obstétricas,</a:t>
            </a:r>
          </a:p>
          <a:p>
            <a:pPr lvl="0"/>
            <a:r>
              <a:rPr lang="pt-BR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Isolamento, </a:t>
            </a:r>
          </a:p>
          <a:p>
            <a:pPr lvl="0"/>
            <a:r>
              <a:rPr lang="pt-BR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Tratamento intensivo, </a:t>
            </a:r>
          </a:p>
          <a:p>
            <a:pPr lvl="0"/>
            <a:r>
              <a:rPr lang="pt-BR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etc.</a:t>
            </a:r>
            <a:b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pt-BR" sz="20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D271F0-54C9-4BA4-A52B-3D515FD78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999" y="1088571"/>
            <a:ext cx="6302829" cy="5558972"/>
          </a:xfrm>
        </p:spPr>
        <p:txBody>
          <a:bodyPr>
            <a:normAutofit/>
          </a:bodyPr>
          <a:lstStyle/>
          <a:p>
            <a:pPr lvl="0"/>
            <a:r>
              <a:rPr lang="pt-BR" sz="2800" dirty="0">
                <a:solidFill>
                  <a:prstClr val="black"/>
                </a:solidFill>
              </a:rPr>
              <a:t>É o conjunto de espaços e móveis destinados a cada paciente. Basicamente, consta de:</a:t>
            </a:r>
          </a:p>
          <a:p>
            <a:pPr lvl="0"/>
            <a:r>
              <a:rPr lang="pt-BR" sz="2800" dirty="0">
                <a:solidFill>
                  <a:prstClr val="black"/>
                </a:solidFill>
              </a:rPr>
              <a:t> cama com colchão, mesa de cabeceira equipada com os pertences do paciente, </a:t>
            </a:r>
          </a:p>
          <a:p>
            <a:pPr lvl="0"/>
            <a:r>
              <a:rPr lang="pt-BR" sz="2800" dirty="0">
                <a:solidFill>
                  <a:prstClr val="black"/>
                </a:solidFill>
              </a:rPr>
              <a:t>uma cadeira, campainha, mesa de refeições, escadinha, Oxigênio, ar comprimido.</a:t>
            </a:r>
          </a:p>
          <a:p>
            <a:pPr lvl="0"/>
            <a:endParaRPr lang="pt-BR" sz="2800" dirty="0">
              <a:solidFill>
                <a:prstClr val="black"/>
              </a:solidFill>
            </a:endParaRPr>
          </a:p>
          <a:p>
            <a:pPr lvl="0"/>
            <a:r>
              <a:rPr lang="pt-BR" sz="2800" dirty="0">
                <a:solidFill>
                  <a:prstClr val="black"/>
                </a:solidFill>
              </a:rPr>
              <a:t>A disposição dos móveis deverão ser de maneira que permita boa circulação ao redor (TIMBY,2001).</a:t>
            </a:r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9F2260-CF75-4FE3-AEB0-02C9578F72DB}"/>
              </a:ext>
            </a:extLst>
          </p:cNvPr>
          <p:cNvSpPr/>
          <p:nvPr/>
        </p:nvSpPr>
        <p:spPr>
          <a:xfrm>
            <a:off x="6306379" y="318405"/>
            <a:ext cx="416575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300" b="1" dirty="0">
                <a:solidFill>
                  <a:srgbClr val="00297A"/>
                </a:solidFill>
                <a:latin typeface="Calibri Light" panose="020F0302020204030204"/>
                <a:ea typeface="+mj-ea"/>
                <a:cs typeface="+mj-cs"/>
              </a:rPr>
              <a:t>UNIDADE DO PACIENTE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382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/>
              <a:t>HOSPITAL</a:t>
            </a:r>
          </a:p>
          <a:p>
            <a:pPr marL="0" indent="0">
              <a:buNone/>
            </a:pPr>
            <a:endParaRPr lang="pt-BR" sz="2200" b="1"/>
          </a:p>
          <a:p>
            <a:r>
              <a:rPr lang="pt-BR" sz="2200"/>
              <a:t>A palavra hospital vem do latim </a:t>
            </a:r>
          </a:p>
          <a:p>
            <a:pPr marL="0" indent="0">
              <a:buNone/>
            </a:pPr>
            <a:r>
              <a:rPr lang="pt-BR" sz="2200" i="1"/>
              <a:t>"</a:t>
            </a:r>
            <a:r>
              <a:rPr lang="pt-BR" sz="2200" b="1" i="1"/>
              <a:t>hospes</a:t>
            </a:r>
            <a:r>
              <a:rPr lang="pt-BR" sz="2200" i="1"/>
              <a:t>"</a:t>
            </a:r>
            <a:r>
              <a:rPr lang="pt-BR" sz="2200"/>
              <a:t>, significa hóspede, dando origem  a </a:t>
            </a:r>
            <a:r>
              <a:rPr lang="pt-BR" sz="2200" i="1"/>
              <a:t>"hospitalis"</a:t>
            </a:r>
            <a:r>
              <a:rPr lang="pt-BR" sz="2200"/>
              <a:t> e a </a:t>
            </a:r>
            <a:r>
              <a:rPr lang="pt-BR" sz="2200" i="1"/>
              <a:t>"hospitium"</a:t>
            </a:r>
            <a:r>
              <a:rPr lang="pt-BR" sz="2200"/>
              <a:t> que designavam o lugar onde se hospedavam na Antiguidade, os enfermos, viajantes e peregrinos.</a:t>
            </a:r>
          </a:p>
          <a:p>
            <a:endParaRPr lang="pt-BR" sz="2200"/>
          </a:p>
          <a:p>
            <a:r>
              <a:rPr lang="pt-BR" sz="2200"/>
              <a:t> Quando o estabelecimento se ocupava dos pobres, incuráveis e insanos, a designação era de </a:t>
            </a:r>
            <a:r>
              <a:rPr lang="pt-BR" sz="2200" i="1"/>
              <a:t>"</a:t>
            </a:r>
            <a:r>
              <a:rPr lang="pt-BR" sz="2200" b="1" i="1"/>
              <a:t>hospitium</a:t>
            </a:r>
            <a:r>
              <a:rPr lang="pt-BR" sz="2200" i="1"/>
              <a:t>"</a:t>
            </a:r>
            <a:r>
              <a:rPr lang="pt-BR" sz="2200"/>
              <a:t>, ou seja, hospício, que por muito tempo foi usado para designar hospital de psiquiatria.</a:t>
            </a:r>
          </a:p>
        </p:txBody>
      </p:sp>
      <p:sp>
        <p:nvSpPr>
          <p:cNvPr id="2" name="AutoShape 2" descr="data:image/jpeg;base64,/9j/4AAQSkZJRgABAQAAAQABAAD/2wCEAAkGBxQTEhUUExQWFhUVFxoaGBcYGBgaHBoYHRgaFxwYGBcYHCggGBwlHBgYITEhJSkrLi4vGB8zODMsNygtLiwBCgoKBQUFDgUFDisZExkrKysrKysrKysrKysrKysrKysrKysrKysrKysrKysrKysrKysrKysrKysrKysrKysrK//AABEIALMBGQMBIgACEQEDEQH/xAAcAAABBQEBAQAAAAAAAAAAAAADAAECBAUGBwj/xABBEAABAwIDBAYHBQgDAAMBAAABAAIRAyEEEjEFQVFhBhMicYGRMpKhscHR8BQjQlPhFRYzQ1JUgvFicpNjouJz/8QAFAEBAAAAAAAAAAAAAAAAAAAAAP/EABQRAQAAAAAAAAAAAAAAAAAAAAD/2gAMAwEAAhEDEQA/AOgobSr769YnX0yPJGGKqifv6xn/AOQ+xU8I2B4KzCA+HxlYa16ptvdy7teamzH1gD9/VPe4fJV4tZIhBd/adUx96/zT/b6s/wAWp6x9o0VEAorbdyC2NoVYP3r/AFimONq/m1O/MVVY66UoLH2qp+bV9d3zTUsTWaP41U/5lDISagL9rq/nVePpJm4usCT11S43uPuUCFF3FBZp4ysBHXVDzJv7EzMdWm9aofH5BVsqleNUFluPqH+bU9Ypfb6v5j/WKrSnQFOOq2+9qWt6R9vFO3HVZ/iv9YquUt/yQEbjKsn72pfXtu9glM6vU/Nq3/8Akf8ANCpjVEhAZuLqj+bU9cn3pnYmqf51XweR/pChJoQEGKqaddVj/uU1Su8n+LV8Kjx8UMs804QJtSrN69Yjh1h+CTX1Z/j1v/RyYNThu5AnVah/m1v/AEf81MV3gfxa3/o/5pRZRyoJuxNSP4tX13fNIYiqdatUdz3fNQLTwTsCCRr1d9Wqf83fApziagj76r65TEH6+Sg5qCIr1PzqxP8A/R3zRaeJqRHW1fXd80IM3/XkpsYghi61UMeW1qrXBpg53GIE6GRK6H7Y/wDqcsKswlj41yujystTKeX14IOYotMAH61Vn3LkXdLerJBYCQ5wMEgelHPcuh2Tj+ubm6tzBxdBB5A7+KC8AmjxU0xhAmt4KTgo555KYQQAhSDeKTkwddARIFMEjU+SB3KL0iUwCByTwTpwmLkDxZMbpFyaUDQpQlKW5AqQU3NhDplTa5BFTDUjonaUChRLFKU8oIlqWXgiOCZA0JEJwE+RBFxshh2korgZ3RHjP+kyCOqZ3BEIUXuQOAnYE7DKI0aoGcBldeOyb8LLTzDi3yPzWPj56mrlscjvctzqBwCDwutiWCtUa3MKbnkXjXNB1Hav5Lp9jYvEU6dOn9ndAdlkm8GSLi1lp4bY9BpvTYSSZcQCbmVpMaBYabgNEEimzKQFkwQSSg+aYBEaEEGgqUclKQooFCRnvSFtyeUETZSbwTJMEaaIHB0TO7lIlLVBEJ4TpSgbKlCdM0IIU3GVMJ2BSyoEAnyqQapIBuCQClx4pwEDFOFItTwgchRUk5KCLwhuCM4qLtUECZHcluUwEnhAJhR2NQ2u5f6RW96AG0ARRq8cjte5b8rCx5+6qA/0O9xWxA4oOVbSj61RGDesg7UcKhbSpFzS70p3/jEHSJlGrmq98Uq1NsC47Lr8Pdog03DVJoVWhiurpt+0VKYedTIg9w8lZoV2vGZhlt79xvqgm0KbU0JBBINSDUgUpQNF0xbuUpTII7rptFNKEDBSiEzApEIBkFOxThJAwCk0pBqU3QM1FKGw3KmAgWXkpgJkyB8qkGSmBKk1A2UqYYkApg96AeRPl4qcJ8qARbvCg4SjOCG5iCEXThvBTLbKJtr9FBFpupJg8b446pqbgdLg6b/JA+LZNN//AEd7lsfZTxCx689W/jldB4WXSoPN6lMtcGhoa0v1ALu1c3AJBHM6KljNkVKruyylSLRAeAHTyJgeS1XbPqmPvi234QL3tr5lWcBQexobUfndftQBN+AQZ2zNh0wyXslxs4HSQdQBuMArYY0CwFuEKZECd2q5iv0ic90Ug9oB3NZJ8C6YKDpklj7N2yXvyVMgN4LXb+BbuMcytoBBEFKVMU0n2BJ0GqCMpELD/bbnvDaYDWtJlzjH/wBTcBbOHeXC7mOO8tmO690EhCRCk+wJO4btfAbyuYrdMmhxAovMcSBvgyNyDpmqSxdldIG1nAZDT/7ObrwbeSOa3Q23FAMHinBUg1Ra8EkA3bryJQTJ3lDa6QD9eSnEJQgGwXRSVFjTKq7X2vSw7e2e0QcrYmf0QXwFJoXJYXpp1gIbQJfYNGaxJAm8Wv5o+E6S1DVIqUw1omGsOZxIsQNNDvQdQGqNCs0uLWkEjWJgeMRPJef7f6YVanYpTSbNzfOeRiwHcqey9u1qDXNaSQ46zJB32PHeg9QqVmN1c1t4uR5KjV6RYVutdmsWk34WC8uxOJLhDjIJLucm3gk3BOI9Bxb/AFRqJ1A3oPW6G0KT2h4qMyumCSBIFpg7laaQQCNF5FTwmV3Y7TZiHggxNiRMc9V2NDblRlLJAfUGhzSCNZJMbtw80G/tPalOi3M+Y/4tJ92iwj01YZyUKrhEg9kTxtMhcliqVes4vfe8QXNgconRKlgqjM0OY3MIPa3eAQbe0Om7nNDWU+rPazF0HdaOc3XO1NrV3BwdVcQ45ieepjSNNymNmOIkFp7pI79E9IZakVKYc0AtJuN57VtSgzBinzmJc6T2pJu3XKZ1BhdpgOmzQxodTNpFj5DSPcufo0GZi6o12UmBlNwJmI3jQarPxtNg/hh5cIzEm3cAPig9Pwu26BZ26jGuc0kg21bMQb6LsOzx9i8J2djcxDXQCCS0wZB17IsD3Fe4ddy9iDj9t48UACROYwBunmdwT7OxxqAZmZT3yPNedYqq4uc03Ic4y4k/iJtJgeC2xtN1WkKJIY2BLgJJPOdEHQ7W2/RpnI4PdmEdkWPKZHsXO0to1H1GlpayXENaHNkWgR2Y5b96zK2z6oZmkZLEdpu8wHATyVSjXewyMs7jrBm5HAoOmq7YzHq+tp5Ylz4AnUZSY17gFVd0ifmDaL4aBF2AnhqTCwq9HM0VPScT2tNSdwHhoEfDYQgk6GPR0ga3lBbO1cQypDq1QgEcB9d3tRtr7dxVUkN7DCI7JiRxMmxQXOdl9Ijgff3Ks+kYl1R0ndI+SANOhWaDDyBwzTx4711uztvZGQW5nxoCGtmbNsPbC5UYaZ7Tj4n3BI4YAa1DOg7X1vQbG1tq1KxJhjMvox2td5kWMaQN6pYEvptMkl5Eg5gA0yd34tx70DDYSJ7LydBIcfgtzo9sfO/NWBDWEQ0g9o8CI0QYTcS+i8l1yTJgm8wYPI/FatDpc9t5AbfstZp5nitTplsXrIq0mkvFnBovbQi27T/S5d+xsSSPuqpPHKbeaDQxvTqtoxjGkwc13W8fJG2T0yiesYJe6XVGiw/xmSspvRyvP8B7uZAA98rd2X0Uk/etgMgzbtngIuAPag037XrVnTh2dgDV1iTy+SoP6S4il2X0mudumWeYuDu0K6qlTDQA0QBYBBxuzmVmw8DkRqPFBx9LpZiA8F4AG8Fpjw/3uWTtfar61bO7uaDwldJU6O1cxYMpZ/yMT5b/AJJbO6GQ5xqkEH0QDoeZ5ckHPbO2y6gS0Ma4EjNmzXGsATY8+Sbbu0alZ2ZxEahrdG+Oq33dD3Em7BwcHOmP+QIvuQv3GqHWrT8nIOSa0nxPLVbGGwgY12doJmYJta0LewnQ0te0uqNLWmS0A3jdcq9U6NF380C8+h/+kHJ16VoaG6aganX2JjUrwB2ABa8x77Lr2dGBf7yO5untsps6LN/Nd5D4oOJNOtrLRrEApUzW3uAEcF246J0zc1Hn1fkifurSH8x4neY+SDi2iq63WSN8Nb8k5oPI9M6Qb25aLuafRWkPxPPiB8FGp0ew7fSJEne+PYg4qnQIJh7hbUG0b0Sm2SABM2kniZ8V2n7t4cfhJ/yd80n7EwrIDoE8XH2SUHH9SJ03+XesGs3tEyR2j7yvUquxaIjKwai4JvfvuLry7FAgkGxaYjxN0DUWupvzQ4GwBB3d+o71791Y/pHtXgnXbhcO036L3vMg8Cc77144ucL3GpHgj1GiDJ8Y9yljqTcziNQ4nxnX2I2Fo5mgGD6RgnhPvI9iAFMANkvuDEXNvgoVmAmWmRrHDdwif1VnFMntHSY3A8PJVcQ3K2ADM77dmNfNBVxJkgCZ740Xo9A4enSoNcymXPa3UNk2Em9zqvPaozdr4x7d639p7Va9lA0taTBOYbxA8bwg63amIoUGyW05OghoJHJEq4umyl1sNDInQLhNv7RdXDM+WQNGiCOIneN6lS2iW4Z9AmR+HWb+ER48UHb7N2i2qwPbEGRxFt/sQNkbaZXc9rfwngdLjeNbLmOje2+rApuy5L33kkzckwAL3UOjGNZQq1i52YRmBB1ibDd+L2IOmxO3A3EMpCCDZxvYnhaLQthrV5aMf9+2qBJzF2WTefculZ0ya0PhpzOjLezeyAfI+aDotsYs0aTngSd3fMXAuq2ytpirSD6kNklu8SQYEA3k8Fx20ukFXEUureWWjNYgu3zHCyLhXn7C8ZgIqNPacZscxgd5CDf2Vtl9XEPaYyCQLQQQQBffK2K+NpseGPe0OcRDd5k2svP9g4tzKwLS0ufFiD6MyfR0gDyXRdNq7GPo12OaXtIgETIF59yA/THaz8OGBhyl+YzlB9GOPetnA1c9Jj4gvYHeYBXn+19rOxBaasNIY6wEAF1xF76C/Naez+kgacpOVoawAG47LYOm7W6DsnC8lYuy9smpiHs3Nm2YG0wIAuFYrbdpAAFwkNl2syNIbGnNc9sqnTZUrYlrpMXblNsxBPlFroOm6SY40acjeQJBAtc6kckTY2INSkHOF4OtzEkahYG0Nosxrur7TKTW5nGJcLHTdvjxV3C56BbSY5zmGmSHOYZaQZkkDnz3IN+FndIMUaVB7mi8DfGpA1AKzBtssYXuJJcA1gDXRm3mSLgDRUMb0lbUo9XVBzOFyBEQ6bjcbeZQa3Q/Gmq13DNAkk7txImO9R6aY91JrLNgugyXXtI9G+qF0QxGHptAFQ5nmcuVxi0DtBqbpXj8JWaWmoS9hswZmy7mcp3Sg1eiWJL8NTc4jQ792YjUrB6Z7Sc2rTHZgtJEh2sxIyrOwO2y1goNBbTB55skyQbQTO9EpVqGKGbFPdNOQ3JmktmQXZWHd7kHcbGqONJuYgkNF5ndxXHdLdoObXA7N2AwWzF+Oay6HZe3cNlIZVL+rbJJDpgW/pusbHVMHiXirFZ8QA5rKkAAzFhG9B0uxqrjTGY7m+5cn0xxj2Vxf0qY/CDvIOpsrlPpc2m/KKZ6sOguMyWgRIE2KpV9pYKuc2Jz5xIAAdAbNtLHVB1OzXONClN7Uz3+S81xlImpUtJzun1ivRNkbWoVAGUs/Z0lpFhuvpZcJtRmWtUt/MqCPH9UGY2kQRLTE7iQvfJXg1KoS6WzqPgvfurQeCYlrszhb03cvxIrXFuQh7RA0zC5kmPrktkPOZ33bTLjq0cToYR2mfwgRr2Y+CAeP2O008zarXP30xuB4Xm3zWHUw5Eg9x7JPuXQUsR95UvOeCBGkX4b/gjjGnQA9wag5v7ISQSHZd/ZNhy/2iupBuUuntW04GTryW02qSTIdGt4+tyHi3h2UEaGZsLcEFM4Emq0NY/ICL5R3mJOiJtLZxc4ZW5WxcnLJ1kuEnSw8Fdo4wzeNCfYY3IP2smYAnTfCCNPozlY4uOaBo10bje44kKs3YrWhkhxOXtGW6zuk8lp1MQ/K2TbLEf5EEHxQCCTeT/j+iDH6gDKw2cXngRltl0N7iO5WBhnZzFOWuF5jUB0Re2qfFYWajDEZXEndOlirHeD4FBTpYd4cczAc05namI9HutPkrDMXGGbScw9twdNoIkHfrNlZpkX1BAn280bA4iKgcSYDXA9m0ERBQUceSRUFGmWdZk7VgRlHagjSeW4oeMdUqUabXNcDSBkntZiTaN+4BWWU38PrVE6snUOIHDigxTTq5WAscYfmjgLSB3wjbRwrX1S9rHNa5xMEXAJmLWWk2k83ynxJJ8gl1Lt/ZPIfEkoKlFrWuMsfemWiP6jmuYOlxbvWjhKlFlMinSqh7muDnWNja11UFN0kjPpP4bBPnIJmk421LjbvhBdxlZpw5ZRpljy5pJiBDf+Q1WfiMViDDXmWyD6RkCLtBjQlJjnlxyhoE3tPvRaQqxABMmJga8iguVtoUHuZ2HtgMhsSOyZ07kDaWOpVHlzWdq4JLSCRkI85geaBiNn13EHKezcGRN/bpNuapVNm1RudIy6Am/EnfCBqGMewgS8ANjLmIAgRoDr9bk+JoPBD6o/idsF02Bi87xpoh1sFDgACL3Opi8zNgfmVYbTquGV9ScrIbNoFhAnfYexBa2U9lN72vLXDJnDpm0GzSde43UNmbT6hzqlMNOemA5pmJEyIHgVRotyAy0EgWdeY0sJubq27q2teDdxjI0tcMvbykTNzEnxKAOx6wph89rOJgRrf5rUwlZ9Nh6pxa4nM1rT+B3pEjiCAqf2UNo9cchBJaGy7MHXkkDQ5Roq9KvkdAJbAMm58ibjU2QEqFrGPztDjmsdTrJ7u9Hw7qQdAByVAW9oSQDoW8wY9qqYHFtZZ1Jr2mbT4T3rQw+Nol1MuzBrQQ4CCHkj0p1HLuQG2M+lQc5we93Itjvuqu2aZq13vpmWvkgGQZLQIjwW8amAcCQTMTAJnyKgcPhD/McN+ot5IOGOGLXtDrEOn28l9A5xyXj+Jr4Yuhr36xNoMHuXrsj6AQeUg9pxJ/EdG753wj0ybiXcfBRae06wPaO/nv8ABX2NjQEc0FPqwdQTv5qtWo30d7fgVst1081At5X70GP1RiwJ7ydOCI6i4WgRv8uK0Hx8+A5IdVwbaAUFQMO/gnYCDmgWve3vujB3Botw96NTLnHTxG/z4oKDc2WSGA5jF5sTPgiuDtJ9tvMrQp0TodEKq8N0zcEGe7Cudv57z5WUqeFgGxN9w+as08SBPZHtPxTDGiOPDQexBEYQzMQOEDgifZibD4BO3HA7ioP2hwJ8P1QCrMcz0bxwgnhMlVy9+sT3qy7EZrZXSExo5hYGN/egrVC7XKN4tAUGMd/T5/GFY+yngnGHjddAFrXcPb+qtPpGdT52nzRaNKIt7L+5WKbBwCCDaTou8idbj6KI6m7e91zxUzQvBhTpNHFAAZgJD3CCbH4cVEVHAkZjDtd8+aLXa2/HihwOAPHS5QLrnT6cgcdEXrXwO3F9w15pFjRrZRcW68DxQGdiS6JjwHwhQziYIPl4JqThx74KKajYiDA8/OUFYUWToOOiTmMOrWnvAKnLfrglbcPJAAYal+W08oHuQqmzaBj7se73K78dbhMBbdp3oM92ysPHoRPAlAxOz6LTZrvM7ua1alMAcfBUa77mf996DPq7OY4aOA1HHxPCF7BAXkjXA2zRf9IXrnVDn5oPMabu04g/iI4zfgr1LksZ2KOcgBo7R57yr7K53vI8h5BBfymNO7goGkdVUNcz6RP1+iq1nOJsJHGfig0atNujjbkf1TOdTvcHwKotdeC4DjvTiozSCfYgiHibWEq5QwpMGSPriq/XsH4fLVW3YkZYn4ICVarAN5Pn79Vi13yezLfH/ag70p/VPoJkR9XQRuN/KD71NlHx8I9yfKYn2Sp9YBaCfKEBw9u5o8T7O9BruG7XmVAOuSdBwuVJ1Tfbh4IGFRzdCjYeuZMlVxVA5JnvkILlNxuZzT3WUnMJ4+ZVEYgab0zsUdB43QahJHhulJryDNvres+ld2sDj707gAbH3oNM17awoU3jeSO6L+aq0n7yPaiMeOSCyXCdZA4gd6amL8B4eKrVX7hN++CnyBzSHCO4wfA6oLD6o3Gd3igmrNuPJDYwDw47wg1qxGgEfogsNxGU7uViLd3FE+3XsJ+SovrvIifIbudlEPm5HdCDSfWt+nsQWYls3B8B7iq7nSN/j9WSA46TuQWnYsaQTzt7R5pHGTaACPrRUX1YJ1tYfW9OXCJteSgKXiTJKrvfPG/NP7ZQKzyNbQe9ARgBXrq8SNc3Nty9l6woPHnYkdY7X0j7yrbK43W5/BYpaTUfycde9aNItAGY+A70GhTqEjv8B7UWkRFz71RfiSR2Wxumd3chNpuOsn2eSA1epMxBjQoPXmZRWUnHdpz+Cf7NrxQM/EmxEexGoucdSgijY2v8USkwiOPBAq5vHukKF+f1uRvs7pvbipPYd3FBVc4jd4qdIk6wpuoiLmENrLcUBGs7/r3qFQ3ENJJ+tFPrC4RaRzSkxcCb6aeW5Az6u4tbJ9m4obp5eSO4jx8PchVKsoAMbvG7gjCkY79d3ipBk79fZorFPC2m5+u9BChT8xMAz74R6tJsb91v1ReojeZO6QrTYF+UeH1vQZ1GlrIIO7n4yiUKbi6CLTqL7tCIVowXCNUalYwXW4oKzqJLjrG7coDDOOgJAN+MG6uioG+l9c0V1Zp03c0Gb9keZDWuAAEADdz9qq1MK8E9kjhP6rWqsJ7barwNLEG2saIHXGRmqFwHGPHSCgqUMKSLAzz3nhZWf2e86tA9l1aw1Vti1wPjqj1a43kaaT8EHJ4naGSoQYDWmIv3StVmGzDM2834IW1amFYMz2Al2+byL/RTYTbeHFgTJEwdBymUFqpgTukmPLyTOokCXNjxGncrdDaQcJYWxGszHeFUxWJDpBeD8ggCWjgOXnwVauwE/ob+CKKo1D/rS8qu6oJ1Hn8UGZif9WXs0FeN4p/EjURovbLIBnongpJ+zUr69lT/AHXwf9tS9QJJIGHRbB/29PyRB0cwo/kU/VTJIJfu/hfyKfqhO/YGGOtCn6oSSQR/d3C/kM8lL9g4b8inb/iEkkD/ALCw35FP1QoHo7hZnqKfqhJJAv3cwv8Ab0vVCX7u4X+3peoEkkD/ALu4X+3peoE46P4b8in6oTJIGPRzCf29L1G/JOOj2F/t6XqN+SSSBHo9hf7el6gTjYOGH8in6oSSQS/YeG/Ip+qE42Lhx/Jp+qEkkDfsTDzPU05/6hSOxsOdaNP1Qkkgb9i4f8mn6oS/YuH/ACafqhJJAw2Jh/yafqhI7Ew51oUvUb8k6SBN2JhxpQpeo35JnbEw51oUvUb8kkkDHYOGOuHpH/BvyTjYeG/t6P8A5t+SSSCbdk0BpRpjuY35Jv2Ph9Oppx/0b8kkkC/Y2H/Ipeo35JfsfD/k0vUb8k6SBHZFA/yafqN+StdU3gPJJJ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AutoShape 4" descr="data:image/jpeg;base64,/9j/4AAQSkZJRgABAQAAAQABAAD/2wCEAAkGBxQTEhUUExQWFhUVFxoaGBcYGBgaHBoYHRgaFxwYGBcYHCggGBwlHBgYITEhJSkrLi4vGB8zODMsNygtLiwBCgoKBQUFDgUFDisZExkrKysrKysrKysrKysrKysrKysrKysrKysrKysrKysrKysrKysrKysrKysrKysrKysrK//AABEIALMBGQMBIgACEQEDEQH/xAAcAAABBQEBAQAAAAAAAAAAAAADAAECBAUGBwj/xABBEAABAwIDBAYHBQgDAAMBAAABAAIRAyEEEjEFQVFhBhMicYGRMpKhscHR8BQjQlPhFRYzQ1JUgvFicpNjouJz/8QAFAEBAAAAAAAAAAAAAAAAAAAAAP/EABQRAQAAAAAAAAAAAAAAAAAAAAD/2gAMAwEAAhEDEQA/AOgobSr769YnX0yPJGGKqifv6xn/AOQ+xU8I2B4KzCA+HxlYa16ptvdy7teamzH1gD9/VPe4fJV4tZIhBd/adUx96/zT/b6s/wAWp6x9o0VEAorbdyC2NoVYP3r/AFimONq/m1O/MVVY66UoLH2qp+bV9d3zTUsTWaP41U/5lDISagL9rq/nVePpJm4usCT11S43uPuUCFF3FBZp4ysBHXVDzJv7EzMdWm9aofH5BVsqleNUFluPqH+bU9Ypfb6v5j/WKrSnQFOOq2+9qWt6R9vFO3HVZ/iv9YquUt/yQEbjKsn72pfXtu9glM6vU/Nq3/8Akf8ANCpjVEhAZuLqj+bU9cn3pnYmqf51XweR/pChJoQEGKqaddVj/uU1Su8n+LV8Kjx8UMs804QJtSrN69Yjh1h+CTX1Z/j1v/RyYNThu5AnVah/m1v/AEf81MV3gfxa3/o/5pRZRyoJuxNSP4tX13fNIYiqdatUdz3fNQLTwTsCCRr1d9Wqf83fApziagj76r65TEH6+Sg5qCIr1PzqxP8A/R3zRaeJqRHW1fXd80IM3/XkpsYghi61UMeW1qrXBpg53GIE6GRK6H7Y/wDqcsKswlj41yujystTKeX14IOYotMAH61Vn3LkXdLerJBYCQ5wMEgelHPcuh2Tj+ubm6tzBxdBB5A7+KC8AmjxU0xhAmt4KTgo555KYQQAhSDeKTkwddARIFMEjU+SB3KL0iUwCByTwTpwmLkDxZMbpFyaUDQpQlKW5AqQU3NhDplTa5BFTDUjonaUChRLFKU8oIlqWXgiOCZA0JEJwE+RBFxshh2korgZ3RHjP+kyCOqZ3BEIUXuQOAnYE7DKI0aoGcBldeOyb8LLTzDi3yPzWPj56mrlscjvctzqBwCDwutiWCtUa3MKbnkXjXNB1Hav5Lp9jYvEU6dOn9ndAdlkm8GSLi1lp4bY9BpvTYSSZcQCbmVpMaBYabgNEEimzKQFkwQSSg+aYBEaEEGgqUclKQooFCRnvSFtyeUETZSbwTJMEaaIHB0TO7lIlLVBEJ4TpSgbKlCdM0IIU3GVMJ2BSyoEAnyqQapIBuCQClx4pwEDFOFItTwgchRUk5KCLwhuCM4qLtUECZHcluUwEnhAJhR2NQ2u5f6RW96AG0ARRq8cjte5b8rCx5+6qA/0O9xWxA4oOVbSj61RGDesg7UcKhbSpFzS70p3/jEHSJlGrmq98Uq1NsC47Lr8Pdog03DVJoVWhiurpt+0VKYedTIg9w8lZoV2vGZhlt79xvqgm0KbU0JBBINSDUgUpQNF0xbuUpTII7rptFNKEDBSiEzApEIBkFOxThJAwCk0pBqU3QM1FKGw3KmAgWXkpgJkyB8qkGSmBKk1A2UqYYkApg96AeRPl4qcJ8qARbvCg4SjOCG5iCEXThvBTLbKJtr9FBFpupJg8b446pqbgdLg6b/JA+LZNN//AEd7lsfZTxCx689W/jldB4WXSoPN6lMtcGhoa0v1ALu1c3AJBHM6KljNkVKruyylSLRAeAHTyJgeS1XbPqmPvi234QL3tr5lWcBQexobUfndftQBN+AQZ2zNh0wyXslxs4HSQdQBuMArYY0CwFuEKZECd2q5iv0ic90Ug9oB3NZJ8C6YKDpklj7N2yXvyVMgN4LXb+BbuMcytoBBEFKVMU0n2BJ0GqCMpELD/bbnvDaYDWtJlzjH/wBTcBbOHeXC7mOO8tmO690EhCRCk+wJO4btfAbyuYrdMmhxAovMcSBvgyNyDpmqSxdldIG1nAZDT/7ObrwbeSOa3Q23FAMHinBUg1Ra8EkA3bryJQTJ3lDa6QD9eSnEJQgGwXRSVFjTKq7X2vSw7e2e0QcrYmf0QXwFJoXJYXpp1gIbQJfYNGaxJAm8Wv5o+E6S1DVIqUw1omGsOZxIsQNNDvQdQGqNCs0uLWkEjWJgeMRPJef7f6YVanYpTSbNzfOeRiwHcqey9u1qDXNaSQ46zJB32PHeg9QqVmN1c1t4uR5KjV6RYVutdmsWk34WC8uxOJLhDjIJLucm3gk3BOI9Bxb/AFRqJ1A3oPW6G0KT2h4qMyumCSBIFpg7laaQQCNF5FTwmV3Y7TZiHggxNiRMc9V2NDblRlLJAfUGhzSCNZJMbtw80G/tPalOi3M+Y/4tJ92iwj01YZyUKrhEg9kTxtMhcliqVes4vfe8QXNgconRKlgqjM0OY3MIPa3eAQbe0Om7nNDWU+rPazF0HdaOc3XO1NrV3BwdVcQ45ieepjSNNymNmOIkFp7pI79E9IZakVKYc0AtJuN57VtSgzBinzmJc6T2pJu3XKZ1BhdpgOmzQxodTNpFj5DSPcufo0GZi6o12UmBlNwJmI3jQarPxtNg/hh5cIzEm3cAPig9Pwu26BZ26jGuc0kg21bMQb6LsOzx9i8J2djcxDXQCCS0wZB17IsD3Fe4ddy9iDj9t48UACROYwBunmdwT7OxxqAZmZT3yPNedYqq4uc03Ic4y4k/iJtJgeC2xtN1WkKJIY2BLgJJPOdEHQ7W2/RpnI4PdmEdkWPKZHsXO0to1H1GlpayXENaHNkWgR2Y5b96zK2z6oZmkZLEdpu8wHATyVSjXewyMs7jrBm5HAoOmq7YzHq+tp5Ylz4AnUZSY17gFVd0ifmDaL4aBF2AnhqTCwq9HM0VPScT2tNSdwHhoEfDYQgk6GPR0ga3lBbO1cQypDq1QgEcB9d3tRtr7dxVUkN7DCI7JiRxMmxQXOdl9Ijgff3Ks+kYl1R0ndI+SANOhWaDDyBwzTx4711uztvZGQW5nxoCGtmbNsPbC5UYaZ7Tj4n3BI4YAa1DOg7X1vQbG1tq1KxJhjMvox2td5kWMaQN6pYEvptMkl5Eg5gA0yd34tx70DDYSJ7LydBIcfgtzo9sfO/NWBDWEQ0g9o8CI0QYTcS+i8l1yTJgm8wYPI/FatDpc9t5AbfstZp5nitTplsXrIq0mkvFnBovbQi27T/S5d+xsSSPuqpPHKbeaDQxvTqtoxjGkwc13W8fJG2T0yiesYJe6XVGiw/xmSspvRyvP8B7uZAA98rd2X0Uk/etgMgzbtngIuAPag037XrVnTh2dgDV1iTy+SoP6S4il2X0mudumWeYuDu0K6qlTDQA0QBYBBxuzmVmw8DkRqPFBx9LpZiA8F4AG8Fpjw/3uWTtfar61bO7uaDwldJU6O1cxYMpZ/yMT5b/AJJbO6GQ5xqkEH0QDoeZ5ckHPbO2y6gS0Ma4EjNmzXGsATY8+Sbbu0alZ2ZxEahrdG+Oq33dD3Em7BwcHOmP+QIvuQv3GqHWrT8nIOSa0nxPLVbGGwgY12doJmYJta0LewnQ0te0uqNLWmS0A3jdcq9U6NF380C8+h/+kHJ16VoaG6aganX2JjUrwB2ABa8x77Lr2dGBf7yO5untsps6LN/Nd5D4oOJNOtrLRrEApUzW3uAEcF246J0zc1Hn1fkifurSH8x4neY+SDi2iq63WSN8Nb8k5oPI9M6Qb25aLuafRWkPxPPiB8FGp0ew7fSJEne+PYg4qnQIJh7hbUG0b0Sm2SABM2kniZ8V2n7t4cfhJ/yd80n7EwrIDoE8XH2SUHH9SJ03+XesGs3tEyR2j7yvUquxaIjKwai4JvfvuLry7FAgkGxaYjxN0DUWupvzQ4GwBB3d+o71791Y/pHtXgnXbhcO036L3vMg8Cc77144ucL3GpHgj1GiDJ8Y9yljqTcziNQ4nxnX2I2Fo5mgGD6RgnhPvI9iAFMANkvuDEXNvgoVmAmWmRrHDdwif1VnFMntHSY3A8PJVcQ3K2ADM77dmNfNBVxJkgCZ740Xo9A4enSoNcymXPa3UNk2Em9zqvPaozdr4x7d639p7Va9lA0taTBOYbxA8bwg63amIoUGyW05OghoJHJEq4umyl1sNDInQLhNv7RdXDM+WQNGiCOIneN6lS2iW4Z9AmR+HWb+ER48UHb7N2i2qwPbEGRxFt/sQNkbaZXc9rfwngdLjeNbLmOje2+rApuy5L33kkzckwAL3UOjGNZQq1i52YRmBB1ibDd+L2IOmxO3A3EMpCCDZxvYnhaLQthrV5aMf9+2qBJzF2WTefculZ0ya0PhpzOjLezeyAfI+aDotsYs0aTngSd3fMXAuq2ytpirSD6kNklu8SQYEA3k8Fx20ukFXEUureWWjNYgu3zHCyLhXn7C8ZgIqNPacZscxgd5CDf2Vtl9XEPaYyCQLQQQQBffK2K+NpseGPe0OcRDd5k2svP9g4tzKwLS0ufFiD6MyfR0gDyXRdNq7GPo12OaXtIgETIF59yA/THaz8OGBhyl+YzlB9GOPetnA1c9Jj4gvYHeYBXn+19rOxBaasNIY6wEAF1xF76C/Naez+kgacpOVoawAG47LYOm7W6DsnC8lYuy9smpiHs3Nm2YG0wIAuFYrbdpAAFwkNl2syNIbGnNc9sqnTZUrYlrpMXblNsxBPlFroOm6SY40acjeQJBAtc6kckTY2INSkHOF4OtzEkahYG0Nosxrur7TKTW5nGJcLHTdvjxV3C56BbSY5zmGmSHOYZaQZkkDnz3IN+FndIMUaVB7mi8DfGpA1AKzBtssYXuJJcA1gDXRm3mSLgDRUMb0lbUo9XVBzOFyBEQ6bjcbeZQa3Q/Gmq13DNAkk7txImO9R6aY91JrLNgugyXXtI9G+qF0QxGHptAFQ5nmcuVxi0DtBqbpXj8JWaWmoS9hswZmy7mcp3Sg1eiWJL8NTc4jQ792YjUrB6Z7Sc2rTHZgtJEh2sxIyrOwO2y1goNBbTB55skyQbQTO9EpVqGKGbFPdNOQ3JmktmQXZWHd7kHcbGqONJuYgkNF5ndxXHdLdoObXA7N2AwWzF+Oay6HZe3cNlIZVL+rbJJDpgW/pusbHVMHiXirFZ8QA5rKkAAzFhG9B0uxqrjTGY7m+5cn0xxj2Vxf0qY/CDvIOpsrlPpc2m/KKZ6sOguMyWgRIE2KpV9pYKuc2Jz5xIAAdAbNtLHVB1OzXONClN7Uz3+S81xlImpUtJzun1ivRNkbWoVAGUs/Z0lpFhuvpZcJtRmWtUt/MqCPH9UGY2kQRLTE7iQvfJXg1KoS6WzqPgvfurQeCYlrszhb03cvxIrXFuQh7RA0zC5kmPrktkPOZ33bTLjq0cToYR2mfwgRr2Y+CAeP2O008zarXP30xuB4Xm3zWHUw5Eg9x7JPuXQUsR95UvOeCBGkX4b/gjjGnQA9wag5v7ISQSHZd/ZNhy/2iupBuUuntW04GTryW02qSTIdGt4+tyHi3h2UEaGZsLcEFM4Emq0NY/ICL5R3mJOiJtLZxc4ZW5WxcnLJ1kuEnSw8Fdo4wzeNCfYY3IP2smYAnTfCCNPozlY4uOaBo10bje44kKs3YrWhkhxOXtGW6zuk8lp1MQ/K2TbLEf5EEHxQCCTeT/j+iDH6gDKw2cXngRltl0N7iO5WBhnZzFOWuF5jUB0Re2qfFYWajDEZXEndOlirHeD4FBTpYd4cczAc05namI9HutPkrDMXGGbScw9twdNoIkHfrNlZpkX1BAn280bA4iKgcSYDXA9m0ERBQUceSRUFGmWdZk7VgRlHagjSeW4oeMdUqUabXNcDSBkntZiTaN+4BWWU38PrVE6snUOIHDigxTTq5WAscYfmjgLSB3wjbRwrX1S9rHNa5xMEXAJmLWWk2k83ynxJJ8gl1Lt/ZPIfEkoKlFrWuMsfemWiP6jmuYOlxbvWjhKlFlMinSqh7muDnWNja11UFN0kjPpP4bBPnIJmk421LjbvhBdxlZpw5ZRpljy5pJiBDf+Q1WfiMViDDXmWyD6RkCLtBjQlJjnlxyhoE3tPvRaQqxABMmJga8iguVtoUHuZ2HtgMhsSOyZ07kDaWOpVHlzWdq4JLSCRkI85geaBiNn13EHKezcGRN/bpNuapVNm1RudIy6Am/EnfCBqGMewgS8ANjLmIAgRoDr9bk+JoPBD6o/idsF02Bi87xpoh1sFDgACL3Opi8zNgfmVYbTquGV9ScrIbNoFhAnfYexBa2U9lN72vLXDJnDpm0GzSde43UNmbT6hzqlMNOemA5pmJEyIHgVRotyAy0EgWdeY0sJubq27q2teDdxjI0tcMvbykTNzEnxKAOx6wph89rOJgRrf5rUwlZ9Nh6pxa4nM1rT+B3pEjiCAqf2UNo9cchBJaGy7MHXkkDQ5Roq9KvkdAJbAMm58ibjU2QEqFrGPztDjmsdTrJ7u9Hw7qQdAByVAW9oSQDoW8wY9qqYHFtZZ1Jr2mbT4T3rQw+Nol1MuzBrQQ4CCHkj0p1HLuQG2M+lQc5we93Itjvuqu2aZq13vpmWvkgGQZLQIjwW8amAcCQTMTAJnyKgcPhD/McN+ot5IOGOGLXtDrEOn28l9A5xyXj+Jr4Yuhr36xNoMHuXrsj6AQeUg9pxJ/EdG753wj0ybiXcfBRae06wPaO/nv8ABX2NjQEc0FPqwdQTv5qtWo30d7fgVst1081At5X70GP1RiwJ7ydOCI6i4WgRv8uK0Hx8+A5IdVwbaAUFQMO/gnYCDmgWve3vujB3Botw96NTLnHTxG/z4oKDc2WSGA5jF5sTPgiuDtJ9tvMrQp0TodEKq8N0zcEGe7Cudv57z5WUqeFgGxN9w+as08SBPZHtPxTDGiOPDQexBEYQzMQOEDgifZibD4BO3HA7ioP2hwJ8P1QCrMcz0bxwgnhMlVy9+sT3qy7EZrZXSExo5hYGN/egrVC7XKN4tAUGMd/T5/GFY+yngnGHjddAFrXcPb+qtPpGdT52nzRaNKIt7L+5WKbBwCCDaTou8idbj6KI6m7e91zxUzQvBhTpNHFAAZgJD3CCbH4cVEVHAkZjDtd8+aLXa2/HihwOAPHS5QLrnT6cgcdEXrXwO3F9w15pFjRrZRcW68DxQGdiS6JjwHwhQziYIPl4JqThx74KKajYiDA8/OUFYUWToOOiTmMOrWnvAKnLfrglbcPJAAYal+W08oHuQqmzaBj7se73K78dbhMBbdp3oM92ysPHoRPAlAxOz6LTZrvM7ua1alMAcfBUa77mf996DPq7OY4aOA1HHxPCF7BAXkjXA2zRf9IXrnVDn5oPMabu04g/iI4zfgr1LksZ2KOcgBo7R57yr7K53vI8h5BBfymNO7goGkdVUNcz6RP1+iq1nOJsJHGfig0atNujjbkf1TOdTvcHwKotdeC4DjvTiozSCfYgiHibWEq5QwpMGSPriq/XsH4fLVW3YkZYn4ICVarAN5Pn79Vi13yezLfH/ag70p/VPoJkR9XQRuN/KD71NlHx8I9yfKYn2Sp9YBaCfKEBw9u5o8T7O9BruG7XmVAOuSdBwuVJ1Tfbh4IGFRzdCjYeuZMlVxVA5JnvkILlNxuZzT3WUnMJ4+ZVEYgab0zsUdB43QahJHhulJryDNvres+ld2sDj707gAbH3oNM17awoU3jeSO6L+aq0n7yPaiMeOSCyXCdZA4gd6amL8B4eKrVX7hN++CnyBzSHCO4wfA6oLD6o3Gd3igmrNuPJDYwDw47wg1qxGgEfogsNxGU7uViLd3FE+3XsJ+SovrvIifIbudlEPm5HdCDSfWt+nsQWYls3B8B7iq7nSN/j9WSA46TuQWnYsaQTzt7R5pHGTaACPrRUX1YJ1tYfW9OXCJteSgKXiTJKrvfPG/NP7ZQKzyNbQe9ARgBXrq8SNc3Nty9l6woPHnYkdY7X0j7yrbK43W5/BYpaTUfycde9aNItAGY+A70GhTqEjv8B7UWkRFz71RfiSR2Wxumd3chNpuOsn2eSA1epMxBjQoPXmZRWUnHdpz+Cf7NrxQM/EmxEexGoucdSgijY2v8USkwiOPBAq5vHukKF+f1uRvs7pvbipPYd3FBVc4jd4qdIk6wpuoiLmENrLcUBGs7/r3qFQ3ENJJ+tFPrC4RaRzSkxcCb6aeW5Az6u4tbJ9m4obp5eSO4jx8PchVKsoAMbvG7gjCkY79d3ipBk79fZorFPC2m5+u9BChT8xMAz74R6tJsb91v1ReojeZO6QrTYF+UeH1vQZ1GlrIIO7n4yiUKbi6CLTqL7tCIVowXCNUalYwXW4oKzqJLjrG7coDDOOgJAN+MG6uioG+l9c0V1Zp03c0Gb9keZDWuAAEADdz9qq1MK8E9kjhP6rWqsJ7barwNLEG2saIHXGRmqFwHGPHSCgqUMKSLAzz3nhZWf2e86tA9l1aw1Vti1wPjqj1a43kaaT8EHJ4naGSoQYDWmIv3StVmGzDM2834IW1amFYMz2Al2+byL/RTYTbeHFgTJEwdBymUFqpgTukmPLyTOokCXNjxGncrdDaQcJYWxGszHeFUxWJDpBeD8ggCWjgOXnwVauwE/ob+CKKo1D/rS8qu6oJ1Hn8UGZif9WXs0FeN4p/EjURovbLIBnongpJ+zUr69lT/AHXwf9tS9QJJIGHRbB/29PyRB0cwo/kU/VTJIJfu/hfyKfqhO/YGGOtCn6oSSQR/d3C/kM8lL9g4b8inb/iEkkD/ALCw35FP1QoHo7hZnqKfqhJJAv3cwv8Ab0vVCX7u4X+3peoEkkD/ALu4X+3peoE46P4b8in6oTJIGPRzCf29L1G/JOOj2F/t6XqN+SSSBHo9hf7el6gTjYOGH8in6oSSQS/YeG/Ip+qE42Lhx/Jp+qEkkDfsTDzPU05/6hSOxsOdaNP1Qkkgb9i4f8mn6oS/YuH/ACafqhJJAw2Jh/yafqhI7Ew51oUvUb8k6SBN2JhxpQpeo35JnbEw51oUvUb8kkkDHYOGOuHpH/BvyTjYeG/t6P8A5t+SSSCbdk0BpRpjuY35Jv2Ph9Oppx/0b8kkkC/Y2H/Ipeo35JfsfD/k0vUb8k6SBHZFA/yafqN+StdU3gPJJJB/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7320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B082E38-6216-4CFA-B978-53979757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86302"/>
          </a:xfrm>
        </p:spPr>
        <p:txBody>
          <a:bodyPr/>
          <a:lstStyle/>
          <a:p>
            <a:r>
              <a:rPr lang="pt-BR" sz="3200" b="1" dirty="0">
                <a:solidFill>
                  <a:srgbClr val="000000"/>
                </a:solidFill>
              </a:rPr>
              <a:t>LIMPEZA DE UNIDADE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74651"/>
            <a:ext cx="10515600" cy="4351338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prstClr val="white"/>
              </a:solidFill>
            </a:endParaRPr>
          </a:p>
          <a:p>
            <a:endParaRPr lang="pt-BR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9C9191-2A4B-4F9C-A030-092CB36A061A}"/>
              </a:ext>
            </a:extLst>
          </p:cNvPr>
          <p:cNvSpPr/>
          <p:nvPr/>
        </p:nvSpPr>
        <p:spPr>
          <a:xfrm>
            <a:off x="522513" y="1451430"/>
            <a:ext cx="111034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 </a:t>
            </a:r>
            <a:r>
              <a:rPr lang="pt-BR" sz="2800" b="1" dirty="0">
                <a:solidFill>
                  <a:srgbClr val="000000"/>
                </a:solidFill>
              </a:rPr>
              <a:t>É a limpeza realizada na Unidade do Paciente.</a:t>
            </a:r>
          </a:p>
          <a:p>
            <a:endParaRPr lang="pt-BR" sz="2800" b="1" dirty="0">
              <a:solidFill>
                <a:srgbClr val="000000"/>
              </a:solidFill>
            </a:endParaRPr>
          </a:p>
          <a:p>
            <a:r>
              <a:rPr lang="pt-BR" sz="2800" dirty="0">
                <a:solidFill>
                  <a:srgbClr val="000000"/>
                </a:solidFill>
              </a:rPr>
              <a:t>Pode ser: </a:t>
            </a:r>
          </a:p>
          <a:p>
            <a:r>
              <a:rPr lang="pt-BR" sz="2800" b="1" dirty="0">
                <a:solidFill>
                  <a:srgbClr val="000000"/>
                </a:solidFill>
              </a:rPr>
              <a:t>Limpeza concorrente e </a:t>
            </a:r>
          </a:p>
          <a:p>
            <a:r>
              <a:rPr lang="pt-BR" sz="2800" b="1" dirty="0">
                <a:solidFill>
                  <a:srgbClr val="000000"/>
                </a:solidFill>
              </a:rPr>
              <a:t>Limpeza Terminal </a:t>
            </a:r>
            <a:r>
              <a:rPr lang="pt-BR" sz="2800" dirty="0">
                <a:solidFill>
                  <a:srgbClr val="000000"/>
                </a:solidFill>
              </a:rPr>
              <a:t>(TIMBY,2001). </a:t>
            </a:r>
          </a:p>
          <a:p>
            <a:endParaRPr lang="pt-BR" sz="2800" dirty="0">
              <a:solidFill>
                <a:srgbClr val="000000"/>
              </a:solidFill>
            </a:endParaRPr>
          </a:p>
          <a:p>
            <a:r>
              <a:rPr lang="pt-BR" sz="2800" b="1" dirty="0">
                <a:solidFill>
                  <a:srgbClr val="000000"/>
                </a:solidFill>
              </a:rPr>
              <a:t>Limpeza concorrente</a:t>
            </a:r>
            <a:r>
              <a:rPr lang="pt-BR" sz="2800" dirty="0">
                <a:solidFill>
                  <a:srgbClr val="000000"/>
                </a:solidFill>
              </a:rPr>
              <a:t>: É feita diariamente após o banho do paciente e arrumação do seu leito. Consiste na limpeza de parte do mobiliário da unidade do paciente</a:t>
            </a:r>
          </a:p>
          <a:p>
            <a:r>
              <a:rPr lang="pt-BR" sz="2800" b="1" dirty="0">
                <a:solidFill>
                  <a:srgbClr val="000000"/>
                </a:solidFill>
              </a:rPr>
              <a:t>Limpeza Terminal:</a:t>
            </a:r>
            <a:r>
              <a:rPr lang="pt-BR" sz="2800" dirty="0">
                <a:solidFill>
                  <a:srgbClr val="000000"/>
                </a:solidFill>
              </a:rPr>
              <a:t> É a </a:t>
            </a:r>
            <a:r>
              <a:rPr lang="pt-BR" sz="2800" u="sng" dirty="0">
                <a:solidFill>
                  <a:srgbClr val="000000"/>
                </a:solidFill>
              </a:rPr>
              <a:t>limpeza completa </a:t>
            </a:r>
            <a:r>
              <a:rPr lang="pt-BR" sz="2800" dirty="0">
                <a:solidFill>
                  <a:srgbClr val="000000"/>
                </a:solidFill>
              </a:rPr>
              <a:t>da unidade do paciente, após: Alta, óbito ou transferência.</a:t>
            </a: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185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1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338" name="Picture 2" descr="http://portalteses.icict.fiocruz.br/img/thesis/fiocruz/1999/silvacerm/imag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131" y="480060"/>
            <a:ext cx="6786358" cy="5734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80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5840" y="-210083"/>
            <a:ext cx="4951462" cy="1325563"/>
          </a:xfrm>
        </p:spPr>
        <p:txBody>
          <a:bodyPr>
            <a:normAutofit/>
          </a:bodyPr>
          <a:lstStyle/>
          <a:p>
            <a:r>
              <a:rPr lang="pt-BR" b="1" dirty="0"/>
              <a:t>NORMAS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3540" y="767439"/>
            <a:ext cx="4343846" cy="3456384"/>
          </a:xfrm>
        </p:spPr>
        <p:txBody>
          <a:bodyPr>
            <a:noAutofit/>
          </a:bodyPr>
          <a:lstStyle/>
          <a:p>
            <a:r>
              <a:rPr lang="pt-BR" sz="2800" dirty="0"/>
              <a:t>01 - </a:t>
            </a:r>
            <a:r>
              <a:rPr lang="pt-BR" sz="2800" b="1" dirty="0"/>
              <a:t>A </a:t>
            </a:r>
            <a:r>
              <a:rPr lang="pt-BR" sz="2800" b="1" u="sng" dirty="0"/>
              <a:t>limpeza terminal </a:t>
            </a:r>
            <a:r>
              <a:rPr lang="pt-BR" sz="2800" b="1" dirty="0"/>
              <a:t>deve ser realizada após alta, transferência ou óbito; </a:t>
            </a:r>
          </a:p>
          <a:p>
            <a:endParaRPr lang="pt-BR" sz="12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2800" dirty="0"/>
              <a:t>02 - </a:t>
            </a:r>
            <a:r>
              <a:rPr lang="pt-BR" sz="2800" b="1" u="sng" dirty="0"/>
              <a:t>A limpeza concorrente </a:t>
            </a:r>
            <a:r>
              <a:rPr lang="pt-BR" sz="2800" b="1" dirty="0"/>
              <a:t>deve ser realizada uma vez a cada plantão;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t-BR" sz="24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93966" y="891826"/>
            <a:ext cx="4199916" cy="5976664"/>
          </a:xfrm>
        </p:spPr>
        <p:txBody>
          <a:bodyPr>
            <a:normAutofit/>
          </a:bodyPr>
          <a:lstStyle/>
          <a:p>
            <a:r>
              <a:rPr lang="pt-BR" sz="2800" dirty="0"/>
              <a:t>04 - </a:t>
            </a:r>
            <a:r>
              <a:rPr lang="pt-BR" sz="2800" b="1" u="sng" dirty="0"/>
              <a:t>A limpeza dos carrinhos </a:t>
            </a:r>
          </a:p>
          <a:p>
            <a:pPr marL="0" indent="0">
              <a:buNone/>
            </a:pPr>
            <a:r>
              <a:rPr lang="pt-BR" sz="2800" dirty="0"/>
              <a:t>(banho, parada, medicação e de curativo), deverá ser feita </a:t>
            </a:r>
            <a:r>
              <a:rPr lang="pt-BR" sz="2800" b="1" dirty="0"/>
              <a:t>uma vez por plantão pela enfermagem, com fenol sintético</a:t>
            </a:r>
            <a:r>
              <a:rPr lang="pt-BR" sz="2800" dirty="0"/>
              <a:t>;</a:t>
            </a:r>
            <a:br>
              <a:rPr lang="pt-BR" sz="2800" dirty="0"/>
            </a:br>
            <a:endParaRPr lang="pt-BR" sz="2800" dirty="0"/>
          </a:p>
          <a:p>
            <a:endParaRPr lang="pt-BR" sz="17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8F1F533-3C93-4BBE-A38D-50496CB93263}"/>
              </a:ext>
            </a:extLst>
          </p:cNvPr>
          <p:cNvSpPr/>
          <p:nvPr/>
        </p:nvSpPr>
        <p:spPr>
          <a:xfrm>
            <a:off x="1853817" y="4621721"/>
            <a:ext cx="8706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dirty="0">
                <a:latin typeface="Calibri" panose="020F0502020204030204"/>
              </a:rPr>
              <a:t>03 - O produto utilizado p/ a </a:t>
            </a:r>
            <a:r>
              <a:rPr lang="pt-BR" sz="2800" u="sng" dirty="0">
                <a:latin typeface="Calibri" panose="020F0502020204030204"/>
              </a:rPr>
              <a:t>limpeza terminal </a:t>
            </a:r>
            <a:r>
              <a:rPr lang="pt-BR" sz="2800" dirty="0">
                <a:latin typeface="Calibri" panose="020F0502020204030204"/>
              </a:rPr>
              <a:t>deverá ser </a:t>
            </a:r>
            <a:r>
              <a:rPr lang="pt-BR" sz="2800" b="1" dirty="0">
                <a:latin typeface="Calibri" panose="020F0502020204030204"/>
              </a:rPr>
              <a:t>fenol sintético (</a:t>
            </a:r>
            <a:r>
              <a:rPr lang="pt-BR" sz="2800" dirty="0">
                <a:latin typeface="Calibri" panose="020F0502020204030204"/>
              </a:rPr>
              <a:t>ácido carbólico, ácido fênico, ácido </a:t>
            </a:r>
            <a:r>
              <a:rPr lang="pt-BR" sz="2800" dirty="0" err="1">
                <a:latin typeface="Calibri" panose="020F0502020204030204"/>
              </a:rPr>
              <a:t>fenílico</a:t>
            </a:r>
            <a:r>
              <a:rPr lang="pt-BR" sz="2800" dirty="0">
                <a:latin typeface="Calibri" panose="020F0502020204030204"/>
              </a:rPr>
              <a:t>, </a:t>
            </a:r>
            <a:r>
              <a:rPr lang="pt-BR" sz="2800" dirty="0" err="1">
                <a:latin typeface="Calibri" panose="020F0502020204030204"/>
              </a:rPr>
              <a:t>benzenol</a:t>
            </a:r>
            <a:r>
              <a:rPr lang="pt-BR" sz="2800" dirty="0">
                <a:latin typeface="Calibri" panose="020F0502020204030204"/>
              </a:rPr>
              <a:t>, </a:t>
            </a:r>
            <a:r>
              <a:rPr lang="pt-BR" sz="2800" dirty="0" err="1">
                <a:latin typeface="Calibri" panose="020F0502020204030204"/>
              </a:rPr>
              <a:t>hidroxibenzeno</a:t>
            </a:r>
            <a:r>
              <a:rPr lang="pt-BR" sz="2800" dirty="0">
                <a:latin typeface="Calibri" panose="020F0502020204030204"/>
              </a:rPr>
              <a:t> e </a:t>
            </a:r>
            <a:r>
              <a:rPr lang="pt-BR" sz="2800" dirty="0" err="1">
                <a:latin typeface="Calibri" panose="020F0502020204030204"/>
              </a:rPr>
              <a:t>monohidroxibenzeno</a:t>
            </a:r>
            <a:r>
              <a:rPr lang="pt-BR" sz="2800" dirty="0">
                <a:latin typeface="Calibri" panose="020F0502020204030204"/>
              </a:rPr>
              <a:t>);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latin typeface="Calibri" panose="020F0502020204030204"/>
              </a:rPr>
              <a:t>Na </a:t>
            </a:r>
            <a:r>
              <a:rPr lang="pt-BR" sz="2800" u="sng" dirty="0">
                <a:latin typeface="Calibri" panose="020F0502020204030204"/>
              </a:rPr>
              <a:t>limpeza concorrente</a:t>
            </a:r>
            <a:r>
              <a:rPr lang="pt-BR" sz="2800" dirty="0">
                <a:latin typeface="Calibri" panose="020F0502020204030204"/>
              </a:rPr>
              <a:t>, </a:t>
            </a:r>
            <a:r>
              <a:rPr lang="pt-BR" sz="2800" b="1" dirty="0">
                <a:latin typeface="Calibri" panose="020F0502020204030204"/>
              </a:rPr>
              <a:t>álcool a 70%;</a:t>
            </a:r>
            <a:endParaRPr lang="pt-BR" sz="2800" dirty="0">
              <a:latin typeface="Calibri" panose="020F0502020204030204"/>
            </a:endParaRPr>
          </a:p>
          <a:p>
            <a:pPr>
              <a:spcAft>
                <a:spcPts val="600"/>
              </a:spcAft>
            </a:pPr>
            <a:endParaRPr lang="pt-BR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2883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5840" y="-210083"/>
            <a:ext cx="4951462" cy="1325563"/>
          </a:xfrm>
        </p:spPr>
        <p:txBody>
          <a:bodyPr>
            <a:normAutofit/>
          </a:bodyPr>
          <a:lstStyle/>
          <a:p>
            <a:r>
              <a:rPr lang="pt-BR" b="1" dirty="0"/>
              <a:t>NORMAS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49908" y="620688"/>
            <a:ext cx="4343846" cy="5832648"/>
          </a:xfrm>
        </p:spPr>
        <p:txBody>
          <a:bodyPr>
            <a:noAutofit/>
          </a:bodyPr>
          <a:lstStyle/>
          <a:p>
            <a:r>
              <a:rPr lang="pt-BR" sz="2800" dirty="0"/>
              <a:t>05 - Os panos de limpeza utilizados na limpeza terminal ou concorrente, deverão ser enxaguados quantas vezes forem necessárias no recipiente utilizado para este fim; </a:t>
            </a:r>
          </a:p>
          <a:p>
            <a:endParaRPr lang="pt-BR" sz="2800" dirty="0"/>
          </a:p>
          <a:p>
            <a:r>
              <a:rPr lang="pt-BR" sz="2800" dirty="0"/>
              <a:t>06 - Ao realizar a limpeza concorrente, limpar a unidade com água e sabão, caso estiver suja de sangue ou secreção; </a:t>
            </a:r>
          </a:p>
          <a:p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93755" y="764704"/>
            <a:ext cx="4566741" cy="59766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800" dirty="0"/>
              <a:t>07 - Utilizar movimentos simples e amplos em um só sentido;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pt-BR" sz="1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800" dirty="0"/>
              <a:t>08 - Observar a sequência da limpeza (do mais limpo para o mais contaminado, evitando sujar as áreas limpas);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pt-BR" sz="1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800" dirty="0"/>
              <a:t>09 - Evitar molhar o chão.</a:t>
            </a:r>
          </a:p>
          <a:p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646317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1140" y="2926862"/>
            <a:ext cx="8264324" cy="2304251"/>
          </a:xfrm>
        </p:spPr>
        <p:txBody>
          <a:bodyPr anchor="b">
            <a:normAutofit fontScale="90000"/>
          </a:bodyPr>
          <a:lstStyle/>
          <a:p>
            <a:r>
              <a:rPr lang="pt-BR" sz="4000" b="1" dirty="0"/>
              <a:t>Limpeza Terminal: </a:t>
            </a:r>
            <a:br>
              <a:rPr lang="pt-BR" sz="3100" b="1" dirty="0"/>
            </a:br>
            <a:br>
              <a:rPr lang="pt-BR" sz="2600" b="1" dirty="0"/>
            </a:br>
            <a:br>
              <a:rPr lang="pt-BR" sz="2600" b="1" dirty="0"/>
            </a:br>
            <a:r>
              <a:rPr lang="pt-BR" sz="3100" b="1" dirty="0"/>
              <a:t>Material</a:t>
            </a:r>
            <a:r>
              <a:rPr lang="pt-BR" sz="3100" dirty="0"/>
              <a:t>: </a:t>
            </a:r>
            <a:br>
              <a:rPr lang="pt-BR" sz="3100" dirty="0"/>
            </a:br>
            <a:r>
              <a:rPr lang="pt-BR" sz="3100" dirty="0"/>
              <a:t>*Solução desinfetante (fenol), </a:t>
            </a:r>
            <a:br>
              <a:rPr lang="pt-BR" sz="3100" dirty="0"/>
            </a:br>
            <a:r>
              <a:rPr lang="pt-BR" sz="3100" dirty="0"/>
              <a:t>*01 par de luvas procedimento, </a:t>
            </a:r>
            <a:br>
              <a:rPr lang="pt-BR" sz="3100" dirty="0"/>
            </a:br>
            <a:r>
              <a:rPr lang="pt-BR" sz="3100" dirty="0"/>
              <a:t>*Panos de limpeza, </a:t>
            </a:r>
            <a:br>
              <a:rPr lang="pt-BR" sz="3100" dirty="0"/>
            </a:br>
            <a:r>
              <a:rPr lang="pt-BR" sz="3100" dirty="0"/>
              <a:t>*</a:t>
            </a:r>
            <a:r>
              <a:rPr lang="pt-BR" sz="3100" dirty="0" err="1"/>
              <a:t>Hamper</a:t>
            </a:r>
            <a:r>
              <a:rPr lang="pt-BR" sz="3100" dirty="0"/>
              <a:t> e </a:t>
            </a:r>
            <a:r>
              <a:rPr lang="pt-BR" sz="3100" dirty="0" err="1"/>
              <a:t>sanito</a:t>
            </a:r>
            <a:r>
              <a:rPr lang="pt-BR" sz="3100" dirty="0"/>
              <a:t> (saco plástico), </a:t>
            </a:r>
            <a:br>
              <a:rPr lang="pt-BR" sz="3100" dirty="0"/>
            </a:br>
            <a:r>
              <a:rPr lang="pt-BR" sz="3100" dirty="0"/>
              <a:t>*Bacia/balde.</a:t>
            </a:r>
            <a:br>
              <a:rPr lang="pt-BR" sz="3100" dirty="0"/>
            </a:br>
            <a:br>
              <a:rPr lang="pt-BR" sz="1700" dirty="0"/>
            </a:br>
            <a:endParaRPr lang="pt-BR" sz="17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913284" y="192154"/>
            <a:ext cx="8729565" cy="2012710"/>
          </a:xfrm>
        </p:spPr>
        <p:txBody>
          <a:bodyPr>
            <a:noAutofit/>
          </a:bodyPr>
          <a:lstStyle/>
          <a:p>
            <a:endParaRPr lang="pt-BR" sz="2400" i="1" dirty="0"/>
          </a:p>
          <a:p>
            <a:endParaRPr lang="pt-BR" sz="2400" i="1" dirty="0"/>
          </a:p>
          <a:p>
            <a:endParaRPr lang="pt-BR" sz="2400" i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A0A14EB-CD85-4D47-AA13-AEFDC3A85B3B}"/>
              </a:ext>
            </a:extLst>
          </p:cNvPr>
          <p:cNvSpPr/>
          <p:nvPr/>
        </p:nvSpPr>
        <p:spPr>
          <a:xfrm>
            <a:off x="791666" y="1615355"/>
            <a:ext cx="5486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Fenóis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sintéticos</a:t>
            </a:r>
            <a:b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Utilizados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para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limpeza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desinfecção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de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pisos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paredes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mobiliário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equipamentos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de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instalações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sanitárias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áreas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críticas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 semi-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críticas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b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pt-BR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2630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4941" y="0"/>
            <a:ext cx="8264324" cy="1623312"/>
          </a:xfrm>
        </p:spPr>
        <p:txBody>
          <a:bodyPr anchor="b">
            <a:normAutofit/>
          </a:bodyPr>
          <a:lstStyle/>
          <a:p>
            <a:r>
              <a:rPr lang="pt-BR" sz="3100" b="1" dirty="0"/>
              <a:t>Limpeza Terminal: </a:t>
            </a:r>
            <a:br>
              <a:rPr lang="pt-BR" sz="2600" b="1" dirty="0"/>
            </a:br>
            <a:br>
              <a:rPr lang="pt-BR" sz="2600" b="1" dirty="0"/>
            </a:br>
            <a:br>
              <a:rPr lang="pt-BR" sz="1700" dirty="0"/>
            </a:br>
            <a:endParaRPr lang="pt-BR" sz="17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938436" y="841552"/>
            <a:ext cx="8729565" cy="51845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Técnica: 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01 - Lavar as mãos;     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02 - Reunir o material;</a:t>
            </a:r>
            <a:br>
              <a:rPr lang="pt-BR" sz="2400" dirty="0"/>
            </a:br>
            <a:r>
              <a:rPr lang="pt-BR" sz="2400" dirty="0"/>
              <a:t>03 - Colocar o material sobre a mesa de cabeceira;</a:t>
            </a:r>
            <a:br>
              <a:rPr lang="pt-BR" sz="2400" dirty="0"/>
            </a:br>
            <a:r>
              <a:rPr lang="pt-BR" sz="2400" dirty="0"/>
              <a:t>04 - Calçar luvas;</a:t>
            </a:r>
            <a:br>
              <a:rPr lang="pt-BR" sz="2400" dirty="0"/>
            </a:br>
            <a:r>
              <a:rPr lang="pt-BR" sz="2400" dirty="0"/>
              <a:t>05 - Desprender a roupa de cama e desprezá-la no </a:t>
            </a:r>
            <a:r>
              <a:rPr lang="pt-BR" sz="2400" dirty="0" err="1"/>
              <a:t>hamper</a:t>
            </a:r>
            <a:r>
              <a:rPr lang="pt-BR" sz="2400" dirty="0"/>
              <a:t>, evitando movimentos bruscos;</a:t>
            </a:r>
            <a:br>
              <a:rPr lang="pt-BR" sz="2400" dirty="0"/>
            </a:br>
            <a:r>
              <a:rPr lang="pt-BR" sz="2400" dirty="0"/>
              <a:t>06 - Recolher materiais e equipamentos (</a:t>
            </a:r>
            <a:r>
              <a:rPr lang="pt-BR" sz="2400" dirty="0" err="1"/>
              <a:t>ambú</a:t>
            </a:r>
            <a:r>
              <a:rPr lang="pt-BR" sz="2400" dirty="0"/>
              <a:t>, umidificador, aspirador, comadre, papagaio) e encaminhá-los ao expurgo;</a:t>
            </a:r>
            <a:br>
              <a:rPr lang="pt-BR" sz="2400" dirty="0"/>
            </a:br>
            <a:r>
              <a:rPr lang="pt-BR" sz="2400" dirty="0"/>
              <a:t>07 - Afastar a cama da parede (s/n), deixando espaço suficiente para realização da limpeza;</a:t>
            </a:r>
            <a:br>
              <a:rPr lang="pt-BR" sz="2400" dirty="0"/>
            </a:br>
            <a:r>
              <a:rPr lang="pt-BR" sz="2400" dirty="0"/>
              <a:t>08 - Iniciar a limpeza do leito pela parte superior do colchão, da cabeceira para o centro, inclusive as laterais do colchão, sempre do mais distante para o mais próximo;</a:t>
            </a:r>
          </a:p>
        </p:txBody>
      </p:sp>
    </p:spTree>
    <p:extLst>
      <p:ext uri="{BB962C8B-B14F-4D97-AF65-F5344CB8AC3E}">
        <p14:creationId xmlns:p14="http://schemas.microsoft.com/office/powerpoint/2010/main" val="2863429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48752" y="365126"/>
            <a:ext cx="7890527" cy="1047651"/>
          </a:xfrm>
        </p:spPr>
        <p:txBody>
          <a:bodyPr>
            <a:normAutofit/>
          </a:bodyPr>
          <a:lstStyle/>
          <a:p>
            <a:r>
              <a:rPr lang="pt-BR" b="1" dirty="0"/>
              <a:t>Limpeza Terminal (cont. </a:t>
            </a:r>
            <a:r>
              <a:rPr lang="pt-BR" b="1" dirty="0" err="1"/>
              <a:t>técica</a:t>
            </a:r>
            <a:r>
              <a:rPr lang="pt-BR" b="1" dirty="0"/>
              <a:t>)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827936" y="1268761"/>
            <a:ext cx="8536129" cy="55892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2400" dirty="0"/>
              <a:t>09 - Continuar a limpeza do colchão, do centro para os pés, inclusive as laterais do colchão, sempre do mais distante para o mais próximo;</a:t>
            </a:r>
            <a:br>
              <a:rPr lang="pt-BR" sz="2400" dirty="0"/>
            </a:br>
            <a:r>
              <a:rPr lang="pt-BR" sz="2400" dirty="0"/>
              <a:t>10 - Dobrar o colchão e limpar o estrado - da cabeceira para o centro. Elevar o estrado e limpar a parte inferior, inclusive pés;</a:t>
            </a:r>
            <a:br>
              <a:rPr lang="pt-BR" sz="2400" dirty="0"/>
            </a:br>
            <a:r>
              <a:rPr lang="pt-BR" sz="2400" dirty="0"/>
              <a:t>11 - Limpar a parte posterior do colchão, da cabeceira para o centro, retorná-lo em cima do estrado;</a:t>
            </a:r>
            <a:br>
              <a:rPr lang="pt-BR" sz="2400" dirty="0"/>
            </a:br>
            <a:r>
              <a:rPr lang="pt-BR" sz="2400" dirty="0"/>
              <a:t>12 - Dobrar o colchão para o lado contrario e limpar a outra metade do estrado, do centro para os pés (conf. Técnica) e a parte inferior do estrado;</a:t>
            </a:r>
            <a:br>
              <a:rPr lang="pt-BR" sz="2400" dirty="0"/>
            </a:br>
            <a:r>
              <a:rPr lang="pt-BR" sz="2400" dirty="0"/>
              <a:t>13 – Limpar a parte posterior do colchão - do centro para os pés;</a:t>
            </a:r>
            <a:br>
              <a:rPr lang="pt-BR" sz="2400" dirty="0"/>
            </a:br>
            <a:r>
              <a:rPr lang="pt-BR" sz="2400" dirty="0"/>
              <a:t>14 - Do lado mais distante - limpar a lateral do leito, grade e pés do leito;</a:t>
            </a:r>
            <a:br>
              <a:rPr lang="pt-BR" sz="2400" dirty="0"/>
            </a:br>
            <a:r>
              <a:rPr lang="pt-BR" sz="2400" dirty="0"/>
              <a:t>15 - Do lado mais próximo - limpar a lateral do leito, grade e pés;</a:t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78950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752" y="365126"/>
            <a:ext cx="7890527" cy="1325563"/>
          </a:xfrm>
        </p:spPr>
        <p:txBody>
          <a:bodyPr>
            <a:normAutofit/>
          </a:bodyPr>
          <a:lstStyle/>
          <a:p>
            <a:r>
              <a:rPr lang="pt-BR" b="1" dirty="0"/>
              <a:t>Limpeza Terminal (cont. técnica)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1412777"/>
            <a:ext cx="8407846" cy="50800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2400" dirty="0"/>
              <a:t>16 - Limpar com a solução de fenol a mesa de cabeceira iniciando pela parte interna, depois limpar a parte externa da mesa de cabeceira;</a:t>
            </a:r>
            <a:br>
              <a:rPr lang="pt-BR" sz="2400" dirty="0"/>
            </a:br>
            <a:r>
              <a:rPr lang="pt-BR" sz="2400" dirty="0"/>
              <a:t>17 - Limpar com pano embebido na sol. de fenol o suporte de soro (retirando fitas adesivas e esparadrapos que porventura estiverem colados);</a:t>
            </a:r>
            <a:br>
              <a:rPr lang="pt-BR" sz="2400" dirty="0"/>
            </a:br>
            <a:r>
              <a:rPr lang="pt-BR" sz="2400" dirty="0"/>
              <a:t>18 - Retirar as luvas;</a:t>
            </a:r>
            <a:br>
              <a:rPr lang="pt-BR" sz="2400" dirty="0"/>
            </a:br>
            <a:r>
              <a:rPr lang="pt-BR" sz="2400" dirty="0"/>
              <a:t>19 - Arrumar o leito conforme técnica;</a:t>
            </a:r>
            <a:br>
              <a:rPr lang="pt-BR" sz="2400" dirty="0"/>
            </a:br>
            <a:r>
              <a:rPr lang="pt-BR" sz="2400" dirty="0"/>
              <a:t>20 - Encaminhar material utilizado ao expurgo;</a:t>
            </a:r>
            <a:br>
              <a:rPr lang="pt-BR" sz="2400" dirty="0"/>
            </a:br>
            <a:r>
              <a:rPr lang="pt-BR" sz="2400" dirty="0"/>
              <a:t>21 - Montar o painel de gases;        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2400" dirty="0"/>
              <a:t>22 - Lavar a mãos. </a:t>
            </a:r>
          </a:p>
          <a:p>
            <a:endParaRPr lang="pt-BR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59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346" y="91888"/>
            <a:ext cx="6712527" cy="89178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500" b="1" dirty="0"/>
              <a:t>ARRUMAÇÃO DO LEITO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813" y="838389"/>
            <a:ext cx="11356387" cy="4470968"/>
          </a:xfrm>
        </p:spPr>
        <p:txBody>
          <a:bodyPr>
            <a:normAutofit/>
          </a:bodyPr>
          <a:lstStyle/>
          <a:p>
            <a:r>
              <a:rPr lang="pt-BR" sz="2800" b="1" dirty="0"/>
              <a:t>Cama aberta </a:t>
            </a:r>
            <a:r>
              <a:rPr lang="pt-BR" sz="2800" dirty="0"/>
              <a:t>- quando está ocupada por paciente.</a:t>
            </a:r>
          </a:p>
          <a:p>
            <a:r>
              <a:rPr lang="pt-BR" sz="2800" b="1" dirty="0"/>
              <a:t>Cama fechada </a:t>
            </a:r>
            <a:r>
              <a:rPr lang="pt-BR" sz="2800" dirty="0"/>
              <a:t>- quando o leito está vago.</a:t>
            </a:r>
          </a:p>
          <a:p>
            <a:r>
              <a:rPr lang="pt-BR" sz="2800" b="1" dirty="0"/>
              <a:t>Cama de operado </a:t>
            </a:r>
            <a:r>
              <a:rPr lang="pt-BR" sz="2800" dirty="0"/>
              <a:t>- quando esta aguardando o retorno do paciente do centro cirúrgico.</a:t>
            </a:r>
          </a:p>
          <a:p>
            <a:br>
              <a:rPr lang="pt-BR" sz="2800" dirty="0"/>
            </a:br>
            <a:endParaRPr lang="pt-BR" sz="2800" dirty="0"/>
          </a:p>
        </p:txBody>
      </p:sp>
      <p:sp>
        <p:nvSpPr>
          <p:cNvPr id="4" name="AutoShape 4" descr="data:image/jpeg;base64,/9j/4AAQSkZJRgABAQAAAQABAAD/2wCEAAkGBhMSEBUUExQVFRUVGBUYGBUXFxQYFRcWFRgVFBcYGBcaHCYeFxkjGRcUHy8gJCcpLCwsFR4xNTAqNSYrLCkBCQoKDgwOFw8PGikcHBwpKSkpKSkpKSkpKSkpKSwpKSksKSkpLCkpKSkpKSkpKSksKSwpNSkpKSwpLCksLCksKf/AABEIAMIBAwMBIgACEQEDEQH/xAAcAAABBQEBAQAAAAAAAAAAAAAAAwQFBgcBAgj/xABPEAABAwIDBAUIBAgMBQUAAAABAAIRAwQFEiEGMUFREyJhcYEHMpGSobHB0SNSVHIUF0KistLh8BgkMzREVWJjgpOjwhVDU4PiCBZFs/H/xAAYAQEBAQEBAAAAAAAAAAAAAAAAAQIDBP/EACARAQEBAQACAgMBAQAAAAAAAAABEQIhMRJBAxNRYSL/2gAMAwEAAhEDEQA/AMNQhCAQhCAQhCAQhCAQhCAQhCAQhCAQhCAQhCAQhCAQhCAQhCAQhCAQhCAQhCAQhCAQhCC3UtjqZI679Y4N4rxS2MDqgYHO3xMN3A6n0KyWo6rT2BOTT1Pes3UlQF15NXMMtc6q3k0Bj/zpB9K81Njbam4Nr1K9AkSOkYzKR2PbLfarI1qVZTCzPl900hY+SC2qU2vFxVhwnQUyPBOR5FLb7RW9FP5KZ2Xxym6iGMzOdT0c1rSSNTwGpHcpR+0NJujszTyLHA+0LFvSqq3yI2x/pFb1afyXv8Rtt9orerTV2w/EWVWywyJjdGqeh6nz6GefiNtvtFb1afyTTEfJDZUGl9S5rhoEk5WGBIHATvIWoB6r23GtpV+472Fp+CfPpKztmxWEnffVh/2j+olRsJg/9Y1P8s/qKFsWNdWptd5rnsDueVzgD7CtXHk4tJP0R0/vqi1e89sc9XpSKfk9wc//ACbh3s/8F6d5OcH4YmT/AIR+or2zya2Z1yH/ADKnzVd262Wtra1bUoth3SBpOZ7tC12nWPMBJ1q29RCfi6wj+sj6Gfqo/F1hP9Yu/wBP5Ktlw5+1dDlrz/WP2LH+LnCv6xP+l8ktZ+S3Dar8lO9qPdyaKZMehVeVZvJ6f4837r/cs7f6vP5LbiYb5BrU/wBJr+rT+S6fIJa/aa/q0/ktKY7Resy5fs6dsZj+Ia1+01/Vp/JcPkItftNf1afyWmOevBcn7Ov6YzR/kKth/SK3q0/kkfxIW32it6tP5LTKz9EgHK/s6VnrfIZbfaK3q0/klG+Qi2+0VvVprRGOSzCn7KmM5Z5BLUn+c1/Vp/JLfwfrX7TX9Wn8lpFDen7xAC6Tqoy3+Dva6fxmvr/ZpfJev4O1p9qr+rS+S1OrU3dwXA9a+VGW/wAHa0+1XHq0vkvJ/wDTxafaq/q0vktVzpM1NU+VGW/webT7VX9Wl8kLTzWXE+VR83WO0VINDTmkaTCnKeIU3+a4cNDofQVnAqaJdt4Y36jcZ1WzGitum/Wbp2hKMvac+ez1m/NVzyc4o1l29r99ZsAnUZwZE9+qm9p6LWlxyt9A+SzblMVJ2lao1upFQkFro3md471ZcGxG4qmpRc+pUFMg5XPzhp/sSdBqofB8JaSXmCDPULZCl8KwdrK7n6ZXR1QIggBL19C87LNc1rgQRqD7FYWlRGGsDWiABIUm1y432pXVQ+1jJtqn3H/ok/BSwKjtoxNB/a1w9LXJPYxmhUh7Tyc0+ggr6DF22TqNewr5xuLoN71o2E+WZmnS0CBoCWOB4RMOE9u9dOp1n/Ln+OZGm0KwgRw7Cq35QbYGzbpp09KdOZcD71PYVfsrUm1KTi5j+s1w4ifZxEKK28H8SceVSgf9Vg+Kz5+2+vT1gOB0hbUiG0h1eLGEkgniU6q4NSrRSqU2FjzBhtNpAIOoLdxmNU52cANozszDXscUvdPLWlzQJbqPBdJ6TGLbX7KVLCuabpcwyab+Dm9v9ocQnPk9/nzfuv8Acr9jeLOuqRZXoU3BvWHnSHAaEGVQdgRF+0dj/cFiufxzqNjQgIK870EyvJXty8oEKySCVrJNgVCjCls4G9Jsfl1iYG7f6FH7VbWVLS3z0qTX1HnKzNAa0wTmdrrHIbyqJy0rhzoE8eCe1z5vcvmXaXa+8uX/AE9d7su5oOVjecNbAUr5P/KLWtrhlOtUc+3e4NcHEuyTpmaTugxIXac3Er6Fqu63oXZTPG8Yt7ZvSVarGNIkEkCeUc1md75dWteRTti9g3Oc/ISOYGUx4reI1guSJfqqLs55X7W6eKb2uoPcYbmIcwk8Mw3HvCuXS71MR6fU1XU1L11XEfKIcT2p5e4TVotaXtAzcMzSRxhwBlpjmrDsjg5MvI4GFP18IbVLi6HAgGOII4LPX5MrtzxsVDAMEqvc2o0aAiCOxW/aitma/uHpG9OcLthTYWN0mYPIopy3zoJ4yOPcsy/Os9TFawW+a1kOnerFh17TJGpjSdEpXs7d7MrqUVKk5arT5paM3maAiAeK8vwllGix7ndR0agdeCNOrJ0JW7GVvwy+p1DDJkDiI03KXZTVN2OnpZDSGlh1IcJM6b+yFd2FYs8jgpJpjNCaRHh6dPipEFNsTd9GfD3hTPI+bbu0eajiGkgEDsE7leNmrKlbMBqMa57hGonfyB70xw/D676lV1KkX0meeRPAmCOZHGFN21yWN063LdI7p3FPyX1HT8UaPshSa63Ja3LlqOaRqBwJ04akr1t3bRh9cjgGH0VGFGwrqhtc5PnOMiBOkAGfBOttmE4dc6/8px4cBK1zMnpz/J78Hey4/io4w5+nj+1SFW3kCBod4IUJsLfE2eo1zu4cIYVP1asxqAfDxW2Z6R9fDW66cDrw3LK9laMYqAPqn3BbK8EzG6Dw3LItmaDmYsGvBDsp0O/UCFLPCde41IUUdCnEoleZ0NTQXn8GTslcKCPuKCQAhPLtNEV0FU7yk1x0VMZg1wJdB3RoN/PRWPEcS6KJp1HNO9zACB36qh+Ua+bc0gaeYmkR1C0g5XA5nHxDR4Fak1Z7Z/iFdld2jd2937E1t7cdK0MaXOLgGgSSXEwABxMwvFJryxzwOq3zuydPiF7wjEzRuKVUAONOpTeGnccrg6PGF6ZPDNutH2q2fvHW3RVwRVpgPbuc0tADRDhp+1ZRUcZh28aQd6+krzyj2zXCk9rzJyu0BGQ8CTqSDA8JWR41s5RdcPcJILnQJ0IB4nuUt+N8rJqiiqZ5LS9n/K1VdXpsqw2nkYwne4vEDMTyJ9CodXCS666KkD1nANHYdJ7t68X1h0Vy6mwl2R8B0RJafmtbrNj6YpV5aDO9Cj8CcTbUs2/I2e+EJ4RScJw/omRyGi7VqQn2KWT6LGOPWp1ACyo3zXAifB3YeSgb26LRPALyZdx6JTzpgE3dccXHvJUX/wAXBdzSN/fkiF14nxc+7qXp4jQJBNYdWYY2CSToTz7EvU2hznqMA7SB7gs5p0XAuIB8OUgaxuGo381YbGzqtyZw4CpGUmdQd0LpWGmYEDlzHepxj1Q8Fe5lwxuYkSREnkeHfCutN6xYHhqpzZYcKxh/m8uca+ATDOprA6wJ05QtcTaVP2+G0mMDWMa1oEAAACFnGL7Jso37X02tfRcSXtiRTJ3ju5LR6lUhoPYJHfpPgk7i1FWnqAJH/wCha65lJ1ij47tTb4e9tF4qNloc0NZ1S0zu1GsgqA2g8pdrVtq1NgrF1Sm9glrQJc0gT190lSHlN2drXT7ZtNoL2NqMJc5rZHVc3fv0DlTHeTO+/wCm0/8AcYpXG/LfDQ9hK4Zauz1KRGclpztHULGRMnR2+e5SdXHLbN1q9AR/eU+/6yyZvksvZ/kmz99qcs8mF7uLaY/x/sU1fM+mtDaizy/zq3Gm7pqU/pLNcJu21MZDmOztyQHZmvJgCZIJCZfipuzv6L1/2KX2W2EuLW4bVeaRAB0DxOsc0t8Hm/TRwUZk0ZckmCIMTvBBG6QQlMy8zsXLlwOSGddz6IErp6bSvVw/VJSiu1QC0iYUFtPhXQ0abyCXVM+sQANIB/tHf4K02FuD13wGjdMalcxmt01OpSNJzmvY7K/Qhjmg5QRvBkDUc16OObeaS5YxXErAZCxg86QeUEgnx0CpV7htRj9GkfsWjXFGo0jOxzfvNcPeFYcC2KN2A9wLaXPi48Q3s7VObdyOvUlVrZHZZ95TFetULQNX6Se8cBKVqWhfXdTpNc+DpMSBwLuAWnV8KFKj0TG5WjXT8o7gCl8EwFjKYJAa53Wc3TPrqM3GY5rp1z8q4zrGcW2xQpO6Yk9J2aADs8ddVGDZ1hquJbJzEzxW1ssqQaXEaHd+wKk7QYe2nWY9ohryfTw/fsVzE3UlZjLTaOQAXF6pkQEKCX2QwttTC6NKqxpaWDSSZBl06gQZPDkqxebCihXc2oDUtKwy5x59NxMjN8HKR8lmI1alq4OcC1hApgnrDSXDu3QrW7FBJY9hcOwAyO0FayXym54YttPsd+BVg0lr2vaXMdB1bMajgVGNpN5D0LbMb2apX9FrSXU3MJyOgZmzoQQd7d2k8FkO0mG/gVw6i97SWgHMNAQ4Bw0O7QpmERWKWwc1s7pgiSAQY0MHdIBUg+3qOpU5dSDaZ6pl5IA5zAjxUXVx2i1pMtfGuWCQTw4JkK1a4OYvOXeGtbDQP35rKrhgzA+pmzZiDq6IHgFaWVFWNnaeWnopxr1ih/0yZ4HfvbUIBMg6a9shcNRR1tdgVg6IEwR8Qrx7GkXOIF1MGYBAjx0IT2wuAG6kye2QobDA2pTLGHMQQ4Ajzecyngs6jN4W2TbF6nSOI1DssiNIgloII46kKMtLQiq2XOIIdvc76p7VLV2CZjWN/ZyTRjuu3x9xXDv23DWnZua5sOcBImHO3SF7ubAmZJMExJJ49qcvqajvHvC9V6mhWFIX2Gtc9xga/JcrYaHEGBo1o3DknVarqf34Lyam7ub7lMDWl1Xtbyp/73J10qYVKn0g+5/vcvZrK1Ds1UdKmXTLvTKYrtxUXlr9E2ua6TN8xsBzgCZ0J5a/NWTUWi2osLQSA+WdUGIaNJA04kSU3ucTNEHKAM3M6QBoQN5KrdS/qhrTRMtk6zpxmCO1LYC2pXuWhzDkaC5xJ003NjtML2TJMZ1IVsBddmm1+lMO6SpzOmjZ5nieSt9tataA1oAa0ACNwA3AdiZuplrd8DUmPyj28gu29+A2SeBJPIK5hp3e27S0zp2qFrYg1rMo3nzj+/7wpKvcgt36EexVHEKkPkEkcuBM6K+kPsWx0MpaecYgcBJj9+5VnHr/ADMBJ81zD7Y+KLt0ulzutvI4dmvcq5juKDO2iNS4gnsaNR6SsVVupV+qF1Q9tfdQdyFlT3ydUS22a6T1nF3wHuWiCgHiTvjes8wRzqVNlNmpAAn3lWS1xN9KJcHHkNV2jFStO5LXQ4FoG4mY9Kyvyu4WDetqxIrU26yfOZLD7MnpWtUL5tVvEHkVnXlRY2naucAeo9kcm5zBjkCsfk9LyyS7w5zNabQ4cRMEfNFjj9Vv/KaRBHw3yIS7MaB3EFN7mvSe12jWvdE8AQDOq583+t2HFtiNTLl6RkfVcXae0K0bH1z1wTvggawIMaBU/DKbDJGQ8BAPjvVnwak8S4B+ogRkA8S6V26z465T2tjqqTpW5LN2p1B7tUwOYMdmcSTHKG7t0AT6FO4W7M3kRofmuXMdEhg90WZao1buMdu9ruRVvr1zlDmucGnkd3L0qjGzcx2am4tJ38j2EcQpO42tNvRDBT6RztCS0imDvIniewK24ZtwvfbR0aL8lTOS9uhaJyiYk+KUZaOzAyNO/iFUMev/AMI6IgBsuc3WcokDfGsCPapzZfaJom3qvGamcrXT1XDgJ7t3NcLfLV5yJX8AeePEHdySpwxx4+xSrKZK9ik7l4qsai3YY48TqvQwgnjy5cFKBp5LuQomoZ2BCZzaxHtJ+Kirui6mYcPke5XAN7kjdWjajS1wBB/fRTF1TTXA3lObC9ovMSJG8OJBTbHsDqUZcJcznxHePiqrf0M4lphw9qs8NfS/YjhlNwHVhuh0J1jhI4diruIYNPWadzXQ0kkkkEcechUuti9elAe5wBMDXeU+wHE3VbmnTJJJcCQfqjU+4rrMZq9WVmWUmsjRoaD2OyglL07sW7XFxcGy2S0STqN8awEUarp1GhJM8+Huj0JW+b1GmIlxAPOQdPSF1/1JCtxtlQe3K17S2NdYdJ3QDCY1L5xploJAy68yuU2NIMsHbDGz7k2/DBTYTlmCBLhPV46bp3pRP1nHKBJ3BQzHkZjAhg1zd/BSzx1ZBkEb1VMZxWA6joRMnn6eCt9CMxC9DGvqOPAuKomzdZ1ao+s/UucfAbgO4DRTO01ySwNnRx18AmOzlmKbQ0Gf26rk0tlI9ULiVoU5aEKCwYbSBiTv4QVabG3YBuHoVdw3TXce3RP34nGi7OaXqPY3VR+O2dK6sq9ItBztMfeb1m/nNaoq4vyV4p3dQjq6aHhy7OKzfSsawuhbm5YXMBa2XObGhABJBCe7QPp3jmi1pMoU2tjRrMztfOdl4xzJIU5tTh1Klb02UQM5aQ52WC/KC97j3ge1RWFWrabN41109K5Ruoi2wjoiM1Sc24eaAOJVvs6Ba0ZXmDEgmdN+h3hUm8uOlrE8Bo3uCuOHNHRM5wPYrUPbup1Y7vepPCXSFX7qr8FMYRV18QrBZKVQcfam21NSbcEHzCCO0nqnwglKBJ3TgS1p1EiQfalmxdymux+JsbXDKgDmVC0AkCA4iQ4T4haWMMpmCabSRuOVsj2Jna7J2whwpNkGRy113KbAXLnwd9Tq6TbSXo016XVpzJ9GjogvcIQeOjR0a9rqBF1AKj7W7GkA1bdva6mPe0fBX2V2FK1HzjdvzTMdUyAeBUxsTZzcvqwOqwAHkSTPsV4278ngrB1a2bFX8pg0FTmRyf71VtkafR0XlwylxdM6EFmkR6Vec2L9Jq0xCGAO4fMqfbcNrWuVsuc0tO4yDm07wqLcYgR5rmdXzp3AncJHHsV22Xuiy1lw6pc/M5vDWAY3mBC3z3b1jd4k502cHnq5Mx5wQmYsS4ODwW6tA0MHMee+YBPgrBVx9jI6TeCCHtEtc2N4PNMbrE2PaZcBugnVrhvGo3EHgutjEcfUayWtMju0CpGM27umceBMjuVsvcUcRDg2RuI1kd6r2KHjHj2qVFP2hb1W9/wXvCQvOPulg7HD4r1hPBc1Wu0pywePvKE5saf0be5C1hq2V7GDESI56pucPZxDh36+5WapZ5mdUwe4GfBRDnu+qD3aH0LbBnRwiT1HBSttZOaPpGDT8r5hNuhDhLD1uW4pjdMqQetUB5ToUVmF1hNZlzdCq5zm0zVZSLtxa4bx/hyhZzTvqkkZnRujMVtONyXHNv3H0BYq5sPd2EjxlcefbVTOHsDWZyrXYXDXUxl3DTVVXBMNNbqFxDW6mNdT5oVhtmNoMyueJknUgb1aQrWd1hO5S2FVBmOUgiRqFWrrEqf1gm9pjDg76FxB4xy+KzKrUweKj7yv9IAE0wTF69SjLo8Wjh3JN9zNYZjp2DsK1RqztoaNLJTc6ahY05BEgEaEyQB4lKv2gpAbwezPR/XVM2dph76rzq41Gtk6wG06bRCtTcNH1j4BYTIWG0TOX5zD+iSvB2j+qyf8z4U01vrbKBlcdSZkAp3b2QLQSCdAmr4N6m0VX8mkPzvjlTF2PXxdpTo5e2Z/+w+5St5aAUzAIPOTKMNtJZunU6nU8OaanhGHFr4/9Fvj/wCJSRur4/8AOpjuE/7QrBcW8NPVG48ByTXB7fzsoA3cO9BEZLp2+5d4Nd8CkmWtZ5j8JqOI5T+sVaqlEgSToo7CqQJOsQEEQcDcfOqVj4pocFomRFQxJOrtee4aq33FINEk7lEWZaXGTpr70NUKtZ2zm1AwSJkNIdo8RqZO/ROqVzd0KBNKoAwdYsc0OlzoBA7Nym9qMKYGGrSgkaubMZhxIO7N36FMMWeG2b3fd/SatTxdjXytmGNniFWq3MMoJ3gNMeIlK/8ACqztZYO4EeyV62Yph1MO3EgSrHTELrGFfoYUW6ufKZ4wyKRjfofQrHeRCr+LOBaRzCtgouOVOoO1w9xSmEHQJjjb/NHb8FKYPVa2m2AekfIDjuaBA0H1jO/sXJV4tnDI3uCF5a1wA0ntXFthoDr9zBrSqd/V+ai6l4C46EHiCIP7VO17nqqF6PpHOIOgVo8B0mRv5rlxVgapyxuWCT4cSovFnQ3NOp4dp3IsVnaCpLye0e4BZFimHFhfULernfqOYc4AEcFqd66QZ3yqLc3PR3NWk8Zqbzq37wzT7Vw3K2rOHY86lMDU7yDClBfirLnO1MRJgpnjWBCgZEuY7zHcO49qjafJdJ5ROmk2NDPineD02lzmjflkeBCrrH8FJbP1CLhvIyPSEVoWz1X6LXtSdSv9NPIhI4HXhrxxBOnMGN3jKaU65ddhgEh3pEcfapfQ0PZOp/KHlVBjvZTKuVbGYMZB4qmYGQH3DeTmfoAfBWOzunEQXNe3dIc0ke1c6C6xAveBAAgnTmlm405oDREDTVMbikW1RviDrwSVQunjHcjJ9fYsXBokQT3exdpYmWDKDGsqDrkh7NDGYcEtd1yHRJ4bk+lSOI4o8s0ceC8fhbmeaYnf4KKvKvU/K4c+ad1jMHSOasHu/wAVd0Z60eKTqXJaxpmJ+Sj8UH0ZjQRv5/sTmuQWNns9wQeby9mm7edF66X6Nkb4HuTa8/kzuGnBenP6jO4e5AYofonCSdFGbS1sti7vaPzk4xKt1SJ4JjtB1qDGfWqUx+dPzWoF9mRlpxyj2BT4rKDw4w0pyLrgusQvdVtFXsQqyQFJVapULdH6TwSikY87rgdrk+wk/wAn2VGeh3VPwUbtDpXjv9qlNn9XsHaFj7Vda2O06RyOLpETpzAPxQq/eeT4VKjnurVAXGY3xPDchaRqdzieZvJI2leATMToJVYrbb2JEC6pcPyk9sNsMNIJfd0NNzS+D37k1MTectBJMlNLuqeqTw3d6jb3brD8wy3VGPvz8ExxHbixLQG3NKZ+srq4b3jes4f2lR9o6IF08jeQ2B25QJPoVwxLaexLmuZc0joARm1kaSqLtNjVF1YupvY6WgSDu1cuU9tG1hjbJNGuC+kePEdo5KFu6TOlcKZc5knKXaEhJVKjZkOC7TrCZJC1JieTi2pdYDtUpTrZHB0TCj7OvTziXNA13lO6t1S+u30pVWDAsQ6QPeBlyugj7w0PpUlgNKbwOPBpPtCquA4pSpufme0B0ceUqw4HtBbNr5nVqbWhrgNeJjepfQueylwXvuSRHXGm/SHKDufKFYMJNI1GuHFlKAe8EgFe9ntqbSnUrZrik0OyEEu3kZp94WaXGKt6R4a2iAXOh2QGdTBkypINi2V8pDb6qKGRwc1rnZzABAgREmDqrT+EcJAHtWHeT3HKdG/z1qlNjOjqDNAa2TlgaDsXnbDal7r6sbe5d0ZLYLKhDfMaDGo4yp8UbLe1RmZLjq5scJSWLYtRpOAqVabJEw9zQSJiYKxLALw/hdCrWrtLWVGucX1QSADroTKs23pt764pvp3lsGtp5SXPI1zOOgA7UyC23e1tmeq24YSSIALjJkaaCE+2o2gpWoYahcC7NAAmcsTx03hZXQwC2YQ44hbEtIMNLuBB5K6bTYhh150ea9pN6PNuO/Nl+SKgcV8o9Rxc1jQ1u6SCXfpR7FY/KHi1Wja25pPcwudBLSASMkxqCoN+FYQGk/hTHOA064CsN9juGV2MbUr0HBmoBfuMQgzpm0Nxm69Sp2y4n3rRtqMWq0LWk6jlLjAhwJBGSeBEHRN6l3hWUhtW1B4EuJTuttNYFrQbmgY5mY0jSQgrNHaW6eGZ2sAJAdo7MJPHWFbrhuboB/eA+q1zvgoy4xrD3xN3SEEHqxw7wvX/ALpsulpfxmllaXknNzYWj3qyeRNU9GrgKiam19mCYuaR/wAS43a2z+00vWW0SpGihK7vpSl6m11nH85pesoJ+0dsajj09OOGquivbSj+Md4Ee5T+w9mX1C7hTE+J0CrmP4nRfVaW1GmBvHerjsljlnRtgHXFIPd1nAu1HAD0LH2LmKw4oUAdsLL7TS9KF02IwqUSuIWGnZRK4hB2VxCEAhCEAhCEAhCEHZXEIQC7K4hB2USuIQdlEriEHZRK4hB2USuIQdlEriEAuyuIQdlclCEBK7K4hB2ULiEAhCEAhCEAhCEAhCEAhCEAhCEAhCEAhCEAhCEAhCEAhCEAhCEAhCEAhCEAhCEAhCEAhCE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AutoShape 6" descr="data:image/jpeg;base64,/9j/4AAQSkZJRgABAQAAAQABAAD/2wCEAAkGBhMSEBUUExQVFRUVGBUYGBUXFxQYFRcWFRgVFBcYGBcaHCYeFxkjGRcUHy8gJCcpLCwsFR4xNTAqNSYrLCkBCQoKDgwOFw8PGikcHBwpKSkpKSkpKSkpKSkpKSwpKSksKSkpLCkpKSkpKSkpKSksKSwpNSkpKSwpLCksLCksKf/AABEIAMIBAwMBIgACEQEDEQH/xAAcAAABBQEBAQAAAAAAAAAAAAAAAwQFBgcBAgj/xABPEAABAwIDBAUIBAgMBQUAAAABAAIRAwQFEiEGMUFREyJhcYEHMpGSobHB0SNSVHIUF0KistLh8BgkMzREVWJjgpOjwhVDU4PiCBZFs/H/xAAYAQEBAQEBAAAAAAAAAAAAAAAAAQIDBP/EACARAQEBAQACAgMBAQAAAAAAAAABEQIhMRJBAxNRYSL/2gAMAwEAAhEDEQA/AMNQhCAQhCAQhCAQhCAQhCAQhCAQhCAQhCAQhCAQhCAQhCAQhCAQhCAQhCAQhCAQhCAQhCC3UtjqZI679Y4N4rxS2MDqgYHO3xMN3A6n0KyWo6rT2BOTT1Pes3UlQF15NXMMtc6q3k0Bj/zpB9K81Njbam4Nr1K9AkSOkYzKR2PbLfarI1qVZTCzPl900hY+SC2qU2vFxVhwnQUyPBOR5FLb7RW9FP5KZ2Xxym6iGMzOdT0c1rSSNTwGpHcpR+0NJujszTyLHA+0LFvSqq3yI2x/pFb1afyXv8Rtt9orerTV2w/EWVWywyJjdGqeh6nz6GefiNtvtFb1afyTTEfJDZUGl9S5rhoEk5WGBIHATvIWoB6r23GtpV+472Fp+CfPpKztmxWEnffVh/2j+olRsJg/9Y1P8s/qKFsWNdWptd5rnsDueVzgD7CtXHk4tJP0R0/vqi1e89sc9XpSKfk9wc//ACbh3s/8F6d5OcH4YmT/AIR+or2zya2Z1yH/ADKnzVd262Wtra1bUoth3SBpOZ7tC12nWPMBJ1q29RCfi6wj+sj6Gfqo/F1hP9Yu/wBP5Ktlw5+1dDlrz/WP2LH+LnCv6xP+l8ktZ+S3Dar8lO9qPdyaKZMehVeVZvJ6f4837r/cs7f6vP5LbiYb5BrU/wBJr+rT+S6fIJa/aa/q0/ktKY7Resy5fs6dsZj+Ia1+01/Vp/JcPkItftNf1afyWmOevBcn7Ov6YzR/kKth/SK3q0/kkfxIW32it6tP5LTKz9EgHK/s6VnrfIZbfaK3q0/klG+Qi2+0VvVprRGOSzCn7KmM5Z5BLUn+c1/Vp/JLfwfrX7TX9Wn8lpFDen7xAC6Tqoy3+Dva6fxmvr/ZpfJev4O1p9qr+rS+S1OrU3dwXA9a+VGW/wAHa0+1XHq0vkvJ/wDTxafaq/q0vktVzpM1NU+VGW/webT7VX9Wl8kLTzWXE+VR83WO0VINDTmkaTCnKeIU3+a4cNDofQVnAqaJdt4Y36jcZ1WzGitum/Wbp2hKMvac+ez1m/NVzyc4o1l29r99ZsAnUZwZE9+qm9p6LWlxyt9A+SzblMVJ2lao1upFQkFro3md471ZcGxG4qmpRc+pUFMg5XPzhp/sSdBqofB8JaSXmCDPULZCl8KwdrK7n6ZXR1QIggBL19C87LNc1rgQRqD7FYWlRGGsDWiABIUm1y432pXVQ+1jJtqn3H/ok/BSwKjtoxNB/a1w9LXJPYxmhUh7Tyc0+ggr6DF22TqNewr5xuLoN71o2E+WZmnS0CBoCWOB4RMOE9u9dOp1n/Ln+OZGm0KwgRw7Cq35QbYGzbpp09KdOZcD71PYVfsrUm1KTi5j+s1w4ifZxEKK28H8SceVSgf9Vg+Kz5+2+vT1gOB0hbUiG0h1eLGEkgniU6q4NSrRSqU2FjzBhtNpAIOoLdxmNU52cANozszDXscUvdPLWlzQJbqPBdJ6TGLbX7KVLCuabpcwyab+Dm9v9ocQnPk9/nzfuv8Acr9jeLOuqRZXoU3BvWHnSHAaEGVQdgRF+0dj/cFiufxzqNjQgIK870EyvJXty8oEKySCVrJNgVCjCls4G9Jsfl1iYG7f6FH7VbWVLS3z0qTX1HnKzNAa0wTmdrrHIbyqJy0rhzoE8eCe1z5vcvmXaXa+8uX/AE9d7su5oOVjecNbAUr5P/KLWtrhlOtUc+3e4NcHEuyTpmaTugxIXac3Er6Fqu63oXZTPG8Yt7ZvSVarGNIkEkCeUc1md75dWteRTti9g3Oc/ISOYGUx4reI1guSJfqqLs55X7W6eKb2uoPcYbmIcwk8Mw3HvCuXS71MR6fU1XU1L11XEfKIcT2p5e4TVotaXtAzcMzSRxhwBlpjmrDsjg5MvI4GFP18IbVLi6HAgGOII4LPX5MrtzxsVDAMEqvc2o0aAiCOxW/aitma/uHpG9OcLthTYWN0mYPIopy3zoJ4yOPcsy/Os9TFawW+a1kOnerFh17TJGpjSdEpXs7d7MrqUVKk5arT5paM3maAiAeK8vwllGix7ndR0agdeCNOrJ0JW7GVvwy+p1DDJkDiI03KXZTVN2OnpZDSGlh1IcJM6b+yFd2FYs8jgpJpjNCaRHh6dPipEFNsTd9GfD3hTPI+bbu0eajiGkgEDsE7leNmrKlbMBqMa57hGonfyB70xw/D676lV1KkX0meeRPAmCOZHGFN21yWN063LdI7p3FPyX1HT8UaPshSa63Ja3LlqOaRqBwJ04akr1t3bRh9cjgGH0VGFGwrqhtc5PnOMiBOkAGfBOttmE4dc6/8px4cBK1zMnpz/J78Hey4/io4w5+nj+1SFW3kCBod4IUJsLfE2eo1zu4cIYVP1asxqAfDxW2Z6R9fDW66cDrw3LK9laMYqAPqn3BbK8EzG6Dw3LItmaDmYsGvBDsp0O/UCFLPCde41IUUdCnEoleZ0NTQXn8GTslcKCPuKCQAhPLtNEV0FU7yk1x0VMZg1wJdB3RoN/PRWPEcS6KJp1HNO9zACB36qh+Ua+bc0gaeYmkR1C0g5XA5nHxDR4Fak1Z7Z/iFdld2jd2937E1t7cdK0MaXOLgGgSSXEwABxMwvFJryxzwOq3zuydPiF7wjEzRuKVUAONOpTeGnccrg6PGF6ZPDNutH2q2fvHW3RVwRVpgPbuc0tADRDhp+1ZRUcZh28aQd6+krzyj2zXCk9rzJyu0BGQ8CTqSDA8JWR41s5RdcPcJILnQJ0IB4nuUt+N8rJqiiqZ5LS9n/K1VdXpsqw2nkYwne4vEDMTyJ9CodXCS666KkD1nANHYdJ7t68X1h0Vy6mwl2R8B0RJafmtbrNj6YpV5aDO9Cj8CcTbUs2/I2e+EJ4RScJw/omRyGi7VqQn2KWT6LGOPWp1ACyo3zXAifB3YeSgb26LRPALyZdx6JTzpgE3dccXHvJUX/wAXBdzSN/fkiF14nxc+7qXp4jQJBNYdWYY2CSToTz7EvU2hznqMA7SB7gs5p0XAuIB8OUgaxuGo381YbGzqtyZw4CpGUmdQd0LpWGmYEDlzHepxj1Q8Fe5lwxuYkSREnkeHfCutN6xYHhqpzZYcKxh/m8uca+ATDOprA6wJ05QtcTaVP2+G0mMDWMa1oEAAACFnGL7Jso37X02tfRcSXtiRTJ3ju5LR6lUhoPYJHfpPgk7i1FWnqAJH/wCha65lJ1ij47tTb4e9tF4qNloc0NZ1S0zu1GsgqA2g8pdrVtq1NgrF1Sm9glrQJc0gT190lSHlN2drXT7ZtNoL2NqMJc5rZHVc3fv0DlTHeTO+/wCm0/8AcYpXG/LfDQ9hK4Zauz1KRGclpztHULGRMnR2+e5SdXHLbN1q9AR/eU+/6yyZvksvZ/kmz99qcs8mF7uLaY/x/sU1fM+mtDaizy/zq3Gm7pqU/pLNcJu21MZDmOztyQHZmvJgCZIJCZfipuzv6L1/2KX2W2EuLW4bVeaRAB0DxOsc0t8Hm/TRwUZk0ZckmCIMTvBBG6QQlMy8zsXLlwOSGddz6IErp6bSvVw/VJSiu1QC0iYUFtPhXQ0abyCXVM+sQANIB/tHf4K02FuD13wGjdMalcxmt01OpSNJzmvY7K/Qhjmg5QRvBkDUc16OObeaS5YxXErAZCxg86QeUEgnx0CpV7htRj9GkfsWjXFGo0jOxzfvNcPeFYcC2KN2A9wLaXPi48Q3s7VObdyOvUlVrZHZZ95TFetULQNX6Se8cBKVqWhfXdTpNc+DpMSBwLuAWnV8KFKj0TG5WjXT8o7gCl8EwFjKYJAa53Wc3TPrqM3GY5rp1z8q4zrGcW2xQpO6Yk9J2aADs8ddVGDZ1hquJbJzEzxW1ssqQaXEaHd+wKk7QYe2nWY9ohryfTw/fsVzE3UlZjLTaOQAXF6pkQEKCX2QwttTC6NKqxpaWDSSZBl06gQZPDkqxebCihXc2oDUtKwy5x59NxMjN8HKR8lmI1alq4OcC1hApgnrDSXDu3QrW7FBJY9hcOwAyO0FayXym54YttPsd+BVg0lr2vaXMdB1bMajgVGNpN5D0LbMb2apX9FrSXU3MJyOgZmzoQQd7d2k8FkO0mG/gVw6i97SWgHMNAQ4Bw0O7QpmERWKWwc1s7pgiSAQY0MHdIBUg+3qOpU5dSDaZ6pl5IA5zAjxUXVx2i1pMtfGuWCQTw4JkK1a4OYvOXeGtbDQP35rKrhgzA+pmzZiDq6IHgFaWVFWNnaeWnopxr1ih/0yZ4HfvbUIBMg6a9shcNRR1tdgVg6IEwR8Qrx7GkXOIF1MGYBAjx0IT2wuAG6kye2QobDA2pTLGHMQQ4Ajzecyngs6jN4W2TbF6nSOI1DssiNIgloII46kKMtLQiq2XOIIdvc76p7VLV2CZjWN/ZyTRjuu3x9xXDv23DWnZua5sOcBImHO3SF7ubAmZJMExJJ49qcvqajvHvC9V6mhWFIX2Gtc9xga/JcrYaHEGBo1o3DknVarqf34Lyam7ub7lMDWl1Xtbyp/73J10qYVKn0g+5/vcvZrK1Ds1UdKmXTLvTKYrtxUXlr9E2ua6TN8xsBzgCZ0J5a/NWTUWi2osLQSA+WdUGIaNJA04kSU3ucTNEHKAM3M6QBoQN5KrdS/qhrTRMtk6zpxmCO1LYC2pXuWhzDkaC5xJ003NjtML2TJMZ1IVsBddmm1+lMO6SpzOmjZ5nieSt9tataA1oAa0ACNwA3AdiZuplrd8DUmPyj28gu29+A2SeBJPIK5hp3e27S0zp2qFrYg1rMo3nzj+/7wpKvcgt36EexVHEKkPkEkcuBM6K+kPsWx0MpaecYgcBJj9+5VnHr/ADMBJ81zD7Y+KLt0ulzutvI4dmvcq5juKDO2iNS4gnsaNR6SsVVupV+qF1Q9tfdQdyFlT3ydUS22a6T1nF3wHuWiCgHiTvjes8wRzqVNlNmpAAn3lWS1xN9KJcHHkNV2jFStO5LXQ4FoG4mY9Kyvyu4WDetqxIrU26yfOZLD7MnpWtUL5tVvEHkVnXlRY2naucAeo9kcm5zBjkCsfk9LyyS7w5zNabQ4cRMEfNFjj9Vv/KaRBHw3yIS7MaB3EFN7mvSe12jWvdE8AQDOq583+t2HFtiNTLl6RkfVcXae0K0bH1z1wTvggawIMaBU/DKbDJGQ8BAPjvVnwak8S4B+ogRkA8S6V26z465T2tjqqTpW5LN2p1B7tUwOYMdmcSTHKG7t0AT6FO4W7M3kRofmuXMdEhg90WZao1buMdu9ruRVvr1zlDmucGnkd3L0qjGzcx2am4tJ38j2EcQpO42tNvRDBT6RztCS0imDvIniewK24ZtwvfbR0aL8lTOS9uhaJyiYk+KUZaOzAyNO/iFUMev/AMI6IgBsuc3WcokDfGsCPapzZfaJom3qvGamcrXT1XDgJ7t3NcLfLV5yJX8AeePEHdySpwxx4+xSrKZK9ik7l4qsai3YY48TqvQwgnjy5cFKBp5LuQomoZ2BCZzaxHtJ+Kirui6mYcPke5XAN7kjdWjajS1wBB/fRTF1TTXA3lObC9ovMSJG8OJBTbHsDqUZcJcznxHePiqrf0M4lphw9qs8NfS/YjhlNwHVhuh0J1jhI4diruIYNPWadzXQ0kkkkEcechUuti9elAe5wBMDXeU+wHE3VbmnTJJJcCQfqjU+4rrMZq9WVmWUmsjRoaD2OyglL07sW7XFxcGy2S0STqN8awEUarp1GhJM8+Huj0JW+b1GmIlxAPOQdPSF1/1JCtxtlQe3K17S2NdYdJ3QDCY1L5xploJAy68yuU2NIMsHbDGz7k2/DBTYTlmCBLhPV46bp3pRP1nHKBJ3BQzHkZjAhg1zd/BSzx1ZBkEb1VMZxWA6joRMnn6eCt9CMxC9DGvqOPAuKomzdZ1ao+s/UucfAbgO4DRTO01ySwNnRx18AmOzlmKbQ0Gf26rk0tlI9ULiVoU5aEKCwYbSBiTv4QVabG3YBuHoVdw3TXce3RP34nGi7OaXqPY3VR+O2dK6sq9ItBztMfeb1m/nNaoq4vyV4p3dQjq6aHhy7OKzfSsawuhbm5YXMBa2XObGhABJBCe7QPp3jmi1pMoU2tjRrMztfOdl4xzJIU5tTh1Klb02UQM5aQ52WC/KC97j3ge1RWFWrabN41109K5Ruoi2wjoiM1Sc24eaAOJVvs6Ba0ZXmDEgmdN+h3hUm8uOlrE8Bo3uCuOHNHRM5wPYrUPbup1Y7vepPCXSFX7qr8FMYRV18QrBZKVQcfam21NSbcEHzCCO0nqnwglKBJ3TgS1p1EiQfalmxdymux+JsbXDKgDmVC0AkCA4iQ4T4haWMMpmCabSRuOVsj2Jna7J2whwpNkGRy113KbAXLnwd9Tq6TbSXo016XVpzJ9GjogvcIQeOjR0a9rqBF1AKj7W7GkA1bdva6mPe0fBX2V2FK1HzjdvzTMdUyAeBUxsTZzcvqwOqwAHkSTPsV4278ngrB1a2bFX8pg0FTmRyf71VtkafR0XlwylxdM6EFmkR6Vec2L9Jq0xCGAO4fMqfbcNrWuVsuc0tO4yDm07wqLcYgR5rmdXzp3AncJHHsV22Xuiy1lw6pc/M5vDWAY3mBC3z3b1jd4k502cHnq5Mx5wQmYsS4ODwW6tA0MHMee+YBPgrBVx9jI6TeCCHtEtc2N4PNMbrE2PaZcBugnVrhvGo3EHgutjEcfUayWtMju0CpGM27umceBMjuVsvcUcRDg2RuI1kd6r2KHjHj2qVFP2hb1W9/wXvCQvOPulg7HD4r1hPBc1Wu0pywePvKE5saf0be5C1hq2V7GDESI56pucPZxDh36+5WapZ5mdUwe4GfBRDnu+qD3aH0LbBnRwiT1HBSttZOaPpGDT8r5hNuhDhLD1uW4pjdMqQetUB5ToUVmF1hNZlzdCq5zm0zVZSLtxa4bx/hyhZzTvqkkZnRujMVtONyXHNv3H0BYq5sPd2EjxlcefbVTOHsDWZyrXYXDXUxl3DTVVXBMNNbqFxDW6mNdT5oVhtmNoMyueJknUgb1aQrWd1hO5S2FVBmOUgiRqFWrrEqf1gm9pjDg76FxB4xy+KzKrUweKj7yv9IAE0wTF69SjLo8Wjh3JN9zNYZjp2DsK1RqztoaNLJTc6ahY05BEgEaEyQB4lKv2gpAbwezPR/XVM2dph76rzq41Gtk6wG06bRCtTcNH1j4BYTIWG0TOX5zD+iSvB2j+qyf8z4U01vrbKBlcdSZkAp3b2QLQSCdAmr4N6m0VX8mkPzvjlTF2PXxdpTo5e2Z/+w+5St5aAUzAIPOTKMNtJZunU6nU8OaanhGHFr4/9Fvj/wCJSRur4/8AOpjuE/7QrBcW8NPVG48ByTXB7fzsoA3cO9BEZLp2+5d4Nd8CkmWtZ5j8JqOI5T+sVaqlEgSToo7CqQJOsQEEQcDcfOqVj4pocFomRFQxJOrtee4aq33FINEk7lEWZaXGTpr70NUKtZ2zm1AwSJkNIdo8RqZO/ROqVzd0KBNKoAwdYsc0OlzoBA7Nym9qMKYGGrSgkaubMZhxIO7N36FMMWeG2b3fd/SatTxdjXytmGNniFWq3MMoJ3gNMeIlK/8ACqztZYO4EeyV62Yph1MO3EgSrHTELrGFfoYUW6ufKZ4wyKRjfofQrHeRCr+LOBaRzCtgouOVOoO1w9xSmEHQJjjb/NHb8FKYPVa2m2AekfIDjuaBA0H1jO/sXJV4tnDI3uCF5a1wA0ntXFthoDr9zBrSqd/V+ai6l4C46EHiCIP7VO17nqqF6PpHOIOgVo8B0mRv5rlxVgapyxuWCT4cSovFnQ3NOp4dp3IsVnaCpLye0e4BZFimHFhfULernfqOYc4AEcFqd66QZ3yqLc3PR3NWk8Zqbzq37wzT7Vw3K2rOHY86lMDU7yDClBfirLnO1MRJgpnjWBCgZEuY7zHcO49qjafJdJ5ROmk2NDPineD02lzmjflkeBCrrH8FJbP1CLhvIyPSEVoWz1X6LXtSdSv9NPIhI4HXhrxxBOnMGN3jKaU65ddhgEh3pEcfapfQ0PZOp/KHlVBjvZTKuVbGYMZB4qmYGQH3DeTmfoAfBWOzunEQXNe3dIc0ke1c6C6xAveBAAgnTmlm405oDREDTVMbikW1RviDrwSVQunjHcjJ9fYsXBokQT3exdpYmWDKDGsqDrkh7NDGYcEtd1yHRJ4bk+lSOI4o8s0ceC8fhbmeaYnf4KKvKvU/K4c+ad1jMHSOasHu/wAVd0Z60eKTqXJaxpmJ+Sj8UH0ZjQRv5/sTmuQWNns9wQeby9mm7edF66X6Nkb4HuTa8/kzuGnBenP6jO4e5AYofonCSdFGbS1sti7vaPzk4xKt1SJ4JjtB1qDGfWqUx+dPzWoF9mRlpxyj2BT4rKDw4w0pyLrgusQvdVtFXsQqyQFJVapULdH6TwSikY87rgdrk+wk/wAn2VGeh3VPwUbtDpXjv9qlNn9XsHaFj7Vda2O06RyOLpETpzAPxQq/eeT4VKjnurVAXGY3xPDchaRqdzieZvJI2leATMToJVYrbb2JEC6pcPyk9sNsMNIJfd0NNzS+D37k1MTectBJMlNLuqeqTw3d6jb3brD8wy3VGPvz8ExxHbixLQG3NKZ+srq4b3jes4f2lR9o6IF08jeQ2B25QJPoVwxLaexLmuZc0joARm1kaSqLtNjVF1YupvY6WgSDu1cuU9tG1hjbJNGuC+kePEdo5KFu6TOlcKZc5knKXaEhJVKjZkOC7TrCZJC1JieTi2pdYDtUpTrZHB0TCj7OvTziXNA13lO6t1S+u30pVWDAsQ6QPeBlyugj7w0PpUlgNKbwOPBpPtCquA4pSpufme0B0ceUqw4HtBbNr5nVqbWhrgNeJjepfQueylwXvuSRHXGm/SHKDufKFYMJNI1GuHFlKAe8EgFe9ntqbSnUrZrik0OyEEu3kZp94WaXGKt6R4a2iAXOh2QGdTBkypINi2V8pDb6qKGRwc1rnZzABAgREmDqrT+EcJAHtWHeT3HKdG/z1qlNjOjqDNAa2TlgaDsXnbDal7r6sbe5d0ZLYLKhDfMaDGo4yp8UbLe1RmZLjq5scJSWLYtRpOAqVabJEw9zQSJiYKxLALw/hdCrWrtLWVGucX1QSADroTKs23pt764pvp3lsGtp5SXPI1zOOgA7UyC23e1tmeq24YSSIALjJkaaCE+2o2gpWoYahcC7NAAmcsTx03hZXQwC2YQ44hbEtIMNLuBB5K6bTYhh150ea9pN6PNuO/Nl+SKgcV8o9Rxc1jQ1u6SCXfpR7FY/KHi1Wja25pPcwudBLSASMkxqCoN+FYQGk/hTHOA064CsN9juGV2MbUr0HBmoBfuMQgzpm0Nxm69Sp2y4n3rRtqMWq0LWk6jlLjAhwJBGSeBEHRN6l3hWUhtW1B4EuJTuttNYFrQbmgY5mY0jSQgrNHaW6eGZ2sAJAdo7MJPHWFbrhuboB/eA+q1zvgoy4xrD3xN3SEEHqxw7wvX/ALpsulpfxmllaXknNzYWj3qyeRNU9GrgKiam19mCYuaR/wAS43a2z+00vWW0SpGihK7vpSl6m11nH85pesoJ+0dsajj09OOGquivbSj+Md4Ee5T+w9mX1C7hTE+J0CrmP4nRfVaW1GmBvHerjsljlnRtgHXFIPd1nAu1HAD0LH2LmKw4oUAdsLL7TS9KF02IwqUSuIWGnZRK4hB2VxCEAhCEAhCEAhCEHZXEIQC7K4hB2USuIQdlEriEHZRK4hB2USuIQdlEriEAuyuIQdlclCEBK7K4hB2ULiEAhCEAhCEAhCEAhCEAhCEAhCEAhCEAhCEAhCEAhCEAhCEAhCEAhCEAhCEAhCEAhCEAhCEH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utoShape 10" descr="data:image/jpeg;base64,/9j/4AAQSkZJRgABAQAAAQABAAD/2wCEAAkGBhQSERUUEhQVFBUVGBQUFxUVFBQVFhcXFBQVFBQXFxQXHCYeFxkkGRQUHy8gIycpLCwsFR4xNTAqNSYrLCkBCQoKDgwOGg8PGikkHCQsKSwsLSwpKSkpKSkpKSwsKSwsKSksKSwsKSksKSksKSkpKSwsKSwpKSwsLCwsLCwsKf/AABEIAMEBBgMBIgACEQEDEQH/xAAcAAABBQEBAQAAAAAAAAAAAAAEAAIDBQYBBwj/xABBEAABAwIEAwUGAwcCBQUAAAABAAIRAwQFEiExQVFhBiIycYETQpGhscEjctEUFTNSYuHwB5I0Q4KishZEU1Tx/8QAGgEAAwEBAQEAAAAAAAAAAAAAAAECAwQFBv/EACMRAAICAgICAgMBAAAAAAAAAAABAhEDIRIxBEEyURMiQmH/2gAMAwEAAhEDEQA/APVbNykpmHHzQ9o5TT3ivKR3UFByWZRykCmTxHZk/MopTmlAmhxKQKZVeACSQBzOgTP2hogyIOxQFEhdquVdlE65bOknyBXHXP8ASfgP1QOglp0CGvxLCuiuY8PxKCxC7cG6iJMaSUMEivr0w05ukRw1IUNkPxPin13SJn0g/ohTQ9oC0lzcwI5HUcFJVJvYTjlVpo1Nj3XDgd9Pus/aNmnTnfI0fAQq+67FPpy5lfutl0FgB013BhWtswhjJ3yifNEW32Xmxwg1wlY9gU5MN89f0TKbJPTc+QXaj5kqjAkDk4PUDXLuZAWTZksyjzJByYWOJXCVwlNJSApMTeadYVKjXPpgtbTIc2GOf3STTMFziTuJgbI8O1QuN0YirnDPZzGZntBJ0ENkd7gPNctKry1hqANeWguA2B5I9CLEFdlMaU6UDOyuErmZNL0AOKbK5nXJQIUrqbKSBm0oOhxU7z3vQIVru8p6h1CSNQqUpUTXaJzXJgOJT2lQucusegAXtD/w1X8v3Cx1j2tNF2RwJbpBEnhxbx9Fscc1t6v5CvM67He1GUwYB+Q0KZm9M9JssXp1QCDH0/t6o4tXmH7Yaeplh57g/wCdVYYN28Iqeyc0kROYas9eLfmEh2eghqHvLUPEFCjtNQgFzoPIAu+gQ1btfR4B7v8Apj6lA7DjaCITP2YKnq9sR7tI/wDU79Ag6va2qfC1g9CfqgVouXseD4ZXKmHtqalpaeY/TZZyr2hrn348gB9kHVvajvFUcfNxS0F2aG7sDTb4gZ31AMcNCgCUDi0TTM6GlSI/2wf+4OVhSs3Cm0xoWgj1CExETSnZlGd1wFMRKHImytHVTDR1JOgA6lFWHZ97tancbuecfb6rR21k1ohrcrRqBz6u5npwTFZk7uydT8W3BwmD6whpW8ewEQYI5HVUt/2da6TSIaeXun9FNlUZa6oNe0te0OaeB1WewvKxz5YaIc7u0yCBDREgHUk6kxptyWnxG3dQaXVRkaN3Hwj1G/kshX7YUjUH7NQ9tV1AqVNgSNcrdhp6wqW+iXS7NZa0szS6coERmBAPkUPeYza0RNSsHf009T8T+ipbG8u3uc+vUAEQGDYE7dNvqlRwumDmc0OcdZOoHkNgithetINp9tbZ3/tq2X+cOefXTRXdg2hcNLqTnZdNy0wY2kBUntOA2RVl3dRoTqY0+PNDoIv7LC4wd7diHfJA1Wub4gR5hH0sSI3Mj4Ill0x/rzUbLpMoxUSVu+yZyjqNF1Ow4l7UdqpajtAh6x2Upd3fJIsIY7ROzKBjtF3OmgJXVFxr1A964KiLAfihmhU/I76LFW9g2oAQ6HgbLYXjppPH9Lvosth1MFoOzhxG/wDdOyX2V2M2jy2A2SNdI2PHVQ0qIbRy0wPae+YnWJMAbxIAWid/UOgKAu8HDnZmEtPMfdNMmitp9xrQ6ZjjvuTwXTcdE3EWkPaHakDyUIJOwJ8tUqsluuif256LhqO5oqzw5zgZY9scXNIB8idER+xsHvAnkHNJ+DcxR+o6kyrgnmmPZCtqmRo1AH5tP/It+iBuMWpQRmaejBm+YH3TVEvXbI6dfOwUzu2Sw+e7Z5HcdVpsOxBzKbAdQGjQ+Sxz8QYPDRc7zIb9SVZ4Jjftn+xILXyAGu38vuhpijJJ0am3w4VyS0ZQBB5Tv66Kywns97J2dxBPDTbrrx6qzw61FJgbERqTzJ3KILpUltg1vSMS6OcDX1k8UnMJOpPonNchMUxJtJhJIB/wcPNDZaR2vWps8To8yqfEu2VJg/B/GcRoG7ctTwWZurV1xUD3uyifCRPdnaZH+FXFGnRpsDctMkdGg7rKU6OiGK+yopf6mODi25oHIdDAzCOrTqVX4fZYbe1SLZ7rermD/ZRDHuaZEMMxr/KRoSp8ZfTc0gMZqHAHumPkvOcXtclQuYYgggiQZgHQjZXimpaJzYeOz03Eez1xTH8MuYPeb3vUga/JVbaij7Jf6n1pZSrlumhqkS4jgTrHrqtu/s+26cXuedYIcxtMT8Br6q3p0zn43tGPDpVpRpjRS4j2TqU3/hE1W8e62RvwkSEFRrFpyuBJboRIn/aY+6fZFNMNfRG3H5p9vYF3vNA6yg2VgWnTM4RAMgiXctxx1VqKuuiCkVuOOFMNph5cfEdwBuBHzSVLf3vtKjnczp5DQJI4i5Ho1Y6J7Hy0rht3FujT8I+qg9o1gIqVKbOhqNn4CVBtYRTqaJe0QAxSg3/mOf0ZTcfm6FDU7QsHgoud+eo1vybJQLZZPqJjHTtJ8tVT1u0VYRlp0qcyB3HvMxO74GyZSvLqq0H2zg0zo2GbEg6NHRAWzQVbZ5Y7ukSCNe7uOZhZ61oezEVatFoj/wCTM4HyYCuOwbNJqPc49S4/UoGys2ObJHHhp9NUxFhUxW3b/wAxz/y04HxcQhP/AFJSB/DpPd0Lifkxv3U7LFg1DW+ok/NTgjbb6IoRR33aB+b/AIdjXcC6mCf+8lCuxy5Pv5RyacvyaApcfP4o8gq7MrikZSb+xVa9Q7vJ9J/8pUbqj9s7/wDcR9ITiUwlWQRmiOOvnr9VLRpkkBokkwANyToAFHmV/wBlbbJcU6tUQxsmSQNcpymPNP0S69hdLsDcEAn2bZ4FxkecArT4XgdC3q+1eA6sGhuc+7HdGRvMzvvtsja1+17ZzAB+jJOhAI1nrpHIFDlrjUAIEN7+UcJkNBPEzr6LNnQoIvHVCU0u9EG2qI3g9TAUH74J8DDU6tIDf9x39AVmacSwqOhri0SQCY5kDQLFOuhek1HBwp+AN8JzDxTx0OnoVpP2l5nM1jeAyuLjPmQAfgs9jVwWTGuonhqdzos5y9G2KHLZWYhjNFvdYXZmgtEtO40H0VI7En58ziI6BBv7zydocT8TKndcNiIHmodWdMVrZBeX0AnkCdllsVxQEnXiOEcFZY/XDGHXcEb8TssjVcSMy6MONPZy58taJA6SvW/9P+1tNlMB7yDqMkEjSJgrx1lRX/Z22qOc0szRmBMbbidvJbZYpI5ccrdH0Ba31OtLocN+MSPRQ3VamR4A6Ni6DHxTLeuBRAAjMOWsKW0si4gnZc1nRSBv3R7catYI2IblI6hzYIVbiOBXFNjsg9qCCBBAe2dOgcPgfNbFpA0ClDdFSZLSPEajS1xa4Frhu0ggjzG6S9fr27XVZc0Q1uWYlxJMnXeAAPiktbMfxmYdhD361Kr3fme53y0Cdb4QwHaPIAfNWFN2hUDHd4rI2ImWjBuJ85P1RDYGwA8gAoHvhxSL0ADYq7+H+Y/NjkrJ0MjkXf8AkT902/BIbAJhw2BPBw+6ksbOo5ujHCTOoy8uaXsB5uhMEieU6oTCrR7gQGk6nb9VZDs61zg6q/gBlaQOM6u3+AVs8hrMtMtY0bBoH1JWj41oim3sp/3a8bjL5kfZI2hjcEp9SscxDp33PHr5ImkeSRVGM7RWzm1ASDEAZtxPKVUl69Hr02vBa4BwOhHBZnE8Dp0YIpVawP8AXAb0MCY6yqi/RjNVv0ZwAkwNSdAmvrUm6PqGdQWtbqIMHUnp81qqOGvLGhlsQ525Y0w0H+ao4yeoBTaXYGt7U1KjWPblj8PISDr4mv8AEIgDX4reKj/RxTnNv9FozdDHLRjh3XOP9TxHwAV9b4jSqN7m590uj5oXGOz1nRb+KzWQ3QMa4TqTEaQEqPZGg2HUnvAMGHQ4HiIOi1qJxycm9l3hLfYNa98wQYYXZg0ToJgTzVjY9oxLtAQ4zroeXqANlSYnizWZGEANECegEKOteWrQHOqAZtRrv6clm4J9m0c04rTNQbltU9/wjamPfPN39I5cdzwRjsRMZRDeEDgFkKOJsePwnh3UEaebd0dh+PkGHQS3cTII4Ef5osJ4n/J24vLT1MtcXvHtpaGI205dR5rAX2PPkgnSVtq/au2cHUqg9kXNgS4QesmJXnOKWzgSXNOX+dveb8RssXhktyR6WLKmv1OC4BkhQVag4KFo/lMpj6XErPijdydFD2jvJIA2/VUr3ECD5qwxIEvObQDaRpHRAE5jAGnAL0caqNHl5XcmxjaZJ04r2H/THBTTtyajNXOloPKAs92J7IF9VrqglrYMcOgXr1naBsbLDLk5aLxY62wq3oOAkZR0j7ohls4+IwnsceAB8ipW1f6T/nkVkkbWOp0AFIU0OQ13dgI6Jqxt29vEDkks3iOJmdCkpsuiWi9QvdDkdbYdOucHo39SpHWlNhnVx6xA9OKokBZZPeZA05nQI62w9g3OYjc8B6f/AKumq53H04JzqTtgCgBr7wDwgDruUM6s52up89kazDuLyAi7YA+FvdG3GUxlTSY92zfXYfEqWlaOcYLhPIfqnYtdVmwABB0J5Dmeibe4kaNMOptD5Grp0HLTeJPVZ8t0VxpWE3th3NYJb4ZIaCORPzQdRrBu8u6MaYUWK3RMOBJPn5bLthbe1DXZdPe8W4MEN5/ZCyX0DhqyS3u2udlYyo7oGjTqTOnqrN1u0cJ89fgOKIs7DIIAyj5n9USykGmfqtUZNgtrT1IeHA7idj6plzn4bdNFNfYgBpGuuvLRVVDFC0w8yDskxxQ3GOz7LullqCHR3XgSR5g+IdF5xjWH3NBwYQYY0NBBOVwGgc3npHkvX6FVrhLTIQGL2LKzS12h3a7+U8/LmtYZHHTOfP46ybXZ5PZ4s2p+HW+f1CFfZPpOyPYK1I+F0Q5onYOG3krTtB2eJJ92q3lt0I6FBYRjrqZ9lcCOAdwPnyXUne0eQ01pj24B7MGtQqlsAuyOBnQTEgxwRVjjArU21W+IbjmPeCnxq6pspQxwOedAZ3Gvksj2crGk9zOB1HLTf5IYJa2bK5DXiHta4ESMzQ74SqihbPa4/s803DUCS+lUB2iTLfIqZ9aGae7t5cP86ITFLVwNM0zFRjcw65nFxb804yrRrjycXT6IazW1iQWCnWG7fCHH+k+6emxWY7QXr6f4ZzAnQh0ggeRW4srindth/dqt0nj680PilV9MhlxSZWojQFzQ7To7dp6JPDFytHp/mk40eeWGGPrODQfMnYBei4H2MosDXOEneTuSprPs7QaPaW/da7WJJHpOoVpbXTWmHHXkfsufM5XXovFFVb7L/DbWBDBlH1V7a2Q94rM0cWPBGUL4u4lc1G1mpphg2hSiqOCqKbgxuaoco5Hc+ir7jHyagDQcrRJDdyXA5R5ABx+CYF/c3gaFnMQxGdkLc4xUy5ngBrjA1h+uwg6HTU7Qqi8v5HIJMYru5E80lWPqlJFCs9MqXjRo36AD0CGgkqalhp97RGMptbsPVUAyhb5RJSuLgNG89B9yuVQT1VddPIGxPkCUroaVsVa7J1cdOSBZizGPL+XdmeG2gUVa0uH6Npv14lujfKYlydb9i6tQNkik0cHS556mNJ9Vk+Uno6KhFbZPd9omPENM/H4lA21YEGmZ70wOYdwC01j2SoUx4c7ubzPwA0COpYXSaZbSbm2zESfKStOD9mDyR6RU4JhMsGfUjSSZP/bp6fNX7crRpAXMmkbDkNFC+z/l357qklHSMm+XYyvjLG8z6If98Ndvoorh0d2pBnjGyBuMOI8KLKUUgx920yqtxB7p9Cuts3zoJP8Am6huWZTqf7H9Eigmyuywwp69VzjMqpNbnuOKKpV5AQAH2ipCGv47Hy4fNY3EbdrwQWyVusQp5mkEbrDVHljyx2sbeS6cUvR5fmYqfNGffTdTOV23A/YrlBneDuRj7K1xOnLTpEg/2WXt6zwWnUT8DC37OKrNJTutE2tdS+ZnTeVV291O6ke6DCKCg/Fc34NSnoQCHRx72k81e4XjAqsyVAJ214qmoMcQ0CIDQSTtrr90W3DgXDI4HbMWnbmtVtUehHSRJXtH2pL6UupEy5g3bzIHJcxF7ajQ4QZ1BQ1zjxaSG67/AOdUygS5jiG5RMgDaeMDhzUtWqZd/QRh+JUWgFz9DsWzE8p2notFa9rqTG/hCXcyvJCx1N7iwxJMjcHXiDoVY23aPJ4qU/ldA9A4H6rleL6BeQuj0tmIuqnPUcSBw+y7QqT7Sq5wYA5wkjMGthrWyBxhu3VZCh2pY5viDABsXDN+UdeCnp4yHwQXMYXDSeR1LhxnUT/Uo4NGyyos8TxRtRnvhrZcHuGwG79OJ2DeuyApZjL3yC6IbPhaPCI58SlVOepl3Y0B/Rxnug+UEqR71DVFp2L2iS6y3JSSpAewhnX5rpA4lVeafe9E9tM80iyxBZ0Ugqjgg6duOKlYOiBhIeu50wt0Q9SseAkpipBzHhML52IPkVX/ALW4bhNfTY/aWu5j9EE0HZCNzCErYi1p8SAuMNrcH5x5/YoZmD1DqQPIlJlIt6eKMdvtzKe1rT4SI5f34LP3NKo3xNhRMu3N2KRRfXdQxlbp5fqqmrQLdxKlp4yI7wk81wYo126AK+tRHl9uiZb1CCQf8hGVQCJBVdUqFpA3A1HPqJQDDH1swjZZPtHax3huFo6h5KtvWSCqi6dmeSHONGSq3WZs7qvuqGW3ZOnen4kj7pzbkMqZHeElzR5gyR8IIQfaK6dWByaMZ4RzA3J+q7jxEmnQHSqxKJZVJEHmWqspVJJ9Pqi2ugj8wPzVFJbNDcVSDlHl100RNziAoUvZs71V+8e6OvVVGHe1qPOo096NZ6BGXWA5QTndmPGd/NZSzwg6Z6kcM5K0RWlqBq9wHqrSniVJojMIWRrW+V0PcY2kkmF26w4MeADIImd/gtoyUtmUk4dh9ak32hykOaTII68Fx9gCirLDXuBLGyGjXUefE6+iLoUC7QAk8hr8gobpnDNOzN3GGdEE5r2aBxHSZHwK3D8HPvOZT/Odf9gl3yQ1fs/QI1uPVtJ5+sJc0EVMg7L3he12Yd5sSeYjT7q9oW+Yyh8AwiizPFbNMEk03NgCRBMniVpDYgNljmOPBswZ9QuXJJWenhT47K5wy9egEpIO6vQ0xq4zqdtfVJZUbXR6w23EqZrgPdTabQ3eSum7HIlUMkbVB4FTNeAhnXY8kOak6/UykFWWXtVw1Qqh93ylM/eRCLDiWr6zeKhfkOxQIxIFRPrDg6CkOgk1CE12JuCr6t7U6OHPihvbl28goGWv7y4HVQ1KdN+26rDKmpsgSgDlxZRtsq6qIOimuMROyCNxKQD21yuVakhQOenZpCLALoVczfkoLhijo1IdHB31T7p5CLAwPaOwl7wNJhw6GP7BV9lf+68Q7Y/r1BWi7Q09cyytzct2LZ5T+q7sbuJ5GeNTaIMQo5NQNC4CeB5EenzXKdSSRycFJUeHsI25DruN/JT4BYGpUzAEgD0nhqnKSirY8MHOSRocEt8rQOO58zurqrQJH2UFpYFuriB5aou4rtaF485W7Po4xUYmY7QWPcPMaqgsKhc0A7NJDT04/NabEqvtGujQAan5D16Kpr2baVNpkzGgIA9TqvS8W1HZ5XmZIKaSCLLEcr3ASNu8CPoQrOjdvcIL3RykNn0bCzNrQqP0awudIIygmQ6dR0WrscHNMTcODTp3AcztOcaBbS4rbOF/kyaiPZS5Ik4ZAl5DBzdv6N3KhusdZSHcAb1JzP8AjwVYbmrWPdBaD77/ANNysuTfxQfghDeRlhWuqTGwBm1mX6Cfyjf1VPUxF7n5qYPU+Fp8+aNpYW0GX9/SZO3wUN9WAEBCx38hz8jiuMFo5dMNwGuLoeNHQSAevmkqy2v4cdeCSHBro0jlUlbPfs4PhIPmZUFa6e3+yylPEnt2KNpY6eK5j0Cyq3r5Uf7wPFBuxHMhalygCxN7Kgq3ar3V1H7ZAgp12eCZ+1HmhzUXJQMNZfkKduITuquV2UAW7cSbxEoe6vc22iABXUDE7VcAUrKalNRrBJ3UARMtXHcJVG5d9lDXxB79G6BA1KDzv9UyqHXd8AZHDVHGoHtnpKphgtaoe6PUnRW9rh3smBrn5iNNNPqplJRRUYNvoyvaSrlaR6hZelh1Wr4GGOZBA+JXpNW0pTJbmI/m1+uyiqVB5Jx8riqSJl4SnK5MzeFdlANapnoNv7q+D2UxAAAGwH9ks2ZwaNS4gDzJhaa77IUmtcCXSQMpPunj56qG5ZOzZQhhVJGJusQcTDZTLeu6YHecdCPLgrI9lK+YyWU2cahdw/pG5Kltza2TMrSaztSXv0EkyTC3xKMds4/K55Fxi9A17gD6rMrGwd3R3WT/AFH7oar2fozmuqntDtkpmGiOBedT6QhcV7bOqHKyT0aIA9AqC4vy7+I8/lb9ydF0LnLrSOLhix9u2aW67Tspt9nSAa0ANDWchsCdyqN+J1Kp0OQHjxQDL+AW025c25nM89M32CtKNmKbGZnAOdsw7q1iUezPJ5EnqOg2ws6Y13d/M7U+nL0VoCANVV0qgaJQt7iBOkwFdHFK5PYdd4qAdOGvRV9zRbW1o1GA8adRwaR5OOjh6qour3qg6dF9Q9wGOZ2ScfZ0Y1qmrLT93tpn8WqwE7BhFQ+sGB8UkO3D6bP4jpckpv8A06Fj/wAPT3hMldDl0tXGegJr0/Moi1IFAEhcuSuZ10EIA6CuhIJEIAcAugJkrntEASQkSozWQ9a5QMnfcQhRd53QAXHkNVWV6j3mB8UdhtcUvDvxPMqJujfHCywoWdV24FNvxcfTgj229OnuMx5uVdXxh3ukSeSFNXTcucdyeHksG2zoUUi0ucV5aeSCdezzQmVH4fhdWr/Dpkg++RDR1zFLjY3JIGf1VpgnZz28Pe7LT4Ru7y5BTXVnZ0GRXf7R/ENcfhI0hUWL/wCooY3JRDaTRoAN+mu61jjMZ5vo2tzbWdvBLGNLYIJ1dI47/VZzGv8AUBjZyRP8ztT6DYLCvvbi5d3ZAPvOnbnG8Kgq0Ca2Rz5hwBPDfUrphjt7OLJmpWaW97SV7guLAXASS9xho9Ssq67fUd3iXdBMErQ4zijRS/Z6B1IALuAb6cSqW1Y2318bhrEQ0HrxK6oY4xPOnnlNBFsyozYETwj7KGvTaSZlp5jUeoSuccqv3dHlogxWAHeK0OdRZZW9xSoDNBqO/m4A9BzQ9ziRqPa7XTaeCr23IMiCQURZ0pP0QVxot7vFg0KvbTq1fC0gH3nafAblWvsKNHvEAu5uhx9Bs36qsve0JMhmnCTus+TfRvHDGPyJBh1Kl3qrs7uX9kPc4y491gyjoq2pUJ1JmV1qaj7ZUnS0OmdSko3VUldGdM9izrocqoYuOSkbik8F59M9OyzDk7RVv7x6J4xHoigsPgJwYEAMQCf+3hIYaKS6KHVBC/C7+3BABvsOq57Ec0KL5dF4gCV4byQdy8AbItt2m1SHDZBRRVLqAeZMAdeCcDkHzJ5lOdhVZ1QClTdV1nuifjyWnpdiQwB95VbRaNcghzz9gs3FnSskUitwXBjW1zhg5nWT0Cuh2Nq7uqMazi90iesEKC87c2tq3Ja0wSNA92p81isT7ZXF04hud55NmB5lNY7M5ZmjaXF7Y2o/+w8cXeD/AG8fVZvGP9QqtY5GSOAZTH2CqG9m6pAdXdlbxa3U+pWmwTDW04FGmGk6Zj4j67rTil2Yc22ZX93XVY978Mf1eL4cFbYZ2HAGeq+Bxdx9C79Fs7mhToCXnM75T5Lzntl2ydVJpMMNG8fRXG5aiZzqKuRZV8aYM1Og0Cm0HM8mXPI68VgqlwczncS5F0q2VhO0jQdOaAoVoPD1XTGHFnLLI5Qtip4g9h8I8zMqOpfOdvHwUj6E6l0rn7MFro59EIeU8FSexC5ICLBM40Dl8FOy5yeHf6IZ1YypMqkDlSqSSXFBucpriSE6hZF2p0CNJGkdkPHRP9orCnbiIaJ5nh8VG006XDO8c9gkpWW4kFHD3u10aDtm4+QSXKt255kmfJcTtj0ehvTQkkuM6x6e1dSSGdT2pJJIZ0KRqSSBErFKEkkDRLTUoSSUlm77GfwD6rB9u/4jkkk5dImPzZ5riexWv7HfwUklr/Jl7LuqjsE8Y/zkkksTYF7V+J3kvGrrxO8z9Ukl0eP2zm8npBV34neTfogRwSSXQci+I5qeEkkzNnVBV3XUkBETVOkkgbInfcfVG1Nl1JZz6NcZN/ylRhJJLGasQSSSWpB//9k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AutoShape 12" descr="data:image/jpeg;base64,/9j/4AAQSkZJRgABAQAAAQABAAD/2wCEAAkGBhQSERUUEhQVFBUVGBQUFxUVFBQVFhcXFBQVFBQXFxQXHCYeFxkkGRQUHy8gIycpLCwsFR4xNTAqNSYrLCkBCQoKDgwOGg8PGikkHCQsKSwsLSwpKSkpKSkpKSwsKSwsKSksKSwsKSksKSksKSkpKSwsKSwpKSwsLCwsLCwsKf/AABEIAMEBBgMBIgACEQEDEQH/xAAcAAABBQEBAQAAAAAAAAAAAAAEAAIDBQYBBwj/xABBEAABAwIEAwUGAwcCBQUAAAABAAIRAwQFEiExQVFhBiIycYETQpGhscEjctEUFTNSYuHwB5I0Q4KishZEU1Tx/8QAGgEAAwEBAQEAAAAAAAAAAAAAAAECAwQFBv/EACMRAAICAgICAgMBAAAAAAAAAAABAhEDIRIxBEEyURMiQmH/2gAMAwEAAhEDEQA/APVbNykpmHHzQ9o5TT3ivKR3UFByWZRykCmTxHZk/MopTmlAmhxKQKZVeACSQBzOgTP2hogyIOxQFEhdquVdlE65bOknyBXHXP8ASfgP1QOglp0CGvxLCuiuY8PxKCxC7cG6iJMaSUMEivr0w05ukRw1IUNkPxPin13SJn0g/ohTQ9oC0lzcwI5HUcFJVJvYTjlVpo1Nj3XDgd9Pus/aNmnTnfI0fAQq+67FPpy5lfutl0FgB013BhWtswhjJ3yifNEW32Xmxwg1wlY9gU5MN89f0TKbJPTc+QXaj5kqjAkDk4PUDXLuZAWTZksyjzJByYWOJXCVwlNJSApMTeadYVKjXPpgtbTIc2GOf3STTMFziTuJgbI8O1QuN0YirnDPZzGZntBJ0ENkd7gPNctKry1hqANeWguA2B5I9CLEFdlMaU6UDOyuErmZNL0AOKbK5nXJQIUrqbKSBm0oOhxU7z3vQIVru8p6h1CSNQqUpUTXaJzXJgOJT2lQucusegAXtD/w1X8v3Cx1j2tNF2RwJbpBEnhxbx9Fscc1t6v5CvM67He1GUwYB+Q0KZm9M9JssXp1QCDH0/t6o4tXmH7Yaeplh57g/wCdVYYN28Iqeyc0kROYas9eLfmEh2eghqHvLUPEFCjtNQgFzoPIAu+gQ1btfR4B7v8Apj6lA7DjaCITP2YKnq9sR7tI/wDU79Ag6va2qfC1g9CfqgVouXseD4ZXKmHtqalpaeY/TZZyr2hrn348gB9kHVvajvFUcfNxS0F2aG7sDTb4gZ31AMcNCgCUDi0TTM6GlSI/2wf+4OVhSs3Cm0xoWgj1CExETSnZlGd1wFMRKHImytHVTDR1JOgA6lFWHZ97tancbuecfb6rR21k1ohrcrRqBz6u5npwTFZk7uydT8W3BwmD6whpW8ewEQYI5HVUt/2da6TSIaeXun9FNlUZa6oNe0te0OaeB1WewvKxz5YaIc7u0yCBDREgHUk6kxptyWnxG3dQaXVRkaN3Hwj1G/kshX7YUjUH7NQ9tV1AqVNgSNcrdhp6wqW+iXS7NZa0szS6coERmBAPkUPeYza0RNSsHf009T8T+ipbG8u3uc+vUAEQGDYE7dNvqlRwumDmc0OcdZOoHkNgithetINp9tbZ3/tq2X+cOefXTRXdg2hcNLqTnZdNy0wY2kBUntOA2RVl3dRoTqY0+PNDoIv7LC4wd7diHfJA1Wub4gR5hH0sSI3Mj4Ill0x/rzUbLpMoxUSVu+yZyjqNF1Ow4l7UdqpajtAh6x2Upd3fJIsIY7ROzKBjtF3OmgJXVFxr1A964KiLAfihmhU/I76LFW9g2oAQ6HgbLYXjppPH9Lvosth1MFoOzhxG/wDdOyX2V2M2jy2A2SNdI2PHVQ0qIbRy0wPae+YnWJMAbxIAWid/UOgKAu8HDnZmEtPMfdNMmitp9xrQ6ZjjvuTwXTcdE3EWkPaHakDyUIJOwJ8tUqsluuif256LhqO5oqzw5zgZY9scXNIB8idER+xsHvAnkHNJ+DcxR+o6kyrgnmmPZCtqmRo1AH5tP/It+iBuMWpQRmaejBm+YH3TVEvXbI6dfOwUzu2Sw+e7Z5HcdVpsOxBzKbAdQGjQ+Sxz8QYPDRc7zIb9SVZ4Jjftn+xILXyAGu38vuhpijJJ0am3w4VyS0ZQBB5Tv66Kywns97J2dxBPDTbrrx6qzw61FJgbERqTzJ3KILpUltg1vSMS6OcDX1k8UnMJOpPonNchMUxJtJhJIB/wcPNDZaR2vWps8To8yqfEu2VJg/B/GcRoG7ctTwWZurV1xUD3uyifCRPdnaZH+FXFGnRpsDctMkdGg7rKU6OiGK+yopf6mODi25oHIdDAzCOrTqVX4fZYbe1SLZ7rermD/ZRDHuaZEMMxr/KRoSp8ZfTc0gMZqHAHumPkvOcXtclQuYYgggiQZgHQjZXimpaJzYeOz03Eez1xTH8MuYPeb3vUga/JVbaij7Jf6n1pZSrlumhqkS4jgTrHrqtu/s+26cXuedYIcxtMT8Br6q3p0zn43tGPDpVpRpjRS4j2TqU3/hE1W8e62RvwkSEFRrFpyuBJboRIn/aY+6fZFNMNfRG3H5p9vYF3vNA6yg2VgWnTM4RAMgiXctxx1VqKuuiCkVuOOFMNph5cfEdwBuBHzSVLf3vtKjnczp5DQJI4i5Ho1Y6J7Hy0rht3FujT8I+qg9o1gIqVKbOhqNn4CVBtYRTqaJe0QAxSg3/mOf0ZTcfm6FDU7QsHgoud+eo1vybJQLZZPqJjHTtJ8tVT1u0VYRlp0qcyB3HvMxO74GyZSvLqq0H2zg0zo2GbEg6NHRAWzQVbZ5Y7ukSCNe7uOZhZ61oezEVatFoj/wCTM4HyYCuOwbNJqPc49S4/UoGys2ObJHHhp9NUxFhUxW3b/wAxz/y04HxcQhP/AFJSB/DpPd0Lifkxv3U7LFg1DW+ok/NTgjbb6IoRR33aB+b/AIdjXcC6mCf+8lCuxy5Pv5RyacvyaApcfP4o8gq7MrikZSb+xVa9Q7vJ9J/8pUbqj9s7/wDcR9ITiUwlWQRmiOOvnr9VLRpkkBokkwANyToAFHmV/wBlbbJcU6tUQxsmSQNcpymPNP0S69hdLsDcEAn2bZ4FxkecArT4XgdC3q+1eA6sGhuc+7HdGRvMzvvtsja1+17ZzAB+jJOhAI1nrpHIFDlrjUAIEN7+UcJkNBPEzr6LNnQoIvHVCU0u9EG2qI3g9TAUH74J8DDU6tIDf9x39AVmacSwqOhri0SQCY5kDQLFOuhek1HBwp+AN8JzDxTx0OnoVpP2l5nM1jeAyuLjPmQAfgs9jVwWTGuonhqdzos5y9G2KHLZWYhjNFvdYXZmgtEtO40H0VI7En58ziI6BBv7zydocT8TKndcNiIHmodWdMVrZBeX0AnkCdllsVxQEnXiOEcFZY/XDGHXcEb8TssjVcSMy6MONPZy58taJA6SvW/9P+1tNlMB7yDqMkEjSJgrx1lRX/Z22qOc0szRmBMbbidvJbZYpI5ccrdH0Ba31OtLocN+MSPRQ3VamR4A6Ni6DHxTLeuBRAAjMOWsKW0si4gnZc1nRSBv3R7catYI2IblI6hzYIVbiOBXFNjsg9qCCBBAe2dOgcPgfNbFpA0ClDdFSZLSPEajS1xa4Frhu0ggjzG6S9fr27XVZc0Q1uWYlxJMnXeAAPiktbMfxmYdhD361Kr3fme53y0Cdb4QwHaPIAfNWFN2hUDHd4rI2ImWjBuJ85P1RDYGwA8gAoHvhxSL0ADYq7+H+Y/NjkrJ0MjkXf8AkT902/BIbAJhw2BPBw+6ksbOo5ujHCTOoy8uaXsB5uhMEieU6oTCrR7gQGk6nb9VZDs61zg6q/gBlaQOM6u3+AVs8hrMtMtY0bBoH1JWj41oim3sp/3a8bjL5kfZI2hjcEp9SscxDp33PHr5ImkeSRVGM7RWzm1ASDEAZtxPKVUl69Hr02vBa4BwOhHBZnE8Dp0YIpVawP8AXAb0MCY6yqi/RjNVv0ZwAkwNSdAmvrUm6PqGdQWtbqIMHUnp81qqOGvLGhlsQ525Y0w0H+ao4yeoBTaXYGt7U1KjWPblj8PISDr4mv8AEIgDX4reKj/RxTnNv9FozdDHLRjh3XOP9TxHwAV9b4jSqN7m590uj5oXGOz1nRb+KzWQ3QMa4TqTEaQEqPZGg2HUnvAMGHQ4HiIOi1qJxycm9l3hLfYNa98wQYYXZg0ToJgTzVjY9oxLtAQ4zroeXqANlSYnizWZGEANECegEKOteWrQHOqAZtRrv6clm4J9m0c04rTNQbltU9/wjamPfPN39I5cdzwRjsRMZRDeEDgFkKOJsePwnh3UEaebd0dh+PkGHQS3cTII4Ef5osJ4n/J24vLT1MtcXvHtpaGI205dR5rAX2PPkgnSVtq/au2cHUqg9kXNgS4QesmJXnOKWzgSXNOX+dveb8RssXhktyR6WLKmv1OC4BkhQVag4KFo/lMpj6XErPijdydFD2jvJIA2/VUr3ECD5qwxIEvObQDaRpHRAE5jAGnAL0caqNHl5XcmxjaZJ04r2H/THBTTtyajNXOloPKAs92J7IF9VrqglrYMcOgXr1naBsbLDLk5aLxY62wq3oOAkZR0j7ohls4+IwnsceAB8ipW1f6T/nkVkkbWOp0AFIU0OQ13dgI6Jqxt29vEDkks3iOJmdCkpsuiWi9QvdDkdbYdOucHo39SpHWlNhnVx6xA9OKokBZZPeZA05nQI62w9g3OYjc8B6f/AKumq53H04JzqTtgCgBr7wDwgDruUM6s52up89kazDuLyAi7YA+FvdG3GUxlTSY92zfXYfEqWlaOcYLhPIfqnYtdVmwABB0J5Dmeibe4kaNMOptD5Grp0HLTeJPVZ8t0VxpWE3th3NYJb4ZIaCORPzQdRrBu8u6MaYUWK3RMOBJPn5bLthbe1DXZdPe8W4MEN5/ZCyX0DhqyS3u2udlYyo7oGjTqTOnqrN1u0cJ89fgOKIs7DIIAyj5n9USykGmfqtUZNgtrT1IeHA7idj6plzn4bdNFNfYgBpGuuvLRVVDFC0w8yDskxxQ3GOz7LullqCHR3XgSR5g+IdF5xjWH3NBwYQYY0NBBOVwGgc3npHkvX6FVrhLTIQGL2LKzS12h3a7+U8/LmtYZHHTOfP46ybXZ5PZ4s2p+HW+f1CFfZPpOyPYK1I+F0Q5onYOG3krTtB2eJJ92q3lt0I6FBYRjrqZ9lcCOAdwPnyXUne0eQ01pj24B7MGtQqlsAuyOBnQTEgxwRVjjArU21W+IbjmPeCnxq6pspQxwOedAZ3Gvksj2crGk9zOB1HLTf5IYJa2bK5DXiHta4ESMzQ74SqihbPa4/s803DUCS+lUB2iTLfIqZ9aGae7t5cP86ITFLVwNM0zFRjcw65nFxb804yrRrjycXT6IazW1iQWCnWG7fCHH+k+6emxWY7QXr6f4ZzAnQh0ggeRW4srindth/dqt0nj680PilV9MhlxSZWojQFzQ7To7dp6JPDFytHp/mk40eeWGGPrODQfMnYBei4H2MosDXOEneTuSprPs7QaPaW/da7WJJHpOoVpbXTWmHHXkfsufM5XXovFFVb7L/DbWBDBlH1V7a2Q94rM0cWPBGUL4u4lc1G1mpphg2hSiqOCqKbgxuaoco5Hc+ir7jHyagDQcrRJDdyXA5R5ABx+CYF/c3gaFnMQxGdkLc4xUy5ngBrjA1h+uwg6HTU7Qqi8v5HIJMYru5E80lWPqlJFCs9MqXjRo36AD0CGgkqalhp97RGMptbsPVUAyhb5RJSuLgNG89B9yuVQT1VddPIGxPkCUroaVsVa7J1cdOSBZizGPL+XdmeG2gUVa0uH6Npv14lujfKYlydb9i6tQNkik0cHS556mNJ9Vk+Uno6KhFbZPd9omPENM/H4lA21YEGmZ70wOYdwC01j2SoUx4c7ubzPwA0COpYXSaZbSbm2zESfKStOD9mDyR6RU4JhMsGfUjSSZP/bp6fNX7crRpAXMmkbDkNFC+z/l357qklHSMm+XYyvjLG8z6If98Ndvoorh0d2pBnjGyBuMOI8KLKUUgx920yqtxB7p9Cuts3zoJP8Am6huWZTqf7H9Eigmyuywwp69VzjMqpNbnuOKKpV5AQAH2ipCGv47Hy4fNY3EbdrwQWyVusQp5mkEbrDVHljyx2sbeS6cUvR5fmYqfNGffTdTOV23A/YrlBneDuRj7K1xOnLTpEg/2WXt6zwWnUT8DC37OKrNJTutE2tdS+ZnTeVV291O6ke6DCKCg/Fc34NSnoQCHRx72k81e4XjAqsyVAJ214qmoMcQ0CIDQSTtrr90W3DgXDI4HbMWnbmtVtUehHSRJXtH2pL6UupEy5g3bzIHJcxF7ajQ4QZ1BQ1zjxaSG67/AOdUygS5jiG5RMgDaeMDhzUtWqZd/QRh+JUWgFz9DsWzE8p2notFa9rqTG/hCXcyvJCx1N7iwxJMjcHXiDoVY23aPJ4qU/ldA9A4H6rleL6BeQuj0tmIuqnPUcSBw+y7QqT7Sq5wYA5wkjMGthrWyBxhu3VZCh2pY5viDABsXDN+UdeCnp4yHwQXMYXDSeR1LhxnUT/Uo4NGyyos8TxRtRnvhrZcHuGwG79OJ2DeuyApZjL3yC6IbPhaPCI58SlVOepl3Y0B/Rxnug+UEqR71DVFp2L2iS6y3JSSpAewhnX5rpA4lVeafe9E9tM80iyxBZ0Ugqjgg6duOKlYOiBhIeu50wt0Q9SseAkpipBzHhML52IPkVX/ALW4bhNfTY/aWu5j9EE0HZCNzCErYi1p8SAuMNrcH5x5/YoZmD1DqQPIlJlIt6eKMdvtzKe1rT4SI5f34LP3NKo3xNhRMu3N2KRRfXdQxlbp5fqqmrQLdxKlp4yI7wk81wYo126AK+tRHl9uiZb1CCQf8hGVQCJBVdUqFpA3A1HPqJQDDH1swjZZPtHax3huFo6h5KtvWSCqi6dmeSHONGSq3WZs7qvuqGW3ZOnen4kj7pzbkMqZHeElzR5gyR8IIQfaK6dWByaMZ4RzA3J+q7jxEmnQHSqxKJZVJEHmWqspVJJ9Pqi2ugj8wPzVFJbNDcVSDlHl100RNziAoUvZs71V+8e6OvVVGHe1qPOo096NZ6BGXWA5QTndmPGd/NZSzwg6Z6kcM5K0RWlqBq9wHqrSniVJojMIWRrW+V0PcY2kkmF26w4MeADIImd/gtoyUtmUk4dh9ak32hykOaTII68Fx9gCirLDXuBLGyGjXUefE6+iLoUC7QAk8hr8gobpnDNOzN3GGdEE5r2aBxHSZHwK3D8HPvOZT/Odf9gl3yQ1fs/QI1uPVtJ5+sJc0EVMg7L3he12Yd5sSeYjT7q9oW+Yyh8AwiizPFbNMEk03NgCRBMniVpDYgNljmOPBswZ9QuXJJWenhT47K5wy9egEpIO6vQ0xq4zqdtfVJZUbXR6w23EqZrgPdTabQ3eSum7HIlUMkbVB4FTNeAhnXY8kOak6/UykFWWXtVw1Qqh93ylM/eRCLDiWr6zeKhfkOxQIxIFRPrDg6CkOgk1CE12JuCr6t7U6OHPihvbl28goGWv7y4HVQ1KdN+26rDKmpsgSgDlxZRtsq6qIOimuMROyCNxKQD21yuVakhQOenZpCLALoVczfkoLhijo1IdHB31T7p5CLAwPaOwl7wNJhw6GP7BV9lf+68Q7Y/r1BWi7Q09cyytzct2LZ5T+q7sbuJ5GeNTaIMQo5NQNC4CeB5EenzXKdSSRycFJUeHsI25DruN/JT4BYGpUzAEgD0nhqnKSirY8MHOSRocEt8rQOO58zurqrQJH2UFpYFuriB5aou4rtaF485W7Po4xUYmY7QWPcPMaqgsKhc0A7NJDT04/NabEqvtGujQAan5D16Kpr2baVNpkzGgIA9TqvS8W1HZ5XmZIKaSCLLEcr3ASNu8CPoQrOjdvcIL3RykNn0bCzNrQqP0awudIIygmQ6dR0WrscHNMTcODTp3AcztOcaBbS4rbOF/kyaiPZS5Ik4ZAl5DBzdv6N3KhusdZSHcAb1JzP8AjwVYbmrWPdBaD77/ANNysuTfxQfghDeRlhWuqTGwBm1mX6Cfyjf1VPUxF7n5qYPU+Fp8+aNpYW0GX9/SZO3wUN9WAEBCx38hz8jiuMFo5dMNwGuLoeNHQSAevmkqy2v4cdeCSHBro0jlUlbPfs4PhIPmZUFa6e3+yylPEnt2KNpY6eK5j0Cyq3r5Uf7wPFBuxHMhalygCxN7Kgq3ar3V1H7ZAgp12eCZ+1HmhzUXJQMNZfkKduITuquV2UAW7cSbxEoe6vc22iABXUDE7VcAUrKalNRrBJ3UARMtXHcJVG5d9lDXxB79G6BA1KDzv9UyqHXd8AZHDVHGoHtnpKphgtaoe6PUnRW9rh3smBrn5iNNNPqplJRRUYNvoyvaSrlaR6hZelh1Wr4GGOZBA+JXpNW0pTJbmI/m1+uyiqVB5Jx8riqSJl4SnK5MzeFdlANapnoNv7q+D2UxAAAGwH9ks2ZwaNS4gDzJhaa77IUmtcCXSQMpPunj56qG5ZOzZQhhVJGJusQcTDZTLeu6YHecdCPLgrI9lK+YyWU2cahdw/pG5Kltza2TMrSaztSXv0EkyTC3xKMds4/K55Fxi9A17gD6rMrGwd3R3WT/AFH7oar2fozmuqntDtkpmGiOBedT6QhcV7bOqHKyT0aIA9AqC4vy7+I8/lb9ydF0LnLrSOLhix9u2aW67Tspt9nSAa0ANDWchsCdyqN+J1Kp0OQHjxQDL+AW025c25nM89M32CtKNmKbGZnAOdsw7q1iUezPJ5EnqOg2ws6Y13d/M7U+nL0VoCANVV0qgaJQt7iBOkwFdHFK5PYdd4qAdOGvRV9zRbW1o1GA8adRwaR5OOjh6qour3qg6dF9Q9wGOZ2ScfZ0Y1qmrLT93tpn8WqwE7BhFQ+sGB8UkO3D6bP4jpckpv8A06Fj/wAPT3hMldDl0tXGegJr0/Moi1IFAEhcuSuZ10EIA6CuhIJEIAcAugJkrntEASQkSozWQ9a5QMnfcQhRd53QAXHkNVWV6j3mB8UdhtcUvDvxPMqJujfHCywoWdV24FNvxcfTgj229OnuMx5uVdXxh3ukSeSFNXTcucdyeHksG2zoUUi0ucV5aeSCdezzQmVH4fhdWr/Dpkg++RDR1zFLjY3JIGf1VpgnZz28Pe7LT4Ru7y5BTXVnZ0GRXf7R/ENcfhI0hUWL/wCooY3JRDaTRoAN+mu61jjMZ5vo2tzbWdvBLGNLYIJ1dI47/VZzGv8AUBjZyRP8ztT6DYLCvvbi5d3ZAPvOnbnG8Kgq0Ca2Rz5hwBPDfUrphjt7OLJmpWaW97SV7guLAXASS9xho9Ssq67fUd3iXdBMErQ4zijRS/Z6B1IALuAb6cSqW1Y2318bhrEQ0HrxK6oY4xPOnnlNBFsyozYETwj7KGvTaSZlp5jUeoSuccqv3dHlogxWAHeK0OdRZZW9xSoDNBqO/m4A9BzQ9ziRqPa7XTaeCr23IMiCQURZ0pP0QVxot7vFg0KvbTq1fC0gH3nafAblWvsKNHvEAu5uhx9Bs36qsve0JMhmnCTus+TfRvHDGPyJBh1Kl3qrs7uX9kPc4y491gyjoq2pUJ1JmV1qaj7ZUnS0OmdSko3VUldGdM9izrocqoYuOSkbik8F59M9OyzDk7RVv7x6J4xHoigsPgJwYEAMQCf+3hIYaKS6KHVBC/C7+3BABvsOq57Ec0KL5dF4gCV4byQdy8AbItt2m1SHDZBRRVLqAeZMAdeCcDkHzJ5lOdhVZ1QClTdV1nuifjyWnpdiQwB95VbRaNcghzz9gs3FnSskUitwXBjW1zhg5nWT0Cuh2Nq7uqMazi90iesEKC87c2tq3Ja0wSNA92p81isT7ZXF04hud55NmB5lNY7M5ZmjaXF7Y2o/+w8cXeD/AG8fVZvGP9QqtY5GSOAZTH2CqG9m6pAdXdlbxa3U+pWmwTDW04FGmGk6Zj4j67rTil2Yc22ZX93XVY978Mf1eL4cFbYZ2HAGeq+Bxdx9C79Fs7mhToCXnM75T5Lzntl2ydVJpMMNG8fRXG5aiZzqKuRZV8aYM1Og0Cm0HM8mXPI68VgqlwczncS5F0q2VhO0jQdOaAoVoPD1XTGHFnLLI5Qtip4g9h8I8zMqOpfOdvHwUj6E6l0rn7MFro59EIeU8FSexC5ICLBM40Dl8FOy5yeHf6IZ1YypMqkDlSqSSXFBucpriSE6hZF2p0CNJGkdkPHRP9orCnbiIaJ5nh8VG006XDO8c9gkpWW4kFHD3u10aDtm4+QSXKt255kmfJcTtj0ehvTQkkuM6x6e1dSSGdT2pJJIZ0KRqSSBErFKEkkDRLTUoSSUlm77GfwD6rB9u/4jkkk5dImPzZ5riexWv7HfwUklr/Jl7LuqjsE8Y/zkkksTYF7V+J3kvGrrxO8z9Ukl0eP2zm8npBV34neTfogRwSSXQci+I5qeEkkzNnVBV3XUkBETVOkkgbInfcfVG1Nl1JZz6NcZN/ylRhJJLGasQSSSWpB/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AutoShape 14" descr="data:image/jpeg;base64,/9j/4AAQSkZJRgABAQAAAQABAAD/2wCEAAkGBxQTEhUTEhQVFBUVFBQUFRQVFRQUFBQUFxIWFxQUFBQYHCggGBolHBQVITEhJSkrLi4uFx8zODMsNygtLisBCgoKDg0OGxAQGywmHyQsLCwsLCwsLCwsLCwsLCwsLCwsLCwsLCwsLCwsLCwsLCwsLCwsLCwsLCwsLCwsLCwsLP/AABEIAKYBMAMBIgACEQEDEQH/xAAbAAABBQEBAAAAAAAAAAAAAAAEAQIDBQYAB//EAD0QAAEDAQYDBgQFAgYCAwAAAAEAAgMRBAUSITFBUWGRBhMiUnGBMqGxwRRCcpLhYtEjM4Ky8PEHFUNTov/EABoBAAIDAQEAAAAAAAAAAAAAAAECAAMEBQb/xAAnEQACAwACAwABAwUBAAAAAAAAAQIDEQQhEjFBURMUIjIzUmFxBf/aAAwDAQACEQMRAD8A3HctP5R0CFtcLaHwjTgEWCobQnzoz6eQ2MBtpAIFA94pQf1BWWOoaXAVGpoATR+Ia+wVfb/Ba5D5ZXdMX8ot1piGXeE7+Fn3JXOk5biLuJOtJ+bCYiTmKClc3YSSS8OOVOAogrfZGtIJoK8q511opG3tE2oa2Q+pAHXNQzXmHUpCMtKuef8AbRReRfLkVfAW83AshyplKNBs9p+69Q7LsaYWnC3Nkew8gXl88UkpaAymGuFrQcq0rrroF6j2TYW2dgcCCGNBB2IC1U9y0wyls20XDY2+VvQLnRN8rf2hOSVWnCaxvct8regSGFvlb+0JxK6qgusZ3LfK3oF3ct8rf2hPJSVUJrGd03yt6Bd3bfK3oEpK6qnRNY0xN8rf2hd3bfK39oTqpKqE7G903yt6BNMTfK3oFIkKXUTsZ3TfK39o/skNnHlb+0Je9oc9A0lBXjeeHIHPP0ollOMVrDGMpPEEOY0flb0CjcWcGdAqIvkld8WW5qnS2SmtTzBKzPkv4jQuM/rLzA07N6BIY2+UdAs2+ZzDk4q1sF4Bwo7VNXyU3jRXZRKK1B5YOA6BJgHBvQLly1GbWJgbwHQJpYPK39oTikUwXWN7tvlb+0f2SCNvlb+0JapKoE1iFo4DoEndjyt6BcSuqgTWObG3yt6BTsYPKOgUDCp2lKTWRysHlb0ChewcB0Cle5DvciFNl3VNe2qQlNLkyfRpwyl7djhJM6QOPjNSMsjuui7ERj4ieq1eJJiSuEQKKKWDslCNgfXP6o2G4oW6NHQI7GE3vgh/FDYJHYYxo0IhjQNMkObSOKjdb28VP1IL6Hwk/gaHLlWvvMKJ16cFW+TBDLjzfwtiUhKpXXkVDJbncUj5cfg64kvpfuemmZu5WaNpcfzJnfndI+W/iGXE/LNG+1sG6hdebAqDvQlDjsEj5E2MuNAuH3sNgojejtgqwNcdk4QnikdtjGVNa+Bjrc870UL7Ud3FQGHPVKIQl1v2x8ivSJmWwjPZV8QMj8wSCeBofcK3ZYwWZ6nQdB91QWpkkEoAeQ1xP1rSnujr9BUV7NM6whrMjTLSlKKntM5bkSD7qWSQYc3ElAyQjU+3L1QfYcwVkjZG1HPqDQ/dLECOXAoOGjcYyyeehAd9SURZ7TnT/pTOxZLUXthtdRQ6oslUTho5vRWtmnxDmt1NnxnOtr71E9UhK57CNlGXLThmHVTSUzEmlyVkHkpMSYXJuJAAQwqeuSFjcpS5AODXFDucnvchy5QYs5bc0E57n6qB15BVdqd43fqd9SkFdgud+vYdhceBZG8TwUTra70QgY7guMLuKVzsf0dVVr4Em0u4qJ054prLPxKk/Dt5pO2PkURGXmozIEW2FvBdRTxJ5Agedh8k4Bx2oiCuqj4g8gfuncQuEHEqcphRwVtjPw459U8xjgl4JxRA2dRcF1FwRAcEoKQBKFAEbtUoTXFcSoQtWZNaeR61BH0Ko+0EwcQfK6o6I505wn00VRa3YqtIoeaV6PFIgNrol/FilXdOXNQd00ihJa7iAgJbG5p1xNrWoOvBMTAG+La78QcDiG4W0GxoOCvbmAmZUZPGvCvJV0rGYsDmDFQUdQk09dgEf2Z8L5Gf6h9EHIZ1tIubPJUc86+oOaniNCCNEAZKSmmhJJ99UVG4g8j9d1bB76Mko99mmiFQCDlupJrK121OYQF3P24q0iFQAuzX3Hs5lkcfRU2uxOZmPE3iNvUKvMy1wVTet0A+NmVPibseY4Jbq2ouURFL8lIZF2NNwJr15aXLtcm9C2Sd+dlGJ3eqhkKkjIoa5ACpPLdJK+yT1sAv44Vaw5OfUtGpIFK/VFRwEnMgKg7N2oS2iSV2TaCOEnKgxZ67nJaTFheK8V06LZZjYrm0NmHid+o/UpqdN8Tv1H6lNSHoV6FSOSlIVAoROokSqBG1SFckqoAQldRcSuBUBhxUZKc4phKhB/BKVG5yDtd7Rs1cK8EUmwPosSV1VUwXu14q1riP0n6oxloxUpWp2IzU7JgSHLsS6OzSONAx3Qj6qZl2TeQ+9E6qm/grlFfQVxTSUcblm8o6hQy3bKPyE+lD9E36M/wJ+pH8kMblLeFmBZjA8YpnxHBDx1BIORGx1VkKFtDmDqtNcNhjM0rPG3TN2SAuqXClPdNmiFclpPwQfRjRQk0GHVVN93W+zPwPzBFWPGjhWnseSz2Uyj2dCq6FnSKgyBpzbiJbhbyJcKk8Rkck6zExz4joatPpTJF3bd75XgtaSGkEnag5oi1WSuI+p9FVOqfTwsc4+tK/FR7i7WtB6Imw2p0hPlrQc6a/NA2y2MPhJGIDqKLV3Tc9BC0DOgxepzP1Wni1Nvv4ZL2ki0uezECpVs2KiOhsYb6AKHWq68GsxHNktBSUokSTZKJWmeS7Ky9rAKY2e4+6o3BbM0oqG8rGG+Juh+S4H/p8D3bWv+g9PGUcg+ZVRezZXf4dQA4ZgcOavnsBcCNtvZDWmz4pHOG1B8v5XCTQzBrssoZGGcvnWv1V3YZ8TQHZ5A56+irGihQlntLmWh7PykhzfR2ZHWqeqbUtJhoZ/iP6j9SkSz/Ef1H6plV0j0C9Dim1TQ6umaIju2Z2YbQc8k6hKXpE1L2D1SlysYez8h+NzR6VP9kWzs43d7jyyHzVseLY/hW7619M+XJhkC1MfZ6IZkE+pP2RzLtjGkbR7BWx4UvrK5cqHww5kXY1t5LK3yt6BR9ywflb0Cb9j/sT92vwY9kbnfC1xHENJCjkheMyxwH6St00ilW6cOHss72ovJkbKl2GtWtP9RFRXll80Xw0l7AuTrzDKXhbC2o3p9lRXRYMcxfKMWfhadK8SriKCgbXMvpVx5jQdQpbK3BaGj1BVTryPRZCezWh09kq2gOEb0y9kNZJYmnCHGvEklXZhBQkkABqBpmsflh0nXpZ3PfMjZGxynGx2Qfo5p2rxHzWtwheV2uSXGXCRtMg2PLCKfmLqVJWvu2+CQ2pxAjNdPiW6vGRyObSoy2Po0mFMMakY6oqlcdzkt3Rz2n8K23XWyTXI+Ya/wAqltNhezbENKj5ZbK3td9MbkwYzx0b1VO+9nOcCTXC4ODR8ORqBz0WO3kVLpdmmriWz7+F/c93d0MbvjI08o4eqGvx8bh42h1M86GnVTvvJr24sxy0I9VTW22x8ATwL/sAtUHDxAouLJLst2ISMI+EDDpociP+cVSXucEMhpqWt9Kuz+imgvF3eNyaGVoQBTI5anNXtkhGIjIg7EVB6pklNYFS8Xp59clxvmnEzhSFlCSfznZo450JK9NudmY40UNvFMtABoMh0R9gA8J/pTRrUIvCTsci1lFWfVBWeLUnQI6OTZD24hrSAqot+itlNa5quKFeCDkmmpLiQdaJXg09FpRS12GR/VQObq06JGy1oRwzQk7iJhwoD1CmprGLOBS2yzmN/wDTQkH30KAsUlW4j+Yl3sT4flRae8rKJWOjdXC8YTTIiuhCycjTE8xu/LkOBGxC8z/6XB/RfnD02LF6gyqENoaJi1zQaNZQ+oTm2gIFvitLnbUaK7GjQFzaoNssSNnFdT3uJJwNxHXMkV2CsrPdUQ1GI/1E/QIonKqjZJU0Xq6+PCK9G2V8mG2ezNA8LQPQBTiNPjbkApWsVvSKZSbIg1IQiCxMexTyFZE4UXChTm1SOjB5I6QilZwQb0U/EFDJnqEfZAJ8pbmP+15/2+lBoGg1riAzOWYqvQ5bLXNvRZbtNdxc01FCNKfT0Vdi1DQeMzVx2p0sQa7xOjcQOJGGoqeSPsoMjg8bE1PH0Wcs1okicRGzMHxg11Fc+XBWt13sZXgGjAw1wDfLjuubb5x/4dShVSS32aiE1UdqYKUJFFC4HVu6rjC57qEk8tljw3N4Ot0zG7qS57WCDh2KAvC6ZC4ACgIrUo2wWRsIIrUnUq2ufg9Zmuh+pHEayx3vgbnnwCDtl4Pk+I0bs0afyqltqA0TH24blPO+yzr4JVx66+32wqUk5aBLE9rUHG+WTKOMmuh0HUo+z9nXv/zZA0eVmbv3HIKQ48n8Gs5EY/QSW1mRwjj8TjkAP+aI21XCYYg+pe//AOTgAfLyC0F3WSOEUjaG8Tq4+pOZRLs+fJdOnjqK7OVyOU5vpdGED6rT3VNiDHV/pPros/fN39y4lte7Om+A+U8uBRPZ61eLDXXMeoT1bGeFe6aK8BV3JGXaatagbU6rTyUl3TYYmO5V6la5LoBo8OEfdVN4zANdnnQUPPdRwWxzyQDkB0VZeEu26pjDO2EjmkJ8Q0d9UkZI3XRN8HoU0FOVskbLRRWp/iDuOXz/AJSOSW5vgrwIPVRAfoKLqV4Yfnssx2hgJwS08JBa48DUlteqvLVN4RzH2U8EXgAIqDqDmCDrkkvpV0HBlP8ASjBkIghS3xZ2xyua34dW+h29lGuDxanXZOL+GiHaPQWzBzSBkRqDkcktiFXpuIVCJsDB3hHou4vSHLdjcqqaNqY1uSmZkqpMgkyHDk6V9VGwcUyXQGI91EwP3S2h4ohmv2ViAFSUpUKB2RUzM2EKKyyYgW7oBH9yHeJuR34Kqlgxl7HDP4hy2ViJRGHVOZ0ChtUZDY5N9/QoBRiLw7OB+Nwyfw0BA4rP3b2ecZg8DCG19DmvS7a9ranzNp6ZLMWm92tJFQBSiz3+Po0UbocLCAypUUGBhqNa0qfXNU8/aEEUB0VRa73OxWNuC9G1Oc/bL/tBeQe3E3LCS31FVSWbFJWh0zNVVG8CajilimfWoqqW05ayyMZKGJl7BZBUVdqc81oLrssYPwtOepz+qwZY451Kno+lKmnCpp0V0L4w9IpnTOXtnoVpveFr6GRoAadDXPhkmw29j/8ALeHHhv0Xnos5SMJaa1oeI1Vi5ktKZcRJHp7rUBqoJLfTRzeuYWcua3iZwjneWmlGnIB3InYq/wD/AFcTdittc/1FqMNkfB4xJbzbvT1291U3j3TaTREBzHNJaDQOFaGg91Df0ZiGEDwOOTvTPCeBVC5yWc2mLCP09HM2OPI5ObUe4Q9gm8BY7bJvPImnyKqOy9vxMMTtW1Lebf4Ks2ZFwGZq17eeGuIetCVshNSimOye67xLHGLDUPxHFuKNr9vmmMjqSSo44w2epOuJo9SFYNhOwyR8ewNg1jGZHFQvbQkKeL48tlLbWZg8QhnQrA36J+HE0jiKKMlPYl+k+FfK6lAfyilETZZyRmfCAhrXEBIa7+L2P8p7JASNmg0HMop9lcl0AdprLUNlboPCeuXzqqeq19vgxxuZxGXqMwscSsPIq8bXP8hpeo3xzIoriCJrSHOGYGWX3VHdFqY1mJ7hk54Hs8j7K3sl6d6S2MZDdwoCtEXsS+Sxhv4gk7hTPOFtNzqUC+Z7c+7/AGn7KH8fi+KoPAiiKSYA3vqJjp6ZlASTFD96XE1DyBwaT0TPomFgZS4A7ErnChQLbcXEMZHK2m7o3AH30S2u8WRuIOInk0n56IaTCytMmFlOKrrPaRGK6uOyBlvZz9GH0UkRcaVYR60Se2OliLWwQlx7yT1AXWy3VJ4IUukPhGFo3c46egWWvO3Euc1rvCHEA8aZVVd9qrWssqpdj/iM7UX42MUGawE15ukccLDn0WgtdiMjqvOSnsl1NAyXLs5Om+vjZ7M5FY5Xamg4BEsuo7mq1jLEOCHnszycLR7rM5Ns1RgkUIsYGye2OivTdlMyh5bNRRSC0BQjijY4gUFJUFF2a0pZIaI6WFV1qsdcwaKykfVQPjRgxbI6V0Aria74gcuY2K01w3wXf4Up8QHgcdXAbE7lZm8ISPG3Vv0SwvxtDm5EbjUHiFqrtcHqMdtKsjn03s7BI0scKtO33HNY+32J0TsLv9LtnDiry4L5DyGSGj/k7mP7K4vG7RKzCeNQdwV1VlsdRyWnW8Zh7HaTG8PbqD1G4K2cU4e1r2+v9ws9BdQq6KWrZAfDwc2moG6t7pu6SPwgteK1pmMPHM5IVT8HjLVHUFWh9cxrqraC0F8dRroeRWdvC2NZnqOQJTbjv6PvQzxUf4c2ODQ7Yk7cPdXR5MNzQyplm4aWGD+VJaACMI2T2ii4NotXRmKZwUrG7nRPt7mxgveaNHUnYDmqB94mXXIbN/vzWWy2MHn0shW5Jv4EXlaQ9wDdqivHNMmyoPdQwRZohzalTdBgc2TIHkFl71s+CVwGh8TfQrS08Cq78hxRh41YaH9J/mia6PlApr/jIhsE3eNkZ+Zksg9sbi0r0CytAawjSg+i8msdsENpkc80a6R4dWgFMZIOu33Xql1yYoWnhl7bfKiqpf8AFGm3/RcA1FQo5Imu1AKZZH7KQtRaxlQP/wCvaNNOCma2mwXFy7Gj2EUlMICcHJHOCiIRd2OSY9qlLQoZARoU6CUt/W8xsIHxPyFRmBueiyLlb9pJSZqH8rQOuZVLI5cTm2OVjX4O1w6/GvfyJI/KiZdMvxA7O+WySU5KvjmP4hoGhBxexFPqsqNMvZqYiiWlBwqXGiAkmOWQQEsJOqMxpkr8kGiaU88Cg7pWLm1zKhfyShIGc054XYCl7slQgK9vNVzh3LsbfhOThwrureSzIOazZEagq2JTLofC6M1cW4sqimRBz0zH/ArSDtPUsjGKpo2hBJG2ZKy1ke1ji2QkAaAakeuyt4bwqaQRgEj/ADHZAcydStFTlEqtUZdtGrM5JBdQkVppUZ6BWFpmpHLTI096GlD81QxSh7ThcC5lMWmeWuWnog7xv1sdAXAE+EtdXMaZ+i1OXRmSxhM7hxQ2JVNolqMieOtQRtQ8EIba8brH+3l7Rr/dQfR6DB2pDWAPYXEClQRnzQlq7YuOUcQHN7q/IBZGwTPkNNOatmXUfN8lsguQ44mZZKjdIbxvOWahkNQNAAAAU6wOqfZFMukDXNFR2UNyAARjxp+XlJizuh4+MRI7QRkdPojIQDmM1XObsnQSFmnRbUjEy4bo4ckPGK1acwciEVYZ2vrQ5jVp1Fd/RZy+77Mb3RxCj2khzjkByHFPKSjHWVqPk8RSX3ZbHHidK3G5z5CS6rjUuJIHAZ/Jaf8A8TXwXsmsjji7lrHxOOphcXANP6SAPcLEdqm4jn/9kg//AEUz/wAa28QXjHiNGyB0B4Ud8Ff9QHVYKp40bnX5RZ7sx2iOcDSqrgaV5FE2SQkZn2W6a+mJEwKaXBPkamYUiCNL+ATHVUqaUxER4VHJHkpSh7S87JkFGK7ROpM72/2hUr3qz7QvrK4nXL6BU1V57k/3Wego/tofO6gQV1ZyvPlwj7n7J9qkVbc9o/xXjifokSC2bR0vBPaVUw2jZWML6oBCWFQ2h1clIXcE3CgTBkcXFMkI4IqOEuIDQSToBmVobs7LCodOf9DT/uO3srK6JWehLLoV+2Yx03JdFDO4+GJ5HJrvqvU4Lthj+CNjfap6lLNIXZDRbYcJfWYZ8/8AxR5sbjtRFe7PVo+6hf2dtPk+Y/uvRHkA0JqojKzQZlaVwqkUvnTPIL7uyQDxsLSNCQffNV0EziwxtOE1JJIzry5r254DhmMuBFQqS8uy1mlzMYDs6OY4scDxyND7goPh/wCLCuWt7R5rFLJGwRRZeZ5pUk6mm9UObvGrquJ3JzWwvDspLHnGe8bwIo/+xVFLEQaOBaeBFCsV1dkX2bapVyXRUROMeWrfLw9E+aVpFQcvp6o2aPJU94WbIjPC4UNNaIVWtdMru46/qiWt1yFrh6j6rdWazOIBWM7IXU+VpxOBDTRrhq4ZZuGxGi9Assbg0EjYLs8fMOfMGdCQopFaYghJmgq2UUVFe9m/VDE5o+b4ckDO9sbccjg1vOmZOgHEqp9EJbE9sU0bnGhkD2A7asIB6FUPbCKlqf8A1Bj+raH5gqO9bV3rhlRrRRo3z1P/ADgmWi0mTCXmpa0MB3LQTSvPMrJdapJxLa4eL0G7ataJKNFKEk+pJWTndUBwqCDkRrUaEJFypXw1QPbOyF/OtVjjkfk+pjednOYcJfyrqtVA00XLlvUnhklFeTDAMQS92uXJNYmHNiJ3oubZ9d890q5ByYUkc9mqq7W0g9COq5cmUngySMH2hbSV3oCqV7ly5cq2Kc3p165NVoBmkT4bmGIOjdRxzIOh4rlylcV2JZJ6gqJ1fUGnRW1lOnNcuSOKHUmGtCsLru8yyYAQMsRJ4V4cUq5SMI6SU5Ya+77vZCKMGe7j8R99lZNhXLl0l0ujk2dy7IXxUrXNBPc5+QOEctVy5WJiYTNu9gbXU881GYxwHRcuRUmLiIzA3mPQkJfwnOvqM+oXLk/kyYgaSz00JHvX6qtvCwMkFJmh1dHAYXD3XLkJPoeHT6Mjf/Zswt7xr8TK6HJw9xkfksxKAMly5cu2C8jp1zl4j7utz7K/Gz4XfGzYiu3Ar026LQJohIKhrqEA6io0yXLls4raRku9jbQKGnKqHbGXZrly2uTMzRkO2Xa0WR3dMjxSEVBd8A9hmVj7ltclqmM07y8s+Fv5QeIboKLlyy2tjxSNG8pgXLllwtP/2Q=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7B08392-355C-469A-8111-F9DD688E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318" y="1204523"/>
            <a:ext cx="7152013" cy="64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14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9601" y="-153888"/>
            <a:ext cx="8229600" cy="990600"/>
          </a:xfrm>
        </p:spPr>
        <p:txBody>
          <a:bodyPr>
            <a:normAutofit/>
          </a:bodyPr>
          <a:lstStyle/>
          <a:p>
            <a:r>
              <a:rPr lang="pt-BR" sz="3200" b="1" dirty="0"/>
              <a:t>Técnica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1040" y="836712"/>
            <a:ext cx="8640960" cy="6264696"/>
          </a:xfrm>
        </p:spPr>
        <p:txBody>
          <a:bodyPr>
            <a:normAutofit/>
          </a:bodyPr>
          <a:lstStyle/>
          <a:p>
            <a:r>
              <a:rPr lang="pt-BR" sz="2400" b="1" dirty="0"/>
              <a:t>01 - Lavar as mãos;                   02 - Preparar o material;</a:t>
            </a:r>
            <a:br>
              <a:rPr lang="pt-BR" sz="2400" b="1" dirty="0"/>
            </a:br>
            <a:r>
              <a:rPr lang="pt-BR" sz="2400" b="1" dirty="0"/>
              <a:t>03 - Colocar o material no carrinho de banho ou mesa de cabeceira;</a:t>
            </a:r>
            <a:br>
              <a:rPr lang="pt-BR" sz="2400" b="1" dirty="0"/>
            </a:br>
            <a:r>
              <a:rPr lang="pt-BR" sz="2400" b="1" dirty="0"/>
              <a:t>04 – Calçar luvas e Retirar a roupa de cama suja e colocá-las no </a:t>
            </a:r>
            <a:r>
              <a:rPr lang="pt-BR" sz="2400" b="1" dirty="0" err="1"/>
              <a:t>hamper</a:t>
            </a:r>
            <a:r>
              <a:rPr lang="pt-BR" sz="2400" b="1" dirty="0"/>
              <a:t> próximo do leito;</a:t>
            </a:r>
            <a:br>
              <a:rPr lang="pt-BR" sz="2400" b="1" dirty="0"/>
            </a:br>
            <a:r>
              <a:rPr lang="pt-BR" sz="2400" b="1" dirty="0"/>
              <a:t>05 - Desprezar as luvas;</a:t>
            </a:r>
            <a:br>
              <a:rPr lang="pt-BR" sz="2400" b="1" dirty="0"/>
            </a:br>
            <a:r>
              <a:rPr lang="pt-BR" sz="2400" b="1" dirty="0"/>
              <a:t>06 - Estender o lençol sobre o leito, amarrando as pontas do lençol na cabeceira e nos pés;</a:t>
            </a:r>
            <a:br>
              <a:rPr lang="pt-BR" sz="2400" b="1" dirty="0"/>
            </a:br>
            <a:r>
              <a:rPr lang="pt-BR" sz="2400" b="1" dirty="0"/>
              <a:t>07 - Estender o forro sobre o leito prendendo-o sob o lençol na parte mais próxima;</a:t>
            </a:r>
            <a:br>
              <a:rPr lang="pt-BR" sz="2400" b="1" dirty="0"/>
            </a:br>
            <a:r>
              <a:rPr lang="pt-BR" sz="2400" b="1" dirty="0"/>
              <a:t>08 - Estender o sobre lençol e fazer uma meia dobra na cabeceira;</a:t>
            </a:r>
            <a:br>
              <a:rPr lang="pt-BR" sz="2400" b="1" dirty="0"/>
            </a:br>
            <a:r>
              <a:rPr lang="pt-BR" sz="2400" b="1" dirty="0"/>
              <a:t>09 - Fazer o canto do sobre lençol nos pés da cama;</a:t>
            </a:r>
            <a:br>
              <a:rPr lang="pt-BR" sz="2400" b="1" dirty="0"/>
            </a:br>
            <a:r>
              <a:rPr lang="pt-BR" sz="2400" b="1" dirty="0"/>
              <a:t>10 - Passar para o lado mais distante e proceder a arrumação do forro, do sobre lençol e da colcha;</a:t>
            </a:r>
            <a:br>
              <a:rPr lang="pt-BR" sz="2400" b="1" dirty="0"/>
            </a:br>
            <a:r>
              <a:rPr lang="pt-BR" sz="2400" b="1" dirty="0"/>
              <a:t>11 - Colocar a fronha no travesseiro e colocá-lo na cama;</a:t>
            </a:r>
            <a:br>
              <a:rPr lang="pt-BR" sz="2400" b="1" dirty="0"/>
            </a:br>
            <a:r>
              <a:rPr lang="pt-BR" sz="2400" b="1" dirty="0"/>
              <a:t>13 - Recompor a unidade;   </a:t>
            </a:r>
          </a:p>
          <a:p>
            <a:r>
              <a:rPr lang="pt-BR" sz="2400" b="1" dirty="0"/>
              <a:t> 14 - Lavar as mãos.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853EA13-FE9D-4029-94C5-D771F5BE0326}"/>
              </a:ext>
            </a:extLst>
          </p:cNvPr>
          <p:cNvSpPr txBox="1">
            <a:spLocks/>
          </p:cNvSpPr>
          <p:nvPr/>
        </p:nvSpPr>
        <p:spPr>
          <a:xfrm>
            <a:off x="121961" y="1190197"/>
            <a:ext cx="3429079" cy="483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700"/>
          </a:p>
          <a:p>
            <a:r>
              <a:rPr lang="pt-BR" sz="2400" b="1"/>
              <a:t>Material:</a:t>
            </a:r>
            <a:br>
              <a:rPr lang="pt-BR" sz="2400"/>
            </a:br>
            <a:r>
              <a:rPr lang="pt-BR" sz="2400"/>
              <a:t>Luvas de procedimento,</a:t>
            </a:r>
            <a:br>
              <a:rPr lang="pt-BR" sz="2400"/>
            </a:br>
            <a:r>
              <a:rPr lang="pt-BR" sz="2400"/>
              <a:t>02 Lençóis,</a:t>
            </a:r>
            <a:br>
              <a:rPr lang="pt-BR" sz="2400"/>
            </a:br>
            <a:r>
              <a:rPr lang="pt-BR" sz="2400"/>
              <a:t>01 Travesseiro,</a:t>
            </a:r>
            <a:br>
              <a:rPr lang="pt-BR" sz="2400"/>
            </a:br>
            <a:r>
              <a:rPr lang="pt-BR" sz="2400"/>
              <a:t>01 Fronha,</a:t>
            </a:r>
            <a:br>
              <a:rPr lang="pt-BR" sz="2400"/>
            </a:br>
            <a:r>
              <a:rPr lang="pt-BR" sz="2400"/>
              <a:t>01 Forro (travessa ou traçado)</a:t>
            </a:r>
            <a:br>
              <a:rPr lang="pt-BR" sz="2400"/>
            </a:br>
            <a:r>
              <a:rPr lang="pt-BR" sz="2400"/>
              <a:t>01 Cobertor, se necessário,</a:t>
            </a:r>
          </a:p>
          <a:p>
            <a:r>
              <a:rPr lang="pt-BR" sz="2400"/>
              <a:t>01 colcha</a:t>
            </a:r>
            <a:br>
              <a:rPr lang="pt-BR" sz="2400"/>
            </a:br>
            <a:r>
              <a:rPr lang="pt-BR" sz="2400"/>
              <a:t>Hamper.</a:t>
            </a:r>
          </a:p>
          <a:p>
            <a:endParaRPr lang="pt-BR" sz="17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DBF17B0-6440-4155-ADBD-71CF98CC193A}"/>
              </a:ext>
            </a:extLst>
          </p:cNvPr>
          <p:cNvSpPr/>
          <p:nvPr/>
        </p:nvSpPr>
        <p:spPr>
          <a:xfrm>
            <a:off x="146029" y="82201"/>
            <a:ext cx="6385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PREPARO DO LEITO SEM O PACIENTE (cama fechada)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79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>
                <a:solidFill>
                  <a:schemeClr val="accent1"/>
                </a:solidFill>
              </a:rPr>
              <a:t>Segundo o Ministério da Saúde: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b="1"/>
              <a:t>O hospital é parte integrante de uma organização Médica e Social, cuja função básica, consiste em proporcionar à população Assistência Médica Sanitária completa, </a:t>
            </a:r>
            <a:r>
              <a:rPr lang="pt-BR" sz="2400" b="1" u="sng"/>
              <a:t>tanto curativa como preventiva, </a:t>
            </a:r>
            <a:r>
              <a:rPr lang="pt-BR" sz="2400" b="1"/>
              <a:t>sob quaisquer regime de atendimento, inclusive o domiciliar, cujos serviços externos irradiam até o âmbito familiar, constituindo-se também, em </a:t>
            </a:r>
            <a:r>
              <a:rPr lang="pt-BR" sz="2400" b="1" u="sng"/>
              <a:t>centro de educação, capacitação de Recursos Humanos e de Pesquisas em Saúde</a:t>
            </a:r>
            <a:r>
              <a:rPr lang="pt-BR" sz="2400" b="1"/>
              <a:t>, bem como de </a:t>
            </a:r>
            <a:r>
              <a:rPr lang="pt-BR" sz="2400" b="1" u="sng"/>
              <a:t>encaminhamento de pacientes</a:t>
            </a:r>
            <a:r>
              <a:rPr lang="pt-BR" sz="2400" b="1"/>
              <a:t>, cabendo-lhe supervisionar e orientar os estabelecimentos de saúde a ele vinculados tecnicamente.</a:t>
            </a:r>
          </a:p>
        </p:txBody>
      </p:sp>
    </p:spTree>
    <p:extLst>
      <p:ext uri="{BB962C8B-B14F-4D97-AF65-F5344CB8AC3E}">
        <p14:creationId xmlns:p14="http://schemas.microsoft.com/office/powerpoint/2010/main" val="3345383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8696" y="140151"/>
            <a:ext cx="3744416" cy="735360"/>
          </a:xfrm>
        </p:spPr>
        <p:txBody>
          <a:bodyPr>
            <a:normAutofit/>
          </a:bodyPr>
          <a:lstStyle/>
          <a:p>
            <a:r>
              <a:rPr lang="pt-BR" sz="3200" b="1" dirty="0"/>
              <a:t>Técnica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9032" y="507831"/>
            <a:ext cx="8712968" cy="6840760"/>
          </a:xfrm>
        </p:spPr>
        <p:txBody>
          <a:bodyPr>
            <a:normAutofit/>
          </a:bodyPr>
          <a:lstStyle/>
          <a:p>
            <a:r>
              <a:rPr lang="pt-BR" sz="2400" b="1" dirty="0"/>
              <a:t>01 - Lavar as mãos;</a:t>
            </a:r>
            <a:br>
              <a:rPr lang="pt-BR" sz="2400" b="1" dirty="0"/>
            </a:br>
            <a:r>
              <a:rPr lang="pt-BR" sz="2400" b="1" dirty="0"/>
              <a:t>02 - Colocar a roupa na mesa de cabeceira;</a:t>
            </a:r>
            <a:br>
              <a:rPr lang="pt-BR" sz="2400" b="1" dirty="0"/>
            </a:br>
            <a:r>
              <a:rPr lang="pt-BR" sz="2400" b="1" dirty="0"/>
              <a:t>03 - Explicar ao paciente o que será feito;</a:t>
            </a:r>
            <a:br>
              <a:rPr lang="pt-BR" sz="2400" b="1" dirty="0"/>
            </a:br>
            <a:r>
              <a:rPr lang="pt-BR" sz="2400" b="1" dirty="0"/>
              <a:t>04 - Colocar o </a:t>
            </a:r>
            <a:r>
              <a:rPr lang="pt-BR" sz="2400" b="1" dirty="0" err="1"/>
              <a:t>hamper</a:t>
            </a:r>
            <a:r>
              <a:rPr lang="pt-BR" sz="2400" b="1" dirty="0"/>
              <a:t> próximo à cama;</a:t>
            </a:r>
            <a:br>
              <a:rPr lang="pt-BR" sz="2400" b="1" dirty="0"/>
            </a:br>
            <a:r>
              <a:rPr lang="pt-BR" sz="2400" b="1" dirty="0"/>
              <a:t>05 -  Calçar luvas e desprender a roupa do leito, do lado do paciente e depois do outro lado;</a:t>
            </a:r>
            <a:br>
              <a:rPr lang="pt-BR" sz="2400" b="1" dirty="0"/>
            </a:br>
            <a:r>
              <a:rPr lang="pt-BR" sz="2400" b="1" dirty="0"/>
              <a:t>06 - Colocar o travesseiro sem fronha na mesa de cabeceira;</a:t>
            </a:r>
            <a:br>
              <a:rPr lang="pt-BR" sz="2400" b="1" dirty="0"/>
            </a:br>
            <a:r>
              <a:rPr lang="pt-BR" sz="2400" b="1" dirty="0"/>
              <a:t>07 - Colocar o paciente em decúbito dorsal protegido com o lençol de cima;</a:t>
            </a:r>
            <a:br>
              <a:rPr lang="pt-BR" sz="2400" b="1" dirty="0"/>
            </a:br>
            <a:r>
              <a:rPr lang="pt-BR" sz="2400" b="1" dirty="0"/>
              <a:t>08 - Enrolar o forro e lençol de baixo separadamente, até o meio da cama e sob o corpo do paciente;</a:t>
            </a:r>
            <a:br>
              <a:rPr lang="pt-BR" sz="2400" b="1" dirty="0"/>
            </a:br>
            <a:r>
              <a:rPr lang="pt-BR" sz="2400" b="1" dirty="0"/>
              <a:t>09 - Substituir o lençol de baixo e o forro , pela roupa limpa;</a:t>
            </a:r>
            <a:br>
              <a:rPr lang="pt-BR" sz="2400" b="1" dirty="0"/>
            </a:br>
            <a:r>
              <a:rPr lang="pt-BR" sz="2400" b="1" dirty="0"/>
              <a:t>10 - Virar o paciente para o lado pronto, nunca expondo-o;</a:t>
            </a:r>
            <a:br>
              <a:rPr lang="pt-BR" sz="2400" b="1" dirty="0"/>
            </a:br>
            <a:r>
              <a:rPr lang="pt-BR" sz="2400" b="1" dirty="0"/>
              <a:t>11 - Passar para o lado oposto;</a:t>
            </a:r>
            <a:br>
              <a:rPr lang="pt-BR" sz="2400" b="1" dirty="0"/>
            </a:br>
            <a:r>
              <a:rPr lang="pt-BR" sz="2400" b="1" dirty="0"/>
              <a:t>12 - Retirar a roupa usada, retirar as luvas, e esticar os lençóis limpos, prendendo-os e fazendo os cantos;</a:t>
            </a:r>
            <a:br>
              <a:rPr lang="pt-BR" sz="2400" b="1" dirty="0"/>
            </a:br>
            <a:r>
              <a:rPr lang="pt-BR" sz="2400" b="1" dirty="0"/>
              <a:t>13 - Colocar a fronha no travesseiro, acomodando o paciente;</a:t>
            </a:r>
            <a:br>
              <a:rPr lang="pt-BR" sz="2400" b="1" dirty="0"/>
            </a:br>
            <a:r>
              <a:rPr lang="pt-BR" sz="2400" b="1" dirty="0" err="1"/>
              <a:t>Obs</a:t>
            </a:r>
            <a:r>
              <a:rPr lang="pt-BR" sz="2400" b="1" dirty="0"/>
              <a:t>: - Se o paciente for totalmente dependente, a troca de cama dever ser feita por duas pessoas.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58E5C9-5562-4E04-BDE4-547DB05A6C91}"/>
              </a:ext>
            </a:extLst>
          </p:cNvPr>
          <p:cNvSpPr/>
          <p:nvPr/>
        </p:nvSpPr>
        <p:spPr>
          <a:xfrm>
            <a:off x="217714" y="0"/>
            <a:ext cx="6125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PREPARO DO LEITO COM O PACIENTE (Cama Aberta) 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26098F1-734F-4B6A-993A-A86CF1AD36DC}"/>
              </a:ext>
            </a:extLst>
          </p:cNvPr>
          <p:cNvSpPr/>
          <p:nvPr/>
        </p:nvSpPr>
        <p:spPr>
          <a:xfrm>
            <a:off x="0" y="1292493"/>
            <a:ext cx="6096000" cy="4258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prstClr val="black"/>
                </a:solidFill>
              </a:rPr>
              <a:t>Material</a:t>
            </a:r>
            <a:br>
              <a:rPr lang="pt-BR" sz="2600" dirty="0">
                <a:solidFill>
                  <a:prstClr val="black"/>
                </a:solidFill>
              </a:rPr>
            </a:br>
            <a:r>
              <a:rPr lang="pt-BR" sz="2600" dirty="0">
                <a:solidFill>
                  <a:prstClr val="black"/>
                </a:solidFill>
              </a:rPr>
              <a:t>01 travesseiro,</a:t>
            </a:r>
            <a:br>
              <a:rPr lang="pt-BR" sz="2600" dirty="0">
                <a:solidFill>
                  <a:prstClr val="black"/>
                </a:solidFill>
              </a:rPr>
            </a:br>
            <a:r>
              <a:rPr lang="pt-BR" sz="2600" dirty="0">
                <a:solidFill>
                  <a:prstClr val="black"/>
                </a:solidFill>
              </a:rPr>
              <a:t>02 lençóis,</a:t>
            </a:r>
            <a:br>
              <a:rPr lang="pt-BR" sz="2600" dirty="0">
                <a:solidFill>
                  <a:prstClr val="black"/>
                </a:solidFill>
              </a:rPr>
            </a:br>
            <a:r>
              <a:rPr lang="pt-BR" sz="2600" dirty="0">
                <a:solidFill>
                  <a:prstClr val="black"/>
                </a:solidFill>
              </a:rPr>
              <a:t>01 cobertor (S/N),</a:t>
            </a:r>
            <a:br>
              <a:rPr lang="pt-BR" sz="2600" dirty="0">
                <a:solidFill>
                  <a:prstClr val="black"/>
                </a:solidFill>
              </a:rPr>
            </a:br>
            <a:r>
              <a:rPr lang="pt-BR" sz="2600" dirty="0">
                <a:solidFill>
                  <a:prstClr val="black"/>
                </a:solidFill>
              </a:rPr>
              <a:t>01 fronha,</a:t>
            </a:r>
            <a:br>
              <a:rPr lang="pt-BR" sz="2600" dirty="0">
                <a:solidFill>
                  <a:prstClr val="black"/>
                </a:solidFill>
              </a:rPr>
            </a:br>
            <a:r>
              <a:rPr lang="pt-BR" sz="2600" dirty="0">
                <a:solidFill>
                  <a:prstClr val="black"/>
                </a:solidFill>
              </a:rPr>
              <a:t>01 lençol para fralda,</a:t>
            </a:r>
            <a:br>
              <a:rPr lang="pt-BR" sz="2600" dirty="0">
                <a:solidFill>
                  <a:prstClr val="black"/>
                </a:solidFill>
              </a:rPr>
            </a:br>
            <a:r>
              <a:rPr lang="pt-BR" sz="2600" dirty="0">
                <a:solidFill>
                  <a:prstClr val="black"/>
                </a:solidFill>
              </a:rPr>
              <a:t>01 rolo para costas (s/n),</a:t>
            </a:r>
            <a:br>
              <a:rPr lang="pt-BR" sz="2600" dirty="0">
                <a:solidFill>
                  <a:prstClr val="black"/>
                </a:solidFill>
              </a:rPr>
            </a:br>
            <a:r>
              <a:rPr lang="pt-BR" sz="2600" dirty="0">
                <a:solidFill>
                  <a:prstClr val="black"/>
                </a:solidFill>
              </a:rPr>
              <a:t>Camisola ou pijama,</a:t>
            </a:r>
            <a:br>
              <a:rPr lang="pt-BR" sz="2600" dirty="0">
                <a:solidFill>
                  <a:prstClr val="black"/>
                </a:solidFill>
              </a:rPr>
            </a:br>
            <a:r>
              <a:rPr lang="pt-BR" sz="2600" dirty="0">
                <a:solidFill>
                  <a:prstClr val="black"/>
                </a:solidFill>
              </a:rPr>
              <a:t>01 forro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prstClr val="black"/>
                </a:solidFill>
              </a:rPr>
              <a:t>01 colcha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600" dirty="0" err="1">
                <a:solidFill>
                  <a:prstClr val="black"/>
                </a:solidFill>
              </a:rPr>
              <a:t>Hamper</a:t>
            </a:r>
            <a:endParaRPr lang="pt-BR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73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5127" y="517525"/>
            <a:ext cx="3840085" cy="1692794"/>
          </a:xfrm>
        </p:spPr>
        <p:txBody>
          <a:bodyPr>
            <a:normAutofit/>
          </a:bodyPr>
          <a:lstStyle/>
          <a:p>
            <a:r>
              <a:rPr lang="pt-BR"/>
              <a:t>OBSERVAÇÕES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5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11738" y="1681484"/>
            <a:ext cx="4857702" cy="5040559"/>
          </a:xfrm>
        </p:spPr>
        <p:txBody>
          <a:bodyPr>
            <a:normAutofit/>
          </a:bodyPr>
          <a:lstStyle/>
          <a:p>
            <a:r>
              <a:rPr lang="pt-BR" sz="2800" dirty="0"/>
              <a:t>Não jogar roupa suja no chão;</a:t>
            </a:r>
          </a:p>
          <a:p>
            <a:r>
              <a:rPr lang="pt-BR" sz="2800" dirty="0"/>
              <a:t>Não alisar roupa de cama (estender).</a:t>
            </a:r>
          </a:p>
          <a:p>
            <a:endParaRPr lang="pt-BR" sz="2800" dirty="0"/>
          </a:p>
          <a:p>
            <a:r>
              <a:rPr lang="pt-BR" sz="2800" b="1" dirty="0"/>
              <a:t>Observar presença de:</a:t>
            </a:r>
          </a:p>
          <a:p>
            <a:r>
              <a:rPr lang="pt-BR" sz="2800" dirty="0"/>
              <a:t>Cabelo, esparadrapo, migalhas, rugas no lençol, sujeira, umidade.</a:t>
            </a:r>
          </a:p>
          <a:p>
            <a:r>
              <a:rPr lang="pt-BR" sz="2800" dirty="0"/>
              <a:t>Não sacudir roupa de cama</a:t>
            </a:r>
          </a:p>
          <a:p>
            <a:endParaRPr lang="pt-BR" sz="16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42B654B-6DBB-40CA-B44A-720FBD4D302B}"/>
              </a:ext>
            </a:extLst>
          </p:cNvPr>
          <p:cNvSpPr/>
          <p:nvPr/>
        </p:nvSpPr>
        <p:spPr>
          <a:xfrm>
            <a:off x="261752" y="763758"/>
            <a:ext cx="55447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300" dirty="0">
                <a:latin typeface="Calibri Light" panose="020F0302020204030204"/>
                <a:ea typeface="+mj-ea"/>
                <a:cs typeface="+mj-cs"/>
              </a:rPr>
              <a:t>PREPARO DE CAMA DE PERADO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048B1D-EE0C-419E-9ADD-3C8B1871558A}"/>
              </a:ext>
            </a:extLst>
          </p:cNvPr>
          <p:cNvSpPr/>
          <p:nvPr/>
        </p:nvSpPr>
        <p:spPr>
          <a:xfrm>
            <a:off x="586788" y="1429722"/>
            <a:ext cx="4857702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prstClr val="black"/>
                </a:solidFill>
              </a:rPr>
              <a:t>A cama de operado é igual a cama fechada mais um lençol dobrado em pregas.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pt-BR" sz="1000" b="1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prstClr val="black"/>
                </a:solidFill>
              </a:rPr>
              <a:t>Esta cama terá as roupas soltas no pé exceto o lençol de baixo.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pt-BR" sz="1000" b="1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prstClr val="black"/>
                </a:solidFill>
              </a:rPr>
              <a:t>Serão erguidas as roupas nos pés e do lado em pregas largas (opostas) para facilitar a passagem do paciente operado para a cama.</a:t>
            </a:r>
          </a:p>
        </p:txBody>
      </p:sp>
    </p:spTree>
    <p:extLst>
      <p:ext uri="{BB962C8B-B14F-4D97-AF65-F5344CB8AC3E}">
        <p14:creationId xmlns:p14="http://schemas.microsoft.com/office/powerpoint/2010/main" val="2932733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369D5-4C54-45F2-8532-B3C2C1D9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78" y="188640"/>
            <a:ext cx="5605629" cy="994172"/>
          </a:xfrm>
        </p:spPr>
        <p:txBody>
          <a:bodyPr>
            <a:normAutofit/>
          </a:bodyPr>
          <a:lstStyle/>
          <a:p>
            <a:r>
              <a:rPr lang="pt-BR" b="1" dirty="0"/>
              <a:t>HIGIENIZAÇÃO DAS MÃOS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6A388-CFE3-41BF-A43B-6CBB2A43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938" y="1052736"/>
            <a:ext cx="6325201" cy="5486548"/>
          </a:xfrm>
        </p:spPr>
        <p:txBody>
          <a:bodyPr anchor="ctr"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800" b="1" dirty="0">
                <a:latin typeface="Arial" panose="020B0604020202020204" pitchFamily="34" charset="0"/>
              </a:rPr>
              <a:t>“</a:t>
            </a:r>
            <a:r>
              <a:rPr lang="pt-BR" sz="2800" dirty="0">
                <a:latin typeface="Arial" panose="020B0604020202020204" pitchFamily="34" charset="0"/>
              </a:rPr>
              <a:t>Higiene das mãos” termo que se refere a qualquer ação de higienizar as mãos para prevenir a transmissão de </a:t>
            </a:r>
            <a:r>
              <a:rPr lang="pt-BR" sz="2800" dirty="0" err="1">
                <a:latin typeface="Arial" panose="020B0604020202020204" pitchFamily="34" charset="0"/>
              </a:rPr>
              <a:t>microorganismos</a:t>
            </a:r>
            <a:r>
              <a:rPr lang="pt-BR" sz="2800" dirty="0">
                <a:latin typeface="Arial" panose="020B0604020202020204" pitchFamily="34" charset="0"/>
              </a:rPr>
              <a:t> e consequentemente evitar que pacientes e profissionais de saúde adquiram IRAS.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18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</a:rPr>
              <a:t>De acordo com a Agência Nacional de Vigilância Sanitária – ANVISA, o termo engloba </a:t>
            </a:r>
            <a:r>
              <a:rPr lang="pt-BR" sz="2800" u="sng" dirty="0">
                <a:latin typeface="Arial" panose="020B0604020202020204" pitchFamily="34" charset="0"/>
              </a:rPr>
              <a:t>a higiene simples, a higiene antisséptica, a fricção antisséptica das mãos com preparação alcoólica, </a:t>
            </a:r>
            <a:r>
              <a:rPr lang="pt-BR" sz="2800" dirty="0">
                <a:latin typeface="Arial" panose="020B0604020202020204" pitchFamily="34" charset="0"/>
              </a:rPr>
              <a:t>definidas a seguir, e a antissepsia cirúrgica das mãos.</a:t>
            </a:r>
            <a:endParaRPr lang="pt-BR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0660" y="0"/>
            <a:ext cx="1577340" cy="6858000"/>
          </a:xfrm>
          <a:prstGeom prst="rect">
            <a:avLst/>
          </a:prstGeom>
          <a:solidFill>
            <a:srgbClr val="A6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1139" y="2357642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C7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2D2D7F-91F3-4948-BC9D-29E1825FE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1603" b="-3"/>
          <a:stretch/>
        </p:blipFill>
        <p:spPr>
          <a:xfrm>
            <a:off x="8122029" y="2461924"/>
            <a:ext cx="1937263" cy="193415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35256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C9F0663-97A6-4C30-8C7B-FD61B8E26FD1}"/>
              </a:ext>
            </a:extLst>
          </p:cNvPr>
          <p:cNvSpPr/>
          <p:nvPr/>
        </p:nvSpPr>
        <p:spPr>
          <a:xfrm>
            <a:off x="2175640" y="2348881"/>
            <a:ext cx="78867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Higiene simples das mãos</a:t>
            </a: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</a:rPr>
              <a:t>: ato de higienizar as mãos com água e sabonete comum, sob a forma líquida. </a:t>
            </a:r>
          </a:p>
          <a:p>
            <a:endParaRPr lang="pt-BR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Higiene antisséptica das mãos</a:t>
            </a: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</a:rPr>
              <a:t>: ato de higienizar as mãos com água e sabonete associado a agente antisséptico.</a:t>
            </a:r>
            <a:endParaRPr lang="pt-BR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55A3BEF-6A73-4610-AC89-D7F67C91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HIGIENIZAÇÃO DAS MÃOS</a:t>
            </a:r>
          </a:p>
        </p:txBody>
      </p:sp>
    </p:spTree>
    <p:extLst>
      <p:ext uri="{BB962C8B-B14F-4D97-AF65-F5344CB8AC3E}">
        <p14:creationId xmlns:p14="http://schemas.microsoft.com/office/powerpoint/2010/main" val="600261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1B64DE-AE8D-4585-AA7E-A28944211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340768"/>
            <a:ext cx="8712968" cy="5184576"/>
          </a:xfrm>
        </p:spPr>
        <p:txBody>
          <a:bodyPr>
            <a:noAutofit/>
          </a:bodyPr>
          <a:lstStyle/>
          <a:p>
            <a:r>
              <a:rPr lang="pt-BR" sz="2800" b="1" u="sng" dirty="0">
                <a:latin typeface="Arial" panose="020B0604020202020204" pitchFamily="34" charset="0"/>
              </a:rPr>
              <a:t>Fricção antisséptica das mãos com preparação alcoólica</a:t>
            </a:r>
            <a:r>
              <a:rPr lang="pt-BR" sz="2800" b="1" dirty="0">
                <a:latin typeface="Arial" panose="020B0604020202020204" pitchFamily="34" charset="0"/>
              </a:rPr>
              <a:t>: aplicação de preparação alcoólica nas mãos para reduzir a carga de microrganismos sem a necessidade de enxague em água ou secagem com papel toalha ou outros equipamentos. </a:t>
            </a:r>
          </a:p>
          <a:p>
            <a:endParaRPr lang="pt-BR" sz="2800" b="1" dirty="0">
              <a:latin typeface="Arial" panose="020B0604020202020204" pitchFamily="34" charset="0"/>
            </a:endParaRPr>
          </a:p>
          <a:p>
            <a:r>
              <a:rPr lang="pt-BR" sz="2800" b="1" u="sng" dirty="0">
                <a:latin typeface="Arial" panose="020B0604020202020204" pitchFamily="34" charset="0"/>
              </a:rPr>
              <a:t>Preparação alcoólica para higiene das mãos sob a forma gel</a:t>
            </a:r>
            <a:r>
              <a:rPr lang="pt-BR" sz="2800" b="1" dirty="0">
                <a:latin typeface="Arial" panose="020B0604020202020204" pitchFamily="34" charset="0"/>
              </a:rPr>
              <a:t>: preparação contendo álcool, na concentração final mínima de 70% com atividade antibacteriana comprovada destinada a reduzir o número de </a:t>
            </a:r>
            <a:r>
              <a:rPr lang="pt-BR" sz="2800" b="1" dirty="0" err="1">
                <a:latin typeface="Arial" panose="020B0604020202020204" pitchFamily="34" charset="0"/>
              </a:rPr>
              <a:t>microorganismos</a:t>
            </a:r>
            <a:r>
              <a:rPr lang="pt-BR" sz="2800" b="1" dirty="0">
                <a:latin typeface="Arial" panose="020B0604020202020204" pitchFamily="34" charset="0"/>
              </a:rPr>
              <a:t>.</a:t>
            </a:r>
            <a:endParaRPr lang="pt-BR" sz="2800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8B4E47-2CE0-4CF6-AA1E-E2048795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-171450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HIGIENIZAÇÃO DAS MÃOS</a:t>
            </a:r>
          </a:p>
        </p:txBody>
      </p:sp>
    </p:spTree>
    <p:extLst>
      <p:ext uri="{BB962C8B-B14F-4D97-AF65-F5344CB8AC3E}">
        <p14:creationId xmlns:p14="http://schemas.microsoft.com/office/powerpoint/2010/main" val="3232778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B2A2D-A4AC-4A5B-A332-2FD6A8B8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INSUMOS NECESSÁRIOS PARA HM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DA02F2-5E36-475C-9B92-6E2B2F7A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412776"/>
            <a:ext cx="8424936" cy="5080098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</a:rPr>
              <a:t>ÁGUA</a:t>
            </a:r>
            <a:r>
              <a:rPr lang="pt-BR" sz="2800" dirty="0">
                <a:latin typeface="Arial" panose="020B0604020202020204" pitchFamily="34" charset="0"/>
              </a:rPr>
              <a:t> - Água livre de contaminantes químicos e biológicos.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</a:rPr>
              <a:t>SABONETE </a:t>
            </a:r>
            <a:r>
              <a:rPr lang="pt-BR" sz="2800" dirty="0">
                <a:latin typeface="Arial" panose="020B0604020202020204" pitchFamily="34" charset="0"/>
              </a:rPr>
              <a:t>- Sabonete líquido, tipo refil, armazenado em dispensador de parede. 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b="1" dirty="0">
                <a:latin typeface="Arial" panose="020B0604020202020204" pitchFamily="34" charset="0"/>
              </a:rPr>
              <a:t>AGENTES ANTI-SÉPTICOS </a:t>
            </a:r>
            <a:r>
              <a:rPr lang="pt-BR" sz="2800" dirty="0">
                <a:latin typeface="Arial" panose="020B0604020202020204" pitchFamily="34" charset="0"/>
              </a:rPr>
              <a:t>- Clorexidina </a:t>
            </a:r>
            <a:r>
              <a:rPr lang="pt-BR" sz="2800" dirty="0" err="1">
                <a:latin typeface="Arial" panose="020B0604020202020204" pitchFamily="34" charset="0"/>
              </a:rPr>
              <a:t>degermante</a:t>
            </a:r>
            <a:r>
              <a:rPr lang="pt-BR" sz="2800" dirty="0">
                <a:latin typeface="Arial" panose="020B0604020202020204" pitchFamily="34" charset="0"/>
              </a:rPr>
              <a:t> 2%; </a:t>
            </a:r>
            <a:r>
              <a:rPr lang="pt-BR" sz="2800" dirty="0" err="1">
                <a:latin typeface="Arial" panose="020B0604020202020204" pitchFamily="34" charset="0"/>
              </a:rPr>
              <a:t>Polvidine</a:t>
            </a:r>
            <a:r>
              <a:rPr lang="pt-BR" sz="2800" dirty="0">
                <a:latin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</a:rPr>
              <a:t>degermante</a:t>
            </a:r>
            <a:r>
              <a:rPr lang="pt-BR" sz="2800" dirty="0">
                <a:latin typeface="Arial" panose="020B0604020202020204" pitchFamily="34" charset="0"/>
              </a:rPr>
              <a:t> 10%; Álcool gel a 70%. 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b="1" dirty="0">
                <a:latin typeface="Arial" panose="020B0604020202020204" pitchFamily="34" charset="0"/>
              </a:rPr>
              <a:t>PAPEL TOALHA </a:t>
            </a:r>
            <a:r>
              <a:rPr lang="pt-BR" sz="2800" dirty="0">
                <a:latin typeface="Arial" panose="020B0604020202020204" pitchFamily="34" charset="0"/>
              </a:rPr>
              <a:t>- Não reciclável, de boa qualidade, armazenado em dispensador de parede.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4923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BFE81-5D16-4B15-B677-A88136D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404665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INDICAÇÃO PARA HM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66D6F5-1995-4159-B804-B7046BC39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24" y="1916832"/>
            <a:ext cx="6765840" cy="633670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</a:rPr>
              <a:t>As mãos devem ser higienizadas em momentos essenciais e necessários de acordo com o fluxo de cuidados assistenciais para prevenção de IRAS causadas por transmissão cruzada pelas mãos.</a:t>
            </a:r>
          </a:p>
        </p:txBody>
      </p:sp>
    </p:spTree>
    <p:extLst>
      <p:ext uri="{BB962C8B-B14F-4D97-AF65-F5344CB8AC3E}">
        <p14:creationId xmlns:p14="http://schemas.microsoft.com/office/powerpoint/2010/main" val="3683751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BFE81-5D16-4B15-B677-A88136D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779" y="15206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INDICAÇÃO PARA HM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66D6F5-1995-4159-B804-B7046BC39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780" y="980728"/>
            <a:ext cx="8753709" cy="5688632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latin typeface="Arial" panose="020B0604020202020204" pitchFamily="34" charset="0"/>
              </a:rPr>
              <a:t>  </a:t>
            </a:r>
            <a:r>
              <a:rPr lang="pt-BR" sz="2800" b="1" dirty="0">
                <a:latin typeface="Arial" panose="020B0604020202020204" pitchFamily="34" charset="0"/>
              </a:rPr>
              <a:t>Antes e após o contato </a:t>
            </a:r>
            <a:r>
              <a:rPr lang="pt-BR" sz="2800" dirty="0">
                <a:latin typeface="Arial" panose="020B0604020202020204" pitchFamily="34" charset="0"/>
              </a:rPr>
              <a:t>com cada paciente, artigo ou superfície contaminada; </a:t>
            </a:r>
          </a:p>
          <a:p>
            <a:r>
              <a:rPr lang="pt-BR" sz="2800" dirty="0">
                <a:latin typeface="Arial" panose="020B0604020202020204" pitchFamily="34" charset="0"/>
              </a:rPr>
              <a:t>  </a:t>
            </a:r>
            <a:r>
              <a:rPr lang="pt-BR" sz="2800" b="1" dirty="0">
                <a:latin typeface="Arial" panose="020B0604020202020204" pitchFamily="34" charset="0"/>
              </a:rPr>
              <a:t>Após contato </a:t>
            </a:r>
            <a:r>
              <a:rPr lang="pt-BR" sz="2800" dirty="0">
                <a:latin typeface="Arial" panose="020B0604020202020204" pitchFamily="34" charset="0"/>
              </a:rPr>
              <a:t>com sangue, fluidos corpóreos, secreções, excreções; </a:t>
            </a:r>
          </a:p>
          <a:p>
            <a:r>
              <a:rPr lang="pt-BR" sz="2800" dirty="0">
                <a:latin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</a:rPr>
              <a:t>Após contato</a:t>
            </a:r>
            <a:r>
              <a:rPr lang="pt-BR" sz="2800" dirty="0">
                <a:latin typeface="Arial" panose="020B0604020202020204" pitchFamily="34" charset="0"/>
              </a:rPr>
              <a:t>, entre um paciente e outro, entre cada procedimento ou em ocasiões em que exista risco de transferência de patógenos para pacientes ou ambientes; </a:t>
            </a:r>
          </a:p>
          <a:p>
            <a:r>
              <a:rPr lang="pt-BR" sz="2800" dirty="0">
                <a:latin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</a:rPr>
              <a:t>Entre procedimentos </a:t>
            </a:r>
            <a:r>
              <a:rPr lang="pt-BR" sz="2800" dirty="0">
                <a:latin typeface="Arial" panose="020B0604020202020204" pitchFamily="34" charset="0"/>
              </a:rPr>
              <a:t>no mesmo paciente quando houver risco de infecção cruzada de diferentes sítios anatômicos. </a:t>
            </a:r>
          </a:p>
          <a:p>
            <a:r>
              <a:rPr lang="pt-BR" sz="2800" dirty="0">
                <a:latin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</a:rPr>
              <a:t>Antes e após </a:t>
            </a:r>
            <a:r>
              <a:rPr lang="pt-BR" sz="2800" dirty="0">
                <a:latin typeface="Arial" panose="020B0604020202020204" pitchFamily="34" charset="0"/>
              </a:rPr>
              <a:t>o uso de luvas. </a:t>
            </a:r>
          </a:p>
          <a:p>
            <a:r>
              <a:rPr lang="pt-BR" sz="2800" b="1" dirty="0">
                <a:latin typeface="Arial" panose="020B0604020202020204" pitchFamily="34" charset="0"/>
              </a:rPr>
              <a:t>Antes e depois </a:t>
            </a:r>
            <a:r>
              <a:rPr lang="pt-BR" sz="2800" dirty="0">
                <a:latin typeface="Arial" panose="020B0604020202020204" pitchFamily="34" charset="0"/>
              </a:rPr>
              <a:t>de efetuar atividades corriqueiras (assuar o nariz, ir ao banheiro, se alimentar, </a:t>
            </a:r>
            <a:r>
              <a:rPr lang="pt-BR" sz="2800" dirty="0" err="1">
                <a:latin typeface="Arial" panose="020B0604020202020204" pitchFamily="34" charset="0"/>
              </a:rPr>
              <a:t>etc</a:t>
            </a:r>
            <a:r>
              <a:rPr lang="pt-BR" sz="2800" dirty="0">
                <a:latin typeface="Arial" panose="020B0604020202020204" pitchFamily="34" charset="0"/>
              </a:rPr>
              <a:t>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55145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3A352-8D12-48DF-892B-6F7A627C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16" y="365127"/>
            <a:ext cx="8885584" cy="1325563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0070C0"/>
                </a:solidFill>
                <a:latin typeface="Arial" panose="020B0604020202020204" pitchFamily="34" charset="0"/>
              </a:rPr>
              <a:t>RECOMENDAÇÕES PARA HIGIENE DAS MÃOS</a:t>
            </a:r>
            <a:endParaRPr lang="pt-BR" sz="3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65C5F3-C9AE-40AB-A993-FF5E3BE95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416" y="1253331"/>
            <a:ext cx="9138120" cy="4351338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</a:rPr>
              <a:t>As indicações para higiene das mãos contemplam:</a:t>
            </a:r>
          </a:p>
          <a:p>
            <a:endParaRPr lang="pt-BR" sz="12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a) Higienizar as mãos com sabonete líquido e água </a:t>
            </a:r>
          </a:p>
          <a:p>
            <a:endParaRPr lang="pt-BR" sz="12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 Quando estiverem visivelmente sujas ou manchadas de sangue ou outros fluidos corporais ou após uso do banheiro; 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 Quando a exposição a potenciais patógenos formadores de esporos for fortemente suspeita ou comprovada; </a:t>
            </a:r>
          </a:p>
          <a:p>
            <a:r>
              <a:rPr lang="pt-BR" sz="2800" dirty="0">
                <a:latin typeface="Arial" panose="020B0604020202020204" pitchFamily="34" charset="0"/>
              </a:rPr>
              <a:t>  Em todas as outras situações, nas quais houver impossibilidade de obter preparação alcoólica.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06044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D1B14A-0CBE-4069-9461-ADD76CDBE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642" y="1690689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>
                <a:latin typeface="Arial" panose="020B0604020202020204" pitchFamily="34" charset="0"/>
              </a:rPr>
              <a:t>b</a:t>
            </a:r>
            <a:r>
              <a:rPr lang="pt-BR" sz="2800" b="1" dirty="0">
                <a:latin typeface="Arial" panose="020B0604020202020204" pitchFamily="34" charset="0"/>
              </a:rPr>
              <a:t>) Higienizar as mãos com preparação alcoólica </a:t>
            </a:r>
          </a:p>
          <a:p>
            <a:endParaRPr lang="pt-BR" sz="28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 Quando as mãos não estiverem visivelmente sujas e antes e depois de tocar o paciente e após remover luvas; </a:t>
            </a:r>
          </a:p>
          <a:p>
            <a:endParaRPr lang="pt-BR" sz="28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 Antes do manuseio de medicação ou preparação de alimentos; </a:t>
            </a:r>
          </a:p>
          <a:p>
            <a:endParaRPr lang="pt-BR" sz="2800" dirty="0">
              <a:latin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Obs</a:t>
            </a:r>
            <a:r>
              <a:rPr lang="pt-BR" sz="2800" dirty="0">
                <a:latin typeface="Arial" panose="020B0604020202020204" pitchFamily="34" charset="0"/>
              </a:rPr>
              <a:t>. Sabonete líquido e preparação alcoólica para a higiene das mãos não devem ser utilizados concomitantemente</a:t>
            </a:r>
            <a:endParaRPr lang="pt-BR" sz="28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1C8F7C6-7213-4E15-889F-DC1F18A2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365127"/>
            <a:ext cx="8640960" cy="1325563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0070C0"/>
                </a:solidFill>
                <a:latin typeface="Arial" panose="020B0604020202020204" pitchFamily="34" charset="0"/>
              </a:rPr>
              <a:t>RECOMENDAÇÕES PARA HIGIENE DAS MÃOS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2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>
                <a:solidFill>
                  <a:schemeClr val="accent1"/>
                </a:solidFill>
              </a:rPr>
              <a:t>Segundo a Organização Mundial da Saúde: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b="1"/>
              <a:t>“O hospital</a:t>
            </a:r>
            <a:r>
              <a:rPr lang="pt-BR" sz="2400"/>
              <a:t> é um elemento organizador de caráter médico-social, cuja função consiste em assegurar assistência médica completa, curativa e preventiva à população, e cujos serviços externos se irradiam até a célula familiar considerada em seu meio</a:t>
            </a:r>
            <a:r>
              <a:rPr lang="pt-BR" sz="2400" b="1"/>
              <a:t>; é um centro de medicina e de pesquisa bio-social</a:t>
            </a:r>
            <a:r>
              <a:rPr lang="pt-BR" sz="24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1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D80FE9-0302-4D9C-B039-A0FB2BF2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124745"/>
            <a:ext cx="8712968" cy="5442743"/>
          </a:xfrm>
        </p:spPr>
        <p:txBody>
          <a:bodyPr>
            <a:no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Não utilize unhas postiças quando prestar assistência direta ao paciente; </a:t>
            </a:r>
          </a:p>
          <a:p>
            <a:r>
              <a:rPr lang="pt-BR" sz="2800" dirty="0">
                <a:latin typeface="Arial" panose="020B0604020202020204" pitchFamily="34" charset="0"/>
              </a:rPr>
              <a:t> Mantenha as unhas naturais sempre curtas; </a:t>
            </a:r>
          </a:p>
          <a:p>
            <a:r>
              <a:rPr lang="pt-BR" sz="2800" dirty="0">
                <a:latin typeface="Arial" panose="020B0604020202020204" pitchFamily="34" charset="0"/>
              </a:rPr>
              <a:t> Não utilize anéis ou pulseiras quando estiver dando assistência ao paciente; </a:t>
            </a:r>
            <a:endParaRPr lang="pt-BR" sz="2800" dirty="0"/>
          </a:p>
          <a:p>
            <a:r>
              <a:rPr lang="pt-BR" sz="2800" dirty="0">
                <a:latin typeface="Arial" panose="020B0604020202020204" pitchFamily="34" charset="0"/>
              </a:rPr>
              <a:t>Deve ser enfatizada para o atendimento de pacientes graves (neonatos, imunodeprimidos, internados em UTI, etc.), principalmente devido a grande manipulação sofrida pelos mesmos e a frequência de infecções por germes multirresistentes nestas populações;</a:t>
            </a:r>
          </a:p>
          <a:p>
            <a:r>
              <a:rPr lang="pt-BR" sz="2800" dirty="0">
                <a:latin typeface="Arial" panose="020B0604020202020204" pitchFamily="34" charset="0"/>
              </a:rPr>
              <a:t> Incentivar os pacientes, acompanhantes e visitantes o higienizar as mãos.</a:t>
            </a:r>
            <a:endParaRPr lang="pt-BR" sz="28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A5086A6-3A2B-4641-AB1E-8E8BB858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64" y="0"/>
            <a:ext cx="9036496" cy="1325562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0070C0"/>
                </a:solidFill>
                <a:latin typeface="Arial" panose="020B0604020202020204" pitchFamily="34" charset="0"/>
              </a:rPr>
              <a:t>RECOMENDAÇÕES PARA HIGIENE DAS MÃOS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22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0D623-ABDA-4982-A0F0-F60E1C8B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76562"/>
            <a:ext cx="8316416" cy="1325563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Arial" panose="020B0604020202020204" pitchFamily="34" charset="0"/>
              </a:rPr>
              <a:t>HIGIENIZAÇÃO SIMPLES DAS MÃOS (COM ÁGUA E SABONETE LÍQUIDO)</a:t>
            </a:r>
            <a:br>
              <a:rPr lang="pt-BR" sz="3000" b="1" dirty="0">
                <a:latin typeface="Arial" panose="020B0604020202020204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2FEDC9-A49C-4638-BEBD-93FC725B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02124"/>
            <a:ext cx="8316416" cy="4351338"/>
          </a:xfrm>
        </p:spPr>
        <p:txBody>
          <a:bodyPr>
            <a:normAutofit lnSpcReduction="10000"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Finalidade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</a:rPr>
              <a:t>Remover os micro-organismos que colonizam as camadas superficiais da pele, assim como o suor, a oleosidade e as células mortas, retirando a sujidade propícia à permanência e à proliferação de micro-organismos.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pt-BR" sz="2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Duração do procedimento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</a:rPr>
              <a:t>A higienização simples das mãos deve ter duração mínima de 40 a 60 segundos.</a:t>
            </a:r>
            <a:endParaRPr lang="pt-BR" sz="28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9305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4AFFF-D3BE-4744-8385-FDE3F5D2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260648"/>
            <a:ext cx="8568952" cy="6597352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Técnica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</a:rPr>
              <a:t>1. </a:t>
            </a:r>
            <a:r>
              <a:rPr lang="pt-BR" sz="2200" dirty="0">
                <a:latin typeface="Arial" panose="020B0604020202020204" pitchFamily="34" charset="0"/>
              </a:rPr>
              <a:t>Abrir a torneira e molhar as mãos, evitando encostar-se na pia;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</a:rPr>
              <a:t>2. Aplicar na palma da mão quantidade suficiente de sabão líquido para cobrir todas as superfícies das mãos (seguir quantidade recomendada pelo fabricante).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</a:rPr>
              <a:t>3. Ensaboar as palmas das mãos, friccionando-as entre si.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</a:rPr>
              <a:t>4. Esfregar a palma da mão direita contra o dorso da mão esquerda entrelaçando os dedos e vice-versa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</a:rPr>
              <a:t>5. Entrelaçar os dedos e friccionar os espaços interdigitais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</a:rPr>
              <a:t>6. Esfregar o dorso dos dedos de uma mão com a palma da mão oposta, segurando os dedos, com movimento de vai-e-vem e vice-versa.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</a:rPr>
              <a:t>7. Esfregar o polegar direito, com o auxílio da palma da mão esquerda, utilizando-se movimento circular e vice-versa.</a:t>
            </a:r>
          </a:p>
        </p:txBody>
      </p:sp>
    </p:spTree>
    <p:extLst>
      <p:ext uri="{BB962C8B-B14F-4D97-AF65-F5344CB8AC3E}">
        <p14:creationId xmlns:p14="http://schemas.microsoft.com/office/powerpoint/2010/main" val="3409999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4AFFF-D3BE-4744-8385-FDE3F5D2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260648"/>
            <a:ext cx="8568952" cy="6597352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Técnica</a:t>
            </a:r>
          </a:p>
          <a:p>
            <a:endParaRPr lang="pt-BR" sz="24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</a:rPr>
              <a:t>8. Friccionar as polpas digitais e unhas da mão esquerda contra a palma da mão direita, fechada em concha, fazendo movimento circular e vice-versa.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</a:rPr>
              <a:t>9. Esfregar o punho esquerdo, com o auxílio da palma da mão direita, utilizando movimento circular e vice-versa.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10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Enxaguar as mãos, retirando os resíduos dos dedos para os punhos.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11. Evitar contato direto das mãos ensaboadas com a torneira.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12. Enxugar as mãos com papel toalha.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13. Fechar a torneira acionando o pedal; com o cotovelo ou utilizar o papel toalha; ou ainda, sem nenhum toque, se a torneira for fotoelétrica. Nunca use as mãos.</a:t>
            </a:r>
          </a:p>
        </p:txBody>
      </p:sp>
    </p:spTree>
    <p:extLst>
      <p:ext uri="{BB962C8B-B14F-4D97-AF65-F5344CB8AC3E}">
        <p14:creationId xmlns:p14="http://schemas.microsoft.com/office/powerpoint/2010/main" val="16800233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65B79F-B976-4657-9607-2388C51C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592190-5EEB-476A-A054-A8C355104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84" y="101441"/>
            <a:ext cx="9144000" cy="25237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83484CC-8A49-4567-AD9A-2C232D8E6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32" y="2625164"/>
            <a:ext cx="9119352" cy="28834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74139F-5C33-468B-B3CA-D475009F8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455961"/>
            <a:ext cx="9144000" cy="30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536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42360B4-3348-4D36-9D60-DF2E91C0E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91" y="188641"/>
            <a:ext cx="9144000" cy="30967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F39196-8D4F-4033-8D02-82F66DA6E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91" y="3285407"/>
            <a:ext cx="9144000" cy="30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27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FBAD6-59C7-44FE-AC87-9837E895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HIGIENE DAS MÃOS COM ÁLCCOL GEL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6FAC6A-D454-4672-BE54-F07EDAAD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25563"/>
            <a:ext cx="7886700" cy="5127773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Indicações</a:t>
            </a: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Mãos não visivelmente sujas;</a:t>
            </a: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Antes de entrar em contato com os pacientes;</a:t>
            </a: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Após contato com pele íntegra de pacientes;</a:t>
            </a: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Após o contato com objetos inanimados próximos ao paciente.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800" b="1" dirty="0"/>
              <a:t>Duração do procedimento</a:t>
            </a:r>
          </a:p>
          <a:p>
            <a:endParaRPr lang="pt-BR" sz="1100" b="1" dirty="0"/>
          </a:p>
          <a:p>
            <a:r>
              <a:rPr lang="pt-BR" sz="2800" dirty="0"/>
              <a:t>A fricção das mãos com preparação alcoólica antisséptica deve ter duração de no mínimo 20 a 30 segundos.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09486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A4F4F6-E904-4046-8F1D-22FE35F38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>
                <a:latin typeface="Arial" panose="020B0604020202020204" pitchFamily="34" charset="0"/>
              </a:rPr>
              <a:t>Finalidade</a:t>
            </a:r>
          </a:p>
          <a:p>
            <a:endParaRPr lang="pt-BR" sz="2400" b="1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A utilização de preparação alcoólica para higiene das mãos sob a forma gel (na concentração final mínima de 70%) tem como finalidade </a:t>
            </a:r>
            <a:r>
              <a:rPr lang="pt-BR" sz="2400" b="1" dirty="0">
                <a:latin typeface="Arial" panose="020B0604020202020204" pitchFamily="34" charset="0"/>
              </a:rPr>
              <a:t>reduzir a carga microbiana das mãos </a:t>
            </a:r>
            <a:r>
              <a:rPr lang="pt-BR" sz="2400" dirty="0">
                <a:latin typeface="Arial" panose="020B0604020202020204" pitchFamily="34" charset="0"/>
              </a:rPr>
              <a:t>e pode substituir a higienização com água e sabonete líquido quando as mãos não estiverem visivelmente sujas. 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A fricção antisséptica das mãos com preparação alcoólica não realiza remoção de sujidades.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C9480D-1540-4D32-AB89-A416E4B7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HIGIENE DAS MÃOS COM ÁLCCOL GEL</a:t>
            </a:r>
          </a:p>
        </p:txBody>
      </p:sp>
    </p:spTree>
    <p:extLst>
      <p:ext uri="{BB962C8B-B14F-4D97-AF65-F5344CB8AC3E}">
        <p14:creationId xmlns:p14="http://schemas.microsoft.com/office/powerpoint/2010/main" val="2357769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A4F4F6-E904-4046-8F1D-22FE35F3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786170"/>
            <a:ext cx="8515350" cy="6048671"/>
          </a:xfrm>
        </p:spPr>
        <p:txBody>
          <a:bodyPr>
            <a:normAutofit fontScale="92500" lnSpcReduction="10000"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Técnica   </a:t>
            </a:r>
          </a:p>
          <a:p>
            <a:r>
              <a:rPr lang="pt-BR" sz="2400" dirty="0">
                <a:latin typeface="Arial" panose="020B0604020202020204" pitchFamily="34" charset="0"/>
              </a:rPr>
              <a:t>1 – Aplique uma quantidade suficiente de preparação alcóolica em uma mão em forma de concha para cobrir todas as superfícies das mãos.</a:t>
            </a:r>
          </a:p>
          <a:p>
            <a:r>
              <a:rPr lang="pt-BR" sz="2400" dirty="0">
                <a:latin typeface="Arial" panose="020B0604020202020204" pitchFamily="34" charset="0"/>
              </a:rPr>
              <a:t>2 – Friccione as palmas das mãos entre si;</a:t>
            </a:r>
          </a:p>
          <a:p>
            <a:r>
              <a:rPr lang="pt-BR" sz="2400" dirty="0">
                <a:latin typeface="Arial" panose="020B0604020202020204" pitchFamily="34" charset="0"/>
              </a:rPr>
              <a:t>3 - Friccione a palma de mão direita contra o dorso da mão esquerda, entrelaçando os dedos e vice-versa;</a:t>
            </a:r>
          </a:p>
          <a:p>
            <a:r>
              <a:rPr lang="pt-BR" sz="2400" dirty="0">
                <a:latin typeface="Arial" panose="020B0604020202020204" pitchFamily="34" charset="0"/>
              </a:rPr>
              <a:t>4 – Friccione a palma das mãos entre si com os dedos entrelaçados;</a:t>
            </a:r>
          </a:p>
          <a:p>
            <a:r>
              <a:rPr lang="pt-BR" sz="2400" dirty="0">
                <a:latin typeface="Arial" panose="020B0604020202020204" pitchFamily="34" charset="0"/>
              </a:rPr>
              <a:t>5 - Friccione o dorso dos dedos de uma mão com a palma da mão oposta, segurando os dedos, com movimento vai-e-vem e vice-versa;</a:t>
            </a:r>
          </a:p>
          <a:p>
            <a:r>
              <a:rPr lang="pt-BR" sz="2400" dirty="0">
                <a:latin typeface="Arial" panose="020B0604020202020204" pitchFamily="34" charset="0"/>
              </a:rPr>
              <a:t>6 – Friccione o polegar esquerdo com o auxílio da palma da mão direita, utilizando-se de movimento circular e vice-versa;</a:t>
            </a:r>
          </a:p>
          <a:p>
            <a:r>
              <a:rPr lang="pt-BR" sz="2400" dirty="0">
                <a:latin typeface="Arial" panose="020B0604020202020204" pitchFamily="34" charset="0"/>
              </a:rPr>
              <a:t>7 - Friccione as polpas digitais e unhas da mão direita contra a palma da mão esquerda, fazendo um movimento circular e vice-versa;</a:t>
            </a:r>
          </a:p>
          <a:p>
            <a:r>
              <a:rPr lang="pt-BR" sz="2400" dirty="0">
                <a:latin typeface="Arial" panose="020B0604020202020204" pitchFamily="34" charset="0"/>
              </a:rPr>
              <a:t>8 – Quando estiverem secas, suas mãos estarão seguras.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C9480D-1540-4D32-AB89-A416E4B7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128" y="188640"/>
            <a:ext cx="7886700" cy="687610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HIGIENE DAS MÃOS COM ÁLCCOL GEL</a:t>
            </a:r>
          </a:p>
        </p:txBody>
      </p:sp>
    </p:spTree>
    <p:extLst>
      <p:ext uri="{BB962C8B-B14F-4D97-AF65-F5344CB8AC3E}">
        <p14:creationId xmlns:p14="http://schemas.microsoft.com/office/powerpoint/2010/main" val="1745678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CC3CC0-7348-4F97-892C-152EEF32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0"/>
            <a:ext cx="576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4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>
                <a:solidFill>
                  <a:schemeClr val="accent1"/>
                </a:solidFill>
              </a:rPr>
              <a:t>Funções e importância Social do hospital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2200" b="1" u="sng"/>
              <a:t>Restaurativa</a:t>
            </a:r>
            <a:r>
              <a:rPr lang="pt-BR" sz="2200" b="1"/>
              <a:t>: diagnóstico, tratamento,  reabilitação e emergência.</a:t>
            </a:r>
          </a:p>
          <a:p>
            <a:endParaRPr lang="pt-BR" sz="2200" b="1"/>
          </a:p>
          <a:p>
            <a:r>
              <a:rPr lang="pt-BR" sz="2200" b="1" u="sng"/>
              <a:t>Preventiva</a:t>
            </a:r>
            <a:r>
              <a:rPr lang="pt-BR" sz="2200" b="1"/>
              <a:t>: controle de doenças infectocontagiosas, saúde ocupacional, promoção à saúde.</a:t>
            </a:r>
          </a:p>
          <a:p>
            <a:endParaRPr lang="pt-BR" sz="2200" b="1"/>
          </a:p>
          <a:p>
            <a:r>
              <a:rPr lang="pt-BR" sz="2200" b="1" u="sng"/>
              <a:t>Educativa:</a:t>
            </a:r>
            <a:r>
              <a:rPr lang="pt-BR" sz="2200" b="1"/>
              <a:t> serve como estagio para diversas áreas.</a:t>
            </a:r>
          </a:p>
          <a:p>
            <a:endParaRPr lang="pt-BR" sz="2200" b="1"/>
          </a:p>
          <a:p>
            <a:r>
              <a:rPr lang="pt-BR" sz="2200" b="1" u="sng"/>
              <a:t>Pesquisa</a:t>
            </a:r>
          </a:p>
          <a:p>
            <a:endParaRPr lang="pt-BR" sz="2200" b="1" u="sng"/>
          </a:p>
          <a:p>
            <a:r>
              <a:rPr lang="pt-BR" sz="2200" b="1" u="sng"/>
              <a:t>Gerador de Empregos</a:t>
            </a:r>
            <a:r>
              <a:rPr lang="pt-BR" sz="2200" b="1"/>
              <a:t>: empresa complexa que emprega profissionais de varias categorias.</a:t>
            </a:r>
          </a:p>
          <a:p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687146648"/>
      </p:ext>
    </p:extLst>
  </p:cSld>
  <p:clrMapOvr>
    <a:masterClrMapping/>
  </p:clrMapOvr>
  <p:transition spd="slow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9DCDF-593B-4997-A8FC-51B2AA4B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8515350" cy="1325563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Arial" panose="020B0604020202020204" pitchFamily="34" charset="0"/>
              </a:rPr>
              <a:t>HIGIENIZAÇÃO DAS MÃOS COM SOLUÇÃO ANTISSÉPTICA </a:t>
            </a:r>
            <a:r>
              <a:rPr lang="pt-BR" sz="2400" dirty="0">
                <a:latin typeface="Arial" panose="020B0604020202020204" pitchFamily="34" charset="0"/>
              </a:rPr>
              <a:t>(antisséptico </a:t>
            </a:r>
            <a:r>
              <a:rPr lang="pt-BR" sz="2400" dirty="0" err="1">
                <a:latin typeface="Arial" panose="020B0604020202020204" pitchFamily="34" charset="0"/>
              </a:rPr>
              <a:t>degermante</a:t>
            </a:r>
            <a:r>
              <a:rPr lang="pt-BR" sz="2400" dirty="0">
                <a:latin typeface="Arial" panose="020B0604020202020204" pitchFamily="34" charset="0"/>
              </a:rPr>
              <a:t> e água)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421295-F7D8-469C-B09B-ABC75DCDE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>
                <a:latin typeface="Arial" panose="020B0604020202020204" pitchFamily="34" charset="0"/>
              </a:rPr>
              <a:t>Finalidade</a:t>
            </a:r>
          </a:p>
          <a:p>
            <a:r>
              <a:rPr lang="pt-BR" sz="2400" dirty="0">
                <a:latin typeface="Arial" panose="020B0604020202020204" pitchFamily="34" charset="0"/>
              </a:rPr>
              <a:t>Promover a remoção de sujidades e da microbiota transitória, reduzindo a microbiota residente das mãos, com auxílio de um antisséptico.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</a:rPr>
              <a:t>Duração do procedimento</a:t>
            </a:r>
          </a:p>
          <a:p>
            <a:r>
              <a:rPr lang="pt-BR" sz="2400" dirty="0">
                <a:latin typeface="Arial" panose="020B0604020202020204" pitchFamily="34" charset="0"/>
              </a:rPr>
              <a:t>A higienização antisséptica das mãos deve ter duração mínima de 40 a 60</a:t>
            </a:r>
          </a:p>
          <a:p>
            <a:r>
              <a:rPr lang="pt-BR" sz="2400" dirty="0">
                <a:latin typeface="Arial" panose="020B0604020202020204" pitchFamily="34" charset="0"/>
              </a:rPr>
              <a:t>segundos.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4764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1E4B6A-81D6-4934-8DB4-596F524F2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Arial" panose="020B0604020202020204" pitchFamily="34" charset="0"/>
              </a:rPr>
              <a:t>Técnica</a:t>
            </a:r>
          </a:p>
          <a:p>
            <a:r>
              <a:rPr lang="pt-BR" sz="2400" dirty="0">
                <a:latin typeface="Arial" panose="020B0604020202020204" pitchFamily="34" charset="0"/>
              </a:rPr>
              <a:t>A técnica de higienização antisséptica é igual àquela utilizada para a higienização</a:t>
            </a:r>
          </a:p>
          <a:p>
            <a:r>
              <a:rPr lang="pt-BR" sz="2400" dirty="0">
                <a:latin typeface="Arial" panose="020B0604020202020204" pitchFamily="34" charset="0"/>
              </a:rPr>
              <a:t>simples das mãos, substituindo-se o sabonete líquido comum por um associado a</a:t>
            </a:r>
          </a:p>
          <a:p>
            <a:r>
              <a:rPr lang="pt-BR" sz="2400" dirty="0">
                <a:latin typeface="Arial" panose="020B0604020202020204" pitchFamily="34" charset="0"/>
              </a:rPr>
              <a:t>antisséptico, como antisséptico </a:t>
            </a:r>
            <a:r>
              <a:rPr lang="pt-BR" sz="2400" dirty="0" err="1">
                <a:latin typeface="Arial" panose="020B0604020202020204" pitchFamily="34" charset="0"/>
              </a:rPr>
              <a:t>degermante</a:t>
            </a:r>
            <a:r>
              <a:rPr lang="pt-BR" sz="2400" dirty="0"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0757837-2C08-4E84-9C81-F211B76A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8335838" cy="1325563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Arial" panose="020B0604020202020204" pitchFamily="34" charset="0"/>
              </a:rPr>
              <a:t>HIGIENIZAÇÃO DAS MÃOS COM SOLUÇÃO ANTISSÉPTICA </a:t>
            </a:r>
            <a:r>
              <a:rPr lang="pt-BR" sz="2400" dirty="0">
                <a:latin typeface="Arial" panose="020B0604020202020204" pitchFamily="34" charset="0"/>
              </a:rPr>
              <a:t>(antisséptico </a:t>
            </a:r>
            <a:r>
              <a:rPr lang="pt-BR" sz="2400" dirty="0" err="1">
                <a:latin typeface="Arial" panose="020B0604020202020204" pitchFamily="34" charset="0"/>
              </a:rPr>
              <a:t>degermante</a:t>
            </a:r>
            <a:r>
              <a:rPr lang="pt-BR" sz="2400" dirty="0">
                <a:latin typeface="Arial" panose="020B0604020202020204" pitchFamily="34" charset="0"/>
              </a:rPr>
              <a:t> e água)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147688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B0AB9-841D-4203-9FBC-A6D3127E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441" y="-12118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RECOMENDAÇÕES GERAIS SOBRE HIGIENIZAÇÃO DAS MÃOS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AC35D-6125-41D9-B79D-6ACB8862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</a:rPr>
              <a:t>Lavar as mãos com água e sabão quando essas estiverem visivelmente sujas ou contaminadas com material proteico ou estiverem visivelmente sujas com sangue ou outro fluido corporal.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Higienizar as mãos se essas não estiverem visivelmente sujas, utilizando álcool a 70%, para descontaminação rotineira das mãos antes de ter contato direto com o paciente.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Descontaminar as mãos antes de calçar luvas estéreis quando na inserção de cateter central intravascular.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397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B0AB9-841D-4203-9FBC-A6D3127E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441" y="-12118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RECOMENDAÇÕES GERAIS SOBRE HIGIENIZAÇÃO DAS MÃOS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AC35D-6125-41D9-B79D-6ACB8862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13445"/>
            <a:ext cx="7886700" cy="5355915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Descontaminar as mãos antes da inserção de cateteres urinários, cateteres vasculares periféricos ou outros procedimentos invasivos que não requerem cirurgias. 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Descontaminar as mãos depois do contato com pele integra de pacientes. 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Descontaminar as mãos antes e depois de contato com fluidos corporais ou excreções, mucosas, pele não íntegra e curativos mesmo que as mãos não estejam visivelmente sujas</a:t>
            </a:r>
            <a:r>
              <a:rPr lang="pt-BR" sz="2400" dirty="0">
                <a:latin typeface="Arial" panose="020B0604020202020204" pitchFamily="34" charset="0"/>
              </a:rPr>
              <a:t>.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Descontaminar as mãos após a remoção das luvas.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284412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B0AB9-841D-4203-9FBC-A6D3127E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441" y="-12118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RECOMENDAÇÕES GERAIS SOBRE HIGIENIZAÇÃO DAS MÃOS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AC35D-6125-41D9-B79D-6ACB8862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313445"/>
            <a:ext cx="8640960" cy="542792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Descontaminar as mãos após do contato com objetos inanimados, inclusive equipamentos médicos, próximos aos pacientes.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Descontaminar as mãos se mudar de um sítio contaminado para uma área limpa do corpo durante os cuidados ao paciente.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HM com água e sabão, antes de comer e após usar o banheiro.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Nenhuma recomendação pode ser feita a respeito do uso rotineiro de friccionar as mãos com produto que não seja a base de álcool.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0301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B0AB9-841D-4203-9FBC-A6D3127E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441" y="-12118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RECOMENDAÇÕES GERAIS SOBRE HIGIENIZAÇÃO DAS MÃOS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AC35D-6125-41D9-B79D-6ACB8862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Não é recomendada a HM com álcool gel, imediatamente após a lavagem com água e sabão, a fim de evitar ressecamento da pele e dermatite de contato.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A HM com álcool gel não deverá exceder o número de cinco vezes, pois acima desse quantitativo, a solução adere sujidade e torna-se fonte de contaminação.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371154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B0AB9-841D-4203-9FBC-A6D3127E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441" y="-12118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RECOMENDAÇÕES GERAIS SOBRE HIGIENIZAÇÃO DAS MÃOS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AC35D-6125-41D9-B79D-6ACB8862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313445"/>
            <a:ext cx="8712968" cy="5427923"/>
          </a:xfrm>
        </p:spPr>
        <p:txBody>
          <a:bodyPr>
            <a:no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Não é recomendado o uso de toalhas de pano tipo rolo em ambientes de saúde.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O uso de luvas não substitui a necessidade de higienização das mãos. </a:t>
            </a:r>
          </a:p>
          <a:p>
            <a:r>
              <a:rPr lang="pt-BR" sz="2800" dirty="0">
                <a:latin typeface="Arial" panose="020B0604020202020204" pitchFamily="34" charset="0"/>
              </a:rPr>
              <a:t>No cuidado específico com cateteres intravasculares, a HM deverá ser realizada antes e após tocar o sítio de inserção do cateter, bem como antes e após a inserção, remoção, manipulação ou troca de curativo.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Utilize luvas se possível contato com sangue ou outros materiais potencialmente contaminados, membranas mucosas e pele não intacta.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030969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B0AB9-841D-4203-9FBC-A6D3127E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441" y="-12118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RECOMENDAÇÕES GERAIS SOBRE HIGIENIZAÇÃO DAS MÃOS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AC35D-6125-41D9-B79D-6ACB8862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84784"/>
            <a:ext cx="7886700" cy="4351338"/>
          </a:xfrm>
        </p:spPr>
        <p:txBody>
          <a:bodyPr>
            <a:noAutofit/>
          </a:bodyPr>
          <a:lstStyle/>
          <a:p>
            <a:r>
              <a:rPr lang="pt-BR" sz="2800" dirty="0">
                <a:latin typeface="Arial" panose="020B0604020202020204" pitchFamily="34" charset="0"/>
              </a:rPr>
              <a:t>Remova as luvas após o contato prestado ao paciente. 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Não utilize as mesmas luvas para cuidar de mais de um paciente e não lave as luvas entre os usos entre diferentes pacientes.</a:t>
            </a:r>
          </a:p>
          <a:p>
            <a:pPr marL="0" indent="0">
              <a:buNone/>
            </a:pPr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Troque de luvas se mudar de um sítio anatômico contaminado para outro limpo.</a:t>
            </a:r>
          </a:p>
          <a:p>
            <a:endParaRPr lang="pt-BR" sz="1000" dirty="0">
              <a:latin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</a:rPr>
              <a:t>A </a:t>
            </a:r>
            <a:r>
              <a:rPr lang="pt-BR" sz="2800" dirty="0" err="1">
                <a:latin typeface="Arial" panose="020B0604020202020204" pitchFamily="34" charset="0"/>
              </a:rPr>
              <a:t>degermação</a:t>
            </a:r>
            <a:r>
              <a:rPr lang="pt-BR" sz="2800" dirty="0">
                <a:latin typeface="Arial" panose="020B0604020202020204" pitchFamily="34" charset="0"/>
              </a:rPr>
              <a:t> das mãos em cirurgias deve durar 5 minutos antes da primeira cirurgia e 2 a 3 minutos antes das cirurgias subsequentes.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25119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14E6A-82ED-4E25-9DB1-69D514B7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5" y="1"/>
            <a:ext cx="7840793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CUIDADOS ESPECIAIS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F2320-1830-4187-9BE3-D8150026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25564"/>
            <a:ext cx="8047806" cy="4926351"/>
          </a:xfrm>
        </p:spPr>
        <p:txBody>
          <a:bodyPr/>
          <a:lstStyle/>
          <a:p>
            <a:r>
              <a:rPr lang="pt-BR" sz="2400" b="1" dirty="0">
                <a:latin typeface="Arial" panose="020B0604020202020204" pitchFamily="34" charset="0"/>
              </a:rPr>
              <a:t>Cuidado com o uso de luvas</a:t>
            </a:r>
          </a:p>
          <a:p>
            <a:endParaRPr lang="pt-BR" sz="2400" b="1" dirty="0">
              <a:latin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</a:rPr>
              <a:t>O uso de luvas não altera nem substitui a higienização das mãos, seu uso por profissionais de saúde não deve ser adotado indiscriminadamente, devendo ser restrito às seguintes indicações: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Utilizá-las para proteção individual, nos casos de contato com sangue e líquidos corporais e contato com mucosas e pele não íntegra de todos os pacientes;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0369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14E6A-82ED-4E25-9DB1-69D514B7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5" y="1"/>
            <a:ext cx="7840793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CUIDADOS ESPECIAIS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F2320-1830-4187-9BE3-D8150026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124745"/>
            <a:ext cx="8047806" cy="5877271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</a:rPr>
              <a:t>Utilizá-las para reduzir a possibilidade de os micro-organismos das mãos do profissional contaminarem o campo operatório (luvas cirúrgicas);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Utilizá-las para reduzir a possibilidade de transmissão de micro-organismos de um paciente para outro nas situações de precaução de contato;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Trocar de luvas sempre que entrar em contato com outro paciente;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Trocar de luvas durante o contato com o paciente se for mudar de um sítio corporal contaminado para outro, limpo;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614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>
                <a:solidFill>
                  <a:schemeClr val="accent1"/>
                </a:solidFill>
              </a:rPr>
              <a:t>Funções e importância Social do hospital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pt-BR" sz="2200" b="1" dirty="0"/>
          </a:p>
          <a:p>
            <a:endParaRPr lang="pt-BR" sz="2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8703ED0-3260-4BB1-A75E-2D15DC7E136F}"/>
              </a:ext>
            </a:extLst>
          </p:cNvPr>
          <p:cNvSpPr/>
          <p:nvPr/>
        </p:nvSpPr>
        <p:spPr>
          <a:xfrm>
            <a:off x="5116915" y="492404"/>
            <a:ext cx="6096000" cy="6510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 funções hospitalares podem ser, segundo Lima Gonçalves (1983) em: 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a) Prestação de atendimento médico e    complementares aos doentes em </a:t>
            </a:r>
          </a:p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regime de internação;</a:t>
            </a:r>
          </a:p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b) Desenvolvimento sempre que possível de atividades de natureza preventiva; 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</a:t>
            </a: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Participação em programas de natureza comunitária procurando atingir o contesto Sócio Familiar dos pacientes, incluindo aqui </a:t>
            </a:r>
            <a:r>
              <a:rPr kumimoji="0" lang="pt-BR" sz="26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educação em saúde,</a:t>
            </a: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que abrange a divulgação dos conceitos de promoção, proteção e prevenção da saúde.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7206602"/>
      </p:ext>
    </p:extLst>
  </p:cSld>
  <p:clrMapOvr>
    <a:masterClrMapping/>
  </p:clrMapOvr>
  <p:transition spd="slow">
    <p:pull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14E6A-82ED-4E25-9DB1-69D514B7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5" y="1"/>
            <a:ext cx="7840793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CUIDADOS ESPECIAIS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F2320-1830-4187-9BE3-D8150026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25564"/>
            <a:ext cx="8047806" cy="4926351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</a:rPr>
              <a:t>Trocar de luvas quando estas estiverem danificadas;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Nunca tocar desnecessariamente superfícies e materiais (tais como telefones, maçanetas, portas) quando estiver com luvas;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Higienizar as mãos antes e após o uso de luvas.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5620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14E6A-82ED-4E25-9DB1-69D514B7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5" y="1"/>
            <a:ext cx="7840793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CUIDADOS ESPECIAIS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F2320-1830-4187-9BE3-D8150026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980728"/>
            <a:ext cx="8568952" cy="6048672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Cuidados com a pele das mãos</a:t>
            </a:r>
          </a:p>
          <a:p>
            <a:endParaRPr lang="pt-BR" sz="1000" b="1" dirty="0">
              <a:latin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</a:rPr>
              <a:t>Os seguintes aspectos devem ser levados em consideração para garantir o bom estado da pele das mãos</a:t>
            </a:r>
            <a:r>
              <a:rPr lang="pt-BR" sz="2400" dirty="0">
                <a:latin typeface="Arial" panose="020B0604020202020204" pitchFamily="34" charset="0"/>
              </a:rPr>
              <a:t>:</a:t>
            </a: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800" dirty="0">
                <a:latin typeface="Arial" panose="020B0604020202020204" pitchFamily="34" charset="0"/>
              </a:rPr>
              <a:t>a fricção das mãos com preparação alcoólica contendo um agente umectante agride menos a pele do que a higiene com sabonete líquido e água;</a:t>
            </a:r>
          </a:p>
          <a:p>
            <a:r>
              <a:rPr lang="pt-BR" sz="2800" dirty="0">
                <a:latin typeface="Wingdings" panose="05000000000000000000" pitchFamily="2" charset="2"/>
              </a:rPr>
              <a:t> </a:t>
            </a:r>
            <a:r>
              <a:rPr lang="pt-BR" sz="2800" dirty="0">
                <a:latin typeface="Arial" panose="020B0604020202020204" pitchFamily="34" charset="0"/>
              </a:rPr>
              <a:t>as luvas </a:t>
            </a:r>
            <a:r>
              <a:rPr lang="pt-BR" sz="2800" dirty="0" err="1">
                <a:latin typeface="Arial" panose="020B0604020202020204" pitchFamily="34" charset="0"/>
              </a:rPr>
              <a:t>entalcadas</a:t>
            </a:r>
            <a:r>
              <a:rPr lang="pt-BR" sz="2800" dirty="0">
                <a:latin typeface="Arial" panose="020B0604020202020204" pitchFamily="34" charset="0"/>
              </a:rPr>
              <a:t> podem causar irritação quando utilizadas simultaneamente com produtos alcoólicos;</a:t>
            </a:r>
          </a:p>
          <a:p>
            <a:r>
              <a:rPr lang="pt-BR" sz="2800" dirty="0">
                <a:latin typeface="Wingdings" panose="05000000000000000000" pitchFamily="2" charset="2"/>
              </a:rPr>
              <a:t> </a:t>
            </a:r>
            <a:r>
              <a:rPr lang="pt-BR" sz="2800" dirty="0">
                <a:latin typeface="Arial" panose="020B0604020202020204" pitchFamily="34" charset="0"/>
              </a:rPr>
              <a:t>o uso de cremes de proteção para as mãos ajudam a melhorar a condição da pele, desde que sejam compatíveis com os produtos de higiene das mãos e as luvas utilizadas.</a:t>
            </a:r>
            <a:endParaRPr lang="pt-BR" sz="2800" b="1" dirty="0"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8639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14E6A-82ED-4E25-9DB1-69D514B7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5" y="1"/>
            <a:ext cx="7840793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CUIDADOS ESPECIAIS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F2320-1830-4187-9BE3-D8150026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980728"/>
            <a:ext cx="8568952" cy="6048672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Cuidados com a pele das mãos</a:t>
            </a:r>
          </a:p>
          <a:p>
            <a:endParaRPr lang="pt-BR" sz="1000" b="1" dirty="0">
              <a:latin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</a:rPr>
              <a:t>Os seguintes comportamentos devem ser evitados:</a:t>
            </a:r>
          </a:p>
          <a:p>
            <a:endParaRPr lang="pt-BR" sz="2400" b="1" dirty="0">
              <a:latin typeface="Arial" panose="020B0604020202020204" pitchFamily="34" charset="0"/>
            </a:endParaRP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utilizar sabonete líquido e água, simultaneamente a produtos alcoólicos;</a:t>
            </a: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utilizar água quente para lavar mãos com sabonete líquido e água;</a:t>
            </a: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calçar luvas com as mãos molhadas, levando a riscos de causar irritação;</a:t>
            </a: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higienizar as mãos além das indicações recomendadas;</a:t>
            </a:r>
          </a:p>
          <a:p>
            <a:r>
              <a:rPr lang="pt-BR" sz="2400" dirty="0">
                <a:latin typeface="Wingdings" panose="05000000000000000000" pitchFamily="2" charset="2"/>
              </a:rPr>
              <a:t> </a:t>
            </a:r>
            <a:r>
              <a:rPr lang="pt-BR" sz="2400" dirty="0">
                <a:latin typeface="Arial" panose="020B0604020202020204" pitchFamily="34" charset="0"/>
              </a:rPr>
              <a:t>usar luvas fora das recomendações.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7403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14E6A-82ED-4E25-9DB1-69D514B7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5" y="1"/>
            <a:ext cx="7840793" cy="1325563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CUIDADOS ESPECIAIS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F2320-1830-4187-9BE3-D8150026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980728"/>
            <a:ext cx="8568952" cy="6048672"/>
          </a:xfrm>
        </p:spPr>
        <p:txBody>
          <a:bodyPr>
            <a:normAutofit fontScale="92500" lnSpcReduction="10000"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Cuidados com a pele das mãos</a:t>
            </a:r>
          </a:p>
          <a:p>
            <a:endParaRPr lang="pt-BR" sz="2400" b="1" dirty="0">
              <a:latin typeface="Arial" panose="020B0604020202020204" pitchFamily="34" charset="0"/>
            </a:endParaRPr>
          </a:p>
          <a:p>
            <a:r>
              <a:rPr lang="pt-BR" sz="2600" b="1" dirty="0">
                <a:latin typeface="Arial" panose="020B0604020202020204" pitchFamily="34" charset="0"/>
              </a:rPr>
              <a:t>Os seguintes princípios devem ser seguidos:</a:t>
            </a:r>
          </a:p>
          <a:p>
            <a:r>
              <a:rPr lang="pt-BR" sz="2600" dirty="0">
                <a:latin typeface="Wingdings" panose="05000000000000000000" pitchFamily="2" charset="2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enxaguar abundantemente as mãos para remover resíduos de sabonete líquido e sabonete antisséptico;</a:t>
            </a:r>
          </a:p>
          <a:p>
            <a:r>
              <a:rPr lang="pt-BR" sz="2600" dirty="0">
                <a:latin typeface="Wingdings" panose="05000000000000000000" pitchFamily="2" charset="2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friccionar as mãos até a completa evaporação da preparação alcoólica;</a:t>
            </a:r>
          </a:p>
          <a:p>
            <a:r>
              <a:rPr lang="pt-BR" sz="2600" dirty="0">
                <a:latin typeface="Wingdings" panose="05000000000000000000" pitchFamily="2" charset="2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secar cuidadosamente as mãos após lavar com sabonete líquido e água;</a:t>
            </a:r>
          </a:p>
          <a:p>
            <a:r>
              <a:rPr lang="pt-BR" sz="2600" dirty="0">
                <a:latin typeface="Wingdings" panose="05000000000000000000" pitchFamily="2" charset="2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manter as unhas naturais, limpas e curtas;</a:t>
            </a:r>
          </a:p>
          <a:p>
            <a:r>
              <a:rPr lang="pt-BR" sz="2600" dirty="0">
                <a:latin typeface="Wingdings" panose="05000000000000000000" pitchFamily="2" charset="2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não usar unhas postiças quando entrar em contato direto com os pacientes;</a:t>
            </a:r>
          </a:p>
          <a:p>
            <a:r>
              <a:rPr lang="pt-BR" sz="2600" dirty="0">
                <a:latin typeface="Wingdings" panose="05000000000000000000" pitchFamily="2" charset="2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deixar punhos e dedos livres, sem a presença de adornos como relógios, pulseiras e anéis, </a:t>
            </a:r>
            <a:r>
              <a:rPr lang="pt-BR" sz="2600" dirty="0" err="1">
                <a:latin typeface="Arial" panose="020B0604020202020204" pitchFamily="34" charset="0"/>
              </a:rPr>
              <a:t>etc</a:t>
            </a:r>
            <a:r>
              <a:rPr lang="pt-BR" sz="2600" dirty="0">
                <a:latin typeface="Arial" panose="020B0604020202020204" pitchFamily="34" charset="0"/>
              </a:rPr>
              <a:t>;</a:t>
            </a:r>
          </a:p>
          <a:p>
            <a:r>
              <a:rPr lang="pt-BR" sz="2600" dirty="0">
                <a:latin typeface="Wingdings" panose="05000000000000000000" pitchFamily="2" charset="2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aplicar regularmente um creme protetor para as mãos (uso individual).</a:t>
            </a:r>
            <a:endParaRPr lang="pt-BR" sz="2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340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4C09D-C324-4FEB-9EC8-7432AF52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2590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Arial" panose="020B0604020202020204" pitchFamily="34" charset="0"/>
              </a:rPr>
              <a:t>BRASIL. Ministério da Saúde. Agência Nacional de Vigilância Sanitária. </a:t>
            </a:r>
            <a:r>
              <a:rPr lang="pt-BR" sz="3600" b="1" dirty="0">
                <a:latin typeface="Arial" panose="020B0604020202020204" pitchFamily="34" charset="0"/>
              </a:rPr>
              <a:t>Portaria nº 1.377 de 9 de julho de 2013.</a:t>
            </a:r>
            <a:r>
              <a:rPr lang="pt-BR" sz="3600" dirty="0">
                <a:latin typeface="Arial" panose="020B0604020202020204" pitchFamily="34" charset="0"/>
              </a:rPr>
              <a:t> Protocolo para a prática de higiene das mãos em serviços de saúde. 2013.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4AFCFC-24EC-4829-9DC1-88930387EBB3}"/>
              </a:ext>
            </a:extLst>
          </p:cNvPr>
          <p:cNvSpPr txBox="1"/>
          <p:nvPr/>
        </p:nvSpPr>
        <p:spPr>
          <a:xfrm>
            <a:off x="4223792" y="6926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Calibri" panose="020F0502020204030204"/>
              </a:rPr>
              <a:t>REFERÊNCIA</a:t>
            </a:r>
          </a:p>
        </p:txBody>
      </p:sp>
    </p:spTree>
    <p:extLst>
      <p:ext uri="{BB962C8B-B14F-4D97-AF65-F5344CB8AC3E}">
        <p14:creationId xmlns:p14="http://schemas.microsoft.com/office/powerpoint/2010/main" val="120537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/>
              <a:t>Classificação dos Hospitais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/>
              <a:t>►1 Quanto à natureza assistencial:</a:t>
            </a:r>
          </a:p>
          <a:p>
            <a:endParaRPr lang="pt-BR" sz="2400"/>
          </a:p>
          <a:p>
            <a:r>
              <a:rPr lang="pt-BR" sz="2400" b="1" u="sng"/>
              <a:t>GERAL</a:t>
            </a:r>
            <a:r>
              <a:rPr lang="pt-BR" sz="2400" b="1"/>
              <a:t>: </a:t>
            </a:r>
            <a:r>
              <a:rPr lang="pt-BR" sz="2400"/>
              <a:t>destinado a internar clientes  de várias especialidades.</a:t>
            </a:r>
          </a:p>
          <a:p>
            <a:endParaRPr lang="pt-BR" sz="2400"/>
          </a:p>
          <a:p>
            <a:r>
              <a:rPr lang="pt-BR" sz="2400" b="1" u="sng"/>
              <a:t>ESPECIALIZADO</a:t>
            </a:r>
            <a:r>
              <a:rPr lang="pt-BR" sz="2400" b="1"/>
              <a:t>: </a:t>
            </a:r>
            <a:r>
              <a:rPr lang="pt-BR" sz="2400"/>
              <a:t>destinado a internar clientes predominantemente de uma especialidade.</a:t>
            </a:r>
          </a:p>
        </p:txBody>
      </p:sp>
    </p:spTree>
    <p:extLst>
      <p:ext uri="{BB962C8B-B14F-4D97-AF65-F5344CB8AC3E}">
        <p14:creationId xmlns:p14="http://schemas.microsoft.com/office/powerpoint/2010/main" val="3982451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2100" b="1"/>
              <a:t>Classificação dos Hospitais</a:t>
            </a:r>
            <a:br>
              <a:rPr lang="pt-BR" sz="2100" b="1"/>
            </a:br>
            <a:br>
              <a:rPr lang="pt-BR" sz="2100" b="1"/>
            </a:br>
            <a:r>
              <a:rPr lang="pt-BR" sz="2100" b="1"/>
              <a:t>2 Quanto ao controle administrativo:</a:t>
            </a:r>
            <a:br>
              <a:rPr lang="pt-BR" sz="2100"/>
            </a:br>
            <a:endParaRPr lang="pt-BR" sz="210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b="1" u="sng"/>
              <a:t>Hospitais Filantrópicos:</a:t>
            </a:r>
            <a:endParaRPr lang="pt-BR" sz="1900"/>
          </a:p>
          <a:p>
            <a:r>
              <a:rPr lang="pt-BR" sz="1900" b="1"/>
              <a:t> </a:t>
            </a:r>
            <a:r>
              <a:rPr lang="pt-BR" sz="1900"/>
              <a:t>20% da renda bruta para o atendimento gratuito às pessoas carentes.</a:t>
            </a:r>
          </a:p>
          <a:p>
            <a:r>
              <a:rPr lang="pt-BR" sz="1900"/>
              <a:t> 60% dos seus leitos SUS.</a:t>
            </a:r>
          </a:p>
          <a:p>
            <a:r>
              <a:rPr lang="pt-BR" sz="1900"/>
              <a:t> Membros da diretoria sem gratificação.</a:t>
            </a:r>
          </a:p>
          <a:p>
            <a:endParaRPr lang="pt-BR" sz="1900"/>
          </a:p>
          <a:p>
            <a:pPr marL="0" indent="0">
              <a:buNone/>
            </a:pPr>
            <a:r>
              <a:rPr lang="pt-BR" sz="1900" b="1" u="sng"/>
              <a:t>Hospitais Públicos: </a:t>
            </a:r>
            <a:r>
              <a:rPr lang="pt-BR" sz="1900"/>
              <a:t>mantidos por verbas federais, estaduais e/ou municipais.</a:t>
            </a:r>
          </a:p>
          <a:p>
            <a:r>
              <a:rPr lang="pt-BR" sz="1900"/>
              <a:t>Municipais: verbas do Município.</a:t>
            </a:r>
          </a:p>
          <a:p>
            <a:r>
              <a:rPr lang="pt-BR" sz="1900"/>
              <a:t>Estaduais: verbas do Estado.</a:t>
            </a:r>
          </a:p>
          <a:p>
            <a:r>
              <a:rPr lang="pt-BR" sz="1900"/>
              <a:t>Federais: verbas da Federação.</a:t>
            </a:r>
          </a:p>
          <a:p>
            <a:endParaRPr lang="pt-BR" sz="190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u="sng"/>
              <a:t>Hospitais Beneficentes:</a:t>
            </a:r>
            <a:endParaRPr lang="pt-BR" sz="2000" b="1"/>
          </a:p>
          <a:p>
            <a:r>
              <a:rPr lang="pt-BR" sz="2000"/>
              <a:t> Finalidade não lucrativa.</a:t>
            </a:r>
          </a:p>
          <a:p>
            <a:r>
              <a:rPr lang="pt-BR" sz="2000"/>
              <a:t> Mantido por contribuições e doações particulares.</a:t>
            </a:r>
          </a:p>
          <a:p>
            <a:r>
              <a:rPr lang="pt-BR" sz="2000"/>
              <a:t> Membros da diretoria sem gratificação.</a:t>
            </a:r>
          </a:p>
          <a:p>
            <a:endParaRPr lang="pt-BR" sz="2000"/>
          </a:p>
          <a:p>
            <a:pPr marL="0" indent="0">
              <a:buNone/>
            </a:pPr>
            <a:r>
              <a:rPr lang="pt-BR" sz="2000" b="1" u="sng"/>
              <a:t>Hospitais com Finalidades Lucrativas</a:t>
            </a:r>
            <a:r>
              <a:rPr lang="pt-BR" sz="2000" u="sng"/>
              <a:t>:</a:t>
            </a:r>
            <a:endParaRPr lang="pt-BR" sz="2000"/>
          </a:p>
          <a:p>
            <a:r>
              <a:rPr lang="pt-BR" sz="2000"/>
              <a:t> Empresa Privada</a:t>
            </a:r>
          </a:p>
          <a:p>
            <a:r>
              <a:rPr lang="pt-BR" sz="2000"/>
              <a:t> Mantido por Convênios e Particulares.</a:t>
            </a:r>
          </a:p>
          <a:p>
            <a:r>
              <a:rPr lang="pt-BR" sz="2000"/>
              <a:t> Os serviços prestados são pagos.</a:t>
            </a:r>
          </a:p>
          <a:p>
            <a:endParaRPr lang="pt-BR" sz="2000"/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41985224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4564</Words>
  <Application>Microsoft Office PowerPoint</Application>
  <PresentationFormat>Widescreen</PresentationFormat>
  <Paragraphs>524</Paragraphs>
  <Slides>74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Wingdings</vt:lpstr>
      <vt:lpstr>1_Tema do Office</vt:lpstr>
      <vt:lpstr>FACULDADE DAMA CURSO DE ENFERMAGEM</vt:lpstr>
      <vt:lpstr>Apresentação do PowerPoint</vt:lpstr>
      <vt:lpstr>Apresentação do PowerPoint</vt:lpstr>
      <vt:lpstr>Segundo o Ministério da Saúde:</vt:lpstr>
      <vt:lpstr>Segundo a Organização Mundial da Saúde:</vt:lpstr>
      <vt:lpstr>Funções e importância Social do hospital </vt:lpstr>
      <vt:lpstr>Funções e importância Social do hospital </vt:lpstr>
      <vt:lpstr>Classificação dos Hospitais</vt:lpstr>
      <vt:lpstr>Classificação dos Hospitais  2 Quanto ao controle administrativo: </vt:lpstr>
      <vt:lpstr>Classificação dos Hospitais</vt:lpstr>
      <vt:lpstr>Classificação dos Hospitais  4► Quanto à Permanência da Clientela: </vt:lpstr>
      <vt:lpstr>Apresentação do PowerPoint</vt:lpstr>
      <vt:lpstr>Humanização</vt:lpstr>
      <vt:lpstr>Critérios para a “Humanização Hospitalar”</vt:lpstr>
      <vt:lpstr>Organograma Hospitalar</vt:lpstr>
      <vt:lpstr>Apresentação do PowerPoint</vt:lpstr>
      <vt:lpstr>MATERIAIS E EQUIPAMENTOS MÉDICO-HOSPITALARES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Procedimentos hospitalares</vt:lpstr>
      <vt:lpstr>TÉCNICAS DE ENFERMAGEM</vt:lpstr>
      <vt:lpstr>OBJETIVOS DAS TÉCNICAS</vt:lpstr>
      <vt:lpstr>Método de trabalho</vt:lpstr>
      <vt:lpstr>Cuidados pessoais</vt:lpstr>
      <vt:lpstr>Unidade de internação</vt:lpstr>
      <vt:lpstr>Tipos de Unidades</vt:lpstr>
      <vt:lpstr>LIMPEZA DE UNIDADE </vt:lpstr>
      <vt:lpstr>Apresentação do PowerPoint</vt:lpstr>
      <vt:lpstr>NORMAS</vt:lpstr>
      <vt:lpstr>NORMAS</vt:lpstr>
      <vt:lpstr>Limpeza Terminal:    Material:  *Solução desinfetante (fenol),  *01 par de luvas procedimento,  *Panos de limpeza,  *Hamper e sanito (saco plástico),  *Bacia/balde.  </vt:lpstr>
      <vt:lpstr>Limpeza Terminal:    </vt:lpstr>
      <vt:lpstr>Limpeza Terminal (cont. técica)</vt:lpstr>
      <vt:lpstr>Limpeza Terminal (cont. técnica)</vt:lpstr>
      <vt:lpstr>ARRUMAÇÃO DO LEITO</vt:lpstr>
      <vt:lpstr>Técnica</vt:lpstr>
      <vt:lpstr>Técnica</vt:lpstr>
      <vt:lpstr>OBSERVAÇÕES</vt:lpstr>
      <vt:lpstr>HIGIENIZAÇÃO DAS MÃOS</vt:lpstr>
      <vt:lpstr>HIGIENIZAÇÃO DAS MÃOS</vt:lpstr>
      <vt:lpstr>HIGIENIZAÇÃO DAS MÃOS</vt:lpstr>
      <vt:lpstr>INSUMOS NECESSÁRIOS PARA HM</vt:lpstr>
      <vt:lpstr>INDICAÇÃO PARA HM</vt:lpstr>
      <vt:lpstr>INDICAÇÃO PARA HM</vt:lpstr>
      <vt:lpstr>RECOMENDAÇÕES PARA HIGIENE DAS MÃOS</vt:lpstr>
      <vt:lpstr>RECOMENDAÇÕES PARA HIGIENE DAS MÃOS</vt:lpstr>
      <vt:lpstr>RECOMENDAÇÕES PARA HIGIENE DAS MÃOS</vt:lpstr>
      <vt:lpstr>HIGIENIZAÇÃO SIMPLES DAS MÃOS (COM ÁGUA E SABONETE LÍQUIDO) </vt:lpstr>
      <vt:lpstr>Apresentação do PowerPoint</vt:lpstr>
      <vt:lpstr>Apresentação do PowerPoint</vt:lpstr>
      <vt:lpstr>Apresentação do PowerPoint</vt:lpstr>
      <vt:lpstr>Apresentação do PowerPoint</vt:lpstr>
      <vt:lpstr>HIGIENE DAS MÃOS COM ÁLCCOL GEL</vt:lpstr>
      <vt:lpstr>HIGIENE DAS MÃOS COM ÁLCCOL GEL</vt:lpstr>
      <vt:lpstr>HIGIENE DAS MÃOS COM ÁLCCOL GEL</vt:lpstr>
      <vt:lpstr>Apresentação do PowerPoint</vt:lpstr>
      <vt:lpstr>HIGIENIZAÇÃO DAS MÃOS COM SOLUÇÃO ANTISSÉPTICA (antisséptico degermante e água)</vt:lpstr>
      <vt:lpstr>HIGIENIZAÇÃO DAS MÃOS COM SOLUÇÃO ANTISSÉPTICA (antisséptico degermante e água)</vt:lpstr>
      <vt:lpstr>RECOMENDAÇÕES GERAIS SOBRE HIGIENIZAÇÃO DAS MÃOS</vt:lpstr>
      <vt:lpstr>RECOMENDAÇÕES GERAIS SOBRE HIGIENIZAÇÃO DAS MÃOS</vt:lpstr>
      <vt:lpstr>RECOMENDAÇÕES GERAIS SOBRE HIGIENIZAÇÃO DAS MÃOS</vt:lpstr>
      <vt:lpstr>RECOMENDAÇÕES GERAIS SOBRE HIGIENIZAÇÃO DAS MÃOS</vt:lpstr>
      <vt:lpstr>RECOMENDAÇÕES GERAIS SOBRE HIGIENIZAÇÃO DAS MÃOS</vt:lpstr>
      <vt:lpstr>RECOMENDAÇÕES GERAIS SOBRE HIGIENIZAÇÃO DAS MÃOS</vt:lpstr>
      <vt:lpstr>CUIDADOS ESPECIAIS</vt:lpstr>
      <vt:lpstr>CUIDADOS ESPECIAIS</vt:lpstr>
      <vt:lpstr>CUIDADOS ESPECIAIS</vt:lpstr>
      <vt:lpstr>CUIDADOS ESPECIAIS</vt:lpstr>
      <vt:lpstr>CUIDADOS ESPECIAIS</vt:lpstr>
      <vt:lpstr>CUIDADOS ESPECIAIS</vt:lpstr>
      <vt:lpstr>BRASIL. Ministério da Saúde. Agência Nacional de Vigilância Sanitária. Portaria nº 1.377 de 9 de julho de 2013. Protocolo para a prática de higiene das mãos em serviços de saúde. 2013.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DAMA CURSO DE ENFERMAGEM</dc:title>
  <dc:creator>José Flávio Benetti</dc:creator>
  <cp:lastModifiedBy>José Flávio Benetti</cp:lastModifiedBy>
  <cp:revision>5</cp:revision>
  <dcterms:created xsi:type="dcterms:W3CDTF">2019-05-09T17:19:48Z</dcterms:created>
  <dcterms:modified xsi:type="dcterms:W3CDTF">2019-05-09T18:00:27Z</dcterms:modified>
</cp:coreProperties>
</file>