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90" r:id="rId2"/>
    <p:sldId id="291" r:id="rId3"/>
    <p:sldId id="292" r:id="rId4"/>
    <p:sldId id="293" r:id="rId5"/>
    <p:sldId id="302" r:id="rId6"/>
    <p:sldId id="298" r:id="rId7"/>
    <p:sldId id="306" r:id="rId8"/>
    <p:sldId id="303" r:id="rId9"/>
    <p:sldId id="297" r:id="rId10"/>
    <p:sldId id="296" r:id="rId11"/>
    <p:sldId id="300" r:id="rId12"/>
    <p:sldId id="295" r:id="rId13"/>
    <p:sldId id="321" r:id="rId14"/>
    <p:sldId id="307" r:id="rId15"/>
    <p:sldId id="322" r:id="rId16"/>
    <p:sldId id="308" r:id="rId17"/>
    <p:sldId id="323" r:id="rId18"/>
    <p:sldId id="309" r:id="rId19"/>
    <p:sldId id="310" r:id="rId20"/>
    <p:sldId id="311" r:id="rId21"/>
    <p:sldId id="312" r:id="rId22"/>
    <p:sldId id="313" r:id="rId23"/>
    <p:sldId id="314" r:id="rId24"/>
    <p:sldId id="324" r:id="rId25"/>
    <p:sldId id="318" r:id="rId26"/>
    <p:sldId id="326" r:id="rId27"/>
    <p:sldId id="319" r:id="rId28"/>
    <p:sldId id="343" r:id="rId29"/>
    <p:sldId id="346" r:id="rId30"/>
    <p:sldId id="344" r:id="rId31"/>
    <p:sldId id="345" r:id="rId32"/>
    <p:sldId id="320" r:id="rId33"/>
    <p:sldId id="328" r:id="rId34"/>
    <p:sldId id="327" r:id="rId35"/>
    <p:sldId id="331" r:id="rId36"/>
    <p:sldId id="329" r:id="rId37"/>
    <p:sldId id="332" r:id="rId38"/>
    <p:sldId id="335" r:id="rId39"/>
    <p:sldId id="336" r:id="rId40"/>
    <p:sldId id="337" r:id="rId41"/>
    <p:sldId id="333" r:id="rId42"/>
    <p:sldId id="334" r:id="rId43"/>
    <p:sldId id="338" r:id="rId44"/>
    <p:sldId id="339" r:id="rId45"/>
    <p:sldId id="340" r:id="rId46"/>
    <p:sldId id="341" r:id="rId47"/>
    <p:sldId id="342" r:id="rId48"/>
    <p:sldId id="347" r:id="rId49"/>
    <p:sldId id="348" r:id="rId50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860" autoAdjust="0"/>
  </p:normalViewPr>
  <p:slideViewPr>
    <p:cSldViewPr>
      <p:cViewPr varScale="1">
        <p:scale>
          <a:sx n="67" d="100"/>
          <a:sy n="67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6475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1D1D94-B2A5-45D9-9560-273542E18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767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ACA490-81DB-41C5-BC90-99437D246B14}" type="datetimeFigureOut">
              <a:rPr lang="pt-BR"/>
              <a:pPr>
                <a:defRPr/>
              </a:pPr>
              <a:t>26/05/2019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A1051B-8201-49F0-A919-4F546CF9FF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36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0F0419-4BB3-4CFE-AE7B-C25425C73780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5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21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6" name="Group 32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22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" name="Line 22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Line 22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Line 22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Line 22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Line 22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Line 23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Line 23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" name="Line 23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6" name="Line 23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7" name="Line 23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8" name="Line 23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9" name="Line 23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0" name="Line 23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1" name="Line 23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2" name="Line 23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3" name="Line 24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Line 24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" name="Line 24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" name="Line 24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" name="Line 24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" name="Line 24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" name="Line 24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" name="Line 24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" name="Line 24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3" name="Line 25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4" name="Line 25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5" name="Line 25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6" name="Line 25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7" name="Line 25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" name="Line 25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" name="Line 25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" name="Line 25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" name="Line 25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" name="Line 25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" name="Line 26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" name="Line 26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" name="Line 26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6" name="Line 26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7" name="Line 26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8" name="Line 26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9" name="Line 26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0" name="Line 26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1" name="Line 26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2" name="Line 26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3" name="Line 27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4" name="Line 27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5" name="Line 27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6" name="Line 27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7" name="Line 27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8" name="Line 27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9" name="Line 27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0" name="Line 27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1" name="Line 27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2" name="Line 27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3" name="Line 28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4" name="Line 28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5" name="Line 28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" name="Line 28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" name="Line 28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" name="Line 28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" name="Line 28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0" name="Line 28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1" name="Line 28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" name="Line 28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" name="Line 29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4" name="Line 29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" name="Line 29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6" name="Line 29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7" name="Line 29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8" name="Line 29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9" name="Line 29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0" name="Line 29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1" name="Line 29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" name="Line 29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3" name="Line 30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4" name="Line 30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5" name="Line 30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6" name="Line 30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" name="Line 30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8" name="Line 30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" name="Line 30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" name="Line 30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1" name="Line 30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2" name="Line 30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3" name="Line 31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4" name="Line 31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5" name="Line 31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6" name="Line 31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7" name="Line 31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8" name="Line 31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9" name="Line 31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0" name="Line 31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1" name="Line 31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2" name="Line 31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" name="Line 32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" name="Line 32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5" name="Rectangle 220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6" name="Rectangle 21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7" name="Rectangle 105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" name="Rectangle 106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9" name="Rectangle 10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9041F-743E-4097-9DAD-8980D08F1E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6A739-EB87-43E5-AC63-44EDAE17D9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3764-4F1F-4B48-8986-BFC8F60D99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63575-D0B1-4F01-8D14-5DC10554BE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94E3-6C34-42BD-ABFC-F008079AC7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5F12-B281-4436-B68F-803218A9EF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8206-1A0A-42A9-B1AA-285C69C814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0BA9F-2079-4C90-BD10-9C89CD706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A574-B2E6-4B32-A0CE-75A68E37F4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AFEF-071C-4A93-ACC5-842B9044CC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F3B7F-7D73-4075-B0A1-ED6D8D9789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5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32" name="Group 222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1038" name="Line 122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9" name="Line 123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0" name="Line 124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1" name="Line 125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2" name="Line 126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3" name="Line 127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4" name="Line 128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5" name="Line 129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6" name="Line 130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7" name="Line 131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8" name="Line 132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49" name="Line 133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0" name="Line 134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1" name="Line 135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2" name="Line 136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3" name="Line 137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4" name="Line 138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5" name="Line 139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6" name="Line 140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7" name="Line 141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8" name="Line 142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59" name="Line 143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0" name="Line 144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1" name="Line 145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2" name="Line 146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3" name="Line 147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4" name="Line 148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5" name="Line 149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6" name="Line 150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7" name="Line 151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8" name="Line 152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69" name="Line 153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0" name="Line 154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1" name="Line 155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2" name="Line 156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3" name="Line 157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4" name="Line 158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5" name="Line 159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6" name="Line 160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7" name="Line 161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8" name="Line 162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79" name="Line 163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0" name="Line 164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1" name="Line 165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2" name="Line 166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3" name="Line 167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4" name="Line 168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5" name="Line 169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6" name="Line 170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7" name="Line 171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8" name="Line 172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89" name="Line 173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0" name="Line 174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1" name="Line 175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2" name="Line 176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3" name="Line 177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4" name="Line 178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5" name="Line 179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" name="Line 180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7" name="Line 181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8" name="Line 182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9" name="Line 183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0" name="Line 184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1" name="Line 185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2" name="Line 186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3" name="Line 187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4" name="Line 188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5" name="Line 189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6" name="Line 190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7" name="Line 191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8" name="Line 192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09" name="Line 193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0" name="Line 194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1" name="Line 195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2" name="Line 196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3" name="Line 197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4" name="Line 198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5" name="Line 199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6" name="Line 200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7" name="Line 201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8" name="Line 202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19" name="Line 203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0" name="Line 204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1" name="Line 205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2" name="Line 206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3" name="Line 207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4" name="Line 208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5" name="Line 209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6" name="Line 210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7" name="Line 211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8" name="Line 212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29" name="Line 213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0" name="Line 214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1" name="Line 215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2" name="Line 216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3" name="Line 217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4" name="Line 218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35" name="Line 219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033" name="Group 224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1034" name="Rectangle 116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5" name="Rectangle 112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6" name="Rectangle 117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7" name="Rectangle 113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CA3CE30-FAF2-46AF-8344-8D482E7A01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bioquimica/creatinin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bioquimica/vitamina-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havida.com.br/saude/temas/calculo-renal" TargetMode="External"/><Relationship Id="rId2" Type="http://schemas.openxmlformats.org/officeDocument/2006/relationships/hyperlink" Target="http://www.minhavida.com.br/saude/temas/lup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anatomia-humana/figado/" TargetMode="External"/><Relationship Id="rId2" Type="http://schemas.openxmlformats.org/officeDocument/2006/relationships/hyperlink" Target="http://www.infoescola.com/sistema-urinario/ri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infoescola.com/sistema-endocrino/glandula-adrenal/" TargetMode="External"/><Relationship Id="rId4" Type="http://schemas.openxmlformats.org/officeDocument/2006/relationships/hyperlink" Target="http://www.infoescola.com/anatomia-humana/baco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havida.com.br/saude/temas/hipertensao" TargetMode="External"/><Relationship Id="rId2" Type="http://schemas.openxmlformats.org/officeDocument/2006/relationships/hyperlink" Target="http://www.minhavida.com.br/saude/temas/diabete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farmacologia/diureticos/" TargetMode="External"/><Relationship Id="rId2" Type="http://schemas.openxmlformats.org/officeDocument/2006/relationships/hyperlink" Target="http://www.infoescola.com/quimica/substancia-quimica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elementos-quimicos/potassio/" TargetMode="External"/><Relationship Id="rId2" Type="http://schemas.openxmlformats.org/officeDocument/2006/relationships/hyperlink" Target="http://www.infoescola.com/farmacologia/diuretico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doencas/arritmia-cardiaca/" TargetMode="External"/><Relationship Id="rId2" Type="http://schemas.openxmlformats.org/officeDocument/2006/relationships/hyperlink" Target="http://www.infoescola.com/doencas/alcalose-metabolica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bioquimica/proteinas/" TargetMode="External"/><Relationship Id="rId2" Type="http://schemas.openxmlformats.org/officeDocument/2006/relationships/hyperlink" Target="http://www.infoescola.com/farmacologia/diureticos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quimica/acidos-fraco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elementos-quimicos/sodio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anatomia-humana/figado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anatomia-humana/nefron/" TargetMode="External"/><Relationship Id="rId2" Type="http://schemas.openxmlformats.org/officeDocument/2006/relationships/hyperlink" Target="http://www.infoescola.com/sistema-urinario/ri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Renal - Urinário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913" y="5292725"/>
            <a:ext cx="7127875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Profª</a:t>
            </a:r>
            <a:r>
              <a:rPr lang="pt-BR" altLang="pt-BR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Débora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34925" y="5853113"/>
            <a:ext cx="7345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63500">
              <a:spcBef>
                <a:spcPct val="20000"/>
              </a:spcBef>
              <a:defRPr/>
            </a:pPr>
            <a:r>
              <a:rPr lang="en-US" sz="2800" b="1" kern="0" noProof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Curso Técnico em </a:t>
            </a:r>
            <a:r>
              <a:rPr lang="en-US" sz="2800" b="1" kern="0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Enfermagem</a:t>
            </a:r>
            <a:endParaRPr lang="en-US" sz="2800" b="1" kern="0" noProof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63500">
              <a:spcBef>
                <a:spcPct val="20000"/>
              </a:spcBef>
              <a:defRPr/>
            </a:pPr>
            <a:endParaRPr lang="pt-BR" sz="2800" b="1" kern="0" noProof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2431" y="2708920"/>
            <a:ext cx="21215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7" y="2204866"/>
            <a:ext cx="4536503" cy="31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Funções Sistema Renal -Urinário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rins apresentam como função:</a:t>
            </a:r>
          </a:p>
          <a:p>
            <a:r>
              <a:rPr lang="pt-BR" dirty="0" smtClean="0"/>
              <a:t>Expulsar do organismo substâncias tóxicas provenientes do metabolismo, como </a:t>
            </a:r>
            <a:r>
              <a:rPr lang="pt-BR" dirty="0" err="1" smtClean="0"/>
              <a:t>uréia</a:t>
            </a:r>
            <a:r>
              <a:rPr lang="pt-BR" dirty="0" smtClean="0"/>
              <a:t> e </a:t>
            </a:r>
            <a:r>
              <a:rPr lang="pt-BR" dirty="0" err="1" smtClean="0">
                <a:hlinkClick r:id="rId2" tooltip="Creatinina"/>
              </a:rPr>
              <a:t>creatinina</a:t>
            </a:r>
            <a:r>
              <a:rPr lang="pt-BR" dirty="0" smtClean="0"/>
              <a:t>;</a:t>
            </a:r>
          </a:p>
          <a:p>
            <a:r>
              <a:rPr lang="pt-BR" dirty="0" smtClean="0"/>
              <a:t>Manter o equilíbrio de eletrólitos no organismo;</a:t>
            </a:r>
          </a:p>
          <a:p>
            <a:r>
              <a:rPr lang="pt-BR" dirty="0" smtClean="0"/>
              <a:t>Regular o equilíbrio </a:t>
            </a:r>
            <a:r>
              <a:rPr lang="pt-BR" dirty="0" err="1" smtClean="0"/>
              <a:t>ácido-básico</a:t>
            </a:r>
            <a:r>
              <a:rPr lang="pt-BR" dirty="0" smtClean="0"/>
              <a:t>, mantendo o pH sanguíneo constante;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Funções Sistema Renal -Urinário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14563"/>
            <a:ext cx="8532439" cy="3878733"/>
          </a:xfrm>
        </p:spPr>
        <p:txBody>
          <a:bodyPr/>
          <a:lstStyle/>
          <a:p>
            <a:r>
              <a:rPr lang="pt-BR" sz="2800" dirty="0" smtClean="0"/>
              <a:t>Regular a </a:t>
            </a:r>
            <a:r>
              <a:rPr lang="pt-BR" sz="2800" dirty="0" err="1" smtClean="0"/>
              <a:t>osmolaridade</a:t>
            </a:r>
            <a:r>
              <a:rPr lang="pt-BR" sz="2800" dirty="0" smtClean="0"/>
              <a:t> e volume de líquido corporal, retirando do corpo o excesso de líquido;</a:t>
            </a:r>
          </a:p>
          <a:p>
            <a:r>
              <a:rPr lang="pt-BR" sz="2800" dirty="0" smtClean="0"/>
              <a:t>Eliminação de substâncias exógenas, como fármacos;</a:t>
            </a:r>
          </a:p>
          <a:p>
            <a:r>
              <a:rPr lang="pt-BR" sz="2800" dirty="0" smtClean="0"/>
              <a:t>Síntese de hormônios, como </a:t>
            </a:r>
            <a:r>
              <a:rPr lang="pt-BR" sz="2800" dirty="0" err="1" smtClean="0"/>
              <a:t>eritropoetina</a:t>
            </a:r>
            <a:r>
              <a:rPr lang="pt-BR" sz="2800" dirty="0" smtClean="0"/>
              <a:t>, </a:t>
            </a:r>
            <a:r>
              <a:rPr lang="pt-BR" sz="2800" dirty="0" err="1" smtClean="0"/>
              <a:t>aldosterona</a:t>
            </a:r>
            <a:r>
              <a:rPr lang="pt-BR" sz="2800" dirty="0" smtClean="0"/>
              <a:t>, </a:t>
            </a:r>
            <a:r>
              <a:rPr lang="pt-BR" sz="2800" dirty="0" err="1" smtClean="0"/>
              <a:t>cininas</a:t>
            </a:r>
            <a:r>
              <a:rPr lang="pt-BR" sz="2800" dirty="0" smtClean="0"/>
              <a:t> e </a:t>
            </a:r>
            <a:r>
              <a:rPr lang="pt-BR" sz="2800" dirty="0" err="1" smtClean="0"/>
              <a:t>prostaglandinas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Modificar a forma da </a:t>
            </a:r>
            <a:r>
              <a:rPr lang="pt-BR" sz="2800" dirty="0" smtClean="0">
                <a:hlinkClick r:id="rId2"/>
              </a:rPr>
              <a:t>vitamina D</a:t>
            </a:r>
            <a:r>
              <a:rPr lang="pt-BR" sz="2800" dirty="0" smtClean="0"/>
              <a:t> que alcança o rim, após ocorrida a conversão em uma forma possível de ser transportada na corrente sanguínea;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NÉFRON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154863" cy="4643437"/>
          </a:xfrm>
        </p:spPr>
        <p:txBody>
          <a:bodyPr/>
          <a:lstStyle/>
          <a:p>
            <a:r>
              <a:rPr lang="pt-BR" dirty="0" smtClean="0"/>
              <a:t>São unidades funcionais dos rins; </a:t>
            </a:r>
          </a:p>
          <a:p>
            <a:r>
              <a:rPr lang="pt-BR" dirty="0" smtClean="0"/>
              <a:t>Cada rim contém aproximadamente 1 milhão de </a:t>
            </a:r>
            <a:r>
              <a:rPr lang="pt-BR" dirty="0" err="1" smtClean="0"/>
              <a:t>néfrons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 Participa da filtragem do sangue, retorno de substâncias úteis para o sangue, remoção de substâncias que não sejam necessárias para o corpo. </a:t>
            </a:r>
          </a:p>
          <a:p>
            <a:r>
              <a:rPr lang="pt-BR" dirty="0" smtClean="0"/>
              <a:t> Componentes do </a:t>
            </a:r>
            <a:r>
              <a:rPr lang="pt-BR" dirty="0" err="1" smtClean="0"/>
              <a:t>néfron</a:t>
            </a:r>
            <a:r>
              <a:rPr lang="pt-BR" dirty="0" smtClean="0"/>
              <a:t> :</a:t>
            </a:r>
            <a:r>
              <a:rPr lang="pt-BR" sz="2800" dirty="0" smtClean="0"/>
              <a:t>Glomérulo e Túbulo renal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E:\Pictures\imagesOU3PAF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392488" cy="3177898"/>
          </a:xfrm>
          <a:prstGeom prst="rect">
            <a:avLst/>
          </a:prstGeom>
          <a:noFill/>
        </p:spPr>
      </p:pic>
      <p:pic>
        <p:nvPicPr>
          <p:cNvPr id="9219" name="Picture 3" descr="E:\Pictures\images3RQS8V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456" y="0"/>
            <a:ext cx="5253544" cy="393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GLOMÉRULO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Rede de capilares glomerulares emergem da arteríola aferente. </a:t>
            </a:r>
          </a:p>
          <a:p>
            <a:r>
              <a:rPr lang="pt-BR" dirty="0" smtClean="0"/>
              <a:t> Os capilares são recobertos por células </a:t>
            </a:r>
            <a:r>
              <a:rPr lang="pt-BR" dirty="0" err="1" smtClean="0"/>
              <a:t>epitelias</a:t>
            </a:r>
            <a:r>
              <a:rPr lang="pt-BR" dirty="0" smtClean="0"/>
              <a:t> – cápsula de </a:t>
            </a:r>
            <a:r>
              <a:rPr lang="pt-BR" dirty="0" err="1" smtClean="0"/>
              <a:t>Bowman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 sangue é ultrafiltrado pelas paredes dos capilares glomerulares para a cápsula de </a:t>
            </a:r>
            <a:r>
              <a:rPr lang="pt-BR" dirty="0" err="1" smtClean="0"/>
              <a:t>Bowman</a:t>
            </a:r>
            <a:r>
              <a:rPr lang="pt-BR" dirty="0" smtClean="0"/>
              <a:t> (1ª etapa da formação da urina);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444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TÚBULO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Formado pelo túbulo </a:t>
            </a:r>
            <a:r>
              <a:rPr lang="pt-BR" dirty="0" err="1" smtClean="0"/>
              <a:t>próximal</a:t>
            </a:r>
            <a:r>
              <a:rPr lang="pt-BR" dirty="0" smtClean="0"/>
              <a:t>, alça de </a:t>
            </a:r>
            <a:r>
              <a:rPr lang="pt-BR" dirty="0" err="1" smtClean="0"/>
              <a:t>Henle</a:t>
            </a:r>
            <a:r>
              <a:rPr lang="pt-BR" dirty="0" smtClean="0"/>
              <a:t>, túbulo distal e túbulo coletor; </a:t>
            </a:r>
          </a:p>
          <a:p>
            <a:r>
              <a:rPr lang="pt-BR" dirty="0" smtClean="0"/>
              <a:t> Funções: reabsorção e secreção; </a:t>
            </a:r>
          </a:p>
          <a:p>
            <a:r>
              <a:rPr lang="pt-BR" dirty="0" smtClean="0"/>
              <a:t>Subdivisões – Túbulo proximal → alça de </a:t>
            </a:r>
            <a:r>
              <a:rPr lang="pt-BR" dirty="0" err="1" smtClean="0"/>
              <a:t>Henle</a:t>
            </a:r>
            <a:r>
              <a:rPr lang="pt-BR" dirty="0" smtClean="0"/>
              <a:t> (ramo ascendente– parede espessa e ramo descendente – parede fina) → mácula densa → túbulo distal → túbulo conector → ducto coletor → pelve renal.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85984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DA URINA FILTRAÇÃO GLOMERULAR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2800" dirty="0" smtClean="0"/>
              <a:t>Formação da urina inicia-se com filtração do sangue para a cápsula de </a:t>
            </a:r>
            <a:r>
              <a:rPr lang="pt-BR" sz="2800" dirty="0" err="1" smtClean="0"/>
              <a:t>Bowman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Resulta de forças que lhe são favoráveis e outras que se opõem.</a:t>
            </a:r>
          </a:p>
          <a:p>
            <a:pPr>
              <a:buNone/>
            </a:pPr>
            <a:r>
              <a:rPr lang="pt-BR" sz="2800" dirty="0" smtClean="0"/>
              <a:t> • Força Favorável – </a:t>
            </a:r>
          </a:p>
          <a:p>
            <a:pPr>
              <a:buNone/>
            </a:pPr>
            <a:r>
              <a:rPr lang="pt-BR" sz="2800" dirty="0" smtClean="0"/>
              <a:t>Pressão Hidrostática Glomerular do Sangue </a:t>
            </a:r>
          </a:p>
          <a:p>
            <a:r>
              <a:rPr lang="pt-BR" sz="2800" dirty="0" smtClean="0"/>
              <a:t> Estimula a filtração, força a água e os solutos, no plasma </a:t>
            </a:r>
            <a:r>
              <a:rPr lang="pt-BR" sz="2800" dirty="0" err="1" smtClean="0"/>
              <a:t>sangüíneo</a:t>
            </a:r>
            <a:r>
              <a:rPr lang="pt-BR" sz="2800" dirty="0" smtClean="0"/>
              <a:t>, através da membrana de filtração; PHGS= 60 </a:t>
            </a:r>
            <a:r>
              <a:rPr lang="pt-BR" sz="2800" dirty="0" err="1" smtClean="0"/>
              <a:t>mmHg</a:t>
            </a:r>
            <a:r>
              <a:rPr lang="pt-BR" dirty="0" smtClean="0"/>
              <a:t>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DA URINA FILTRAÇÃO GLOMERULAR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 Forças Contra Filtração </a:t>
            </a:r>
          </a:p>
          <a:p>
            <a:pPr>
              <a:buNone/>
            </a:pPr>
            <a:r>
              <a:rPr lang="pt-BR" sz="2400" dirty="0" smtClean="0"/>
              <a:t>– Pressão Hidrostática na Cápsula </a:t>
            </a:r>
            <a:r>
              <a:rPr lang="pt-BR" sz="2400" dirty="0" err="1" smtClean="0"/>
              <a:t>Bowman</a:t>
            </a:r>
            <a:endParaRPr lang="pt-BR" sz="2400" dirty="0" smtClean="0"/>
          </a:p>
          <a:p>
            <a:r>
              <a:rPr lang="pt-BR" sz="2400" dirty="0" smtClean="0"/>
              <a:t> Resiste à filtração </a:t>
            </a:r>
          </a:p>
          <a:p>
            <a:r>
              <a:rPr lang="pt-BR" sz="2400" dirty="0" smtClean="0"/>
              <a:t> Pressão exercida contra a membrana de filtração pelo líquido do espaço capsular e do túbulo renal. </a:t>
            </a:r>
          </a:p>
          <a:p>
            <a:r>
              <a:rPr lang="pt-BR" sz="2400" dirty="0" smtClean="0"/>
              <a:t>PHC= 18 </a:t>
            </a:r>
            <a:r>
              <a:rPr lang="pt-BR" sz="2400" dirty="0" err="1" smtClean="0"/>
              <a:t>mmHg</a:t>
            </a:r>
            <a:r>
              <a:rPr lang="pt-BR" sz="2400" dirty="0" smtClean="0"/>
              <a:t>. </a:t>
            </a:r>
          </a:p>
          <a:p>
            <a:pPr>
              <a:buNone/>
            </a:pPr>
            <a:r>
              <a:rPr lang="pt-BR" sz="2400" dirty="0" smtClean="0"/>
              <a:t>– Pressão </a:t>
            </a:r>
            <a:r>
              <a:rPr lang="pt-BR" sz="2400" dirty="0" err="1" smtClean="0"/>
              <a:t>Coloidosmótica</a:t>
            </a:r>
            <a:r>
              <a:rPr lang="pt-BR" sz="2400" dirty="0" smtClean="0"/>
              <a:t> do Sangue</a:t>
            </a:r>
          </a:p>
          <a:p>
            <a:pPr>
              <a:buNone/>
            </a:pPr>
            <a:r>
              <a:rPr lang="pt-BR" sz="2400" dirty="0" smtClean="0"/>
              <a:t> • Resiste à filtração</a:t>
            </a:r>
          </a:p>
          <a:p>
            <a:r>
              <a:rPr lang="pt-BR" sz="2400" dirty="0" smtClean="0"/>
              <a:t> Pressão devida as proteínas (albumina, globulinas e fibrinogênio) que estão no plasma </a:t>
            </a:r>
            <a:r>
              <a:rPr lang="pt-BR" sz="2400" dirty="0" err="1" smtClean="0"/>
              <a:t>sangüíneo</a:t>
            </a:r>
            <a:r>
              <a:rPr lang="pt-BR" sz="2400" dirty="0" smtClean="0"/>
              <a:t>; </a:t>
            </a:r>
          </a:p>
          <a:p>
            <a:r>
              <a:rPr lang="pt-BR" sz="2400" dirty="0" smtClean="0"/>
              <a:t>PCOS= 32 </a:t>
            </a:r>
            <a:r>
              <a:rPr lang="pt-BR" sz="2400" dirty="0" err="1" smtClean="0"/>
              <a:t>mmHg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Introdução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787650"/>
            <a:ext cx="8767762" cy="3881438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Este é o principal órgão que compõe o sistema excretor e osmorregulador, responsáveis por filtrarem dejetos presentes no sangue e excretá-los juntamente com água.</a:t>
            </a:r>
            <a:endParaRPr lang="pt-BR" altLang="pt-B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DA URINA FILTRAÇÃO GLOMERULAR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Pressão Efetiva de Filtração (PEF)</a:t>
            </a:r>
          </a:p>
          <a:p>
            <a:r>
              <a:rPr lang="pt-BR" dirty="0" smtClean="0"/>
              <a:t>Pressão total que promove a filtração </a:t>
            </a:r>
          </a:p>
          <a:p>
            <a:r>
              <a:rPr lang="pt-BR" dirty="0" smtClean="0"/>
              <a:t>– 60 </a:t>
            </a:r>
            <a:r>
              <a:rPr lang="pt-BR" dirty="0" err="1" smtClean="0"/>
              <a:t>mmHg</a:t>
            </a:r>
            <a:r>
              <a:rPr lang="pt-BR" dirty="0" smtClean="0"/>
              <a:t> (favorável) → 32mmHg+18mmHg= 50 </a:t>
            </a:r>
            <a:r>
              <a:rPr lang="pt-BR" dirty="0" err="1" smtClean="0"/>
              <a:t>mmHg</a:t>
            </a:r>
            <a:r>
              <a:rPr lang="pt-BR" dirty="0" smtClean="0"/>
              <a:t> (contra);</a:t>
            </a:r>
          </a:p>
          <a:p>
            <a:r>
              <a:rPr lang="pt-BR" dirty="0" smtClean="0"/>
              <a:t> – Apenas 10 </a:t>
            </a:r>
            <a:r>
              <a:rPr lang="pt-BR" dirty="0" err="1" smtClean="0"/>
              <a:t>mmHg</a:t>
            </a:r>
            <a:r>
              <a:rPr lang="pt-BR" dirty="0" smtClean="0"/>
              <a:t> pressão média efetiva da filtração renal;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</a:t>
            </a:r>
            <a:r>
              <a:rPr lang="pt-BR" dirty="0" err="1" smtClean="0"/>
              <a:t>Sangüíneo</a:t>
            </a:r>
            <a:r>
              <a:rPr lang="pt-BR" dirty="0" smtClean="0"/>
              <a:t>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Tem como função o suprimento renal e remoção de escórias; </a:t>
            </a:r>
          </a:p>
          <a:p>
            <a:r>
              <a:rPr lang="pt-BR" dirty="0" smtClean="0"/>
              <a:t> O fluxo sanguíneo renal é de 1200 ml/</a:t>
            </a:r>
            <a:r>
              <a:rPr lang="pt-BR" dirty="0" err="1" smtClean="0"/>
              <a:t>min</a:t>
            </a:r>
            <a:r>
              <a:rPr lang="pt-BR" dirty="0" smtClean="0"/>
              <a:t>, destes 650 ml é plasma.</a:t>
            </a:r>
          </a:p>
          <a:p>
            <a:pPr>
              <a:buNone/>
            </a:pPr>
            <a:r>
              <a:rPr lang="pt-BR" dirty="0" smtClean="0"/>
              <a:t> – Do total deste plasma, são filtrados nos glomérulos cerca de 125 ml/</a:t>
            </a:r>
            <a:r>
              <a:rPr lang="pt-BR" dirty="0" err="1" smtClean="0"/>
              <a:t>min</a:t>
            </a:r>
            <a:r>
              <a:rPr lang="pt-BR" dirty="0" smtClean="0"/>
              <a:t> ou 19% – Fração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</a:t>
            </a:r>
            <a:r>
              <a:rPr lang="pt-BR" dirty="0" err="1" smtClean="0"/>
              <a:t>Sangüíneo</a:t>
            </a:r>
            <a:r>
              <a:rPr lang="pt-BR" dirty="0" smtClean="0"/>
              <a:t>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Com um ritmo de filtração de 125 ml/</a:t>
            </a:r>
            <a:r>
              <a:rPr lang="pt-BR" dirty="0" err="1" smtClean="0"/>
              <a:t>min</a:t>
            </a:r>
            <a:r>
              <a:rPr lang="pt-BR" dirty="0" smtClean="0"/>
              <a:t> teremos em 24 h – 180 l de filtrado.</a:t>
            </a:r>
          </a:p>
          <a:p>
            <a:r>
              <a:rPr lang="pt-BR" dirty="0" smtClean="0"/>
              <a:t> Aproximadamente 99% são reabsorvidos e 1,5 l de urina são excretados; </a:t>
            </a:r>
          </a:p>
          <a:p>
            <a:r>
              <a:rPr lang="pt-BR" dirty="0" smtClean="0"/>
              <a:t> O filtrado glomerular possui quase a mesma composição do plasma, exceto células sanguíneas e apenas cerca de 0,03% de proteínas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Reabsorção Tubular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Quando o filtrado glomerular penetra nos túbulos renais → Túbulo proximal (córtex renal) → alça de </a:t>
            </a:r>
            <a:r>
              <a:rPr lang="pt-BR" dirty="0" err="1" smtClean="0"/>
              <a:t>Henle</a:t>
            </a:r>
            <a:r>
              <a:rPr lang="pt-BR" dirty="0" smtClean="0"/>
              <a:t> → túbulo distal → túbulo conector → ducto coletor - antes de ser excretado na forma de urina;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Reabsorção Tubular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 Algumas substâncias são reabsorvidas dos túbulos de volta ao sangue, enquanto outras são secretadas do sangue para o lúmen tubular;</a:t>
            </a:r>
          </a:p>
          <a:p>
            <a:r>
              <a:rPr lang="pt-BR" dirty="0" smtClean="0"/>
              <a:t> Dos 125 ml/</a:t>
            </a:r>
            <a:r>
              <a:rPr lang="pt-BR" dirty="0" err="1" smtClean="0"/>
              <a:t>min</a:t>
            </a:r>
            <a:r>
              <a:rPr lang="pt-BR" dirty="0" smtClean="0"/>
              <a:t> de filtrado apenas 1ml se constituíra em urina; </a:t>
            </a:r>
          </a:p>
          <a:p>
            <a:r>
              <a:rPr lang="pt-BR" dirty="0" smtClean="0"/>
              <a:t> 99% do filtrado é reabsorvido; </a:t>
            </a:r>
          </a:p>
          <a:p>
            <a:r>
              <a:rPr lang="pt-BR" dirty="0" smtClean="0"/>
              <a:t>• Aminoácidos e glicose devem ser totalmente reabsorvido (“0” na urina)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Concentração e Diluição da Urina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Controle da </a:t>
            </a:r>
            <a:r>
              <a:rPr lang="pt-BR" sz="2800" dirty="0" err="1" smtClean="0"/>
              <a:t>osmolaridade</a:t>
            </a:r>
            <a:r>
              <a:rPr lang="pt-BR" sz="2800" dirty="0" smtClean="0"/>
              <a:t> dos líquidos corporais é uma das mais importantes funções dos rins; </a:t>
            </a:r>
          </a:p>
          <a:p>
            <a:r>
              <a:rPr lang="pt-BR" sz="2800" dirty="0" smtClean="0"/>
              <a:t> Quando os líquidos corporais estão muito diluídos, aumenta a excreção de água pela urina, em contrapartida, quando os líquidos corporais estão muito concentrados, aumenta a excreção de soluto pela urina;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Concentração e Diluição da Urina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Ação do hormônio antidiurético (vasopressina) – Quando a </a:t>
            </a:r>
            <a:r>
              <a:rPr lang="pt-BR" sz="2800" dirty="0" err="1" smtClean="0"/>
              <a:t>osmolaridade</a:t>
            </a:r>
            <a:r>
              <a:rPr lang="pt-BR" sz="2800" dirty="0" smtClean="0"/>
              <a:t> dos líquidos corporais aumenta (líquidos corporais – concentrados) → hipófise posterior → ADH → aumento da permeabilidade dos túbulos distais e ductos coletores </a:t>
            </a:r>
            <a:r>
              <a:rPr lang="pt-BR" dirty="0" smtClean="0"/>
              <a:t>à água → reabsorve água e diminui o volume de urina;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de Concentração e Diluição da Urina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Ação do (vasopressina) hormônio antidiurético </a:t>
            </a:r>
          </a:p>
          <a:p>
            <a:pPr>
              <a:buNone/>
            </a:pPr>
            <a:r>
              <a:rPr lang="pt-BR" dirty="0" smtClean="0"/>
              <a:t>– Quando surge excesso de água no corpo e a </a:t>
            </a:r>
            <a:r>
              <a:rPr lang="pt-BR" dirty="0" err="1" smtClean="0"/>
              <a:t>osmolaridade</a:t>
            </a:r>
            <a:r>
              <a:rPr lang="pt-BR" dirty="0" smtClean="0"/>
              <a:t> no líquido extracelular reduz → redução da secreção do ADH → reduzindo a permeabilidade dos túbulos distais e ductos coletores à água → excreção de urina diluída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Doenças renais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Disfunção tubular renal</a:t>
            </a:r>
          </a:p>
          <a:p>
            <a:r>
              <a:rPr lang="pt-BR" dirty="0" err="1" smtClean="0"/>
              <a:t>Glomerulonefrite</a:t>
            </a:r>
            <a:r>
              <a:rPr lang="pt-BR" dirty="0" smtClean="0"/>
              <a:t> de lesão mínima (GNLM), </a:t>
            </a:r>
          </a:p>
          <a:p>
            <a:r>
              <a:rPr lang="pt-BR" dirty="0" err="1" smtClean="0"/>
              <a:t>Glomerulonefrite</a:t>
            </a:r>
            <a:r>
              <a:rPr lang="pt-BR" dirty="0" smtClean="0"/>
              <a:t> por </a:t>
            </a:r>
            <a:r>
              <a:rPr lang="pt-BR" dirty="0" err="1" smtClean="0"/>
              <a:t>IgA</a:t>
            </a:r>
            <a:endParaRPr lang="pt-BR" dirty="0" smtClean="0"/>
          </a:p>
          <a:p>
            <a:r>
              <a:rPr lang="pt-BR" dirty="0" smtClean="0"/>
              <a:t>GN pós-estreptocócica (GNPE)</a:t>
            </a:r>
          </a:p>
          <a:p>
            <a:r>
              <a:rPr lang="pt-BR" dirty="0" smtClean="0"/>
              <a:t>Disfunção tubular renal</a:t>
            </a:r>
          </a:p>
          <a:p>
            <a:r>
              <a:rPr lang="pt-BR" dirty="0" err="1" smtClean="0"/>
              <a:t>Hiperlipidemia</a:t>
            </a:r>
            <a:r>
              <a:rPr lang="pt-BR" dirty="0" smtClean="0"/>
              <a:t> e doença cardiovascular</a:t>
            </a:r>
          </a:p>
          <a:p>
            <a:r>
              <a:rPr lang="pt-BR" dirty="0" err="1" smtClean="0"/>
              <a:t>Glomerulopatias</a:t>
            </a:r>
            <a:r>
              <a:rPr lang="pt-BR" dirty="0" smtClean="0"/>
              <a:t> hereditárias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Insuficiência renal crônica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400" b="1" dirty="0" smtClean="0"/>
              <a:t>Muitas outras doenças podem prejudicar os rins, inclusive: </a:t>
            </a:r>
          </a:p>
          <a:p>
            <a:r>
              <a:rPr lang="pt-BR" sz="2000" dirty="0" smtClean="0"/>
              <a:t>Problemas das artérias que chegam aos rins ou dentro deles</a:t>
            </a:r>
          </a:p>
          <a:p>
            <a:r>
              <a:rPr lang="pt-BR" sz="2000" dirty="0" smtClean="0"/>
              <a:t>Defeitos congênitos dos rins (como a doença do rim policístico)</a:t>
            </a:r>
          </a:p>
          <a:p>
            <a:r>
              <a:rPr lang="pt-BR" sz="2000" dirty="0" smtClean="0"/>
              <a:t>Alguns analgésicos e outros medicamentos</a:t>
            </a:r>
          </a:p>
          <a:p>
            <a:r>
              <a:rPr lang="pt-BR" sz="2000" dirty="0" smtClean="0"/>
              <a:t>Algumas substâncias químicas tóxicas</a:t>
            </a:r>
          </a:p>
          <a:p>
            <a:r>
              <a:rPr lang="pt-BR" sz="2000" dirty="0" smtClean="0"/>
              <a:t>Doenças autoimunes (como </a:t>
            </a:r>
            <a:r>
              <a:rPr lang="pt-BR" sz="2000" dirty="0" smtClean="0">
                <a:hlinkClick r:id="rId2"/>
              </a:rPr>
              <a:t>lúpus eritematoso sistêmico</a:t>
            </a:r>
            <a:r>
              <a:rPr lang="pt-BR" sz="2000" dirty="0" smtClean="0"/>
              <a:t> e </a:t>
            </a:r>
            <a:r>
              <a:rPr lang="pt-BR" sz="2000" dirty="0" err="1" smtClean="0"/>
              <a:t>escleroderma</a:t>
            </a:r>
            <a:r>
              <a:rPr lang="pt-BR" sz="2000" dirty="0" smtClean="0"/>
              <a:t>)</a:t>
            </a:r>
          </a:p>
          <a:p>
            <a:r>
              <a:rPr lang="pt-BR" sz="2000" dirty="0" smtClean="0"/>
              <a:t>Lesão ou trauma</a:t>
            </a:r>
          </a:p>
          <a:p>
            <a:r>
              <a:rPr lang="pt-BR" sz="2000" dirty="0" err="1" smtClean="0"/>
              <a:t>Glomerulonefrite</a:t>
            </a:r>
            <a:endParaRPr lang="pt-BR" sz="2000" dirty="0" smtClean="0"/>
          </a:p>
          <a:p>
            <a:r>
              <a:rPr lang="pt-BR" sz="2000" dirty="0" smtClean="0">
                <a:hlinkClick r:id="rId3"/>
              </a:rPr>
              <a:t>Cálculos renais</a:t>
            </a:r>
            <a:r>
              <a:rPr lang="pt-BR" sz="2000" dirty="0" smtClean="0"/>
              <a:t> e infecção</a:t>
            </a:r>
          </a:p>
          <a:p>
            <a:r>
              <a:rPr lang="pt-BR" sz="2000" dirty="0" err="1" smtClean="0"/>
              <a:t>Nefropatia</a:t>
            </a:r>
            <a:r>
              <a:rPr lang="pt-BR" sz="2000" dirty="0" smtClean="0"/>
              <a:t> de refluxo (na qual os rins são danificados pelo fluxo retrógrado de urina para dentro deles)</a:t>
            </a:r>
          </a:p>
          <a:p>
            <a:r>
              <a:rPr lang="pt-BR" sz="2000" dirty="0" smtClean="0"/>
              <a:t>Outras doenças renais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rins ficam localizados na região posterior do </a:t>
            </a:r>
            <a:r>
              <a:rPr lang="pt-BR" u="sng" dirty="0" smtClean="0">
                <a:hlinkClick r:id="rId2"/>
              </a:rPr>
              <a:t>abdômen</a:t>
            </a:r>
            <a:r>
              <a:rPr lang="pt-BR" dirty="0" smtClean="0"/>
              <a:t>, atrás do peritônio, sendo, por isso, chamados de órgãos </a:t>
            </a:r>
            <a:r>
              <a:rPr lang="pt-BR" dirty="0" err="1" smtClean="0"/>
              <a:t>retroperitoniais</a:t>
            </a:r>
            <a:r>
              <a:rPr lang="pt-BR" dirty="0" smtClean="0"/>
              <a:t>. Há um rim em cada lado da coluna, sendo que o direito está localizado logo abaixo do </a:t>
            </a:r>
            <a:r>
              <a:rPr lang="pt-BR" dirty="0" smtClean="0">
                <a:hlinkClick r:id="rId3"/>
              </a:rPr>
              <a:t>fígado</a:t>
            </a:r>
            <a:r>
              <a:rPr lang="pt-BR" dirty="0" smtClean="0"/>
              <a:t> e o esquerdo abaixo do </a:t>
            </a:r>
            <a:r>
              <a:rPr lang="pt-BR" dirty="0" smtClean="0">
                <a:hlinkClick r:id="rId4"/>
              </a:rPr>
              <a:t>baço</a:t>
            </a:r>
            <a:r>
              <a:rPr lang="pt-BR" dirty="0" smtClean="0"/>
              <a:t>. Acima de cada um encontra-se a </a:t>
            </a:r>
            <a:r>
              <a:rPr lang="pt-BR" dirty="0" smtClean="0">
                <a:hlinkClick r:id="rId5"/>
              </a:rPr>
              <a:t>glândula adrenal</a:t>
            </a:r>
            <a:r>
              <a:rPr lang="pt-BR" dirty="0" smtClean="0"/>
              <a:t> ou </a:t>
            </a:r>
            <a:r>
              <a:rPr lang="pt-BR" dirty="0" err="1" smtClean="0"/>
              <a:t>supra-renal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122" name="Picture 2" descr="E:\Pictures\AULAS\untit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88640"/>
            <a:ext cx="2663417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Insuficiência renal crônica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doença renal crônica é a perda lenta do funcionamento dos rins. </a:t>
            </a:r>
          </a:p>
          <a:p>
            <a:r>
              <a:rPr lang="pt-BR" dirty="0" smtClean="0"/>
              <a:t>A principal função dos rins é remover os resíduos e o excesso de água do organismo. </a:t>
            </a:r>
          </a:p>
          <a:p>
            <a:r>
              <a:rPr lang="pt-BR" b="1" dirty="0" smtClean="0"/>
              <a:t>Causas  </a:t>
            </a:r>
            <a:r>
              <a:rPr lang="pt-BR" sz="2400" dirty="0" smtClean="0"/>
              <a:t>A doença renal crônica (DRC) piora lentamente com o tempo. Nos primeiros estágios, pode ser assintomática. A perda de função em geral demora meses para ocorrer. Ela pode ser tão lenta que os sintomas não aparecem até que o funcionamento dos rins seja menor que um décimo do normal.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Insuficiência renal crônica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14563"/>
            <a:ext cx="8156203" cy="3881437"/>
          </a:xfrm>
        </p:spPr>
        <p:txBody>
          <a:bodyPr/>
          <a:lstStyle/>
          <a:p>
            <a:r>
              <a:rPr lang="pt-BR" b="1" dirty="0" smtClean="0">
                <a:hlinkClick r:id="rId2"/>
              </a:rPr>
              <a:t>Diabetes</a:t>
            </a:r>
            <a:r>
              <a:rPr lang="pt-BR" b="1" dirty="0" smtClean="0"/>
              <a:t> e </a:t>
            </a:r>
            <a:r>
              <a:rPr lang="pt-BR" b="1" dirty="0" smtClean="0">
                <a:hlinkClick r:id="rId3"/>
              </a:rPr>
              <a:t>hipertensão</a:t>
            </a:r>
            <a:r>
              <a:rPr lang="pt-BR" b="1" dirty="0" smtClean="0"/>
              <a:t> </a:t>
            </a:r>
            <a:r>
              <a:rPr lang="pt-BR" dirty="0" smtClean="0"/>
              <a:t>são as duas causas mais comuns e responsáveis pela maioria dos casos.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Diuréticos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Os </a:t>
            </a:r>
            <a:r>
              <a:rPr lang="pt-BR" b="1" dirty="0" smtClean="0"/>
              <a:t>diuréticos</a:t>
            </a:r>
            <a:r>
              <a:rPr lang="pt-BR" dirty="0" smtClean="0"/>
              <a:t> são </a:t>
            </a:r>
            <a:r>
              <a:rPr lang="pt-BR" dirty="0" smtClean="0">
                <a:hlinkClick r:id="rId2"/>
              </a:rPr>
              <a:t>substâncias</a:t>
            </a:r>
            <a:r>
              <a:rPr lang="pt-BR" dirty="0" smtClean="0"/>
              <a:t>  que agem no rim, com o </a:t>
            </a:r>
            <a:r>
              <a:rPr lang="pt-BR" u="sng" dirty="0" smtClean="0">
                <a:hlinkClick r:id="rId3"/>
              </a:rPr>
              <a:t>objetivo</a:t>
            </a:r>
            <a:r>
              <a:rPr lang="pt-BR" dirty="0" smtClean="0"/>
              <a:t> de aumentar a taxa do débito e volume urinário, de modo que aumente o volume de excreção de sódio e cloreto.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Diuréticos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primeira </a:t>
            </a:r>
            <a:r>
              <a:rPr lang="pt-BR" sz="2800" dirty="0" smtClean="0"/>
              <a:t>substância com propriedade diurética foi utilizada por </a:t>
            </a:r>
            <a:r>
              <a:rPr lang="pt-BR" sz="2800" dirty="0" err="1" smtClean="0"/>
              <a:t>Paracelsus</a:t>
            </a:r>
            <a:r>
              <a:rPr lang="pt-BR" sz="2800" dirty="0" smtClean="0"/>
              <a:t> no século XVI, representada pelos compostos mercuriais. No ano de 1950, foi sintetizada a </a:t>
            </a:r>
            <a:r>
              <a:rPr lang="pt-BR" sz="2800" dirty="0" err="1" smtClean="0"/>
              <a:t>acetazolamida</a:t>
            </a:r>
            <a:r>
              <a:rPr lang="pt-BR" sz="2800" dirty="0" smtClean="0"/>
              <a:t>, cuja ação diurética já havia sido observada desde 1938; em 1957 foi sintetizada a </a:t>
            </a:r>
            <a:r>
              <a:rPr lang="pt-BR" sz="2800" dirty="0" err="1" smtClean="0"/>
              <a:t>cloratiazida</a:t>
            </a:r>
            <a:r>
              <a:rPr lang="pt-BR" sz="2800" dirty="0" smtClean="0"/>
              <a:t>, que além de possuir a ação diurética mais potente, também era responsável por maior excreção urinária de cloreto.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Diuréticos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As classes de diuréticos </a:t>
            </a:r>
            <a:r>
              <a:rPr lang="pt-BR" u="sng" dirty="0" smtClean="0">
                <a:hlinkClick r:id="rId2"/>
              </a:rPr>
              <a:t>conhecidas</a:t>
            </a:r>
            <a:r>
              <a:rPr lang="pt-BR" dirty="0" smtClean="0"/>
              <a:t> atualmente são seis:</a:t>
            </a:r>
          </a:p>
          <a:p>
            <a:r>
              <a:rPr lang="pt-BR" dirty="0" smtClean="0"/>
              <a:t> os mercuriais, </a:t>
            </a:r>
          </a:p>
          <a:p>
            <a:r>
              <a:rPr lang="pt-BR" dirty="0" smtClean="0"/>
              <a:t>os inibidores da </a:t>
            </a:r>
            <a:r>
              <a:rPr lang="pt-BR" dirty="0" err="1" smtClean="0"/>
              <a:t>anidrase</a:t>
            </a:r>
            <a:r>
              <a:rPr lang="pt-BR" dirty="0" smtClean="0"/>
              <a:t> carbônica,</a:t>
            </a:r>
          </a:p>
          <a:p>
            <a:r>
              <a:rPr lang="pt-BR" dirty="0" smtClean="0"/>
              <a:t> os diuréticos de alça,</a:t>
            </a:r>
          </a:p>
          <a:p>
            <a:r>
              <a:rPr lang="pt-BR" dirty="0" smtClean="0"/>
              <a:t> os </a:t>
            </a:r>
            <a:r>
              <a:rPr lang="pt-BR" dirty="0" err="1" smtClean="0"/>
              <a:t>tiazídicos</a:t>
            </a:r>
            <a:r>
              <a:rPr lang="pt-BR" dirty="0" smtClean="0"/>
              <a:t>, </a:t>
            </a:r>
          </a:p>
          <a:p>
            <a:r>
              <a:rPr lang="pt-BR" dirty="0" smtClean="0"/>
              <a:t>os diuréticos poupadores de </a:t>
            </a:r>
            <a:r>
              <a:rPr lang="pt-BR" dirty="0" smtClean="0">
                <a:hlinkClick r:id="rId3"/>
              </a:rPr>
              <a:t>potássio</a:t>
            </a:r>
            <a:r>
              <a:rPr lang="pt-BR" dirty="0" smtClean="0"/>
              <a:t>, e</a:t>
            </a:r>
          </a:p>
          <a:p>
            <a:r>
              <a:rPr lang="pt-BR" dirty="0" smtClean="0"/>
              <a:t> os diuréticos osmóticos.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Mercuriais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010847" cy="4310781"/>
          </a:xfrm>
        </p:spPr>
        <p:txBody>
          <a:bodyPr/>
          <a:lstStyle/>
          <a:p>
            <a:r>
              <a:rPr lang="pt-BR" sz="2800" dirty="0" smtClean="0"/>
              <a:t>São compostos derivados do  </a:t>
            </a:r>
            <a:r>
              <a:rPr lang="pt-BR" sz="2800" dirty="0" err="1" smtClean="0"/>
              <a:t>mercúripropanol</a:t>
            </a:r>
            <a:r>
              <a:rPr lang="pt-BR" sz="2800" dirty="0" smtClean="0"/>
              <a:t>, entre eles o </a:t>
            </a:r>
            <a:r>
              <a:rPr lang="pt-BR" sz="2800" dirty="0" err="1" smtClean="0"/>
              <a:t>meraluride</a:t>
            </a:r>
            <a:r>
              <a:rPr lang="pt-BR" sz="2800" dirty="0" smtClean="0"/>
              <a:t>, </a:t>
            </a:r>
            <a:r>
              <a:rPr lang="pt-BR" sz="2800" dirty="0" err="1" smtClean="0"/>
              <a:t>mercurofilina</a:t>
            </a:r>
            <a:r>
              <a:rPr lang="pt-BR" sz="2800" dirty="0" smtClean="0"/>
              <a:t>, </a:t>
            </a:r>
            <a:r>
              <a:rPr lang="pt-BR" sz="2800" dirty="0" err="1" smtClean="0"/>
              <a:t>mersalil</a:t>
            </a:r>
            <a:r>
              <a:rPr lang="pt-BR" sz="2800" dirty="0" smtClean="0"/>
              <a:t>, </a:t>
            </a:r>
            <a:r>
              <a:rPr lang="pt-BR" sz="2800" dirty="0" err="1" smtClean="0"/>
              <a:t>meretoxilina</a:t>
            </a:r>
            <a:r>
              <a:rPr lang="pt-BR" sz="2800" dirty="0" smtClean="0"/>
              <a:t>, </a:t>
            </a:r>
            <a:r>
              <a:rPr lang="pt-BR" sz="2800" dirty="0" err="1" smtClean="0"/>
              <a:t>mercumatilina</a:t>
            </a:r>
            <a:r>
              <a:rPr lang="pt-BR" sz="2800" dirty="0" smtClean="0"/>
              <a:t>, </a:t>
            </a:r>
            <a:r>
              <a:rPr lang="pt-BR" sz="2800" dirty="0" err="1" smtClean="0"/>
              <a:t>mercaptomerina</a:t>
            </a:r>
            <a:r>
              <a:rPr lang="pt-BR" sz="2800" dirty="0" smtClean="0"/>
              <a:t> e </a:t>
            </a:r>
            <a:r>
              <a:rPr lang="pt-BR" sz="2800" dirty="0" err="1" smtClean="0"/>
              <a:t>clormerodrina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 Hoje em dia, este tipo de diurético é muito pouco utilizado na clínica em consequência dos seus efeitos colaterais, como: desenvolvimento da </a:t>
            </a:r>
            <a:r>
              <a:rPr lang="pt-BR" sz="2800" dirty="0" smtClean="0">
                <a:hlinkClick r:id="rId2"/>
              </a:rPr>
              <a:t>alcalose metabólica</a:t>
            </a:r>
            <a:r>
              <a:rPr lang="pt-BR" sz="2800" dirty="0" smtClean="0"/>
              <a:t> </a:t>
            </a:r>
            <a:r>
              <a:rPr lang="pt-BR" sz="2800" dirty="0" err="1" smtClean="0"/>
              <a:t>hipoclorêmica</a:t>
            </a:r>
            <a:r>
              <a:rPr lang="pt-BR" sz="2800" dirty="0" smtClean="0"/>
              <a:t>, </a:t>
            </a:r>
            <a:r>
              <a:rPr lang="pt-BR" sz="2800" dirty="0" smtClean="0">
                <a:hlinkClick r:id="rId3"/>
              </a:rPr>
              <a:t>arritmias cardíacas</a:t>
            </a:r>
            <a:r>
              <a:rPr lang="pt-BR" sz="2800" dirty="0" smtClean="0"/>
              <a:t>, insuficiência renal aguda, reações de hipersensibilidade, febre, náuseas, vômitos,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Mercuriais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010847" cy="4310781"/>
          </a:xfrm>
        </p:spPr>
        <p:txBody>
          <a:bodyPr/>
          <a:lstStyle/>
          <a:p>
            <a:r>
              <a:rPr lang="pt-BR" sz="2800" dirty="0" smtClean="0"/>
              <a:t>A via mais eficaz na </a:t>
            </a:r>
            <a:r>
              <a:rPr lang="pt-BR" sz="2800" u="sng" dirty="0" smtClean="0">
                <a:hlinkClick r:id="rId2"/>
              </a:rPr>
              <a:t>administração</a:t>
            </a:r>
            <a:r>
              <a:rPr lang="pt-BR" sz="2800" dirty="0" smtClean="0"/>
              <a:t> deste medicamento é a parenteral, pois este fármaco é melhor absorvido. </a:t>
            </a:r>
          </a:p>
          <a:p>
            <a:r>
              <a:rPr lang="pt-BR" sz="2800" dirty="0" smtClean="0"/>
              <a:t>Poucos destes compostos são filtrados pelos rins, pois se ligam fortemente às </a:t>
            </a:r>
            <a:r>
              <a:rPr lang="pt-BR" sz="2800" dirty="0" smtClean="0">
                <a:hlinkClick r:id="rId3"/>
              </a:rPr>
              <a:t>proteínas</a:t>
            </a:r>
            <a:r>
              <a:rPr lang="pt-BR" sz="2800" dirty="0" smtClean="0"/>
              <a:t> plasmáticas. </a:t>
            </a:r>
          </a:p>
          <a:p>
            <a:r>
              <a:rPr lang="pt-BR" sz="2800" dirty="0" smtClean="0"/>
              <a:t>A secreção tubular é a principal forma de eliminação dos mercuriais. </a:t>
            </a:r>
          </a:p>
          <a:p>
            <a:r>
              <a:rPr lang="pt-BR" sz="2800" dirty="0" smtClean="0"/>
              <a:t>Quando administrado por via oral, sua ação se inicia dentre de 1 a 2 horas depois de ingerido, atingindo o pico de ação dentro de 6 a 7 horas.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Inibidores da </a:t>
            </a:r>
            <a:r>
              <a:rPr lang="pt-BR" b="1" dirty="0" err="1" smtClean="0"/>
              <a:t>Anidrase</a:t>
            </a:r>
            <a:r>
              <a:rPr lang="pt-BR" b="1" dirty="0" smtClean="0"/>
              <a:t> Carbônica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 sulfanilamida foi o primeiro composto desta classe a ser reconhecido como diurético. No entanto, como consequência, desenvolvia acidose metabólica, devido à grande excreção de bicarbonato urinário. Com o desenvolvimento de pesquisas, foram sintetizadas substâncias com atividade inibitória muitas vezes maior do que a sulfanilamida, como a </a:t>
            </a:r>
            <a:r>
              <a:rPr lang="pt-BR" sz="2800" dirty="0" err="1" smtClean="0"/>
              <a:t>acetazolamida</a:t>
            </a:r>
            <a:r>
              <a:rPr lang="pt-BR" sz="2800" dirty="0" smtClean="0"/>
              <a:t>, a </a:t>
            </a:r>
            <a:r>
              <a:rPr lang="pt-BR" sz="2800" dirty="0" err="1" smtClean="0"/>
              <a:t>etoxzolamida</a:t>
            </a:r>
            <a:r>
              <a:rPr lang="pt-BR" sz="2800" dirty="0" smtClean="0"/>
              <a:t>, a </a:t>
            </a:r>
            <a:r>
              <a:rPr lang="pt-BR" sz="2800" dirty="0" err="1" smtClean="0"/>
              <a:t>diclorfenamida</a:t>
            </a:r>
            <a:r>
              <a:rPr lang="pt-BR" sz="2800" dirty="0" smtClean="0"/>
              <a:t> e a </a:t>
            </a:r>
            <a:r>
              <a:rPr lang="pt-BR" sz="2800" dirty="0" err="1" smtClean="0"/>
              <a:t>metozolamida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Inibidores da </a:t>
            </a:r>
            <a:r>
              <a:rPr lang="pt-BR" b="1" dirty="0" err="1" smtClean="0"/>
              <a:t>Anidrase</a:t>
            </a:r>
            <a:r>
              <a:rPr lang="pt-BR" b="1" dirty="0" smtClean="0"/>
              <a:t> Carbônica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acetazolamida</a:t>
            </a:r>
            <a:r>
              <a:rPr lang="pt-BR" dirty="0" smtClean="0"/>
              <a:t> é rapidamente absorvida pela via oral, atingindo a concentração plasmática em 2 horas, sendo que o efeito máximo é observado entre 6 e 8 horas após sua administração, através do rim, por mecanismo de secreção ativa.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de Alça (</a:t>
            </a:r>
            <a:r>
              <a:rPr lang="pt-BR" b="1" dirty="0" err="1" smtClean="0"/>
              <a:t>Saluréticos</a:t>
            </a:r>
            <a:r>
              <a:rPr lang="pt-BR" b="1" dirty="0" smtClean="0"/>
              <a:t> Potentes)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Possuem as características químicas dos derivados </a:t>
            </a:r>
            <a:r>
              <a:rPr lang="pt-BR" dirty="0" err="1" smtClean="0"/>
              <a:t>tiazínicos</a:t>
            </a:r>
            <a:r>
              <a:rPr lang="pt-BR" dirty="0" smtClean="0"/>
              <a:t>, no entanto, é considerado separadamente, devido à sua maior potência como diurético </a:t>
            </a:r>
            <a:r>
              <a:rPr lang="pt-BR" dirty="0" err="1" smtClean="0"/>
              <a:t>salurético</a:t>
            </a:r>
            <a:r>
              <a:rPr lang="pt-BR" dirty="0" smtClean="0"/>
              <a:t>.</a:t>
            </a:r>
          </a:p>
          <a:p>
            <a:r>
              <a:rPr lang="pt-BR" dirty="0" smtClean="0"/>
              <a:t> Os principais diuréticos pertencentes a este grupo são: etacrínico, a furosemida e a </a:t>
            </a:r>
            <a:r>
              <a:rPr lang="pt-BR" dirty="0" err="1" smtClean="0"/>
              <a:t>bumetanida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154863" cy="3881437"/>
          </a:xfrm>
        </p:spPr>
        <p:txBody>
          <a:bodyPr/>
          <a:lstStyle/>
          <a:p>
            <a:pPr algn="just"/>
            <a:r>
              <a:rPr lang="pt-BR" dirty="0" smtClean="0"/>
              <a:t>Macroscopicamente, nos humanos adultos, este órgão mede entre 11 a13 cm de comprimento, com 5 a 7,5 cm de largura e 2,5 a 3 cm de espessura, pesando cerca de 125 a 170 gramas no homem e 115 a 155 gramas na mulher.</a:t>
            </a:r>
          </a:p>
        </p:txBody>
      </p:sp>
      <p:pic>
        <p:nvPicPr>
          <p:cNvPr id="6148" name="Picture 4" descr="E:\Pictures\AULAS\imagesVB6OI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61300"/>
            <a:ext cx="3491880" cy="219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de Alça (</a:t>
            </a:r>
            <a:r>
              <a:rPr lang="pt-BR" b="1" dirty="0" err="1" smtClean="0"/>
              <a:t>Saluréticos</a:t>
            </a:r>
            <a:r>
              <a:rPr lang="pt-BR" b="1" dirty="0" smtClean="0"/>
              <a:t> Potentes)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Estes três fármacos são absorvidos facilmente quando administrados via oral. </a:t>
            </a:r>
          </a:p>
          <a:p>
            <a:r>
              <a:rPr lang="pt-BR" sz="2800" dirty="0" smtClean="0"/>
              <a:t>A furosemida é um </a:t>
            </a:r>
            <a:r>
              <a:rPr lang="pt-BR" sz="2800" dirty="0" smtClean="0">
                <a:hlinkClick r:id="rId2"/>
              </a:rPr>
              <a:t>ácido fraco</a:t>
            </a:r>
            <a:r>
              <a:rPr lang="pt-BR" sz="2800" dirty="0" smtClean="0"/>
              <a:t>, que liga-se às proteínas plasmáticas, sendo apenas uma pequena parte metabolizada e a outra, secretada através das células dos túbulos contorcidos proximais. Apresenta sítio de ação efetiva quando administrada por via intravenosa. </a:t>
            </a:r>
          </a:p>
          <a:p>
            <a:r>
              <a:rPr lang="pt-BR" sz="2800" dirty="0" smtClean="0"/>
              <a:t>Tanto a furosemida quanto o ácido etacrínico são eliminados através da urina e das fezes.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de Alça (</a:t>
            </a:r>
            <a:r>
              <a:rPr lang="pt-BR" b="1" dirty="0" err="1" smtClean="0"/>
              <a:t>Saluréticos</a:t>
            </a:r>
            <a:r>
              <a:rPr lang="pt-BR" b="1" dirty="0" smtClean="0"/>
              <a:t> Potentes)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Particularmente para a furosemida, a ação após sua administração intravenosa se inicia em 30 minutos e o efeito dura por 2 a 3 horas. Já quando administrada por via oral, o medicamento só passa a surtir efeito após 1 a 2 horas, podendo persistir por até 4 horas.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Tiazídicos</a:t>
            </a:r>
            <a:r>
              <a:rPr lang="pt-BR" b="1" dirty="0" smtClean="0"/>
              <a:t> e Análogos (</a:t>
            </a:r>
            <a:r>
              <a:rPr lang="pt-BR" b="1" dirty="0" err="1" smtClean="0"/>
              <a:t>Saluréticos</a:t>
            </a:r>
            <a:r>
              <a:rPr lang="pt-BR" b="1" dirty="0" smtClean="0"/>
              <a:t> Moderados)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Sua criação se deu com o intuito de substituir os inibidores da </a:t>
            </a:r>
            <a:r>
              <a:rPr lang="pt-BR" sz="2800" dirty="0" err="1" smtClean="0"/>
              <a:t>anidrase</a:t>
            </a:r>
            <a:r>
              <a:rPr lang="pt-BR" sz="2800" dirty="0" smtClean="0"/>
              <a:t> carbônica em busca de medicamentos de ação mais potente. Este fármaco ocasiona excreção de cloreto, acompanhado de </a:t>
            </a:r>
            <a:r>
              <a:rPr lang="pt-BR" sz="2800" dirty="0" smtClean="0">
                <a:hlinkClick r:id="rId2"/>
              </a:rPr>
              <a:t>sódio</a:t>
            </a:r>
            <a:r>
              <a:rPr lang="pt-BR" sz="2800" dirty="0" smtClean="0"/>
              <a:t> e potássio, em vez do bicarbonato. </a:t>
            </a:r>
          </a:p>
          <a:p>
            <a:r>
              <a:rPr lang="pt-BR" sz="2800" dirty="0" smtClean="0"/>
              <a:t>Dentro deste grupo, são encontrados os seguintes diuréticos: </a:t>
            </a:r>
            <a:r>
              <a:rPr lang="pt-BR" sz="2800" dirty="0" err="1" smtClean="0"/>
              <a:t>hidroclorotiazida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flumetiazida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benzotiazida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hidroflumetiazida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triclormetazida</a:t>
            </a:r>
            <a:r>
              <a:rPr lang="pt-BR" sz="2800" dirty="0" smtClean="0"/>
              <a:t>, </a:t>
            </a:r>
            <a:r>
              <a:rPr lang="pt-BR" sz="2800" dirty="0" err="1" smtClean="0"/>
              <a:t>ciclopentazida</a:t>
            </a:r>
            <a:r>
              <a:rPr lang="pt-BR" sz="2800" dirty="0" smtClean="0"/>
              <a:t>, </a:t>
            </a:r>
            <a:r>
              <a:rPr lang="pt-BR" sz="2800" dirty="0" err="1" smtClean="0"/>
              <a:t>ciclotiazida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bendrofluatiazida</a:t>
            </a:r>
            <a:r>
              <a:rPr lang="pt-BR" sz="2800" dirty="0" smtClean="0"/>
              <a:t>, </a:t>
            </a:r>
            <a:r>
              <a:rPr lang="pt-BR" sz="2800" dirty="0" err="1" smtClean="0"/>
              <a:t>metilclotiazida</a:t>
            </a:r>
            <a:r>
              <a:rPr lang="pt-BR" sz="2800" dirty="0" smtClean="0"/>
              <a:t> e </a:t>
            </a:r>
            <a:r>
              <a:rPr lang="pt-BR" sz="2800" dirty="0" err="1" smtClean="0"/>
              <a:t>politiazida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Tiazídicos</a:t>
            </a:r>
            <a:r>
              <a:rPr lang="pt-BR" b="1" dirty="0" smtClean="0"/>
              <a:t> e Análogos (</a:t>
            </a:r>
            <a:r>
              <a:rPr lang="pt-BR" b="1" dirty="0" err="1" smtClean="0"/>
              <a:t>Saluréticos</a:t>
            </a:r>
            <a:r>
              <a:rPr lang="pt-BR" b="1" dirty="0" smtClean="0"/>
              <a:t> Moderados)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Estes fármacos apresentam ação tanto pela administração oral, quanto pela via intravenosa, sendo que a via oral é mais efetiva, pois sua absorção é mais lenta e, em </a:t>
            </a:r>
            <a:r>
              <a:rPr lang="pt-BR" dirty="0" err="1" smtClean="0"/>
              <a:t>conseqüência</a:t>
            </a:r>
            <a:r>
              <a:rPr lang="pt-BR" dirty="0" smtClean="0"/>
              <a:t>, não é eliminada rapidamente pelos rins. Em geral, estes compostos sofrem biotransformação hepática, eliminação hepática e principalmente renal.</a:t>
            </a:r>
          </a:p>
          <a:p>
            <a:pPr>
              <a:buNone/>
            </a:pP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Poupadores de Potássio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Este fármaco foi criado com o objetivo de minimizar a perda de potássio, causada principalmente pelos diuréticos de alça. 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espironolactona</a:t>
            </a:r>
            <a:r>
              <a:rPr lang="pt-BR" dirty="0" smtClean="0"/>
              <a:t> é o principal representante do grupo dos antagonistas da </a:t>
            </a:r>
            <a:r>
              <a:rPr lang="pt-BR" dirty="0" err="1" smtClean="0"/>
              <a:t>aldosterona</a:t>
            </a:r>
            <a:r>
              <a:rPr lang="pt-BR" dirty="0" smtClean="0"/>
              <a:t> e o triantereno e a </a:t>
            </a:r>
            <a:r>
              <a:rPr lang="pt-BR" dirty="0" err="1" smtClean="0"/>
              <a:t>amilorida</a:t>
            </a:r>
            <a:r>
              <a:rPr lang="pt-BR" dirty="0" smtClean="0"/>
              <a:t> apresentam mecanismos de ação que não envolve a competição com a </a:t>
            </a:r>
            <a:r>
              <a:rPr lang="pt-BR" dirty="0" err="1" smtClean="0"/>
              <a:t>aldosterona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Poupadores de Potássio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absorção da </a:t>
            </a:r>
            <a:r>
              <a:rPr lang="pt-BR" dirty="0" err="1" smtClean="0"/>
              <a:t>espironolactona</a:t>
            </a:r>
            <a:r>
              <a:rPr lang="pt-BR" dirty="0" smtClean="0"/>
              <a:t> acontece pela via oral; o triantereno também é absorvido pela via oral, no entanto, em quantidades que variam , sendo eliminado através da filtração glomerular e secreção tubular. A </a:t>
            </a:r>
            <a:r>
              <a:rPr lang="pt-BR" dirty="0" err="1" smtClean="0"/>
              <a:t>amilorida</a:t>
            </a:r>
            <a:r>
              <a:rPr lang="pt-BR" dirty="0" smtClean="0"/>
              <a:t> é administrada tanto por via oral quanto pela via parenteral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Osmóticos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substâncias usadas na clínica com a finalidade de obter a diurese são a glicose e o manitol. Estas duas são filtradas livremente pelos glomérulos, permanecendo na luz tubular em concentração elevada devido à limitação na sua absorção tubular, no caso da glicose, ou por serem farmacologicamente ativas, no caso do manitol.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Diuréticos Osmóticos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Ambos são administrados apenas por via intravenosa. A glicose é metabolizada pelo </a:t>
            </a:r>
            <a:r>
              <a:rPr lang="pt-BR" dirty="0" smtClean="0">
                <a:hlinkClick r:id="rId2"/>
              </a:rPr>
              <a:t>fígado</a:t>
            </a:r>
            <a:r>
              <a:rPr lang="pt-BR" dirty="0" smtClean="0"/>
              <a:t> e outros tecidos, sendo o excesso eliminado através da urina. Já o manitol é completamente excretado através da filtração glomerular, sendo eliminado junto à urina.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Antibioticos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Glomeulonefrite</a:t>
            </a:r>
            <a:endParaRPr lang="pt-BR" dirty="0" smtClean="0"/>
          </a:p>
          <a:p>
            <a:r>
              <a:rPr lang="pt-BR" dirty="0" smtClean="0"/>
              <a:t>Infecções urinárias</a:t>
            </a:r>
          </a:p>
          <a:p>
            <a:r>
              <a:rPr lang="pt-BR" dirty="0" err="1" smtClean="0"/>
              <a:t>Norfloxacino</a:t>
            </a:r>
            <a:endParaRPr lang="pt-BR" dirty="0" smtClean="0"/>
          </a:p>
          <a:p>
            <a:r>
              <a:rPr lang="pt-BR" dirty="0" err="1" smtClean="0"/>
              <a:t>Ciprofloxacino</a:t>
            </a:r>
            <a:endParaRPr lang="pt-BR" dirty="0" smtClean="0"/>
          </a:p>
          <a:p>
            <a:r>
              <a:rPr lang="pt-BR" dirty="0" err="1" smtClean="0"/>
              <a:t>Nitrofurantoina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Exercicios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Qual função dos rins?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mecanismo </a:t>
            </a:r>
            <a:r>
              <a:rPr lang="pt-BR" smtClean="0"/>
              <a:t>de ação </a:t>
            </a:r>
            <a:r>
              <a:rPr lang="pt-BR" dirty="0" smtClean="0"/>
              <a:t>dos </a:t>
            </a:r>
            <a:r>
              <a:rPr lang="pt-BR" dirty="0" err="1" smtClean="0"/>
              <a:t>diureticos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função </a:t>
            </a:r>
            <a:r>
              <a:rPr lang="pt-BR" dirty="0" err="1" smtClean="0"/>
              <a:t>glomerulo</a:t>
            </a:r>
            <a:r>
              <a:rPr lang="pt-BR" dirty="0" smtClean="0"/>
              <a:t> renal?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medicamentos devera ser usado no caso de paciente com </a:t>
            </a:r>
            <a:r>
              <a:rPr lang="pt-BR" dirty="0" err="1" smtClean="0"/>
              <a:t>caimbra</a:t>
            </a:r>
            <a:r>
              <a:rPr lang="pt-B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Qual são os </a:t>
            </a:r>
            <a:r>
              <a:rPr lang="pt-BR" dirty="0" err="1" smtClean="0"/>
              <a:t>diureticos</a:t>
            </a:r>
            <a:r>
              <a:rPr lang="pt-BR" dirty="0" smtClean="0"/>
              <a:t> poupadores de </a:t>
            </a:r>
            <a:r>
              <a:rPr lang="pt-BR" dirty="0" err="1" smtClean="0"/>
              <a:t>potassio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3077" name="Picture 5" descr="E:\Pictures\AULAS\imagesVB6OI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99067"/>
            <a:ext cx="6234913" cy="5358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082855" cy="4643437"/>
          </a:xfrm>
        </p:spPr>
        <p:txBody>
          <a:bodyPr/>
          <a:lstStyle/>
          <a:p>
            <a:pPr algn="ctr"/>
            <a:r>
              <a:rPr lang="pt-BR" dirty="0" smtClean="0"/>
              <a:t>A zona medular é composta por 10 a 18 pirâmides medulares, ou de </a:t>
            </a:r>
            <a:r>
              <a:rPr lang="pt-BR" dirty="0" err="1" smtClean="0"/>
              <a:t>Malpighi</a:t>
            </a:r>
            <a:r>
              <a:rPr lang="pt-BR" dirty="0" smtClean="0"/>
              <a:t>, cujos vértices apresentam saliências nos cálices renais, denominadas papilas, que desembocam nos ductos coletores, pelos quais a urina passa alcançando a pelve renal e o ureter. Da base de cada pirâmide saem os raios medulares, que penetram na região cortical do rim.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4" y="2214563"/>
            <a:ext cx="8082855" cy="4643437"/>
          </a:xfrm>
        </p:spPr>
        <p:txBody>
          <a:bodyPr/>
          <a:lstStyle/>
          <a:p>
            <a:pPr algn="ctr"/>
            <a:r>
              <a:rPr lang="pt-BR" sz="2800" dirty="0" smtClean="0"/>
              <a:t>Cada rim é constituído por 1 a 4 </a:t>
            </a:r>
            <a:r>
              <a:rPr lang="pt-BR" sz="2800" u="sng" dirty="0" smtClean="0">
                <a:hlinkClick r:id="rId2"/>
              </a:rPr>
              <a:t>milhões</a:t>
            </a:r>
            <a:r>
              <a:rPr lang="pt-BR" sz="2800" dirty="0" smtClean="0"/>
              <a:t> de </a:t>
            </a:r>
            <a:r>
              <a:rPr lang="pt-BR" sz="2800" dirty="0" err="1" smtClean="0">
                <a:hlinkClick r:id="rId3"/>
              </a:rPr>
              <a:t>néfrons</a:t>
            </a:r>
            <a:r>
              <a:rPr lang="pt-BR" sz="2800" dirty="0" smtClean="0"/>
              <a:t>, que são as unidades funcionais dos rins, pois é capaz de realizar todas as funções renais. </a:t>
            </a:r>
          </a:p>
          <a:p>
            <a:pPr algn="ctr"/>
            <a:r>
              <a:rPr lang="pt-BR" sz="2800" dirty="0" smtClean="0"/>
              <a:t>Este, por sua vez, é constituído por uma região dilatada, denominada corpúsculo renal ou de </a:t>
            </a:r>
            <a:r>
              <a:rPr lang="pt-BR" sz="2800" dirty="0" err="1" smtClean="0"/>
              <a:t>Malpighi</a:t>
            </a:r>
            <a:r>
              <a:rPr lang="pt-BR" sz="2800" dirty="0" smtClean="0"/>
              <a:t> (composto pelo glomérulo e pela cápsula de </a:t>
            </a:r>
            <a:r>
              <a:rPr lang="pt-BR" sz="2800" dirty="0" err="1" smtClean="0"/>
              <a:t>Bowman</a:t>
            </a:r>
            <a:r>
              <a:rPr lang="pt-BR" sz="2800" dirty="0" smtClean="0"/>
              <a:t>), pelo túbulo contorcido proximal, pelas regiões delgada e espessada da alça de </a:t>
            </a:r>
            <a:r>
              <a:rPr lang="pt-BR" sz="2800" dirty="0" err="1" smtClean="0"/>
              <a:t>Henle</a:t>
            </a:r>
            <a:r>
              <a:rPr lang="pt-BR" sz="2800" dirty="0" smtClean="0"/>
              <a:t>, pelo túbulo contorcido distal e pelos túbulos e ductos coletores.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pic>
        <p:nvPicPr>
          <p:cNvPr id="8194" name="Picture 2" descr="E:\Pictures\AULAS\r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14563"/>
            <a:ext cx="619268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Anatomia Renal</a:t>
            </a:r>
            <a:endParaRPr lang="pt-BR" dirty="0"/>
          </a:p>
        </p:txBody>
      </p:sp>
      <p:pic>
        <p:nvPicPr>
          <p:cNvPr id="2050" name="Picture 2" descr="E:\Pictures\AULAS\nefr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40786"/>
            <a:ext cx="6264696" cy="531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teral estreita">
  <a:themeElements>
    <a:clrScheme name="Lateral estreita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Lateral estre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ateral estreita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ral estreita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ral estreita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ral estreita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apresentação\Lateral estreita.pot</Template>
  <TotalTime>1141</TotalTime>
  <Words>2116</Words>
  <Application>Microsoft Office PowerPoint</Application>
  <PresentationFormat>Apresentação na tela (4:3)</PresentationFormat>
  <Paragraphs>170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Lateral estreita</vt:lpstr>
      <vt:lpstr> Sistema Renal - Urinário </vt:lpstr>
      <vt:lpstr>Introdução</vt:lpstr>
      <vt:lpstr>Anatomia Renal</vt:lpstr>
      <vt:lpstr>Anatomia Renal</vt:lpstr>
      <vt:lpstr>Anatomia Renal</vt:lpstr>
      <vt:lpstr>Anatomia Renal</vt:lpstr>
      <vt:lpstr>Anatomia Renal</vt:lpstr>
      <vt:lpstr>Anatomia Renal</vt:lpstr>
      <vt:lpstr>Anatomia Renal</vt:lpstr>
      <vt:lpstr>Funções Sistema Renal -Urinário</vt:lpstr>
      <vt:lpstr>Funções Sistema Renal -Urinário</vt:lpstr>
      <vt:lpstr>NÉFRON</vt:lpstr>
      <vt:lpstr>Apresentação do PowerPoint</vt:lpstr>
      <vt:lpstr>GLOMÉRULO</vt:lpstr>
      <vt:lpstr>Apresentação do PowerPoint</vt:lpstr>
      <vt:lpstr>TÚBULO RENAL</vt:lpstr>
      <vt:lpstr>Apresentação do PowerPoint</vt:lpstr>
      <vt:lpstr>FORMAÇÃO DA URINA FILTRAÇÃO GLOMERULAR</vt:lpstr>
      <vt:lpstr>FORMAÇÃO DA URINA FILTRAÇÃO GLOMERULAR</vt:lpstr>
      <vt:lpstr>FORMAÇÃO DA URINA FILTRAÇÃO GLOMERULAR</vt:lpstr>
      <vt:lpstr>Fluxo Sangüíneo Renal</vt:lpstr>
      <vt:lpstr>Fluxo Sangüíneo Renal</vt:lpstr>
      <vt:lpstr>Reabsorção Tubular</vt:lpstr>
      <vt:lpstr>Reabsorção Tubular</vt:lpstr>
      <vt:lpstr>Mecanismos de Concentração e Diluição da Urina</vt:lpstr>
      <vt:lpstr>Mecanismos de Concentração e Diluição da Urina</vt:lpstr>
      <vt:lpstr>Mecanismos de Concentração e Diluição da Urina</vt:lpstr>
      <vt:lpstr>Doenças renais</vt:lpstr>
      <vt:lpstr>Insuficiência renal crônica</vt:lpstr>
      <vt:lpstr>Insuficiência renal crônica</vt:lpstr>
      <vt:lpstr>Insuficiência renal crônica</vt:lpstr>
      <vt:lpstr>Diuréticos</vt:lpstr>
      <vt:lpstr>Diuréticos</vt:lpstr>
      <vt:lpstr>Diuréticos</vt:lpstr>
      <vt:lpstr>Mercuriais</vt:lpstr>
      <vt:lpstr>Mercuriais</vt:lpstr>
      <vt:lpstr>Inibidores da Anidrase Carbônica</vt:lpstr>
      <vt:lpstr>Inibidores da Anidrase Carbônica</vt:lpstr>
      <vt:lpstr>Diuréticos de Alça (Saluréticos Potentes)</vt:lpstr>
      <vt:lpstr>Diuréticos de Alça (Saluréticos Potentes)</vt:lpstr>
      <vt:lpstr>Diuréticos de Alça (Saluréticos Potentes)</vt:lpstr>
      <vt:lpstr>Tiazídicos e Análogos (Saluréticos Moderados)</vt:lpstr>
      <vt:lpstr>Tiazídicos e Análogos (Saluréticos Moderados)</vt:lpstr>
      <vt:lpstr>Diuréticos Poupadores de Potássio</vt:lpstr>
      <vt:lpstr>Diuréticos Poupadores de Potássio</vt:lpstr>
      <vt:lpstr>Diuréticos Osmóticos</vt:lpstr>
      <vt:lpstr>Diuréticos Osmóticos</vt:lpstr>
      <vt:lpstr>Antibioticos</vt:lpstr>
      <vt:lpstr>Exercicios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TRATO GASTROINTESTINAL</dc:title>
  <dc:creator>User</dc:creator>
  <cp:lastModifiedBy>Windows User</cp:lastModifiedBy>
  <cp:revision>92</cp:revision>
  <cp:lastPrinted>1601-01-01T00:00:00Z</cp:lastPrinted>
  <dcterms:created xsi:type="dcterms:W3CDTF">2009-03-25T13:40:54Z</dcterms:created>
  <dcterms:modified xsi:type="dcterms:W3CDTF">2019-05-27T00:45:27Z</dcterms:modified>
</cp:coreProperties>
</file>